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256" r:id="rId2"/>
    <p:sldId id="291" r:id="rId3"/>
    <p:sldId id="268" r:id="rId4"/>
    <p:sldId id="270" r:id="rId5"/>
    <p:sldId id="273" r:id="rId6"/>
    <p:sldId id="274" r:id="rId7"/>
    <p:sldId id="275" r:id="rId8"/>
    <p:sldId id="276" r:id="rId9"/>
    <p:sldId id="277" r:id="rId10"/>
    <p:sldId id="280" r:id="rId11"/>
    <p:sldId id="283" r:id="rId12"/>
    <p:sldId id="292" r:id="rId13"/>
    <p:sldId id="298" r:id="rId14"/>
    <p:sldId id="258" r:id="rId15"/>
    <p:sldId id="297" r:id="rId16"/>
    <p:sldId id="289" r:id="rId17"/>
    <p:sldId id="288" r:id="rId18"/>
    <p:sldId id="315" r:id="rId19"/>
    <p:sldId id="293" r:id="rId20"/>
    <p:sldId id="299" r:id="rId21"/>
    <p:sldId id="300" r:id="rId22"/>
    <p:sldId id="259" r:id="rId23"/>
    <p:sldId id="294" r:id="rId24"/>
    <p:sldId id="305" r:id="rId25"/>
    <p:sldId id="303" r:id="rId26"/>
    <p:sldId id="314" r:id="rId27"/>
    <p:sldId id="304" r:id="rId28"/>
    <p:sldId id="307" r:id="rId29"/>
    <p:sldId id="278" r:id="rId30"/>
    <p:sldId id="308" r:id="rId31"/>
    <p:sldId id="309" r:id="rId32"/>
    <p:sldId id="310" r:id="rId33"/>
    <p:sldId id="311" r:id="rId34"/>
    <p:sldId id="312" r:id="rId35"/>
    <p:sldId id="313" r:id="rId36"/>
    <p:sldId id="316" r:id="rId37"/>
    <p:sldId id="295" r:id="rId38"/>
    <p:sldId id="317" r:id="rId39"/>
    <p:sldId id="261" r:id="rId40"/>
    <p:sldId id="302" r:id="rId41"/>
    <p:sldId id="26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0000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60" d="100"/>
          <a:sy n="60" d="100"/>
        </p:scale>
        <p:origin x="34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1A75-2135-4651-A29A-CEB3B3218DBD}" type="datetimeFigureOut">
              <a:rPr lang="en-ZA" smtClean="0"/>
              <a:t>2017/02/16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525AB-38B4-4058-8697-87D262F4E93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22705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FCA481-2ABE-4B68-A430-6887B086ECBF}" type="slidenum">
              <a:rPr lang="en-GB" altLang="en-US" smtClean="0">
                <a:latin typeface="Calibri" panose="020F0502020204030204" pitchFamily="34" charset="0"/>
              </a:rPr>
              <a:pPr/>
              <a:t>11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3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.ac.za/safety/fire/rufiremarshals/" TargetMode="External"/><Relationship Id="rId3" Type="http://schemas.openxmlformats.org/officeDocument/2006/relationships/hyperlink" Target="http://www.ru.ac.za/media/rhodesuniversity/content/safety/documents/training/RU%20H&amp;S%20Training%20MATERIALS%202015%20(15-08-19).pdf" TargetMode="External"/><Relationship Id="rId7" Type="http://schemas.openxmlformats.org/officeDocument/2006/relationships/hyperlink" Target="http://www.ru.ac.za/safety/fire/firedrills/" TargetMode="External"/><Relationship Id="rId2" Type="http://schemas.openxmlformats.org/officeDocument/2006/relationships/hyperlink" Target="http://www.ru.ac.za/media/rhodesuniversity/content/safety/documents/fireemergency/Fire%20Safety%20Talk%20dd%2016-03-09.p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u.ac.za/safety/fire/alarms/" TargetMode="External"/><Relationship Id="rId5" Type="http://schemas.openxmlformats.org/officeDocument/2006/relationships/hyperlink" Target="http://www.ru.ac.za/safety/fire/extinguishers/" TargetMode="External"/><Relationship Id="rId10" Type="http://schemas.openxmlformats.org/officeDocument/2006/relationships/image" Target="../media/image4.jpeg"/><Relationship Id="rId4" Type="http://schemas.openxmlformats.org/officeDocument/2006/relationships/hyperlink" Target="http://www.ru.ac.za/safety/fire/evacuation/" TargetMode="External"/><Relationship Id="rId9" Type="http://schemas.openxmlformats.org/officeDocument/2006/relationships/hyperlink" Target="http://www.ru.ac.za/safety/fire/firesafetytraining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ru.ac.za/media/rhodesuniversity/content/safety/documents/Emergency%20Evacuation%20Plan%20of%20Action%20GENERIC%20mod%2016-10-11.doc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safety-signs-catalogue.com/images/fire_action_on_discovering_fire_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ts.co.za/occupational-health-and-safety-act-1993/index.html" TargetMode="External"/><Relationship Id="rId2" Type="http://schemas.openxmlformats.org/officeDocument/2006/relationships/hyperlink" Target="http://www.ru.ac.za/safety/resources/smoking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image" Target="../media/image41.jpeg"/><Relationship Id="rId4" Type="http://schemas.openxmlformats.org/officeDocument/2006/relationships/hyperlink" Target="http://www.acts.co.za/tobacco-products-control-act-1993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.ac.za/environment" TargetMode="External"/><Relationship Id="rId2" Type="http://schemas.openxmlformats.org/officeDocument/2006/relationships/hyperlink" Target="http://www.ru.ac.za/safet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ZA" dirty="0" err="1" smtClean="0"/>
              <a:t>Sci</a:t>
            </a:r>
            <a:r>
              <a:rPr lang="en-ZA" dirty="0" smtClean="0"/>
              <a:t>/Labs: Intro to </a:t>
            </a:r>
            <a:br>
              <a:rPr lang="en-ZA" dirty="0" smtClean="0"/>
            </a:br>
            <a:r>
              <a:rPr lang="en-ZA" dirty="0" smtClean="0"/>
              <a:t>Health &amp; </a:t>
            </a:r>
            <a:r>
              <a:rPr lang="en-ZA" dirty="0"/>
              <a:t>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951" y="4524668"/>
            <a:ext cx="8144134" cy="1117687"/>
          </a:xfrm>
        </p:spPr>
        <p:txBody>
          <a:bodyPr>
            <a:normAutofit/>
          </a:bodyPr>
          <a:lstStyle/>
          <a:p>
            <a:r>
              <a:rPr lang="en-ZA" dirty="0" smtClean="0"/>
              <a:t>Nikki Kohly, SHE Officer, Rhodes University</a:t>
            </a:r>
          </a:p>
          <a:p>
            <a:r>
              <a:rPr lang="en-ZA" dirty="0" smtClean="0"/>
              <a:t>February</a:t>
            </a:r>
            <a:r>
              <a:rPr lang="en-ZA" dirty="0"/>
              <a:t> </a:t>
            </a:r>
            <a:r>
              <a:rPr lang="en-ZA" dirty="0" smtClean="0"/>
              <a:t>2017</a:t>
            </a:r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258" y="3163862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8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Hazard Identification &amp; Risk </a:t>
            </a:r>
            <a:r>
              <a:rPr lang="en-ZA" dirty="0" smtClean="0"/>
              <a:t>Assessment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82" t="15080" r="17302"/>
          <a:stretch/>
        </p:blipFill>
        <p:spPr>
          <a:xfrm>
            <a:off x="171540" y="1638468"/>
            <a:ext cx="8062159" cy="58604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662733">
            <a:off x="3199976" y="2025297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ight Arrow 4"/>
          <p:cNvSpPr/>
          <p:nvPr/>
        </p:nvSpPr>
        <p:spPr>
          <a:xfrm rot="10800000">
            <a:off x="4689656" y="4561586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6230" t="19689" r="45873" b="40644"/>
          <a:stretch/>
        </p:blipFill>
        <p:spPr>
          <a:xfrm>
            <a:off x="5956089" y="1638468"/>
            <a:ext cx="3938005" cy="3499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38" t="81592" r="45873"/>
          <a:stretch/>
        </p:blipFill>
        <p:spPr>
          <a:xfrm>
            <a:off x="5956089" y="5157791"/>
            <a:ext cx="4346546" cy="1731012"/>
          </a:xfrm>
          <a:prstGeom prst="rect">
            <a:avLst/>
          </a:prstGeom>
          <a:ln w="53975">
            <a:solidFill>
              <a:schemeClr val="accent1"/>
            </a:solidFill>
          </a:ln>
        </p:spPr>
      </p:pic>
      <p:sp>
        <p:nvSpPr>
          <p:cNvPr id="9" name="Right Arrow 8"/>
          <p:cNvSpPr/>
          <p:nvPr/>
        </p:nvSpPr>
        <p:spPr>
          <a:xfrm rot="2662733">
            <a:off x="7137847" y="1244763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ight Arrow 9"/>
          <p:cNvSpPr/>
          <p:nvPr/>
        </p:nvSpPr>
        <p:spPr>
          <a:xfrm rot="8485438">
            <a:off x="7950546" y="5207557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 rot="18830667">
            <a:off x="871427" y="4425833"/>
            <a:ext cx="514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www.ru.ac.za/safety/resources/riskassessment</a:t>
            </a:r>
          </a:p>
        </p:txBody>
      </p:sp>
      <p:sp>
        <p:nvSpPr>
          <p:cNvPr id="12" name="TextBox 11"/>
          <p:cNvSpPr txBox="1"/>
          <p:nvPr/>
        </p:nvSpPr>
        <p:spPr>
          <a:xfrm rot="18990337">
            <a:off x="8538557" y="4103488"/>
            <a:ext cx="3832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www.ru.ac.za/safety/checklists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  <p:bldP spid="10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680321" y="2069341"/>
            <a:ext cx="9613861" cy="4061584"/>
          </a:xfrm>
        </p:spPr>
        <p:txBody>
          <a:bodyPr>
            <a:normAutofit/>
          </a:bodyPr>
          <a:lstStyle/>
          <a:p>
            <a:pPr marL="117475" lvl="2" inden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sz="2200" b="1" dirty="0">
                <a:solidFill>
                  <a:srgbClr val="7030A0"/>
                </a:solidFill>
              </a:rPr>
              <a:t>Managers / HODs ensure:</a:t>
            </a:r>
          </a:p>
          <a:p>
            <a:pPr marL="117475" lvl="2" inden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b="1" dirty="0" smtClean="0"/>
              <a:t>e</a:t>
            </a:r>
            <a:r>
              <a:rPr lang="en-US" altLang="en-US" b="1" dirty="0"/>
              <a:t>) providing </a:t>
            </a:r>
            <a:r>
              <a:rPr lang="en-US" altLang="en-US" dirty="0"/>
              <a:t>such </a:t>
            </a:r>
            <a:r>
              <a:rPr lang="en-US" altLang="en-US" b="1" u="sng" dirty="0">
                <a:solidFill>
                  <a:schemeClr val="bg1"/>
                </a:solidFill>
              </a:rPr>
              <a:t>information; instructions; training and supervision</a:t>
            </a:r>
            <a:r>
              <a:rPr lang="en-US" altLang="en-US" dirty="0"/>
              <a:t> as may be necessary to ensure; as far as is reasonably practicable; the health and safety at work of his employees; </a:t>
            </a:r>
          </a:p>
          <a:p>
            <a:pPr marL="117475" lvl="2" inden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dirty="0"/>
              <a:t>f) as far as is reasonably practicable; </a:t>
            </a:r>
            <a:r>
              <a:rPr lang="en-US" altLang="en-US" b="1" u="sng" dirty="0">
                <a:solidFill>
                  <a:schemeClr val="bg1"/>
                </a:solidFill>
              </a:rPr>
              <a:t>not permitting any employee to do any work</a:t>
            </a:r>
            <a:r>
              <a:rPr lang="en-US" altLang="en-US" dirty="0"/>
              <a:t> or to produce; process; use; handle; store or transport any article or substance or to operate any plant or machinery; </a:t>
            </a:r>
            <a:r>
              <a:rPr lang="en-US" altLang="en-US" b="1" u="sng" dirty="0">
                <a:solidFill>
                  <a:schemeClr val="bg1"/>
                </a:solidFill>
              </a:rPr>
              <a:t>unless the precautionary measures</a:t>
            </a:r>
            <a:r>
              <a:rPr lang="en-US" altLang="en-US" dirty="0"/>
              <a:t> contemplated in paragraphs (b) and (d); or any other precautionary measures which may be prescribed; </a:t>
            </a:r>
            <a:r>
              <a:rPr lang="en-US" altLang="en-US" b="1" u="sng" dirty="0">
                <a:solidFill>
                  <a:schemeClr val="bg1"/>
                </a:solidFill>
              </a:rPr>
              <a:t>have been taken</a:t>
            </a:r>
            <a:r>
              <a:rPr lang="en-US" altLang="en-US" dirty="0"/>
              <a:t>; </a:t>
            </a:r>
          </a:p>
          <a:p>
            <a:pPr marL="117475" lvl="2" inden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b="1" dirty="0"/>
              <a:t>g)</a:t>
            </a:r>
            <a:r>
              <a:rPr lang="en-US" altLang="en-US" dirty="0"/>
              <a:t> </a:t>
            </a:r>
            <a:r>
              <a:rPr lang="en-US" altLang="en-US" b="1" dirty="0"/>
              <a:t>taking</a:t>
            </a:r>
            <a:r>
              <a:rPr lang="en-US" altLang="en-US" dirty="0"/>
              <a:t> all </a:t>
            </a:r>
            <a:r>
              <a:rPr lang="en-US" altLang="en-US" b="1" dirty="0"/>
              <a:t>necessary measures </a:t>
            </a:r>
            <a:r>
              <a:rPr lang="en-US" altLang="en-US" dirty="0"/>
              <a:t>to </a:t>
            </a:r>
            <a:r>
              <a:rPr lang="en-US" altLang="en-US" b="1" dirty="0"/>
              <a:t>ensure</a:t>
            </a:r>
            <a:r>
              <a:rPr lang="en-US" altLang="en-US" dirty="0"/>
              <a:t> that the </a:t>
            </a:r>
            <a:r>
              <a:rPr lang="en-US" altLang="en-US" b="1" dirty="0"/>
              <a:t>requirements</a:t>
            </a:r>
            <a:r>
              <a:rPr lang="en-US" altLang="en-US" dirty="0"/>
              <a:t> of this </a:t>
            </a:r>
            <a:r>
              <a:rPr lang="en-US" altLang="en-US" b="1" dirty="0"/>
              <a:t>Act are complied with </a:t>
            </a:r>
            <a:r>
              <a:rPr lang="en-US" altLang="en-US" dirty="0"/>
              <a:t>by every person in his employment or on premises under his control where plant or machinery is used; </a:t>
            </a:r>
          </a:p>
          <a:p>
            <a:pPr marL="117475" lvl="2" inden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b="1" dirty="0"/>
              <a:t>h)</a:t>
            </a:r>
            <a:r>
              <a:rPr lang="en-US" altLang="en-US" dirty="0"/>
              <a:t> </a:t>
            </a:r>
            <a:r>
              <a:rPr lang="en-US" altLang="en-US" b="1" dirty="0"/>
              <a:t>enforcing such measures </a:t>
            </a:r>
            <a:r>
              <a:rPr lang="en-US" altLang="en-US" dirty="0"/>
              <a:t>as may be necessary in the interest of health and safety;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 smtClean="0">
                <a:solidFill>
                  <a:srgbClr val="FFFFFF"/>
                </a:solidFill>
              </a:rPr>
              <a:t>Health &amp; Safety: What?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3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0" t="11607" r="20545" b="17282"/>
          <a:stretch/>
        </p:blipFill>
        <p:spPr bwMode="auto">
          <a:xfrm>
            <a:off x="10294182" y="3229728"/>
            <a:ext cx="1254661" cy="108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73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 SAFETY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dirty="0"/>
              <a:t>Intro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Lab Safety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Hazmat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Fire 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Waste &amp; </a:t>
            </a:r>
            <a:r>
              <a:rPr lang="en-ZA" dirty="0" smtClean="0"/>
              <a:t>Recycling</a:t>
            </a:r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8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 Safety - General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 smtClean="0"/>
              <a:t>DO NOT:</a:t>
            </a:r>
          </a:p>
          <a:p>
            <a:r>
              <a:rPr lang="en-ZA" dirty="0"/>
              <a:t>E</a:t>
            </a:r>
            <a:r>
              <a:rPr lang="en-ZA" dirty="0" smtClean="0"/>
              <a:t>at</a:t>
            </a:r>
            <a:r>
              <a:rPr lang="en-ZA" dirty="0"/>
              <a:t>, drink, or handle unnecessary </a:t>
            </a:r>
            <a:r>
              <a:rPr lang="en-ZA" dirty="0" smtClean="0"/>
              <a:t>items (cell </a:t>
            </a:r>
            <a:r>
              <a:rPr lang="en-ZA" dirty="0"/>
              <a:t>phones, clickers, </a:t>
            </a:r>
            <a:r>
              <a:rPr lang="en-ZA" dirty="0" err="1" smtClean="0"/>
              <a:t>etc</a:t>
            </a:r>
            <a:r>
              <a:rPr lang="en-ZA" dirty="0" smtClean="0"/>
              <a:t>)</a:t>
            </a:r>
            <a:endParaRPr lang="en-ZA" dirty="0"/>
          </a:p>
          <a:p>
            <a:r>
              <a:rPr lang="en-ZA" dirty="0" smtClean="0"/>
              <a:t>Taste</a:t>
            </a:r>
            <a:r>
              <a:rPr lang="en-ZA" dirty="0"/>
              <a:t>, touch, or smell any </a:t>
            </a:r>
            <a:r>
              <a:rPr lang="en-ZA" dirty="0" smtClean="0"/>
              <a:t>reagent (unless </a:t>
            </a:r>
            <a:r>
              <a:rPr lang="en-ZA" dirty="0"/>
              <a:t>directed </a:t>
            </a:r>
            <a:r>
              <a:rPr lang="en-ZA" dirty="0" smtClean="0"/>
              <a:t>- use </a:t>
            </a:r>
            <a:r>
              <a:rPr lang="en-ZA" dirty="0"/>
              <a:t>wafting </a:t>
            </a:r>
            <a:r>
              <a:rPr lang="en-ZA" dirty="0" smtClean="0"/>
              <a:t>motion)</a:t>
            </a:r>
            <a:endParaRPr lang="en-ZA" dirty="0"/>
          </a:p>
          <a:p>
            <a:r>
              <a:rPr lang="en-ZA" dirty="0" smtClean="0"/>
              <a:t>Discard chemicals, </a:t>
            </a:r>
            <a:r>
              <a:rPr lang="en-ZA" dirty="0"/>
              <a:t>insoluble </a:t>
            </a:r>
            <a:r>
              <a:rPr lang="en-ZA" dirty="0" smtClean="0"/>
              <a:t>materials, </a:t>
            </a:r>
            <a:r>
              <a:rPr lang="en-ZA" dirty="0" err="1" smtClean="0"/>
              <a:t>etc</a:t>
            </a:r>
            <a:r>
              <a:rPr lang="en-ZA" dirty="0" smtClean="0"/>
              <a:t> </a:t>
            </a:r>
            <a:r>
              <a:rPr lang="en-ZA" dirty="0"/>
              <a:t>in the </a:t>
            </a:r>
            <a:r>
              <a:rPr lang="en-ZA" dirty="0" smtClean="0"/>
              <a:t>sink</a:t>
            </a:r>
            <a:endParaRPr lang="en-ZA" dirty="0"/>
          </a:p>
          <a:p>
            <a:r>
              <a:rPr lang="en-ZA" dirty="0" smtClean="0"/>
              <a:t>Pour used chemicals </a:t>
            </a:r>
            <a:r>
              <a:rPr lang="en-ZA" dirty="0"/>
              <a:t>back into </a:t>
            </a:r>
            <a:r>
              <a:rPr lang="en-ZA" dirty="0" smtClean="0"/>
              <a:t>containers</a:t>
            </a:r>
            <a:endParaRPr lang="en-ZA" dirty="0"/>
          </a:p>
          <a:p>
            <a:r>
              <a:rPr lang="en-ZA" dirty="0" smtClean="0"/>
              <a:t>Operate </a:t>
            </a:r>
            <a:r>
              <a:rPr lang="en-ZA" dirty="0"/>
              <a:t>any </a:t>
            </a:r>
            <a:r>
              <a:rPr lang="en-ZA" dirty="0" smtClean="0"/>
              <a:t>lab </a:t>
            </a:r>
            <a:r>
              <a:rPr lang="en-ZA" dirty="0"/>
              <a:t>equipment </a:t>
            </a:r>
            <a:r>
              <a:rPr lang="en-ZA" dirty="0" smtClean="0"/>
              <a:t>without proper instruction on </a:t>
            </a:r>
            <a:r>
              <a:rPr lang="en-ZA" dirty="0"/>
              <a:t>its </a:t>
            </a:r>
            <a:r>
              <a:rPr lang="en-ZA" dirty="0" smtClean="0"/>
              <a:t>use</a:t>
            </a:r>
            <a:endParaRPr lang="en-ZA" dirty="0"/>
          </a:p>
          <a:p>
            <a:r>
              <a:rPr lang="en-ZA" dirty="0" smtClean="0"/>
              <a:t>Play the fool or cause trouble or act disrespectfully to others</a:t>
            </a:r>
            <a:endParaRPr lang="en-ZA" dirty="0"/>
          </a:p>
          <a:p>
            <a:r>
              <a:rPr lang="en-ZA" dirty="0" smtClean="0"/>
              <a:t>Carry out unauthorized experiments</a:t>
            </a:r>
          </a:p>
          <a:p>
            <a:r>
              <a:rPr lang="en-ZA" dirty="0"/>
              <a:t>Move a </a:t>
            </a:r>
            <a:r>
              <a:rPr lang="en-ZA" dirty="0" smtClean="0"/>
              <a:t>lit Bunsen burner</a:t>
            </a:r>
            <a:endParaRPr lang="en-ZA" dirty="0"/>
          </a:p>
          <a:p>
            <a:endParaRPr lang="en-ZA" dirty="0"/>
          </a:p>
        </p:txBody>
      </p:sp>
      <p:pic>
        <p:nvPicPr>
          <p:cNvPr id="20482" name="Picture 2" descr="Image result for Bunsen bur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670" y="3657596"/>
            <a:ext cx="16097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13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 Safety - General</a:t>
            </a:r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 smtClean="0"/>
              <a:t>DO:</a:t>
            </a:r>
          </a:p>
          <a:p>
            <a:r>
              <a:rPr lang="en-ZA" u="sng" dirty="0"/>
              <a:t>Lab safety protocols</a:t>
            </a:r>
            <a:r>
              <a:rPr lang="en-ZA" dirty="0"/>
              <a:t> – must be in place</a:t>
            </a:r>
          </a:p>
          <a:p>
            <a:r>
              <a:rPr lang="en-ZA" u="sng" dirty="0" smtClean="0"/>
              <a:t>Material Safety Data Sheets</a:t>
            </a:r>
            <a:r>
              <a:rPr lang="en-ZA" dirty="0" smtClean="0"/>
              <a:t> – must be readily available in every lab</a:t>
            </a:r>
            <a:endParaRPr lang="en-ZA" dirty="0"/>
          </a:p>
          <a:p>
            <a:r>
              <a:rPr lang="en-ZA" u="sng" dirty="0" smtClean="0"/>
              <a:t>Work area</a:t>
            </a:r>
            <a:r>
              <a:rPr lang="en-ZA" dirty="0" smtClean="0"/>
              <a:t> </a:t>
            </a:r>
            <a:r>
              <a:rPr lang="en-ZA" dirty="0"/>
              <a:t>– must be </a:t>
            </a:r>
            <a:r>
              <a:rPr lang="en-ZA" dirty="0" smtClean="0"/>
              <a:t>organized, clean and tidy</a:t>
            </a:r>
          </a:p>
          <a:p>
            <a:r>
              <a:rPr lang="en-ZA" u="sng" dirty="0" smtClean="0"/>
              <a:t>Personal Protective Equipment</a:t>
            </a:r>
            <a:r>
              <a:rPr lang="en-ZA" dirty="0" smtClean="0"/>
              <a:t> – must be used as required</a:t>
            </a:r>
            <a:r>
              <a:rPr lang="en-ZA" sz="1700" dirty="0" smtClean="0"/>
              <a:t>, e.g. lab coats, goggles, gloves, </a:t>
            </a:r>
            <a:r>
              <a:rPr lang="en-ZA" sz="1700" dirty="0" err="1" smtClean="0"/>
              <a:t>etc</a:t>
            </a:r>
            <a:endParaRPr lang="en-ZA" sz="1700" dirty="0" smtClean="0"/>
          </a:p>
          <a:p>
            <a:r>
              <a:rPr lang="en-ZA" u="sng" dirty="0" smtClean="0"/>
              <a:t>Emergency equipment</a:t>
            </a:r>
            <a:r>
              <a:rPr lang="en-ZA" dirty="0" smtClean="0"/>
              <a:t> – all must be familiar with </a:t>
            </a:r>
            <a:r>
              <a:rPr lang="en-ZA" sz="1700" dirty="0" smtClean="0"/>
              <a:t>first </a:t>
            </a:r>
            <a:r>
              <a:rPr lang="en-ZA" sz="1700" dirty="0"/>
              <a:t>aid kit, eyewash </a:t>
            </a:r>
            <a:r>
              <a:rPr lang="en-ZA" sz="1700" dirty="0" smtClean="0"/>
              <a:t>bottle, </a:t>
            </a:r>
            <a:r>
              <a:rPr lang="en-ZA" sz="1700" dirty="0"/>
              <a:t>fire extinguisher, </a:t>
            </a:r>
            <a:r>
              <a:rPr lang="en-ZA" sz="1700" dirty="0" smtClean="0"/>
              <a:t>emergency procedures, </a:t>
            </a:r>
            <a:r>
              <a:rPr lang="en-ZA" sz="1700" dirty="0"/>
              <a:t>phone &amp; </a:t>
            </a:r>
            <a:r>
              <a:rPr lang="en-ZA" sz="1700" dirty="0" smtClean="0"/>
              <a:t>contact numbers, </a:t>
            </a:r>
            <a:r>
              <a:rPr lang="en-ZA" sz="1700" dirty="0" err="1" smtClean="0"/>
              <a:t>etc</a:t>
            </a:r>
            <a:endParaRPr lang="en-ZA" sz="1700" dirty="0" smtClean="0"/>
          </a:p>
          <a:p>
            <a:r>
              <a:rPr lang="en-ZA" u="sng" dirty="0" smtClean="0"/>
              <a:t>Report</a:t>
            </a:r>
            <a:r>
              <a:rPr lang="en-ZA" dirty="0" smtClean="0"/>
              <a:t> ALL incidents/accidents </a:t>
            </a:r>
            <a:r>
              <a:rPr lang="en-ZA" dirty="0"/>
              <a:t>to </a:t>
            </a:r>
            <a:r>
              <a:rPr lang="en-ZA" dirty="0" smtClean="0"/>
              <a:t>supervisor – immediately</a:t>
            </a:r>
            <a:endParaRPr lang="en-ZA" dirty="0"/>
          </a:p>
          <a:p>
            <a:r>
              <a:rPr lang="en-ZA" u="sng" dirty="0" smtClean="0"/>
              <a:t>Dispose</a:t>
            </a:r>
            <a:r>
              <a:rPr lang="en-ZA" dirty="0" smtClean="0"/>
              <a:t> of hazardous waste </a:t>
            </a:r>
            <a:r>
              <a:rPr lang="en-ZA" dirty="0" err="1" smtClean="0"/>
              <a:t>etc</a:t>
            </a:r>
            <a:r>
              <a:rPr lang="en-ZA" dirty="0" smtClean="0"/>
              <a:t> correctly. </a:t>
            </a:r>
            <a:endParaRPr lang="en-ZA" dirty="0"/>
          </a:p>
        </p:txBody>
      </p:sp>
      <p:pic>
        <p:nvPicPr>
          <p:cNvPr id="7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7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348" t="15386" r="16869" b="4846"/>
          <a:stretch/>
        </p:blipFill>
        <p:spPr>
          <a:xfrm>
            <a:off x="824090" y="1709988"/>
            <a:ext cx="8026399" cy="490530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662733">
            <a:off x="4070834" y="2003133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ight Arrow 3"/>
          <p:cNvSpPr/>
          <p:nvPr/>
        </p:nvSpPr>
        <p:spPr>
          <a:xfrm rot="10800000">
            <a:off x="5429884" y="2970512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 Safety – Link</a:t>
            </a:r>
            <a:endParaRPr lang="en-ZA" dirty="0"/>
          </a:p>
        </p:txBody>
      </p:sp>
      <p:pic>
        <p:nvPicPr>
          <p:cNvPr id="7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8830667">
            <a:off x="7407703" y="4119936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www.ru.ac.za/safety/resources/labsafety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8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 Safety – Resources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402" t="25617" r="41583"/>
          <a:stretch/>
        </p:blipFill>
        <p:spPr>
          <a:xfrm>
            <a:off x="680321" y="1732566"/>
            <a:ext cx="4223658" cy="4564743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 rot="2662733">
            <a:off x="307248" y="2238706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ight Arrow 4"/>
          <p:cNvSpPr/>
          <p:nvPr/>
        </p:nvSpPr>
        <p:spPr>
          <a:xfrm rot="2662733">
            <a:off x="459648" y="3929623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4" descr="Image result for picture of material safety data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363">
            <a:off x="5613291" y="2445345"/>
            <a:ext cx="1415699" cy="18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3173" t="11052" r="5977" b="7425"/>
          <a:stretch/>
        </p:blipFill>
        <p:spPr>
          <a:xfrm rot="1566207">
            <a:off x="7514847" y="2309125"/>
            <a:ext cx="3037115" cy="3788228"/>
          </a:xfrm>
          <a:prstGeom prst="rect">
            <a:avLst/>
          </a:prstGeom>
        </p:spPr>
      </p:pic>
      <p:pic>
        <p:nvPicPr>
          <p:cNvPr id="8" name="Picture 4" descr="Image result for picture of material safety data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363">
            <a:off x="5656946" y="2624069"/>
            <a:ext cx="1415699" cy="18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picture of material safety data sh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8363">
            <a:off x="5755143" y="2810683"/>
            <a:ext cx="1415699" cy="18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3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9895" t="14571" r="17090"/>
          <a:stretch/>
        </p:blipFill>
        <p:spPr>
          <a:xfrm>
            <a:off x="5487251" y="1683657"/>
            <a:ext cx="6910112" cy="5053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5402" t="25617" r="41583"/>
          <a:stretch/>
        </p:blipFill>
        <p:spPr>
          <a:xfrm>
            <a:off x="680321" y="1683657"/>
            <a:ext cx="4675450" cy="505302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662733">
            <a:off x="408846" y="3266904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Lab Safety </a:t>
            </a:r>
            <a:r>
              <a:rPr lang="en-ZA" dirty="0"/>
              <a:t>– </a:t>
            </a:r>
            <a:r>
              <a:rPr lang="en-ZA" dirty="0" smtClean="0"/>
              <a:t>Training</a:t>
            </a:r>
            <a:endParaRPr lang="en-ZA" dirty="0"/>
          </a:p>
        </p:txBody>
      </p:sp>
      <p:sp>
        <p:nvSpPr>
          <p:cNvPr id="2" name="TextBox 1"/>
          <p:cNvSpPr txBox="1"/>
          <p:nvPr/>
        </p:nvSpPr>
        <p:spPr>
          <a:xfrm rot="18742060">
            <a:off x="7673354" y="2909491"/>
            <a:ext cx="10430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General safety training</a:t>
            </a:r>
            <a:endParaRPr lang="en-ZA" dirty="0"/>
          </a:p>
        </p:txBody>
      </p:sp>
      <p:sp>
        <p:nvSpPr>
          <p:cNvPr id="11" name="Right Arrow 10"/>
          <p:cNvSpPr/>
          <p:nvPr/>
        </p:nvSpPr>
        <p:spPr>
          <a:xfrm rot="2662733">
            <a:off x="7631843" y="2003532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 rot="18742060">
            <a:off x="1018394" y="2407470"/>
            <a:ext cx="1400134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Specialised lab safety training</a:t>
            </a:r>
            <a:endParaRPr lang="en-ZA" dirty="0"/>
          </a:p>
        </p:txBody>
      </p:sp>
      <p:pic>
        <p:nvPicPr>
          <p:cNvPr id="13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18830667">
            <a:off x="8157003" y="3784852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www.ru.ac.za/safety/training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"/>
          <a:stretch/>
        </p:blipFill>
        <p:spPr bwMode="auto">
          <a:xfrm>
            <a:off x="1568298" y="183445"/>
            <a:ext cx="8881493" cy="649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28730" y="549244"/>
            <a:ext cx="1648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200" i="1" dirty="0" smtClean="0">
                <a:solidFill>
                  <a:schemeClr val="bg1"/>
                </a:solidFill>
              </a:rPr>
              <a:t>How many problems do you see in this lab?</a:t>
            </a:r>
            <a:endParaRPr lang="en-ZA" sz="22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8885916">
            <a:off x="-334322" y="453975"/>
            <a:ext cx="236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ACTIVITY</a:t>
            </a:r>
            <a:endParaRPr lang="en-Z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0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HAZARDOUS MATERIAL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dirty="0"/>
              <a:t>Intro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Lab Safety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Hazmat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Fire 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Waste &amp; </a:t>
            </a:r>
            <a:r>
              <a:rPr lang="en-ZA" dirty="0" smtClean="0"/>
              <a:t>Recycling</a:t>
            </a:r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41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INTRODUCTION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dirty="0"/>
              <a:t>Intro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Lab Safety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Hazmat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Fire 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Waste &amp; </a:t>
            </a:r>
            <a:r>
              <a:rPr lang="en-ZA" dirty="0" smtClean="0"/>
              <a:t>Recycling</a:t>
            </a:r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12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Hazardous Material – General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ZA" u="sng" dirty="0"/>
              <a:t>Hazardous waste</a:t>
            </a:r>
            <a:r>
              <a:rPr lang="en-ZA" dirty="0"/>
              <a:t>: waste that poses substantial or potential threats to public health or the environment, even in low </a:t>
            </a:r>
            <a:r>
              <a:rPr lang="en-ZA" dirty="0" smtClean="0"/>
              <a:t>concentrations... </a:t>
            </a:r>
            <a:r>
              <a:rPr lang="en-ZA" dirty="0"/>
              <a:t>contains or is contaminated by poison, corrosive agents, flammable or explosive substances, chemicals or any other substance which may have a detrimental or chronic </a:t>
            </a:r>
            <a:r>
              <a:rPr lang="en-ZA" dirty="0" smtClean="0"/>
              <a:t>impact.</a:t>
            </a:r>
            <a:endParaRPr lang="en-ZA" dirty="0"/>
          </a:p>
          <a:p>
            <a:r>
              <a:rPr lang="en-ZA" dirty="0" smtClean="0"/>
              <a:t>Responsible hazardous waste disposal is </a:t>
            </a:r>
            <a:r>
              <a:rPr lang="en-ZA" u="sng" dirty="0" smtClean="0"/>
              <a:t>costly</a:t>
            </a:r>
            <a:r>
              <a:rPr lang="en-ZA" dirty="0" smtClean="0"/>
              <a:t> – especially </a:t>
            </a:r>
            <a:r>
              <a:rPr lang="en-ZA" dirty="0"/>
              <a:t>if </a:t>
            </a:r>
            <a:r>
              <a:rPr lang="en-ZA" dirty="0" smtClean="0"/>
              <a:t>unidentified</a:t>
            </a:r>
          </a:p>
          <a:p>
            <a:r>
              <a:rPr lang="en-ZA" dirty="0"/>
              <a:t>Strive to identify and </a:t>
            </a:r>
            <a:r>
              <a:rPr lang="en-ZA" u="sng" dirty="0"/>
              <a:t>minimise</a:t>
            </a:r>
            <a:r>
              <a:rPr lang="en-ZA" dirty="0"/>
              <a:t> hazardous waste</a:t>
            </a:r>
          </a:p>
          <a:p>
            <a:r>
              <a:rPr lang="en-ZA" dirty="0" smtClean="0"/>
              <a:t>Ensure ALL staff and students know </a:t>
            </a:r>
            <a:r>
              <a:rPr lang="en-ZA" dirty="0"/>
              <a:t>the correct procedures for </a:t>
            </a:r>
            <a:r>
              <a:rPr lang="en-ZA" dirty="0" smtClean="0"/>
              <a:t>disposal‌ of hazardous </a:t>
            </a:r>
            <a:r>
              <a:rPr lang="en-ZA" dirty="0"/>
              <a:t>waste generated in </a:t>
            </a:r>
            <a:r>
              <a:rPr lang="en-ZA" dirty="0" smtClean="0"/>
              <a:t>your area </a:t>
            </a:r>
            <a:r>
              <a:rPr lang="en-ZA" dirty="0"/>
              <a:t>of </a:t>
            </a:r>
            <a:r>
              <a:rPr lang="en-ZA" dirty="0" smtClean="0"/>
              <a:t>responsibility</a:t>
            </a:r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830667">
            <a:off x="8238432" y="4498532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www.ru.ac.za/safety/resources/hazmat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6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Hazardous Material – General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Hazardous Biological Agents (HBA)</a:t>
            </a:r>
          </a:p>
          <a:p>
            <a:r>
              <a:rPr lang="en-ZA" dirty="0"/>
              <a:t>Medical Waste/Health Care Risk Waste (HCRW)</a:t>
            </a:r>
          </a:p>
          <a:p>
            <a:r>
              <a:rPr lang="en-ZA" dirty="0"/>
              <a:t>Sharps</a:t>
            </a:r>
          </a:p>
          <a:p>
            <a:r>
              <a:rPr lang="en-ZA" dirty="0"/>
              <a:t>Cigarettes</a:t>
            </a:r>
          </a:p>
          <a:p>
            <a:r>
              <a:rPr lang="en-ZA" dirty="0"/>
              <a:t>Batteries</a:t>
            </a:r>
          </a:p>
          <a:p>
            <a:r>
              <a:rPr lang="en-ZA" dirty="0"/>
              <a:t>E-waste (computers, cell phones, </a:t>
            </a:r>
            <a:r>
              <a:rPr lang="en-ZA" dirty="0" err="1"/>
              <a:t>etc</a:t>
            </a:r>
            <a:r>
              <a:rPr lang="en-ZA" dirty="0"/>
              <a:t>)</a:t>
            </a:r>
          </a:p>
          <a:p>
            <a:r>
              <a:rPr lang="en-ZA" dirty="0"/>
              <a:t>Fluorescent light bulbs</a:t>
            </a:r>
          </a:p>
          <a:p>
            <a:r>
              <a:rPr lang="en-ZA" dirty="0"/>
              <a:t>Printing cartridges</a:t>
            </a:r>
          </a:p>
          <a:p>
            <a:r>
              <a:rPr lang="en-ZA" dirty="0" smtClean="0"/>
              <a:t>Oil (engine &amp; cooking)</a:t>
            </a:r>
            <a:endParaRPr lang="en-ZA" dirty="0"/>
          </a:p>
          <a:p>
            <a:r>
              <a:rPr lang="en-ZA" dirty="0"/>
              <a:t>Paint</a:t>
            </a:r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830667">
            <a:off x="6188503" y="3907904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www.ru.ac.za/safety/resources/hazmat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8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Hazardous Material - Link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19" t="13556" r="17541" b="338"/>
          <a:stretch/>
        </p:blipFill>
        <p:spPr>
          <a:xfrm>
            <a:off x="856343" y="1595057"/>
            <a:ext cx="7721600" cy="569715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2662733">
            <a:off x="3829101" y="2047705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ight Arrow 6"/>
          <p:cNvSpPr/>
          <p:nvPr/>
        </p:nvSpPr>
        <p:spPr>
          <a:xfrm>
            <a:off x="3574688" y="2854398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extBox 7"/>
          <p:cNvSpPr txBox="1"/>
          <p:nvPr/>
        </p:nvSpPr>
        <p:spPr>
          <a:xfrm rot="18830667">
            <a:off x="8157003" y="3784852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www.ru.ac.za/safety/resources/hazmat</a:t>
            </a:r>
            <a:endParaRPr lang="en-ZA" dirty="0">
              <a:solidFill>
                <a:schemeClr val="bg1"/>
              </a:solidFill>
            </a:endParaRPr>
          </a:p>
        </p:txBody>
      </p:sp>
      <p:pic>
        <p:nvPicPr>
          <p:cNvPr id="9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28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FIRE SAFETY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dirty="0"/>
              <a:t>Intro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Lab Safety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Hazmat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Fire 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/>
              <a:t>Waste &amp; </a:t>
            </a:r>
            <a:r>
              <a:rPr lang="en-ZA" dirty="0" smtClean="0"/>
              <a:t>Recycling</a:t>
            </a:r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2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Documents and Settings\spnk\My Documents\My Pictures\Estates Div\Fire safety\Fire engine at Chem Dept 10-08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7" y="2501900"/>
            <a:ext cx="51022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 rot="-1836351">
            <a:off x="2497139" y="1038226"/>
            <a:ext cx="3165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ZA" altLang="en-US" sz="4000" b="1" dirty="0">
                <a:solidFill>
                  <a:srgbClr val="6600CC"/>
                </a:solidFill>
                <a:latin typeface="Arial" panose="020B0604020202020204" pitchFamily="34" charset="0"/>
              </a:rPr>
              <a:t>What if?</a:t>
            </a:r>
            <a:endParaRPr lang="en-GB" altLang="en-US" sz="4000" b="1" dirty="0">
              <a:solidFill>
                <a:srgbClr val="6600CC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2" descr="C:\Documents and Settings\spnk\My Documents\My Pictures\Estates Div\Fire safety\Recent download 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9"/>
          <a:stretch>
            <a:fillRect/>
          </a:stretch>
        </p:blipFill>
        <p:spPr bwMode="auto">
          <a:xfrm>
            <a:off x="5374482" y="564923"/>
            <a:ext cx="3170238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bullex.com/wp-content/uploads/2013/02/300x226-gas-bas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" r="14726" b="35487"/>
          <a:stretch>
            <a:fillRect/>
          </a:stretch>
        </p:blipFill>
        <p:spPr bwMode="auto">
          <a:xfrm>
            <a:off x="7304089" y="3409952"/>
            <a:ext cx="391318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805695" y="4023188"/>
            <a:ext cx="2909973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ZA" altLang="en-US" sz="2600" b="1" dirty="0">
                <a:solidFill>
                  <a:srgbClr val="6600CC"/>
                </a:solidFill>
                <a:latin typeface="Arial" panose="020B0604020202020204" pitchFamily="34" charset="0"/>
              </a:rPr>
              <a:t>Best</a:t>
            </a:r>
            <a:r>
              <a:rPr lang="en-ZA" altLang="en-US" sz="2600" b="1" dirty="0" smtClean="0">
                <a:solidFill>
                  <a:srgbClr val="6600CC"/>
                </a:solidFill>
                <a:latin typeface="Arial" panose="020B0604020202020204" pitchFamily="34" charset="0"/>
              </a:rPr>
              <a:t>:</a:t>
            </a:r>
          </a:p>
          <a:p>
            <a:pPr eaLnBrk="1" hangingPunct="1">
              <a:buClrTx/>
              <a:buSzTx/>
              <a:buFontTx/>
              <a:buNone/>
            </a:pPr>
            <a:endParaRPr lang="en-ZA" altLang="en-US" sz="2600" b="1" dirty="0">
              <a:solidFill>
                <a:srgbClr val="6600CC"/>
              </a:solidFill>
              <a:latin typeface="Arial" panose="020B0604020202020204" pitchFamily="34" charset="0"/>
            </a:endParaRPr>
          </a:p>
          <a:p>
            <a:pPr eaLnBrk="1" hangingPunct="1">
              <a:buClrTx/>
              <a:buSzTx/>
              <a:buFontTx/>
              <a:buNone/>
            </a:pPr>
            <a:r>
              <a:rPr lang="en-ZA" altLang="en-US" sz="26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Prevent Fire</a:t>
            </a:r>
            <a:endParaRPr lang="en-GB" altLang="en-US" sz="2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374482" y="666069"/>
            <a:ext cx="1889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ZA" altLang="en-US" sz="2600" b="1" dirty="0">
                <a:solidFill>
                  <a:srgbClr val="FF0000"/>
                </a:solidFill>
                <a:latin typeface="Arial" panose="020B0604020202020204" pitchFamily="34" charset="0"/>
              </a:rPr>
              <a:t>Put out</a:t>
            </a:r>
            <a:endParaRPr lang="en-GB" altLang="en-US" sz="2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5" descr="C:\Documents and Settings\spnk\My Documents\My Pictures\Safety\Signage\Fire Signs\Direction escape 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r="2852" b="3639"/>
          <a:stretch>
            <a:fillRect/>
          </a:stretch>
        </p:blipFill>
        <p:spPr bwMode="auto">
          <a:xfrm>
            <a:off x="7263607" y="1923028"/>
            <a:ext cx="261937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825359" y="2229872"/>
            <a:ext cx="1889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en-ZA" altLang="en-US" sz="2600" b="1" dirty="0">
                <a:solidFill>
                  <a:srgbClr val="FF0000"/>
                </a:solidFill>
                <a:latin typeface="Arial" panose="020B0604020202020204" pitchFamily="34" charset="0"/>
              </a:rPr>
              <a:t>Get out</a:t>
            </a:r>
            <a:endParaRPr lang="en-GB" altLang="en-US" sz="2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7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Fire Safety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b="1" dirty="0" smtClean="0">
                <a:hlinkClick r:id="rId2"/>
              </a:rPr>
              <a:t>Intro </a:t>
            </a:r>
            <a:r>
              <a:rPr lang="en-ZA" b="1" dirty="0">
                <a:hlinkClick r:id="rId2"/>
              </a:rPr>
              <a:t>to Fire Safety PPT presentation</a:t>
            </a:r>
            <a:r>
              <a:rPr lang="en-ZA" dirty="0"/>
              <a:t>‌</a:t>
            </a:r>
          </a:p>
          <a:p>
            <a:r>
              <a:rPr lang="en-ZA" b="1" dirty="0">
                <a:hlinkClick r:id="rId3"/>
              </a:rPr>
              <a:t>Health and Safety Training Materials</a:t>
            </a:r>
            <a:r>
              <a:rPr lang="en-ZA" dirty="0"/>
              <a:t>‌ - go to Part 7: FIRE SAFETY</a:t>
            </a:r>
          </a:p>
          <a:p>
            <a:r>
              <a:rPr lang="en-ZA" b="1" dirty="0" smtClean="0">
                <a:hlinkClick r:id="rId4"/>
              </a:rPr>
              <a:t>Evacuation</a:t>
            </a:r>
            <a:r>
              <a:rPr lang="en-ZA" dirty="0"/>
              <a:t>: Guidelines on emergency evacuation procedures </a:t>
            </a:r>
          </a:p>
          <a:p>
            <a:r>
              <a:rPr lang="en-ZA" b="1" dirty="0">
                <a:hlinkClick r:id="rId5"/>
              </a:rPr>
              <a:t>Extinguishers</a:t>
            </a:r>
            <a:r>
              <a:rPr lang="en-ZA" dirty="0"/>
              <a:t>: Info on fire extinguishers and fire hose reels</a:t>
            </a:r>
          </a:p>
          <a:p>
            <a:r>
              <a:rPr lang="en-ZA" b="1" dirty="0">
                <a:hlinkClick r:id="rId6"/>
              </a:rPr>
              <a:t>Alarms</a:t>
            </a:r>
            <a:r>
              <a:rPr lang="en-ZA" dirty="0"/>
              <a:t>: Info on fire alarms</a:t>
            </a:r>
          </a:p>
          <a:p>
            <a:r>
              <a:rPr lang="en-ZA" b="1" dirty="0">
                <a:hlinkClick r:id="rId7"/>
              </a:rPr>
              <a:t>Fire Drills</a:t>
            </a:r>
            <a:r>
              <a:rPr lang="en-ZA" dirty="0"/>
              <a:t>: Guidelines on fire drills</a:t>
            </a:r>
          </a:p>
          <a:p>
            <a:r>
              <a:rPr lang="en-ZA" b="1" dirty="0">
                <a:hlinkClick r:id="rId8"/>
              </a:rPr>
              <a:t>RU Fire Marshals</a:t>
            </a:r>
            <a:r>
              <a:rPr lang="en-ZA" dirty="0"/>
              <a:t>: List of all fire marshals on campus</a:t>
            </a:r>
          </a:p>
          <a:p>
            <a:r>
              <a:rPr lang="en-ZA" b="1" dirty="0">
                <a:hlinkClick r:id="rId9"/>
              </a:rPr>
              <a:t>Fire Safety Training</a:t>
            </a:r>
            <a:r>
              <a:rPr lang="en-ZA" dirty="0"/>
              <a:t>: How to get training to become a fire marshal</a:t>
            </a:r>
          </a:p>
          <a:p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8830667">
            <a:off x="9014077" y="3610857"/>
            <a:ext cx="292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www.ru.ac.za/safety/fire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20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599" t="12916" r="23317" b="3430"/>
          <a:stretch/>
        </p:blipFill>
        <p:spPr>
          <a:xfrm>
            <a:off x="760145" y="1546904"/>
            <a:ext cx="6850742" cy="586377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2662733">
            <a:off x="4462719" y="1856569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ight Arrow 3"/>
          <p:cNvSpPr/>
          <p:nvPr/>
        </p:nvSpPr>
        <p:spPr>
          <a:xfrm rot="10800000">
            <a:off x="6547484" y="3043084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Fire Safety – Link</a:t>
            </a:r>
            <a:endParaRPr lang="en-ZA" dirty="0"/>
          </a:p>
        </p:txBody>
      </p:sp>
      <p:pic>
        <p:nvPicPr>
          <p:cNvPr id="7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8830667">
            <a:off x="8596063" y="3658814"/>
            <a:ext cx="314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www.ru.ac.za/safety/fire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Fire - Extinguishers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ZA" dirty="0" smtClean="0">
                <a:solidFill>
                  <a:srgbClr val="6600CC"/>
                </a:solidFill>
              </a:rPr>
              <a:t>Most extinguishers at RU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en-US" sz="2400" b="1" dirty="0" smtClean="0"/>
              <a:t>DRY </a:t>
            </a:r>
            <a:r>
              <a:rPr lang="en-GB" altLang="en-US" sz="2400" b="1" dirty="0"/>
              <a:t>POWDER</a:t>
            </a:r>
            <a:r>
              <a:rPr lang="en-GB" altLang="en-US" sz="2400" dirty="0"/>
              <a:t>: for </a:t>
            </a:r>
            <a:r>
              <a:rPr lang="en-GB" altLang="en-US" sz="2400" u="sng" dirty="0"/>
              <a:t>all</a:t>
            </a:r>
            <a:r>
              <a:rPr lang="en-GB" altLang="en-US" sz="2400" dirty="0"/>
              <a:t> types of fire - </a:t>
            </a:r>
            <a:r>
              <a:rPr lang="en-GB" altLang="en-US" sz="2400" dirty="0" smtClean="0"/>
              <a:t>A/B/C/D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altLang="en-US" sz="2400" b="1" dirty="0" smtClean="0"/>
              <a:t>FIRE </a:t>
            </a:r>
            <a:r>
              <a:rPr lang="en-GB" altLang="en-US" sz="2400" b="1" dirty="0"/>
              <a:t>HOSES</a:t>
            </a:r>
            <a:r>
              <a:rPr lang="en-ZA" altLang="en-US" sz="2400" dirty="0"/>
              <a:t>: only good for </a:t>
            </a:r>
            <a:r>
              <a:rPr lang="en-ZA" altLang="en-US" sz="2400" u="sng" dirty="0"/>
              <a:t>solids</a:t>
            </a:r>
            <a:r>
              <a:rPr lang="en-ZA" altLang="en-US" sz="2400" dirty="0"/>
              <a:t> </a:t>
            </a:r>
            <a:r>
              <a:rPr lang="en-ZA" altLang="en-US" sz="2400" dirty="0" smtClean="0"/>
              <a:t>– A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ZA" altLang="en-US" b="1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ZA" dirty="0" smtClean="0">
                <a:solidFill>
                  <a:srgbClr val="6600CC"/>
                </a:solidFill>
              </a:rPr>
              <a:t>Managed by RU Engineering section</a:t>
            </a:r>
            <a:endParaRPr lang="en-ZA" dirty="0">
              <a:solidFill>
                <a:srgbClr val="6600CC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GB" altLang="en-US" sz="2400" b="1" dirty="0"/>
          </a:p>
          <a:p>
            <a:endParaRPr lang="en-ZA" dirty="0"/>
          </a:p>
        </p:txBody>
      </p:sp>
      <p:pic>
        <p:nvPicPr>
          <p:cNvPr id="4" name="Picture 3" descr="174W_FireExt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1" y="1293697"/>
            <a:ext cx="1655762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s://encrypted-tbn0.gstatic.com/images?q=tbn:ANd9GcTjjRks_W-BUOS_NzJ2yo_8O8wfmAK5lnXyK5qVheBhm6YtgnX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673" y="3515987"/>
            <a:ext cx="2207456" cy="2922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18830667">
            <a:off x="7998504" y="4028972"/>
            <a:ext cx="459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www.ru.ac.za/safety/fire/extinguishers</a:t>
            </a:r>
          </a:p>
        </p:txBody>
      </p:sp>
    </p:spTree>
    <p:extLst>
      <p:ext uri="{BB962C8B-B14F-4D97-AF65-F5344CB8AC3E}">
        <p14:creationId xmlns:p14="http://schemas.microsoft.com/office/powerpoint/2010/main" val="33787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spnk\My Documents\My Pictures\Estates Div\Fire safety\Recent download 3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19"/>
          <a:stretch>
            <a:fillRect/>
          </a:stretch>
        </p:blipFill>
        <p:spPr bwMode="auto">
          <a:xfrm>
            <a:off x="6970335" y="3049531"/>
            <a:ext cx="3101975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Fire - Extinguishers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57" y="2467428"/>
            <a:ext cx="7786688" cy="3771675"/>
          </a:xfrm>
        </p:spPr>
        <p:txBody>
          <a:bodyPr/>
          <a:lstStyle/>
          <a:p>
            <a:pPr marL="119062" indent="0">
              <a:buNone/>
              <a:defRPr/>
            </a:pPr>
            <a:r>
              <a:rPr lang="en-ZA" dirty="0" smtClean="0"/>
              <a:t>Think </a:t>
            </a:r>
            <a:r>
              <a:rPr lang="en-ZA" b="1" dirty="0" smtClean="0">
                <a:solidFill>
                  <a:srgbClr val="6600CC"/>
                </a:solidFill>
              </a:rPr>
              <a:t>P.A.S.S.</a:t>
            </a:r>
            <a:endParaRPr lang="en-ZA" sz="2200" b="1" dirty="0">
              <a:solidFill>
                <a:srgbClr val="6600CC"/>
              </a:solidFill>
            </a:endParaRPr>
          </a:p>
          <a:p>
            <a:pPr marL="119062" indent="0">
              <a:buNone/>
              <a:defRPr/>
            </a:pPr>
            <a:endParaRPr lang="en-ZA" sz="1100" b="1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ZA" sz="3200" b="1" dirty="0">
                <a:solidFill>
                  <a:srgbClr val="6600CC"/>
                </a:solidFill>
              </a:rPr>
              <a:t>P</a:t>
            </a:r>
            <a:r>
              <a:rPr lang="en-ZA" b="1" dirty="0" smtClean="0">
                <a:solidFill>
                  <a:srgbClr val="FF0000"/>
                </a:solidFill>
              </a:rPr>
              <a:t> </a:t>
            </a:r>
            <a:r>
              <a:rPr lang="en-ZA" dirty="0"/>
              <a:t>– Pull the </a:t>
            </a:r>
            <a:r>
              <a:rPr lang="en-ZA" dirty="0" smtClean="0"/>
              <a:t>pin</a:t>
            </a:r>
          </a:p>
          <a:p>
            <a:pPr marL="457200" lvl="1" indent="0">
              <a:buNone/>
              <a:defRPr/>
            </a:pPr>
            <a:endParaRPr lang="en-ZA" sz="11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ZA" sz="3200" b="1" dirty="0">
                <a:solidFill>
                  <a:srgbClr val="6600CC"/>
                </a:solidFill>
              </a:rPr>
              <a:t>A</a:t>
            </a:r>
            <a:r>
              <a:rPr lang="en-ZA" b="1" dirty="0" smtClean="0">
                <a:solidFill>
                  <a:srgbClr val="FF0000"/>
                </a:solidFill>
              </a:rPr>
              <a:t> </a:t>
            </a:r>
            <a:r>
              <a:rPr lang="en-GB" dirty="0"/>
              <a:t>– </a:t>
            </a:r>
            <a:r>
              <a:rPr lang="en-GB" dirty="0" smtClean="0"/>
              <a:t>Aim the</a:t>
            </a:r>
            <a:r>
              <a:rPr lang="en-ZA" dirty="0" smtClean="0"/>
              <a:t> </a:t>
            </a:r>
            <a:r>
              <a:rPr lang="en-ZA" dirty="0"/>
              <a:t>nozzle at </a:t>
            </a:r>
            <a:r>
              <a:rPr lang="en-ZA" dirty="0" smtClean="0"/>
              <a:t>base </a:t>
            </a:r>
            <a:r>
              <a:rPr lang="en-ZA" dirty="0"/>
              <a:t>of </a:t>
            </a:r>
            <a:r>
              <a:rPr lang="en-ZA" dirty="0" smtClean="0"/>
              <a:t>fire</a:t>
            </a:r>
          </a:p>
          <a:p>
            <a:pPr marL="457200" lvl="1" indent="0">
              <a:buNone/>
              <a:defRPr/>
            </a:pPr>
            <a:endParaRPr lang="en-ZA" sz="11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ZA" sz="3200" b="1" dirty="0">
                <a:solidFill>
                  <a:srgbClr val="6600CC"/>
                </a:solidFill>
              </a:rPr>
              <a:t>S</a:t>
            </a:r>
            <a:r>
              <a:rPr lang="en-ZA" b="1" dirty="0" smtClean="0">
                <a:solidFill>
                  <a:srgbClr val="FF0000"/>
                </a:solidFill>
              </a:rPr>
              <a:t> </a:t>
            </a:r>
            <a:r>
              <a:rPr lang="en-ZA" dirty="0"/>
              <a:t>– Squeeze the </a:t>
            </a:r>
            <a:r>
              <a:rPr lang="en-ZA" dirty="0" smtClean="0"/>
              <a:t>trigger</a:t>
            </a:r>
          </a:p>
          <a:p>
            <a:pPr marL="457200" lvl="1" indent="0">
              <a:buNone/>
              <a:defRPr/>
            </a:pPr>
            <a:endParaRPr lang="en-ZA" sz="1100" dirty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ZA" sz="3200" b="1" dirty="0">
                <a:solidFill>
                  <a:srgbClr val="6600CC"/>
                </a:solidFill>
              </a:rPr>
              <a:t>S</a:t>
            </a:r>
            <a:r>
              <a:rPr lang="en-ZA" b="1" dirty="0" smtClean="0">
                <a:solidFill>
                  <a:srgbClr val="FF0000"/>
                </a:solidFill>
              </a:rPr>
              <a:t> </a:t>
            </a:r>
            <a:r>
              <a:rPr lang="en-ZA" dirty="0"/>
              <a:t>– Sweep the nozzle from </a:t>
            </a:r>
            <a:r>
              <a:rPr lang="en-ZA" dirty="0" smtClean="0"/>
              <a:t>side </a:t>
            </a:r>
            <a:r>
              <a:rPr lang="en-ZA" dirty="0"/>
              <a:t>to side</a:t>
            </a:r>
            <a:endParaRPr lang="en-ZA" dirty="0">
              <a:solidFill>
                <a:srgbClr val="FF0000"/>
              </a:solidFill>
            </a:endParaRPr>
          </a:p>
        </p:txBody>
      </p:sp>
      <p:pic>
        <p:nvPicPr>
          <p:cNvPr id="6" name="Picture 6" descr="fire-extinguisher-safe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1" y="1693636"/>
            <a:ext cx="29511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48464" y="2006259"/>
            <a:ext cx="24812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ZA" altLang="en-US" i="1" dirty="0">
                <a:solidFill>
                  <a:srgbClr val="FFC000"/>
                </a:solidFill>
              </a:rPr>
              <a:t>Safety pin prevents us squeezing the trigger accidentally.</a:t>
            </a:r>
          </a:p>
        </p:txBody>
      </p:sp>
      <p:pic>
        <p:nvPicPr>
          <p:cNvPr id="9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89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Fire – Emergency Evacuation Planning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4922193" cy="3599316"/>
          </a:xfrm>
        </p:spPr>
        <p:txBody>
          <a:bodyPr/>
          <a:lstStyle/>
          <a:p>
            <a:r>
              <a:rPr lang="en-ZA" b="1" dirty="0" smtClean="0">
                <a:hlinkClick r:id="rId2"/>
              </a:rPr>
              <a:t>Emergency </a:t>
            </a:r>
            <a:r>
              <a:rPr lang="en-ZA" b="1" dirty="0">
                <a:hlinkClick r:id="rId2"/>
              </a:rPr>
              <a:t>Evacuation Plan of Action GENERIC</a:t>
            </a:r>
            <a:r>
              <a:rPr lang="en-ZA" dirty="0"/>
              <a:t>‌</a:t>
            </a:r>
          </a:p>
          <a:p>
            <a:r>
              <a:rPr lang="en-ZA" dirty="0" smtClean="0"/>
              <a:t>Emergency Coordinator (HOD/Manager)</a:t>
            </a:r>
          </a:p>
          <a:p>
            <a:r>
              <a:rPr lang="en-ZA" dirty="0"/>
              <a:t>Health and Safety </a:t>
            </a:r>
            <a:r>
              <a:rPr lang="en-ZA" dirty="0" smtClean="0"/>
              <a:t>Representative(s)</a:t>
            </a:r>
            <a:endParaRPr lang="en-ZA" dirty="0"/>
          </a:p>
          <a:p>
            <a:r>
              <a:rPr lang="en-ZA" dirty="0"/>
              <a:t>First </a:t>
            </a:r>
            <a:r>
              <a:rPr lang="en-ZA" dirty="0" smtClean="0"/>
              <a:t>Aider</a:t>
            </a:r>
            <a:r>
              <a:rPr lang="en-ZA" dirty="0"/>
              <a:t>(s)</a:t>
            </a:r>
          </a:p>
          <a:p>
            <a:r>
              <a:rPr lang="en-ZA" dirty="0"/>
              <a:t>Fire </a:t>
            </a:r>
            <a:r>
              <a:rPr lang="en-ZA" dirty="0" smtClean="0"/>
              <a:t>Marshal</a:t>
            </a:r>
            <a:r>
              <a:rPr lang="en-ZA" dirty="0"/>
              <a:t>(s</a:t>
            </a:r>
            <a:r>
              <a:rPr lang="en-ZA" dirty="0" smtClean="0"/>
              <a:t>) </a:t>
            </a:r>
            <a:endParaRPr lang="en-ZA" dirty="0"/>
          </a:p>
          <a:p>
            <a:endParaRPr lang="en-ZA" dirty="0"/>
          </a:p>
        </p:txBody>
      </p:sp>
      <p:pic>
        <p:nvPicPr>
          <p:cNvPr id="5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687" t="16536" r="17336" b="11597"/>
          <a:stretch/>
        </p:blipFill>
        <p:spPr>
          <a:xfrm>
            <a:off x="5026978" y="2191659"/>
            <a:ext cx="6760904" cy="4339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830667">
            <a:off x="2292058" y="3509410"/>
            <a:ext cx="50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www.ru.ac.za/safety/fire/evacuation</a:t>
            </a:r>
          </a:p>
        </p:txBody>
      </p:sp>
    </p:spTree>
    <p:extLst>
      <p:ext uri="{BB962C8B-B14F-4D97-AF65-F5344CB8AC3E}">
        <p14:creationId xmlns:p14="http://schemas.microsoft.com/office/powerpoint/2010/main" val="248083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altLang="en-US" sz="2600" dirty="0" smtClean="0"/>
              <a:t>Prevent accidents and injuries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dirty="0" smtClean="0"/>
              <a:t>Moral reasons </a:t>
            </a:r>
            <a:r>
              <a:rPr lang="en-US" altLang="en-US" dirty="0"/>
              <a:t>(duty of care, Ubuntu)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dirty="0" smtClean="0"/>
              <a:t>Social reasons</a:t>
            </a:r>
            <a:r>
              <a:rPr lang="en-US" altLang="en-US" dirty="0"/>
              <a:t> (employee health &amp; wellbeing, productivity, income, standard of living, family wellbeing)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dirty="0" smtClean="0"/>
              <a:t>Financial reasons </a:t>
            </a:r>
            <a:r>
              <a:rPr lang="en-US" altLang="en-US" dirty="0"/>
              <a:t>(disruptions, lost time, replacement &amp; training costs, medical costs, repair/replacing damaged equipment)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altLang="en-US" dirty="0" smtClean="0"/>
              <a:t>Legal reasons </a:t>
            </a:r>
            <a:r>
              <a:rPr lang="en-GB" altLang="en-US" dirty="0"/>
              <a:t>(Occupational Health and Safety Act, 85 of 1993</a:t>
            </a:r>
            <a:r>
              <a:rPr lang="en-GB" altLang="en-US" dirty="0" smtClean="0"/>
              <a:t>)</a:t>
            </a:r>
            <a:endParaRPr lang="en-GB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 smtClean="0">
                <a:solidFill>
                  <a:srgbClr val="FFFFFF"/>
                </a:solidFill>
              </a:rPr>
              <a:t>Health &amp; Safety: Why?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Picture 2" descr="j0300840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3" y="691669"/>
            <a:ext cx="12414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2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/>
              <a:t>Fire </a:t>
            </a:r>
            <a:r>
              <a:rPr lang="en-ZA" dirty="0" smtClean="0"/>
              <a:t>– Emergency Evacuation</a:t>
            </a:r>
            <a:endParaRPr lang="en-GB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226421" y="1989138"/>
            <a:ext cx="8229600" cy="43833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Raise the alarm – scream, whistle, push alarm button…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CPU EMERGENCY 046 603 8999</a:t>
            </a:r>
            <a:r>
              <a:rPr lang="en-US" altLang="en-US" b="1" dirty="0"/>
              <a:t> </a:t>
            </a:r>
            <a:r>
              <a:rPr lang="en-US" altLang="en-US" dirty="0"/>
              <a:t>(save on cellphone) call no matter how small the fire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Only try to extinguish if safe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Evacuate – crawl to avoid smoke/heat suffocation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Close windows &amp; doors, help people with disabilities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Meet at Assembly Point, for roll call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en-US" dirty="0"/>
              <a:t>Don’t take risks – don’t use lifts, do NOT go back inside</a:t>
            </a:r>
            <a:r>
              <a:rPr lang="en-GB" altLang="en-US" dirty="0"/>
              <a:t>.</a:t>
            </a:r>
            <a:endParaRPr lang="en-US" altLang="en-US" dirty="0"/>
          </a:p>
        </p:txBody>
      </p:sp>
      <p:pic>
        <p:nvPicPr>
          <p:cNvPr id="12292" name="Picture 4" descr="Fire Action On Discovering A Fire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" t="3255" r="83603" b="3600"/>
          <a:stretch/>
        </p:blipFill>
        <p:spPr bwMode="auto">
          <a:xfrm>
            <a:off x="696685" y="1989138"/>
            <a:ext cx="529735" cy="433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8830667">
            <a:off x="7639512" y="3851172"/>
            <a:ext cx="459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www.ru.ac.za/safety/fire/evacuation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picture fire risk offic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5" b="9781"/>
          <a:stretch/>
        </p:blipFill>
        <p:spPr bwMode="auto">
          <a:xfrm>
            <a:off x="283408" y="1651000"/>
            <a:ext cx="35814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Fire - Prevention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1026" name="Picture 2" descr="Image result for picture heater too close to de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19" y="1834166"/>
            <a:ext cx="2883606" cy="21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11303" r="13871" b="6249"/>
          <a:stretch/>
        </p:blipFill>
        <p:spPr bwMode="auto">
          <a:xfrm>
            <a:off x="6286499" y="2048088"/>
            <a:ext cx="2171663" cy="190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picture fire hazard gas bott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25" y="4058180"/>
            <a:ext cx="3359575" cy="252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icture fire hazard gas bott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36" y="1471793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picture fire hazard bunsen burn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" t="22801" r="5173" b="9236"/>
          <a:stretch/>
        </p:blipFill>
        <p:spPr bwMode="auto">
          <a:xfrm>
            <a:off x="144443" y="4040041"/>
            <a:ext cx="4770457" cy="273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sccfd.org/pub_ed/images/smoking_web_ad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98" y="4058180"/>
            <a:ext cx="3046225" cy="253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0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Cigarettes</a:t>
            </a:r>
            <a:endParaRPr lang="en-Z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" t="2325" r="-1097" b="3991"/>
          <a:stretch/>
        </p:blipFill>
        <p:spPr bwMode="auto">
          <a:xfrm>
            <a:off x="6821080" y="2054830"/>
            <a:ext cx="4260193" cy="39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mage result for what is in a cigaret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7" y="2037516"/>
            <a:ext cx="6524625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Documents and Settings\spnk\My Documents\My Pictures\Safety\Signage\General Safety signs\Warning Toxic Hazard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2028" r="15240" b="2028"/>
          <a:stretch>
            <a:fillRect/>
          </a:stretch>
        </p:blipFill>
        <p:spPr bwMode="auto">
          <a:xfrm>
            <a:off x="6338346" y="1634179"/>
            <a:ext cx="563563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0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Cigarettes: </a:t>
            </a:r>
            <a:r>
              <a:rPr lang="en-ZA" b="1" dirty="0">
                <a:hlinkClick r:id="rId2"/>
              </a:rPr>
              <a:t>RU Smoking </a:t>
            </a:r>
            <a:r>
              <a:rPr lang="en-ZA" b="1" dirty="0" smtClean="0">
                <a:hlinkClick r:id="rId2"/>
              </a:rPr>
              <a:t>Rules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0" y="2336873"/>
            <a:ext cx="1531182" cy="3599313"/>
          </a:xfrm>
        </p:spPr>
        <p:txBody>
          <a:bodyPr/>
          <a:lstStyle/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166656"/>
            <a:ext cx="8204598" cy="376953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dirty="0"/>
              <a:t>Both the </a:t>
            </a:r>
            <a:r>
              <a:rPr lang="en-ZA" sz="2400" b="1" dirty="0">
                <a:hlinkClick r:id="rId3" tooltip="Occupational Health and Safety Act"/>
              </a:rPr>
              <a:t>OHS Act</a:t>
            </a:r>
            <a:r>
              <a:rPr lang="en-ZA" sz="2400" dirty="0"/>
              <a:t> and the </a:t>
            </a:r>
            <a:r>
              <a:rPr lang="en-ZA" sz="2400" b="1" dirty="0">
                <a:hlinkClick r:id="rId4" tooltip="http://www.acts.co.za/tobacco-products-control-act-1993/"/>
              </a:rPr>
              <a:t>Tobacco Products Control Act</a:t>
            </a:r>
            <a:r>
              <a:rPr lang="en-ZA" sz="2400" dirty="0"/>
              <a:t> </a:t>
            </a:r>
            <a:r>
              <a:rPr lang="en-ZA" sz="2400" dirty="0" smtClean="0"/>
              <a:t>apply on campus.</a:t>
            </a:r>
            <a:endParaRPr lang="en-Z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Smoking is not permitted inside any University building or partially enclosed public space </a:t>
            </a:r>
            <a:r>
              <a:rPr lang="en-ZA" sz="2400" dirty="0"/>
              <a:t>(e.g. covered patios, verandas, balconies, walkways and parking areas).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400" b="1" dirty="0"/>
              <a:t>Smoking outside</a:t>
            </a:r>
            <a:r>
              <a:rPr lang="en-ZA" sz="2400" dirty="0"/>
              <a:t> may not be closer than </a:t>
            </a:r>
            <a:r>
              <a:rPr lang="en-ZA" sz="2400" b="1" dirty="0" smtClean="0"/>
              <a:t>10 metres </a:t>
            </a:r>
            <a:r>
              <a:rPr lang="en-ZA" sz="2400" dirty="0" smtClean="0"/>
              <a:t> from </a:t>
            </a:r>
            <a:r>
              <a:rPr lang="en-ZA" sz="2400" dirty="0"/>
              <a:t>any window, entrance or air inlet</a:t>
            </a:r>
            <a:r>
              <a:rPr lang="en-ZA" sz="2400" dirty="0" smtClean="0"/>
              <a:t>.</a:t>
            </a:r>
            <a:endParaRPr lang="en-ZA" sz="24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6767" y="2336873"/>
            <a:ext cx="3414826" cy="3658426"/>
          </a:xfrm>
          <a:prstGeom prst="rect">
            <a:avLst/>
          </a:prstGeom>
        </p:spPr>
      </p:pic>
      <p:pic>
        <p:nvPicPr>
          <p:cNvPr id="8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41647" y="5751520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www.ru.ac.za/safety/resources/smoking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Cigarettes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1275" y="1546904"/>
            <a:ext cx="5767348" cy="37338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2800" dirty="0"/>
              <a:t>Safely dispose of extinguished cigarettes into </a:t>
            </a:r>
            <a:r>
              <a:rPr lang="en-ZA" sz="2800" dirty="0" smtClean="0"/>
              <a:t>designated</a:t>
            </a:r>
            <a:r>
              <a:rPr lang="en-ZA" sz="2800" dirty="0"/>
              <a:t> </a:t>
            </a:r>
            <a:r>
              <a:rPr lang="en-ZA" sz="2800" dirty="0" smtClean="0"/>
              <a:t>bins</a:t>
            </a:r>
            <a:r>
              <a:rPr lang="en-ZA" sz="2800" dirty="0" smtClean="0"/>
              <a:t>.</a:t>
            </a:r>
          </a:p>
          <a:p>
            <a:pPr marL="457200" indent="-457200">
              <a:spcBef>
                <a:spcPts val="3000"/>
              </a:spcBef>
              <a:buFont typeface="Arial" panose="020B0604020202020204" pitchFamily="34" charset="0"/>
              <a:buChar char="•"/>
            </a:pPr>
            <a:r>
              <a:rPr lang="en-ZA" sz="2800" dirty="0" smtClean="0"/>
              <a:t>Better still...</a:t>
            </a:r>
          </a:p>
          <a:p>
            <a:pPr>
              <a:spcBef>
                <a:spcPts val="3000"/>
              </a:spcBef>
            </a:pPr>
            <a:r>
              <a:rPr lang="en-ZA" sz="2800" dirty="0"/>
              <a:t> </a:t>
            </a:r>
            <a:r>
              <a:rPr lang="en-ZA" sz="2800" dirty="0" smtClean="0"/>
              <a:t>      Kick </a:t>
            </a:r>
            <a:r>
              <a:rPr lang="en-ZA" sz="2800" dirty="0"/>
              <a:t>the habit</a:t>
            </a:r>
            <a:r>
              <a:rPr lang="en-ZA" sz="2800" dirty="0" smtClean="0"/>
              <a:t>!</a:t>
            </a:r>
            <a:endParaRPr lang="en-ZA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8" r="30852"/>
          <a:stretch>
            <a:fillRect/>
          </a:stretch>
        </p:blipFill>
        <p:spPr bwMode="auto">
          <a:xfrm>
            <a:off x="680321" y="1986912"/>
            <a:ext cx="4000954" cy="30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Image result for what is in a cigar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6" b="10028"/>
          <a:stretch>
            <a:fillRect/>
          </a:stretch>
        </p:blipFill>
        <p:spPr bwMode="auto">
          <a:xfrm>
            <a:off x="7950200" y="3199944"/>
            <a:ext cx="3339251" cy="3389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538" t="12293" r="21119"/>
          <a:stretch/>
        </p:blipFill>
        <p:spPr>
          <a:xfrm>
            <a:off x="787399" y="1651000"/>
            <a:ext cx="6206863" cy="520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Cigarettes - Link </a:t>
            </a:r>
            <a:endParaRPr lang="en-ZA" dirty="0"/>
          </a:p>
        </p:txBody>
      </p:sp>
      <p:sp>
        <p:nvSpPr>
          <p:cNvPr id="6" name="Right Arrow 5"/>
          <p:cNvSpPr/>
          <p:nvPr/>
        </p:nvSpPr>
        <p:spPr>
          <a:xfrm rot="2662733">
            <a:off x="3025349" y="1845179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ight Arrow 6"/>
          <p:cNvSpPr/>
          <p:nvPr/>
        </p:nvSpPr>
        <p:spPr>
          <a:xfrm rot="10800000">
            <a:off x="4171588" y="4214913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975" t="20797" r="19025"/>
          <a:stretch/>
        </p:blipFill>
        <p:spPr>
          <a:xfrm>
            <a:off x="5079999" y="3482518"/>
            <a:ext cx="4800601" cy="33948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8830667">
            <a:off x="8169703" y="3937252"/>
            <a:ext cx="4513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www.ru.ac.za/safety/resources/smoking</a:t>
            </a:r>
            <a:endParaRPr lang="en-ZA" dirty="0">
              <a:solidFill>
                <a:schemeClr val="bg1"/>
              </a:solidFill>
            </a:endParaRPr>
          </a:p>
        </p:txBody>
      </p:sp>
      <p:sp>
        <p:nvSpPr>
          <p:cNvPr id="11" name="Left-Right Arrow 10"/>
          <p:cNvSpPr/>
          <p:nvPr/>
        </p:nvSpPr>
        <p:spPr>
          <a:xfrm rot="19448874">
            <a:off x="3185910" y="5429614"/>
            <a:ext cx="2313889" cy="2079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78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43244" y="561937"/>
            <a:ext cx="16487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200" i="1" dirty="0" smtClean="0">
                <a:solidFill>
                  <a:schemeClr val="bg1"/>
                </a:solidFill>
              </a:rPr>
              <a:t>In groups: a</a:t>
            </a:r>
            <a:r>
              <a:rPr lang="en-ZA" sz="2200" i="1" dirty="0" smtClean="0">
                <a:solidFill>
                  <a:schemeClr val="bg1"/>
                </a:solidFill>
              </a:rPr>
              <a:t>nswer the questions briefly.</a:t>
            </a:r>
            <a:endParaRPr lang="en-ZA" sz="22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9777190">
            <a:off x="44179" y="553527"/>
            <a:ext cx="2364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600" b="1" dirty="0" smtClean="0">
                <a:solidFill>
                  <a:schemeClr val="bg1"/>
                </a:solidFill>
              </a:rPr>
              <a:t>ACTIVITY</a:t>
            </a:r>
            <a:endParaRPr lang="en-ZA" sz="36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26420" y="1562100"/>
            <a:ext cx="8541693" cy="481035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 smtClean="0"/>
              <a:t>List </a:t>
            </a:r>
            <a:r>
              <a:rPr lang="en-US" altLang="en-US" u="sng" dirty="0" smtClean="0"/>
              <a:t>3 types</a:t>
            </a:r>
            <a:r>
              <a:rPr lang="en-US" altLang="en-US" dirty="0" smtClean="0"/>
              <a:t> of </a:t>
            </a:r>
            <a:r>
              <a:rPr lang="en-US" altLang="en-US" u="sng" dirty="0" smtClean="0"/>
              <a:t>hazardous waste</a:t>
            </a:r>
            <a:r>
              <a:rPr lang="en-US" altLang="en-US" dirty="0" smtClean="0"/>
              <a:t> generated in this dept.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 smtClean="0"/>
              <a:t>How could we minimize </a:t>
            </a:r>
            <a:r>
              <a:rPr lang="en-US" altLang="en-US" dirty="0"/>
              <a:t>the amount of hazardous </a:t>
            </a:r>
            <a:r>
              <a:rPr lang="en-US" altLang="en-US" dirty="0" smtClean="0"/>
              <a:t>waste that we produce?</a:t>
            </a:r>
            <a:endParaRPr lang="en-US" altLang="en-US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 smtClean="0"/>
              <a:t>Refer to your list in (1) above, and note where RU staff &amp; students </a:t>
            </a:r>
            <a:r>
              <a:rPr lang="en-US" altLang="en-US" dirty="0"/>
              <a:t>should </a:t>
            </a:r>
            <a:r>
              <a:rPr lang="en-US" altLang="en-US" dirty="0" smtClean="0"/>
              <a:t>take each type for </a:t>
            </a:r>
            <a:r>
              <a:rPr lang="en-US" altLang="en-US" u="sng" dirty="0" smtClean="0"/>
              <a:t>safe disposal</a:t>
            </a:r>
            <a:r>
              <a:rPr lang="en-US" altLang="en-US" dirty="0"/>
              <a:t>.</a:t>
            </a:r>
            <a:endParaRPr lang="en-US" altLang="en-US" dirty="0" smtClean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 smtClean="0"/>
              <a:t>With regard to extinguishing a fire, what does “</a:t>
            </a:r>
            <a:r>
              <a:rPr lang="en-US" altLang="en-US" u="sng" dirty="0" smtClean="0"/>
              <a:t>PASS</a:t>
            </a:r>
            <a:r>
              <a:rPr lang="en-US" altLang="en-US" dirty="0" smtClean="0"/>
              <a:t>” remind us to do?</a:t>
            </a:r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altLang="en-US" dirty="0"/>
              <a:t>List </a:t>
            </a:r>
            <a:r>
              <a:rPr lang="en-US" altLang="en-US" u="sng" dirty="0"/>
              <a:t>3 </a:t>
            </a:r>
            <a:r>
              <a:rPr lang="en-US" altLang="en-US" u="sng" dirty="0" smtClean="0"/>
              <a:t>hazards</a:t>
            </a:r>
            <a:r>
              <a:rPr lang="en-US" altLang="en-US" dirty="0" smtClean="0"/>
              <a:t> which increase the risk of </a:t>
            </a:r>
            <a:r>
              <a:rPr lang="en-US" altLang="en-US" u="sng" dirty="0" smtClean="0"/>
              <a:t>fire</a:t>
            </a:r>
            <a:r>
              <a:rPr lang="en-US" altLang="en-US" dirty="0" smtClean="0"/>
              <a:t>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062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WASTE &amp; RECYCLING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ZA" dirty="0" smtClean="0"/>
              <a:t>Intro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 smtClean="0"/>
              <a:t>Lab Safety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 smtClean="0"/>
              <a:t>Hazmat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 smtClean="0"/>
              <a:t>Fire </a:t>
            </a:r>
          </a:p>
          <a:p>
            <a:pPr marL="457200" indent="-457200">
              <a:buFont typeface="+mj-lt"/>
              <a:buAutoNum type="arabicPeriod"/>
            </a:pPr>
            <a:r>
              <a:rPr lang="en-ZA" dirty="0" smtClean="0"/>
              <a:t>Waste </a:t>
            </a:r>
            <a:r>
              <a:rPr lang="en-ZA" dirty="0"/>
              <a:t>&amp; </a:t>
            </a:r>
            <a:r>
              <a:rPr lang="en-ZA" dirty="0" smtClean="0"/>
              <a:t>Recycling</a:t>
            </a:r>
            <a:endParaRPr lang="en-ZA" dirty="0"/>
          </a:p>
        </p:txBody>
      </p:sp>
      <p:pic>
        <p:nvPicPr>
          <p:cNvPr id="4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65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58" t="20895" r="37173" b="57286"/>
          <a:stretch/>
        </p:blipFill>
        <p:spPr>
          <a:xfrm>
            <a:off x="876299" y="2590799"/>
            <a:ext cx="9894635" cy="22352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Waste &amp; Recycling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5707" y="3244334"/>
            <a:ext cx="2140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Waste &amp; Recycling </a:t>
            </a:r>
          </a:p>
        </p:txBody>
      </p:sp>
      <p:pic>
        <p:nvPicPr>
          <p:cNvPr id="7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4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Waste &amp; Recycling 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/>
              <a:t>Waste management at Rhodes University</a:t>
            </a:r>
          </a:p>
          <a:p>
            <a:r>
              <a:rPr lang="en-ZA" dirty="0"/>
              <a:t>Indoors: </a:t>
            </a:r>
            <a:r>
              <a:rPr lang="en-ZA" dirty="0">
                <a:solidFill>
                  <a:srgbClr val="6600CC"/>
                </a:solidFill>
              </a:rPr>
              <a:t>Housekeeping</a:t>
            </a:r>
            <a:r>
              <a:rPr lang="en-ZA" dirty="0"/>
              <a:t> manages waste and recycling inside all buildings.</a:t>
            </a:r>
          </a:p>
          <a:p>
            <a:r>
              <a:rPr lang="en-ZA" dirty="0" smtClean="0"/>
              <a:t>Outdoors</a:t>
            </a:r>
            <a:r>
              <a:rPr lang="en-ZA" dirty="0"/>
              <a:t>: </a:t>
            </a:r>
            <a:r>
              <a:rPr lang="en-ZA" dirty="0">
                <a:solidFill>
                  <a:srgbClr val="6600CC"/>
                </a:solidFill>
              </a:rPr>
              <a:t>Grounds and Gardens </a:t>
            </a:r>
            <a:r>
              <a:rPr lang="en-ZA" dirty="0" smtClean="0"/>
              <a:t>- collection + outsourced recycling</a:t>
            </a:r>
            <a:r>
              <a:rPr lang="en-ZA" dirty="0"/>
              <a:t>. </a:t>
            </a:r>
          </a:p>
          <a:p>
            <a:r>
              <a:rPr lang="en-ZA" dirty="0" smtClean="0">
                <a:solidFill>
                  <a:srgbClr val="6600CC"/>
                </a:solidFill>
              </a:rPr>
              <a:t>2-bag </a:t>
            </a:r>
            <a:r>
              <a:rPr lang="en-ZA" dirty="0">
                <a:solidFill>
                  <a:srgbClr val="6600CC"/>
                </a:solidFill>
              </a:rPr>
              <a:t>system at RU</a:t>
            </a:r>
            <a:r>
              <a:rPr lang="en-ZA" dirty="0" smtClean="0">
                <a:solidFill>
                  <a:srgbClr val="6600CC"/>
                </a:solidFill>
              </a:rPr>
              <a:t>:</a:t>
            </a:r>
            <a:endParaRPr lang="en-ZA" dirty="0">
              <a:solidFill>
                <a:srgbClr val="6600CC"/>
              </a:solidFill>
            </a:endParaRP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ZA" dirty="0" smtClean="0">
                <a:solidFill>
                  <a:srgbClr val="002060"/>
                </a:solidFill>
              </a:rPr>
              <a:t>BLUE </a:t>
            </a:r>
            <a:r>
              <a:rPr lang="en-ZA" dirty="0">
                <a:solidFill>
                  <a:srgbClr val="002060"/>
                </a:solidFill>
              </a:rPr>
              <a:t>BAGS - disposable waste</a:t>
            </a:r>
            <a:r>
              <a:rPr lang="en-ZA" dirty="0" smtClean="0">
                <a:solidFill>
                  <a:srgbClr val="002060"/>
                </a:solidFill>
              </a:rPr>
              <a:t>.</a:t>
            </a:r>
          </a:p>
          <a:p>
            <a:pPr marL="914400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ZA" dirty="0"/>
              <a:t>CLEAR BAGS - recyclable materials.</a:t>
            </a:r>
          </a:p>
          <a:p>
            <a:pPr lvl="2"/>
            <a:r>
              <a:rPr lang="en-ZA" dirty="0" smtClean="0"/>
              <a:t>Paper/card</a:t>
            </a:r>
            <a:endParaRPr lang="en-ZA" dirty="0"/>
          </a:p>
          <a:p>
            <a:pPr lvl="2"/>
            <a:r>
              <a:rPr lang="en-ZA" dirty="0"/>
              <a:t>Plastic </a:t>
            </a:r>
          </a:p>
          <a:p>
            <a:pPr lvl="2"/>
            <a:r>
              <a:rPr lang="en-ZA" dirty="0"/>
              <a:t>Glass </a:t>
            </a:r>
          </a:p>
          <a:p>
            <a:pPr lvl="2"/>
            <a:r>
              <a:rPr lang="en-ZA" dirty="0"/>
              <a:t>Metals (tins </a:t>
            </a:r>
            <a:r>
              <a:rPr lang="en-ZA" dirty="0" err="1"/>
              <a:t>etc</a:t>
            </a:r>
            <a:r>
              <a:rPr lang="en-ZA" dirty="0" smtClean="0"/>
              <a:t>)</a:t>
            </a:r>
            <a:endParaRPr lang="en-ZA" dirty="0"/>
          </a:p>
        </p:txBody>
      </p:sp>
      <p:pic>
        <p:nvPicPr>
          <p:cNvPr id="5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4200" t="15001" r="15039" b="3221"/>
          <a:stretch/>
        </p:blipFill>
        <p:spPr>
          <a:xfrm>
            <a:off x="6174886" y="3480774"/>
            <a:ext cx="3248513" cy="327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8830667">
            <a:off x="7735001" y="3964657"/>
            <a:ext cx="501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solidFill>
                  <a:schemeClr val="bg1"/>
                </a:solidFill>
              </a:rPr>
              <a:t>www.ru.ac.za/environment/resources/waste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88914"/>
            <a:ext cx="7848600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 rot="19728831">
            <a:off x="5765536" y="4296863"/>
            <a:ext cx="6264274" cy="576064"/>
          </a:xfrm>
          <a:prstGeom prst="rect">
            <a:avLst/>
          </a:prstGeom>
          <a:solidFill>
            <a:schemeClr val="tx1"/>
          </a:solidFill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ZA" sz="3000" dirty="0">
                <a:solidFill>
                  <a:schemeClr val="accent1">
                    <a:satMod val="150000"/>
                  </a:schemeClr>
                </a:solidFill>
              </a:rPr>
              <a:t>Occupational Health &amp; Safety Act</a:t>
            </a:r>
            <a:endParaRPr lang="en-GB" sz="3000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190751" y="3500439"/>
            <a:ext cx="2536825" cy="43338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343151" y="6237288"/>
            <a:ext cx="2536825" cy="431800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4846639" y="1484314"/>
            <a:ext cx="2536825" cy="5048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783139" y="1916114"/>
            <a:ext cx="2536825" cy="9366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800601" y="4076700"/>
            <a:ext cx="2536825" cy="431800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800601" y="2708275"/>
            <a:ext cx="2519363" cy="649288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2782889" y="765175"/>
            <a:ext cx="936625" cy="431800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2343151" y="3213101"/>
            <a:ext cx="2024063" cy="360363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135188" y="5969001"/>
            <a:ext cx="2024062" cy="360363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4" name="Picture 2" descr="j030084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3" y="691669"/>
            <a:ext cx="12414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 rot="19728831">
            <a:off x="217780" y="697602"/>
            <a:ext cx="1828119" cy="576064"/>
          </a:xfrm>
          <a:prstGeom prst="rect">
            <a:avLst/>
          </a:prstGeom>
          <a:solidFill>
            <a:schemeClr val="tx1"/>
          </a:solidFill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ZA" sz="3000" dirty="0" smtClean="0">
                <a:solidFill>
                  <a:schemeClr val="accent1">
                    <a:satMod val="150000"/>
                  </a:schemeClr>
                </a:solidFill>
              </a:rPr>
              <a:t>OHS Act</a:t>
            </a:r>
            <a:endParaRPr lang="en-GB" sz="3000" dirty="0">
              <a:solidFill>
                <a:schemeClr val="accent1">
                  <a:satMod val="1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4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9051" t="12471" r="33784"/>
          <a:stretch/>
        </p:blipFill>
        <p:spPr>
          <a:xfrm>
            <a:off x="822030" y="1631639"/>
            <a:ext cx="4581004" cy="5313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9604"/>
          <a:stretch/>
        </p:blipFill>
        <p:spPr>
          <a:xfrm>
            <a:off x="6117417" y="2152132"/>
            <a:ext cx="4328697" cy="4479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Waste &amp; Recycling - Links </a:t>
            </a:r>
            <a:endParaRPr lang="en-ZA" dirty="0"/>
          </a:p>
        </p:txBody>
      </p:sp>
      <p:sp>
        <p:nvSpPr>
          <p:cNvPr id="6" name="Right Arrow 5"/>
          <p:cNvSpPr/>
          <p:nvPr/>
        </p:nvSpPr>
        <p:spPr>
          <a:xfrm rot="2662733">
            <a:off x="1651921" y="1718851"/>
            <a:ext cx="746146" cy="3322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ight Arrow 6"/>
          <p:cNvSpPr/>
          <p:nvPr/>
        </p:nvSpPr>
        <p:spPr>
          <a:xfrm rot="10800000">
            <a:off x="3727088" y="2654807"/>
            <a:ext cx="489316" cy="1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9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8830667">
            <a:off x="7138556" y="4429920"/>
            <a:ext cx="581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www.ru.ac.za/groundsandgardens/services/recycling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2037694" y="4813299"/>
            <a:ext cx="4909206" cy="14329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 rot="18830667">
            <a:off x="2497252" y="3999463"/>
            <a:ext cx="5811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www.ru.ac.za/environment/resources/waste</a:t>
            </a:r>
          </a:p>
        </p:txBody>
      </p:sp>
    </p:spTree>
    <p:extLst>
      <p:ext uri="{BB962C8B-B14F-4D97-AF65-F5344CB8AC3E}">
        <p14:creationId xmlns:p14="http://schemas.microsoft.com/office/powerpoint/2010/main" val="476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 animBg="1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THANK YOU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14" y="2214220"/>
            <a:ext cx="4252686" cy="3721969"/>
          </a:xfrm>
        </p:spPr>
        <p:txBody>
          <a:bodyPr/>
          <a:lstStyle/>
          <a:p>
            <a:pPr marL="0" indent="0">
              <a:buNone/>
            </a:pPr>
            <a:r>
              <a:rPr lang="en-ZA" dirty="0" smtClean="0"/>
              <a:t>MORE INFO:</a:t>
            </a:r>
          </a:p>
          <a:p>
            <a:pPr marL="0" indent="0">
              <a:buNone/>
            </a:pPr>
            <a:endParaRPr lang="en-ZA" dirty="0" smtClean="0"/>
          </a:p>
          <a:p>
            <a:r>
              <a:rPr lang="en-ZA" dirty="0" smtClean="0"/>
              <a:t>SHE </a:t>
            </a:r>
            <a:r>
              <a:rPr lang="en-ZA" dirty="0"/>
              <a:t>Officer </a:t>
            </a:r>
            <a:endParaRPr lang="en-ZA" dirty="0" smtClean="0"/>
          </a:p>
          <a:p>
            <a:r>
              <a:rPr lang="en-ZA" dirty="0" smtClean="0"/>
              <a:t>046 603 7205 </a:t>
            </a:r>
            <a:endParaRPr lang="en-ZA" dirty="0"/>
          </a:p>
          <a:p>
            <a:r>
              <a:rPr lang="en-ZA" dirty="0"/>
              <a:t>safety@ru.ac.za  </a:t>
            </a:r>
          </a:p>
          <a:p>
            <a:r>
              <a:rPr lang="en-ZA" dirty="0" smtClean="0">
                <a:hlinkClick r:id="rId2"/>
              </a:rPr>
              <a:t>www.ru.ac.za/safety</a:t>
            </a:r>
            <a:r>
              <a:rPr lang="en-ZA" dirty="0" smtClean="0"/>
              <a:t>  </a:t>
            </a:r>
          </a:p>
          <a:p>
            <a:r>
              <a:rPr lang="en-ZA" dirty="0" smtClean="0">
                <a:hlinkClick r:id="rId3"/>
              </a:rPr>
              <a:t>www.ru.ac.za/environment</a:t>
            </a:r>
            <a:r>
              <a:rPr lang="en-ZA" dirty="0" smtClean="0"/>
              <a:t> </a:t>
            </a:r>
            <a:endParaRPr lang="en-ZA" dirty="0"/>
          </a:p>
        </p:txBody>
      </p:sp>
      <p:pic>
        <p:nvPicPr>
          <p:cNvPr id="5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190" t="15588" r="38863" b="43947"/>
          <a:stretch/>
        </p:blipFill>
        <p:spPr>
          <a:xfrm>
            <a:off x="4572000" y="3096981"/>
            <a:ext cx="6743700" cy="3103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2384" t="4626" r="7225" b="61583"/>
          <a:stretch/>
        </p:blipFill>
        <p:spPr>
          <a:xfrm>
            <a:off x="3664782" y="1227348"/>
            <a:ext cx="6375400" cy="1489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09282" y="1426351"/>
            <a:ext cx="4038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1600" dirty="0" smtClean="0">
                <a:solidFill>
                  <a:schemeClr val="bg1"/>
                </a:solidFill>
              </a:rPr>
              <a:t>Search </a:t>
            </a:r>
            <a:r>
              <a:rPr lang="en-ZA" sz="1600" dirty="0">
                <a:solidFill>
                  <a:schemeClr val="bg1"/>
                </a:solidFill>
              </a:rPr>
              <a:t>Box (top right </a:t>
            </a:r>
            <a:r>
              <a:rPr lang="en-ZA" sz="1600" dirty="0" smtClean="0">
                <a:solidFill>
                  <a:schemeClr val="bg1"/>
                </a:solidFill>
              </a:rPr>
              <a:t>of RU webpage</a:t>
            </a:r>
            <a:r>
              <a:rPr lang="en-ZA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Right Arrow 9"/>
          <p:cNvSpPr/>
          <p:nvPr/>
        </p:nvSpPr>
        <p:spPr>
          <a:xfrm rot="812962">
            <a:off x="7685465" y="1608700"/>
            <a:ext cx="588588" cy="18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5138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9526"/>
            <a:ext cx="76073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927350" y="55564"/>
            <a:ext cx="1081088" cy="420687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2343151" y="3068639"/>
            <a:ext cx="3681413" cy="5048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2343151" y="3500439"/>
            <a:ext cx="3833813" cy="5048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279651" y="4316414"/>
            <a:ext cx="3832225" cy="5048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2208214" y="5300664"/>
            <a:ext cx="3832225" cy="5048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232026" y="5661025"/>
            <a:ext cx="3832225" cy="1081088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008689" y="692151"/>
            <a:ext cx="3832225" cy="1152525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119814" y="3429001"/>
            <a:ext cx="3832225" cy="576263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167438" y="5229226"/>
            <a:ext cx="3833812" cy="576263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4" name="Picture 2" descr="j0300840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7023" y="691669"/>
            <a:ext cx="12414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 rot="19728831">
            <a:off x="217780" y="697602"/>
            <a:ext cx="1828119" cy="576064"/>
          </a:xfrm>
          <a:prstGeom prst="rect">
            <a:avLst/>
          </a:prstGeom>
          <a:solidFill>
            <a:schemeClr val="tx1"/>
          </a:solidFill>
        </p:spPr>
        <p:txBody>
          <a:bodyPr rIns="45720" anchor="ctr">
            <a:normAutofit fontScale="975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ZA" sz="3000" dirty="0" smtClean="0">
                <a:solidFill>
                  <a:schemeClr val="accent1">
                    <a:satMod val="150000"/>
                  </a:schemeClr>
                </a:solidFill>
              </a:rPr>
              <a:t>OHS Act</a:t>
            </a:r>
            <a:endParaRPr lang="en-GB" sz="3000" dirty="0">
              <a:solidFill>
                <a:schemeClr val="accent1">
                  <a:satMod val="1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>
                <a:solidFill>
                  <a:srgbClr val="FFFFFF"/>
                </a:solidFill>
              </a:rPr>
              <a:t>Health &amp; Safety: </a:t>
            </a:r>
            <a:r>
              <a:rPr lang="en-ZA" dirty="0" smtClean="0">
                <a:solidFill>
                  <a:srgbClr val="FFFFFF"/>
                </a:solidFill>
              </a:rPr>
              <a:t>Who?</a:t>
            </a: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15363" name="Canvas 242"/>
          <p:cNvGrpSpPr>
            <a:grpSpLocks/>
          </p:cNvGrpSpPr>
          <p:nvPr/>
        </p:nvGrpSpPr>
        <p:grpSpPr bwMode="auto">
          <a:xfrm>
            <a:off x="1524000" y="1546904"/>
            <a:ext cx="9124950" cy="5157787"/>
            <a:chOff x="0" y="0"/>
            <a:chExt cx="6172200" cy="2903220"/>
          </a:xfrm>
        </p:grpSpPr>
        <p:sp>
          <p:nvSpPr>
            <p:cNvPr id="15369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6172200" cy="290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en-GB" altLang="en-US" sz="18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370" name="Text Box 72"/>
            <p:cNvSpPr txBox="1">
              <a:spLocks noChangeArrowheads="1"/>
            </p:cNvSpPr>
            <p:nvPr/>
          </p:nvSpPr>
          <p:spPr bwMode="auto">
            <a:xfrm>
              <a:off x="2171700" y="59872"/>
              <a:ext cx="16002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16(1) Vice-Chancellor</a:t>
              </a:r>
              <a:endParaRPr lang="en-GB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1" name="Text Box 77"/>
            <p:cNvSpPr txBox="1">
              <a:spLocks noChangeArrowheads="1"/>
            </p:cNvSpPr>
            <p:nvPr/>
          </p:nvSpPr>
          <p:spPr bwMode="auto">
            <a:xfrm>
              <a:off x="2514600" y="1202872"/>
              <a:ext cx="571500" cy="228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GMR 2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72" name="Line 82"/>
            <p:cNvCxnSpPr>
              <a:cxnSpLocks noChangeShapeType="1"/>
            </p:cNvCxnSpPr>
            <p:nvPr/>
          </p:nvCxnSpPr>
          <p:spPr bwMode="auto">
            <a:xfrm flipH="1" flipV="1">
              <a:off x="1854600" y="1835906"/>
              <a:ext cx="8256" cy="5346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3" name="Text Box 112"/>
            <p:cNvSpPr txBox="1">
              <a:spLocks noChangeArrowheads="1"/>
            </p:cNvSpPr>
            <p:nvPr/>
          </p:nvSpPr>
          <p:spPr bwMode="auto">
            <a:xfrm>
              <a:off x="114300" y="631372"/>
              <a:ext cx="5715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ERM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74" name="Line 113"/>
            <p:cNvCxnSpPr>
              <a:cxnSpLocks noChangeShapeType="1"/>
            </p:cNvCxnSpPr>
            <p:nvPr/>
          </p:nvCxnSpPr>
          <p:spPr bwMode="auto">
            <a:xfrm>
              <a:off x="3807460" y="165282"/>
              <a:ext cx="2057400" cy="457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5" name="Text Box 114"/>
            <p:cNvSpPr txBox="1">
              <a:spLocks noChangeArrowheads="1"/>
            </p:cNvSpPr>
            <p:nvPr/>
          </p:nvSpPr>
          <p:spPr bwMode="auto">
            <a:xfrm>
              <a:off x="92710" y="1093652"/>
              <a:ext cx="647700" cy="1905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SHE Officer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76" name="Line 117"/>
            <p:cNvCxnSpPr>
              <a:cxnSpLocks noChangeShapeType="1"/>
            </p:cNvCxnSpPr>
            <p:nvPr/>
          </p:nvCxnSpPr>
          <p:spPr bwMode="auto">
            <a:xfrm>
              <a:off x="334645" y="819967"/>
              <a:ext cx="635" cy="228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77" name="Text Box 74"/>
            <p:cNvSpPr txBox="1">
              <a:spLocks noChangeArrowheads="1"/>
            </p:cNvSpPr>
            <p:nvPr/>
          </p:nvSpPr>
          <p:spPr bwMode="auto">
            <a:xfrm>
              <a:off x="1143000" y="631372"/>
              <a:ext cx="9144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 dirty="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Director</a:t>
              </a:r>
              <a:endParaRPr lang="en-GB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78" name="Text Box 79"/>
            <p:cNvSpPr txBox="1">
              <a:spLocks noChangeArrowheads="1"/>
            </p:cNvSpPr>
            <p:nvPr/>
          </p:nvSpPr>
          <p:spPr bwMode="auto">
            <a:xfrm>
              <a:off x="1143000" y="1202872"/>
              <a:ext cx="914400" cy="173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8(2) Manager / Head of Dept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79" name="Line 83"/>
            <p:cNvCxnSpPr>
              <a:cxnSpLocks noChangeShapeType="1"/>
            </p:cNvCxnSpPr>
            <p:nvPr/>
          </p:nvCxnSpPr>
          <p:spPr bwMode="auto">
            <a:xfrm>
              <a:off x="1600200" y="826952"/>
              <a:ext cx="635" cy="3759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80" name="Line 87"/>
            <p:cNvCxnSpPr>
              <a:cxnSpLocks noChangeShapeType="1"/>
            </p:cNvCxnSpPr>
            <p:nvPr/>
          </p:nvCxnSpPr>
          <p:spPr bwMode="auto">
            <a:xfrm flipV="1">
              <a:off x="2057400" y="288472"/>
              <a:ext cx="571500" cy="278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81" name="Text Box 118"/>
            <p:cNvSpPr txBox="1">
              <a:spLocks noChangeArrowheads="1"/>
            </p:cNvSpPr>
            <p:nvPr/>
          </p:nvSpPr>
          <p:spPr bwMode="auto">
            <a:xfrm>
              <a:off x="1295400" y="1355272"/>
              <a:ext cx="914400" cy="173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8(2) Manager / Head of Dept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2" name="Text Box 119"/>
            <p:cNvSpPr txBox="1">
              <a:spLocks noChangeArrowheads="1"/>
            </p:cNvSpPr>
            <p:nvPr/>
          </p:nvSpPr>
          <p:spPr bwMode="auto">
            <a:xfrm>
              <a:off x="1447800" y="1507672"/>
              <a:ext cx="914400" cy="173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8(2) Manager / Head of Dept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3" name="Text Box 121"/>
            <p:cNvSpPr txBox="1">
              <a:spLocks noChangeArrowheads="1"/>
            </p:cNvSpPr>
            <p:nvPr/>
          </p:nvSpPr>
          <p:spPr bwMode="auto">
            <a:xfrm>
              <a:off x="1295400" y="783772"/>
              <a:ext cx="9144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Director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4" name="Text Box 122"/>
            <p:cNvSpPr txBox="1">
              <a:spLocks noChangeArrowheads="1"/>
            </p:cNvSpPr>
            <p:nvPr/>
          </p:nvSpPr>
          <p:spPr bwMode="auto">
            <a:xfrm>
              <a:off x="1447800" y="936172"/>
              <a:ext cx="9144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Director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85" name="Line 86"/>
            <p:cNvCxnSpPr>
              <a:cxnSpLocks noChangeShapeType="1"/>
            </p:cNvCxnSpPr>
            <p:nvPr/>
          </p:nvCxnSpPr>
          <p:spPr bwMode="auto">
            <a:xfrm>
              <a:off x="2400300" y="1061902"/>
              <a:ext cx="229235" cy="1143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86" name="Text Box 134"/>
            <p:cNvSpPr txBox="1">
              <a:spLocks noChangeArrowheads="1"/>
            </p:cNvSpPr>
            <p:nvPr/>
          </p:nvSpPr>
          <p:spPr bwMode="auto">
            <a:xfrm>
              <a:off x="1339095" y="2437969"/>
              <a:ext cx="1028700" cy="228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Employees / Other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87" name="Line 139"/>
            <p:cNvCxnSpPr>
              <a:cxnSpLocks noChangeShapeType="1"/>
            </p:cNvCxnSpPr>
            <p:nvPr/>
          </p:nvCxnSpPr>
          <p:spPr bwMode="auto">
            <a:xfrm flipV="1">
              <a:off x="307340" y="150677"/>
              <a:ext cx="1821815" cy="4540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88" name="Text Box 140"/>
            <p:cNvSpPr txBox="1">
              <a:spLocks noChangeArrowheads="1"/>
            </p:cNvSpPr>
            <p:nvPr/>
          </p:nvSpPr>
          <p:spPr bwMode="auto">
            <a:xfrm>
              <a:off x="5029200" y="631372"/>
              <a:ext cx="11430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Other / Deans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89" name="Text Box 129"/>
            <p:cNvSpPr txBox="1">
              <a:spLocks noChangeArrowheads="1"/>
            </p:cNvSpPr>
            <p:nvPr/>
          </p:nvSpPr>
          <p:spPr bwMode="auto">
            <a:xfrm>
              <a:off x="3871853" y="2452561"/>
              <a:ext cx="1028700" cy="228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Employees / Other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90" name="Line 111"/>
            <p:cNvCxnSpPr>
              <a:cxnSpLocks noChangeShapeType="1"/>
            </p:cNvCxnSpPr>
            <p:nvPr/>
          </p:nvCxnSpPr>
          <p:spPr bwMode="auto">
            <a:xfrm>
              <a:off x="3585845" y="288472"/>
              <a:ext cx="415925" cy="2863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91" name="Text Box 75"/>
            <p:cNvSpPr txBox="1">
              <a:spLocks noChangeArrowheads="1"/>
            </p:cNvSpPr>
            <p:nvPr/>
          </p:nvSpPr>
          <p:spPr bwMode="auto">
            <a:xfrm>
              <a:off x="3357245" y="631372"/>
              <a:ext cx="9144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Deputy VC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2" name="Text Box 81"/>
            <p:cNvSpPr txBox="1">
              <a:spLocks noChangeArrowheads="1"/>
            </p:cNvSpPr>
            <p:nvPr/>
          </p:nvSpPr>
          <p:spPr bwMode="auto">
            <a:xfrm>
              <a:off x="3585845" y="1202872"/>
              <a:ext cx="914400" cy="173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8(2) Manager / Head of Dept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393" name="Line 85"/>
            <p:cNvCxnSpPr>
              <a:cxnSpLocks noChangeShapeType="1"/>
            </p:cNvCxnSpPr>
            <p:nvPr/>
          </p:nvCxnSpPr>
          <p:spPr bwMode="auto">
            <a:xfrm>
              <a:off x="3928745" y="859972"/>
              <a:ext cx="635" cy="25336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394" name="Text Box 123"/>
            <p:cNvSpPr txBox="1">
              <a:spLocks noChangeArrowheads="1"/>
            </p:cNvSpPr>
            <p:nvPr/>
          </p:nvSpPr>
          <p:spPr bwMode="auto">
            <a:xfrm>
              <a:off x="3509645" y="783772"/>
              <a:ext cx="914400" cy="8662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16(2) Deputy VC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5" name="Text Box 124"/>
            <p:cNvSpPr txBox="1">
              <a:spLocks noChangeArrowheads="1"/>
            </p:cNvSpPr>
            <p:nvPr/>
          </p:nvSpPr>
          <p:spPr bwMode="auto">
            <a:xfrm>
              <a:off x="3738245" y="1355272"/>
              <a:ext cx="914400" cy="173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8(2) Manager / Head of Dept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96" name="Text Box 127"/>
            <p:cNvSpPr txBox="1">
              <a:spLocks noChangeArrowheads="1"/>
            </p:cNvSpPr>
            <p:nvPr/>
          </p:nvSpPr>
          <p:spPr bwMode="auto">
            <a:xfrm>
              <a:off x="3890645" y="1507672"/>
              <a:ext cx="914400" cy="17324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>
              <a:lvl1pPr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"/>
                <a:defRPr sz="32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"/>
                <a:defRPr sz="28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E66C7D"/>
                </a:buClr>
                <a:buFont typeface="Arial" panose="020B0604020202020204" pitchFamily="34" charset="0"/>
                <a:buChar char="▪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6BB76D"/>
                </a:buClr>
                <a:buFont typeface="Arial" panose="020B0604020202020204" pitchFamily="34" charset="0"/>
                <a:buChar char="▪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8651"/>
                </a:buClr>
                <a:buFont typeface="Wingdings 3" panose="05040102010807070707" pitchFamily="18" charset="2"/>
                <a:buChar char="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buClrTx/>
                <a:buSzTx/>
                <a:buFontTx/>
                <a:buNone/>
              </a:pPr>
              <a:r>
                <a:rPr lang="en-ZA" altLang="en-US" sz="1000">
                  <a:solidFill>
                    <a:schemeClr val="bg1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8(2) Manager / Head of Dept</a:t>
              </a:r>
              <a:endParaRPr lang="en-GB" altLang="en-US"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397" name="Group 35"/>
            <p:cNvGrpSpPr>
              <a:grpSpLocks/>
            </p:cNvGrpSpPr>
            <p:nvPr/>
          </p:nvGrpSpPr>
          <p:grpSpPr bwMode="auto">
            <a:xfrm>
              <a:off x="2727325" y="1792152"/>
              <a:ext cx="1070610" cy="854075"/>
              <a:chOff x="6329" y="8811"/>
              <a:chExt cx="1686" cy="1345"/>
            </a:xfrm>
          </p:grpSpPr>
          <p:sp>
            <p:nvSpPr>
              <p:cNvPr id="15403" name="Text Box 254"/>
              <p:cNvSpPr txBox="1">
                <a:spLocks noChangeArrowheads="1"/>
              </p:cNvSpPr>
              <p:nvPr/>
            </p:nvSpPr>
            <p:spPr bwMode="auto">
              <a:xfrm>
                <a:off x="6673" y="8811"/>
                <a:ext cx="1329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GAR 6 Union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4" name="Text Box 255"/>
              <p:cNvSpPr txBox="1">
                <a:spLocks noChangeArrowheads="1"/>
              </p:cNvSpPr>
              <p:nvPr/>
            </p:nvSpPr>
            <p:spPr bwMode="auto">
              <a:xfrm>
                <a:off x="6517" y="9154"/>
                <a:ext cx="1483" cy="28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17(1) H&amp;S Reps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5" name="Text Box 256"/>
              <p:cNvSpPr txBox="1">
                <a:spLocks noChangeArrowheads="1"/>
              </p:cNvSpPr>
              <p:nvPr/>
            </p:nvSpPr>
            <p:spPr bwMode="auto">
              <a:xfrm>
                <a:off x="6491" y="9505"/>
                <a:ext cx="1524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GSR 3 First Aiders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6" name="Text Box 257"/>
              <p:cNvSpPr txBox="1">
                <a:spLocks noChangeArrowheads="1"/>
              </p:cNvSpPr>
              <p:nvPr/>
            </p:nvSpPr>
            <p:spPr bwMode="auto">
              <a:xfrm>
                <a:off x="6329" y="9856"/>
                <a:ext cx="1686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GSR 2 Fire Marshals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398" name="Group 36"/>
            <p:cNvGrpSpPr>
              <a:grpSpLocks/>
            </p:cNvGrpSpPr>
            <p:nvPr/>
          </p:nvGrpSpPr>
          <p:grpSpPr bwMode="auto">
            <a:xfrm>
              <a:off x="193040" y="1792152"/>
              <a:ext cx="1070610" cy="854075"/>
              <a:chOff x="6329" y="8811"/>
              <a:chExt cx="1686" cy="1345"/>
            </a:xfrm>
          </p:grpSpPr>
          <p:sp>
            <p:nvSpPr>
              <p:cNvPr id="15399" name="Text Box 260"/>
              <p:cNvSpPr txBox="1">
                <a:spLocks noChangeArrowheads="1"/>
              </p:cNvSpPr>
              <p:nvPr/>
            </p:nvSpPr>
            <p:spPr bwMode="auto">
              <a:xfrm>
                <a:off x="6673" y="8811"/>
                <a:ext cx="1329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GAR 6 Union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0" name="Text Box 261"/>
              <p:cNvSpPr txBox="1">
                <a:spLocks noChangeArrowheads="1"/>
              </p:cNvSpPr>
              <p:nvPr/>
            </p:nvSpPr>
            <p:spPr bwMode="auto">
              <a:xfrm>
                <a:off x="6517" y="9154"/>
                <a:ext cx="1483" cy="28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17(1) H&amp;S Reps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1" name="Text Box 262"/>
              <p:cNvSpPr txBox="1">
                <a:spLocks noChangeArrowheads="1"/>
              </p:cNvSpPr>
              <p:nvPr/>
            </p:nvSpPr>
            <p:spPr bwMode="auto">
              <a:xfrm>
                <a:off x="6491" y="9505"/>
                <a:ext cx="1524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GSR 3 First Aiders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02" name="Text Box 263"/>
              <p:cNvSpPr txBox="1">
                <a:spLocks noChangeArrowheads="1"/>
              </p:cNvSpPr>
              <p:nvPr/>
            </p:nvSpPr>
            <p:spPr bwMode="auto">
              <a:xfrm>
                <a:off x="6329" y="9856"/>
                <a:ext cx="1686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>
                  <a:buClr>
                    <a:schemeClr val="accent1"/>
                  </a:buClr>
                  <a:buSzPct val="80000"/>
                  <a:buFont typeface="Wingdings 2" panose="05020102010507070707" pitchFamily="18" charset="2"/>
                  <a:buChar char=""/>
                  <a:defRPr sz="3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"/>
                  <a:defRPr sz="28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Font typeface="Arial" panose="020B0604020202020204" pitchFamily="34" charset="0"/>
                  <a:buChar char="▪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6BB76D"/>
                  </a:buClr>
                  <a:buFont typeface="Arial" panose="020B0604020202020204" pitchFamily="34" charset="0"/>
                  <a:buChar char="▪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E88651"/>
                  </a:buClr>
                  <a:buFont typeface="Wingdings 3" panose="05040102010807070707" pitchFamily="18" charset="2"/>
                  <a:buChar char="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eaLnBrk="1" hangingPunct="1">
                  <a:buClrTx/>
                  <a:buSzTx/>
                  <a:buFontTx/>
                  <a:buNone/>
                </a:pPr>
                <a:r>
                  <a:rPr lang="en-ZA" altLang="en-US" sz="1000">
                    <a:solidFill>
                      <a:schemeClr val="bg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GSR 2 Fire Marshals</a:t>
                </a:r>
                <a:endParaRPr lang="en-GB" altLang="en-US" sz="1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7304713" y="1400672"/>
            <a:ext cx="1798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Tx/>
              <a:buSzTx/>
              <a:buNone/>
            </a:pPr>
            <a:r>
              <a:rPr lang="en-GB" altLang="en-US" sz="1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delegates responsibility (not accountability)</a:t>
            </a:r>
          </a:p>
        </p:txBody>
      </p:sp>
      <p:sp>
        <p:nvSpPr>
          <p:cNvPr id="15365" name="TextBox 46"/>
          <p:cNvSpPr txBox="1">
            <a:spLocks noChangeArrowheads="1"/>
          </p:cNvSpPr>
          <p:nvPr/>
        </p:nvSpPr>
        <p:spPr bwMode="auto">
          <a:xfrm>
            <a:off x="7599353" y="2211796"/>
            <a:ext cx="1474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Tx/>
              <a:buSzTx/>
              <a:buNone/>
            </a:pPr>
            <a:r>
              <a:rPr lang="en-US" altLang="en-US" sz="1200" i="1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the various lines of management</a:t>
            </a:r>
            <a:endParaRPr lang="en-GB" altLang="en-US" sz="1200" i="1" dirty="0">
              <a:solidFill>
                <a:schemeClr val="tx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366" name="Line 82"/>
          <p:cNvCxnSpPr>
            <a:cxnSpLocks noChangeShapeType="1"/>
          </p:cNvCxnSpPr>
          <p:nvPr/>
        </p:nvCxnSpPr>
        <p:spPr bwMode="auto">
          <a:xfrm flipH="1" flipV="1">
            <a:off x="7966075" y="4660901"/>
            <a:ext cx="12700" cy="949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264526" y="4810125"/>
            <a:ext cx="229552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ZA" altLang="en-US" b="1" dirty="0">
                <a:solidFill>
                  <a:srgbClr val="FF0000"/>
                </a:solidFill>
              </a:rPr>
              <a:t>All are responsible for </a:t>
            </a:r>
          </a:p>
          <a:p>
            <a:pPr algn="ctr" eaLnBrk="1" hangingPunct="1"/>
            <a:r>
              <a:rPr lang="en-ZA" altLang="en-US" b="1" dirty="0">
                <a:solidFill>
                  <a:srgbClr val="FF0000"/>
                </a:solidFill>
              </a:rPr>
              <a:t>health and safety</a:t>
            </a:r>
          </a:p>
        </p:txBody>
      </p:sp>
      <p:pic>
        <p:nvPicPr>
          <p:cNvPr id="48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Image result for picture of liable per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156" y="4897298"/>
            <a:ext cx="1348921" cy="95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35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5" grpId="0"/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680321" y="2017486"/>
            <a:ext cx="9613861" cy="3918703"/>
          </a:xfrm>
        </p:spPr>
        <p:txBody>
          <a:bodyPr rtlCol="0">
            <a:normAutofit/>
          </a:bodyPr>
          <a:lstStyle/>
          <a:p>
            <a:pPr marL="439420" indent="-274320">
              <a:spcBef>
                <a:spcPts val="1200"/>
              </a:spcBef>
              <a:buFont typeface="Wingdings"/>
              <a:buChar char=""/>
              <a:defRPr/>
            </a:pPr>
            <a:r>
              <a:rPr lang="en-US" b="1" dirty="0" smtClean="0">
                <a:solidFill>
                  <a:srgbClr val="7030A0"/>
                </a:solidFill>
              </a:rPr>
              <a:t>Managers / HODs </a:t>
            </a:r>
          </a:p>
          <a:p>
            <a:pPr marL="731520" lvl="1" indent="-274320">
              <a:spcBef>
                <a:spcPts val="1200"/>
              </a:spcBef>
              <a:buFont typeface="Wingdings"/>
              <a:buChar char=""/>
              <a:defRPr/>
            </a:pPr>
            <a:r>
              <a:rPr lang="en-US" dirty="0" smtClean="0">
                <a:solidFill>
                  <a:schemeClr val="bg1"/>
                </a:solidFill>
              </a:rPr>
              <a:t>Responsible </a:t>
            </a:r>
            <a:r>
              <a:rPr lang="en-US" dirty="0">
                <a:solidFill>
                  <a:schemeClr val="bg1"/>
                </a:solidFill>
              </a:rPr>
              <a:t>for </a:t>
            </a:r>
            <a:r>
              <a:rPr lang="en-US" dirty="0" smtClean="0">
                <a:solidFill>
                  <a:schemeClr val="bg1"/>
                </a:solidFill>
              </a:rPr>
              <a:t>ensuring day-to-day </a:t>
            </a:r>
            <a:r>
              <a:rPr lang="en-US" dirty="0">
                <a:solidFill>
                  <a:schemeClr val="bg1"/>
                </a:solidFill>
              </a:rPr>
              <a:t>health and safety </a:t>
            </a:r>
            <a:r>
              <a:rPr lang="en-US" dirty="0" smtClean="0">
                <a:solidFill>
                  <a:schemeClr val="bg1"/>
                </a:solidFill>
              </a:rPr>
              <a:t>management in their area of responsibility:</a:t>
            </a:r>
            <a:endParaRPr lang="en-US" dirty="0">
              <a:solidFill>
                <a:schemeClr val="bg1"/>
              </a:solidFill>
            </a:endParaRPr>
          </a:p>
          <a:p>
            <a:pPr lvl="1">
              <a:spcBef>
                <a:spcPts val="1200"/>
              </a:spcBef>
              <a:defRPr/>
            </a:pPr>
            <a:r>
              <a:rPr lang="en-US" dirty="0" smtClean="0"/>
              <a:t>OHS </a:t>
            </a:r>
            <a:r>
              <a:rPr lang="en-US" dirty="0"/>
              <a:t>Act </a:t>
            </a:r>
            <a:r>
              <a:rPr lang="en-US" dirty="0" smtClean="0"/>
              <a:t>Section 8. </a:t>
            </a:r>
            <a:r>
              <a:rPr lang="en-US" dirty="0"/>
              <a:t>General duties of employers to their </a:t>
            </a:r>
            <a:r>
              <a:rPr lang="en-US" dirty="0" smtClean="0"/>
              <a:t>employees:</a:t>
            </a:r>
            <a:endParaRPr lang="en-US" dirty="0"/>
          </a:p>
          <a:p>
            <a:pPr marL="766763" lvl="2" indent="0">
              <a:spcBef>
                <a:spcPts val="1800"/>
              </a:spcBef>
              <a:buNone/>
              <a:defRPr/>
            </a:pPr>
            <a:r>
              <a:rPr lang="en-US" sz="2200" dirty="0"/>
              <a:t>1) Every employer </a:t>
            </a:r>
            <a:r>
              <a:rPr lang="en-US" sz="2200" b="1" dirty="0"/>
              <a:t>shall provide and maintain</a:t>
            </a:r>
            <a:r>
              <a:rPr lang="en-US" sz="2200" dirty="0"/>
              <a:t>; as far as is reasonably practicable; </a:t>
            </a:r>
            <a:r>
              <a:rPr lang="en-US" sz="2200" b="1" dirty="0"/>
              <a:t>a working environment that is safe and without risk to the health of his employees</a:t>
            </a:r>
            <a:r>
              <a:rPr lang="en-US" sz="2200" dirty="0"/>
              <a:t>.; </a:t>
            </a:r>
          </a:p>
          <a:p>
            <a:pPr marL="766763" lvl="2" indent="0">
              <a:spcBef>
                <a:spcPts val="1200"/>
              </a:spcBef>
              <a:buNone/>
              <a:defRPr/>
            </a:pPr>
            <a:r>
              <a:rPr lang="en-US" sz="2000" dirty="0"/>
              <a:t>2) … include in particular: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 smtClean="0">
                <a:solidFill>
                  <a:srgbClr val="FFFFFF"/>
                </a:solidFill>
              </a:rPr>
              <a:t>Health &amp; Safety: Who?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80321" y="3568569"/>
            <a:ext cx="9840978" cy="13681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27685" y="2140281"/>
            <a:ext cx="35519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anose="020B0604020202020204" pitchFamily="34" charset="0"/>
              <a:buChar char="▪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anose="020B0604020202020204" pitchFamily="34" charset="0"/>
              <a:buChar char="▪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marL="0" lvl="1" algn="ctr">
              <a:spcBef>
                <a:spcPct val="0"/>
              </a:spcBef>
              <a:buClrTx/>
              <a:buSzTx/>
              <a:buNone/>
            </a:pPr>
            <a:r>
              <a:rPr lang="en-GB" altLang="en-US" sz="1200" i="1" dirty="0" smtClean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can also delegate </a:t>
            </a:r>
            <a:r>
              <a:rPr lang="en-GB" altLang="en-US" sz="1200" i="1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responsibility (not accountability)</a:t>
            </a:r>
          </a:p>
        </p:txBody>
      </p:sp>
      <p:pic>
        <p:nvPicPr>
          <p:cNvPr id="9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52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0321" y="2002971"/>
            <a:ext cx="9613861" cy="4054929"/>
          </a:xfrm>
        </p:spPr>
        <p:txBody>
          <a:bodyPr>
            <a:normAutofit fontScale="85000" lnSpcReduction="10000"/>
          </a:bodyPr>
          <a:lstStyle/>
          <a:p>
            <a:pPr marL="117475" lvl="2" inden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sz="2400" b="1" dirty="0">
                <a:solidFill>
                  <a:srgbClr val="7030A0"/>
                </a:solidFill>
              </a:rPr>
              <a:t>Managers / </a:t>
            </a:r>
            <a:r>
              <a:rPr lang="en-US" sz="2400" b="1" dirty="0" smtClean="0">
                <a:solidFill>
                  <a:srgbClr val="7030A0"/>
                </a:solidFill>
              </a:rPr>
              <a:t>HODs ensure:</a:t>
            </a:r>
            <a:endParaRPr lang="en-US" sz="2400" b="1" dirty="0">
              <a:solidFill>
                <a:srgbClr val="7030A0"/>
              </a:solidFill>
            </a:endParaRPr>
          </a:p>
          <a:p>
            <a:pPr marL="117475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dirty="0" smtClean="0"/>
              <a:t>a</a:t>
            </a:r>
            <a:r>
              <a:rPr lang="en-US" altLang="en-US" dirty="0"/>
              <a:t>) the provision and maintenance of systems of work; plant and machinery that; as far as is reasonably practicable; are safe and without risks to health; </a:t>
            </a:r>
          </a:p>
          <a:p>
            <a:pPr marL="117475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dirty="0"/>
              <a:t>b)  taking such steps as may be reasonably practicable to </a:t>
            </a:r>
            <a:r>
              <a:rPr lang="en-US" altLang="en-US" b="1" u="sng" dirty="0">
                <a:solidFill>
                  <a:schemeClr val="bg1"/>
                </a:solidFill>
              </a:rPr>
              <a:t>eliminate or mitigate any hazard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  <a:r>
              <a:rPr lang="en-US" altLang="en-US" dirty="0"/>
              <a:t>or potential hazard to the safety or health of employees; before resorting to personal protective equipment; </a:t>
            </a:r>
          </a:p>
          <a:p>
            <a:pPr marL="117475" lvl="2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dirty="0"/>
              <a:t>c) making arrangements for ensuring; as far as is reasonably practicable; the safety and absence of risks to health in connection with the production; processing; use; storage or transport of articles or substances; </a:t>
            </a:r>
          </a:p>
          <a:p>
            <a:pPr marL="117475" lvl="2" inden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sz="2400" dirty="0"/>
              <a:t>d) </a:t>
            </a:r>
            <a:r>
              <a:rPr lang="en-US" altLang="en-US" sz="2400" u="sng" dirty="0">
                <a:solidFill>
                  <a:schemeClr val="bg1"/>
                </a:solidFill>
              </a:rPr>
              <a:t>establishing</a:t>
            </a:r>
            <a:r>
              <a:rPr lang="en-US" altLang="en-US" sz="2400" dirty="0"/>
              <a:t>, as far as is reasonably practicable, </a:t>
            </a:r>
            <a:r>
              <a:rPr lang="en-US" altLang="en-US" sz="2400" u="sng" dirty="0">
                <a:solidFill>
                  <a:schemeClr val="bg1"/>
                </a:solidFill>
              </a:rPr>
              <a:t>what hazards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/>
              <a:t>to the health or safety of persons are attached to any work which is </a:t>
            </a:r>
            <a:r>
              <a:rPr lang="en-US" altLang="en-US" sz="2400" dirty="0" smtClean="0"/>
              <a:t>performed… </a:t>
            </a:r>
            <a:r>
              <a:rPr lang="en-US" altLang="en-US" sz="2400" dirty="0">
                <a:solidFill>
                  <a:schemeClr val="bg1"/>
                </a:solidFill>
              </a:rPr>
              <a:t>and</a:t>
            </a:r>
            <a:r>
              <a:rPr lang="en-US" altLang="en-US" sz="2400" dirty="0"/>
              <a:t> </a:t>
            </a:r>
            <a:r>
              <a:rPr lang="en-US" altLang="en-US" sz="2400" dirty="0" smtClean="0"/>
              <a:t>…. as </a:t>
            </a:r>
            <a:r>
              <a:rPr lang="en-US" altLang="en-US" sz="2400" dirty="0"/>
              <a:t>far as is reasonably practicable; further establish </a:t>
            </a:r>
            <a:r>
              <a:rPr lang="en-US" altLang="en-US" sz="2400" u="sng" dirty="0">
                <a:solidFill>
                  <a:schemeClr val="bg1"/>
                </a:solidFill>
              </a:rPr>
              <a:t>what precautionary measures</a:t>
            </a:r>
            <a:r>
              <a:rPr lang="en-US" altLang="en-US" sz="2400" dirty="0"/>
              <a:t> should be taken </a:t>
            </a:r>
            <a:r>
              <a:rPr lang="en-US" altLang="en-US" sz="2400" dirty="0" smtClean="0"/>
              <a:t>… in </a:t>
            </a:r>
            <a:r>
              <a:rPr lang="en-US" altLang="en-US" sz="2400" dirty="0"/>
              <a:t>order </a:t>
            </a:r>
            <a:r>
              <a:rPr lang="en-US" altLang="en-US" sz="2400" u="sng" dirty="0">
                <a:solidFill>
                  <a:schemeClr val="bg1"/>
                </a:solidFill>
              </a:rPr>
              <a:t>to protect the health and safety of </a:t>
            </a:r>
            <a:r>
              <a:rPr lang="en-US" altLang="en-US" sz="2400" u="sng" dirty="0" smtClean="0">
                <a:solidFill>
                  <a:schemeClr val="bg1"/>
                </a:solidFill>
              </a:rPr>
              <a:t>persons</a:t>
            </a:r>
            <a:r>
              <a:rPr lang="en-US" altLang="en-US" sz="2400" dirty="0" smtClean="0"/>
              <a:t> </a:t>
            </a:r>
            <a:r>
              <a:rPr lang="en-US" altLang="en-US" sz="2400" dirty="0" smtClean="0">
                <a:solidFill>
                  <a:schemeClr val="bg1"/>
                </a:solidFill>
              </a:rPr>
              <a:t>and </a:t>
            </a:r>
            <a:r>
              <a:rPr lang="en-US" altLang="en-US" sz="2400" dirty="0" smtClean="0"/>
              <a:t>… </a:t>
            </a:r>
            <a:r>
              <a:rPr lang="en-US" altLang="en-US" sz="2400" u="sng" dirty="0" smtClean="0">
                <a:solidFill>
                  <a:schemeClr val="bg1"/>
                </a:solidFill>
              </a:rPr>
              <a:t>provide </a:t>
            </a:r>
            <a:r>
              <a:rPr lang="en-US" altLang="en-US" sz="2400" u="sng" dirty="0">
                <a:solidFill>
                  <a:schemeClr val="bg1"/>
                </a:solidFill>
              </a:rPr>
              <a:t>the necessary means</a:t>
            </a:r>
            <a:r>
              <a:rPr lang="en-US" altLang="en-US" sz="2400" dirty="0"/>
              <a:t> to apply such precautionary measures;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 smtClean="0">
                <a:solidFill>
                  <a:srgbClr val="FFFFFF"/>
                </a:solidFill>
              </a:rPr>
              <a:t>Health &amp; Safety: What?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1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6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535178" y="2148187"/>
            <a:ext cx="9613861" cy="3599316"/>
          </a:xfrm>
        </p:spPr>
        <p:txBody>
          <a:bodyPr vert="horz" lIns="0" tIns="0" rIns="0" bIns="0" rtlCol="0">
            <a:normAutofit/>
          </a:bodyPr>
          <a:lstStyle/>
          <a:p>
            <a:pPr marL="117475" lvl="2" indent="0" algn="ctr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SzPct val="80000"/>
              <a:buNone/>
            </a:pPr>
            <a:r>
              <a:rPr lang="en-US" altLang="en-US" dirty="0"/>
              <a:t>… </a:t>
            </a:r>
            <a:r>
              <a:rPr lang="en-US" altLang="en-US" b="1" dirty="0"/>
              <a:t>establishing</a:t>
            </a:r>
            <a:r>
              <a:rPr lang="en-US" altLang="en-US" dirty="0"/>
              <a:t> … </a:t>
            </a:r>
            <a:r>
              <a:rPr lang="en-US" altLang="en-US" b="1" dirty="0"/>
              <a:t>what hazards </a:t>
            </a:r>
            <a:r>
              <a:rPr lang="en-US" altLang="en-US" dirty="0"/>
              <a:t>… are attached to any work….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ZA" dirty="0" smtClean="0">
                <a:solidFill>
                  <a:srgbClr val="FFFFFF"/>
                </a:solidFill>
              </a:rPr>
              <a:t>Health &amp; Safety: What?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59658" y="1874605"/>
            <a:ext cx="9037028" cy="4806950"/>
          </a:xfrm>
          <a:prstGeom prst="wedgeEllipseCallout">
            <a:avLst>
              <a:gd name="adj1" fmla="val 19606"/>
              <a:gd name="adj2" fmla="val -43709"/>
            </a:avLst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defRPr/>
            </a:pPr>
            <a:r>
              <a:rPr lang="en-ZA" sz="2200" b="1" dirty="0" smtClean="0">
                <a:solidFill>
                  <a:schemeClr val="bg1"/>
                </a:solidFill>
                <a:cs typeface="Times" panose="02020603050405020304" pitchFamily="18" charset="0"/>
              </a:rPr>
              <a:t>HIRA: </a:t>
            </a:r>
            <a:endParaRPr lang="en-ZA" sz="2200" b="1" dirty="0">
              <a:solidFill>
                <a:schemeClr val="bg1"/>
              </a:solidFill>
              <a:cs typeface="Times" panose="02020603050405020304" pitchFamily="18" charset="0"/>
            </a:endParaRPr>
          </a:p>
          <a:p>
            <a:pPr>
              <a:defRPr/>
            </a:pPr>
            <a:r>
              <a:rPr lang="en-ZA" sz="2200" b="1" dirty="0">
                <a:solidFill>
                  <a:schemeClr val="bg1"/>
                </a:solidFill>
                <a:latin typeface="+mj-lt"/>
                <a:cs typeface="Times" panose="02020603050405020304" pitchFamily="18" charset="0"/>
              </a:rPr>
              <a:t>Hazard Identification &amp; Risk Assessment</a:t>
            </a:r>
          </a:p>
          <a:p>
            <a:pPr algn="ctr">
              <a:defRPr/>
            </a:pPr>
            <a:endParaRPr lang="en-ZA" sz="700" b="1" dirty="0">
              <a:solidFill>
                <a:srgbClr val="FF0000"/>
              </a:solidFill>
              <a:latin typeface="+mj-lt"/>
              <a:cs typeface="Times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200" u="sng" dirty="0">
                <a:solidFill>
                  <a:schemeClr val="tx1"/>
                </a:solidFill>
                <a:latin typeface="+mj-lt"/>
                <a:cs typeface="Times" panose="02020603050405020304" pitchFamily="18" charset="0"/>
              </a:rPr>
              <a:t>Baseline</a:t>
            </a:r>
            <a:r>
              <a:rPr lang="en-ZA" sz="2200" dirty="0">
                <a:solidFill>
                  <a:schemeClr val="tx1"/>
                </a:solidFill>
                <a:latin typeface="+mj-lt"/>
                <a:cs typeface="Times" panose="02020603050405020304" pitchFamily="18" charset="0"/>
              </a:rPr>
              <a:t>: e.g. hygiene &amp; health surveys (noise, lighting, ventilation, extreme temps); environmental impacts; fire safety inspections.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200" u="sng" dirty="0">
                <a:solidFill>
                  <a:schemeClr val="tx1"/>
                </a:solidFill>
                <a:cs typeface="Times" panose="02020603050405020304" pitchFamily="18" charset="0"/>
              </a:rPr>
              <a:t>Issue-based</a:t>
            </a:r>
            <a:r>
              <a:rPr lang="en-ZA" sz="2200" dirty="0">
                <a:solidFill>
                  <a:schemeClr val="tx1"/>
                </a:solidFill>
                <a:cs typeface="Times" panose="02020603050405020304" pitchFamily="18" charset="0"/>
              </a:rPr>
              <a:t>: e.g. after accident or ‘near miss’; introduction of new equipment; change in work system;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ZA" sz="2200" u="sng" dirty="0">
                <a:solidFill>
                  <a:schemeClr val="tx1"/>
                </a:solidFill>
                <a:cs typeface="Times" panose="02020603050405020304" pitchFamily="18" charset="0"/>
              </a:rPr>
              <a:t>Continuous</a:t>
            </a:r>
            <a:r>
              <a:rPr lang="en-ZA" sz="2200" dirty="0">
                <a:solidFill>
                  <a:schemeClr val="tx1"/>
                </a:solidFill>
                <a:cs typeface="Times" panose="02020603050405020304" pitchFamily="18" charset="0"/>
              </a:rPr>
              <a:t>: e.g. </a:t>
            </a:r>
            <a:r>
              <a:rPr lang="en-ZA" sz="2200" dirty="0">
                <a:solidFill>
                  <a:schemeClr val="tx1"/>
                </a:solidFill>
                <a:latin typeface="+mj-lt"/>
                <a:cs typeface="Times" panose="02020603050405020304" pitchFamily="18" charset="0"/>
              </a:rPr>
              <a:t>regular inspections; audits; medical surveillance.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958728" y="6021085"/>
            <a:ext cx="50498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ZA" altLang="en-US" dirty="0">
                <a:solidFill>
                  <a:schemeClr val="bg1"/>
                </a:solidFill>
              </a:rPr>
              <a:t>www.ru.ac.za/safety/resources/riskassessment</a:t>
            </a:r>
          </a:p>
        </p:txBody>
      </p:sp>
      <p:pic>
        <p:nvPicPr>
          <p:cNvPr id="8" name="Picture 2" descr="C:\Documents and Settings\spnk\My Documents\My Pictures\Logos\RU logo 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565" y="1034141"/>
            <a:ext cx="925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96686" y="2107748"/>
            <a:ext cx="2194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 smtClean="0">
                <a:solidFill>
                  <a:srgbClr val="6600CC"/>
                </a:solidFill>
              </a:rPr>
              <a:t>HAZARD: anything </a:t>
            </a:r>
            <a:r>
              <a:rPr lang="en-US" altLang="en-US" dirty="0">
                <a:solidFill>
                  <a:srgbClr val="6600CC"/>
                </a:solidFill>
              </a:rPr>
              <a:t>that acts as a source of or exposure to danger that can cause injury, illness or </a:t>
            </a:r>
            <a:r>
              <a:rPr lang="en-US" altLang="en-US" dirty="0" smtClean="0">
                <a:solidFill>
                  <a:srgbClr val="6600CC"/>
                </a:solidFill>
              </a:rPr>
              <a:t>death.</a:t>
            </a:r>
            <a:endParaRPr lang="en-ZA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2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2593</TotalTime>
  <Words>1598</Words>
  <Application>Microsoft Office PowerPoint</Application>
  <PresentationFormat>Widescreen</PresentationFormat>
  <Paragraphs>252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Times</vt:lpstr>
      <vt:lpstr>Times New Roman</vt:lpstr>
      <vt:lpstr>Trebuchet MS</vt:lpstr>
      <vt:lpstr>Wingdings</vt:lpstr>
      <vt:lpstr>Berlin</vt:lpstr>
      <vt:lpstr>Sci/Labs: Intro to  Health &amp; Safety</vt:lpstr>
      <vt:lpstr>INTRODUCTION </vt:lpstr>
      <vt:lpstr>Health &amp; Safety: Why?</vt:lpstr>
      <vt:lpstr>PowerPoint Presentation</vt:lpstr>
      <vt:lpstr>PowerPoint Presentation</vt:lpstr>
      <vt:lpstr>Health &amp; Safety: Who?</vt:lpstr>
      <vt:lpstr>Health &amp; Safety: Who?</vt:lpstr>
      <vt:lpstr>Health &amp; Safety: What?</vt:lpstr>
      <vt:lpstr>Health &amp; Safety: What?</vt:lpstr>
      <vt:lpstr>Hazard Identification &amp; Risk Assessment</vt:lpstr>
      <vt:lpstr>Health &amp; Safety: What?</vt:lpstr>
      <vt:lpstr>LAB SAFETY</vt:lpstr>
      <vt:lpstr>Lab Safety - General</vt:lpstr>
      <vt:lpstr>Lab Safety - General</vt:lpstr>
      <vt:lpstr>Lab Safety – Link</vt:lpstr>
      <vt:lpstr>Lab Safety – Resources</vt:lpstr>
      <vt:lpstr>Lab Safety – Training</vt:lpstr>
      <vt:lpstr>PowerPoint Presentation</vt:lpstr>
      <vt:lpstr>HAZARDOUS MATERIAL</vt:lpstr>
      <vt:lpstr>Hazardous Material – General </vt:lpstr>
      <vt:lpstr>Hazardous Material – General </vt:lpstr>
      <vt:lpstr>Hazardous Material - Link</vt:lpstr>
      <vt:lpstr>FIRE SAFETY</vt:lpstr>
      <vt:lpstr>PowerPoint Presentation</vt:lpstr>
      <vt:lpstr>Fire Safety</vt:lpstr>
      <vt:lpstr>Fire Safety – Link</vt:lpstr>
      <vt:lpstr>Fire - Extinguishers</vt:lpstr>
      <vt:lpstr>Fire - Extinguishers</vt:lpstr>
      <vt:lpstr>Fire – Emergency Evacuation Planning</vt:lpstr>
      <vt:lpstr>Fire – Emergency Evacuation</vt:lpstr>
      <vt:lpstr>Fire - Prevention</vt:lpstr>
      <vt:lpstr>Cigarettes</vt:lpstr>
      <vt:lpstr>Cigarettes: RU Smoking Rules</vt:lpstr>
      <vt:lpstr>Cigarettes</vt:lpstr>
      <vt:lpstr>Cigarettes - Link </vt:lpstr>
      <vt:lpstr>PowerPoint Presentation</vt:lpstr>
      <vt:lpstr>WASTE &amp; RECYCLING</vt:lpstr>
      <vt:lpstr>Waste &amp; Recycling </vt:lpstr>
      <vt:lpstr>Waste &amp; Recycling </vt:lpstr>
      <vt:lpstr>Waste &amp; Recycling - Links </vt:lpstr>
      <vt:lpstr>THANK YOU</vt:lpstr>
    </vt:vector>
  </TitlesOfParts>
  <Company>Rhodes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spnk</dc:creator>
  <cp:lastModifiedBy>spnk</cp:lastModifiedBy>
  <cp:revision>66</cp:revision>
  <dcterms:created xsi:type="dcterms:W3CDTF">2017-02-14T04:26:24Z</dcterms:created>
  <dcterms:modified xsi:type="dcterms:W3CDTF">2017-02-16T14:14:02Z</dcterms:modified>
</cp:coreProperties>
</file>