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60" r:id="rId5"/>
    <p:sldId id="261" r:id="rId6"/>
    <p:sldId id="262" r:id="rId7"/>
    <p:sldId id="263" r:id="rId8"/>
    <p:sldId id="264" r:id="rId9"/>
    <p:sldId id="288"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5827" autoAdjust="0"/>
  </p:normalViewPr>
  <p:slideViewPr>
    <p:cSldViewPr snapToGrid="0">
      <p:cViewPr varScale="1">
        <p:scale>
          <a:sx n="53" d="100"/>
          <a:sy n="53" d="100"/>
        </p:scale>
        <p:origin x="74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F4AD0B-775D-4BC5-BB1E-D1FAE869F625}" type="datetimeFigureOut">
              <a:rPr lang="en-ZA" smtClean="0"/>
              <a:t>2017/05/28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65F25-A864-4742-8C9C-8F1E0CC75CE7}" type="slidenum">
              <a:rPr lang="en-ZA" smtClean="0"/>
              <a:t>‹#›</a:t>
            </a:fld>
            <a:endParaRPr lang="en-ZA"/>
          </a:p>
        </p:txBody>
      </p:sp>
    </p:spTree>
    <p:extLst>
      <p:ext uri="{BB962C8B-B14F-4D97-AF65-F5344CB8AC3E}">
        <p14:creationId xmlns:p14="http://schemas.microsoft.com/office/powerpoint/2010/main" val="3618027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9D9E5F2C-250C-4495-9193-DF647DF317C2}" type="slidenum">
              <a:rPr lang="en-US" altLang="en-US" sz="1200" i="0" smtClean="0"/>
              <a:pPr/>
              <a:t>1</a:t>
            </a:fld>
            <a:endParaRPr lang="en-US" altLang="en-US" sz="1200" i="0"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06463" y="5183188"/>
            <a:ext cx="4984750" cy="444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dirty="0" smtClean="0"/>
              <a:t>Today’s topic is ladder safety. This training is required as part of OSHA’s Ladder Safety Standard (29 CFR 1926.1053). </a:t>
            </a:r>
          </a:p>
          <a:p>
            <a:pPr>
              <a:buSzPct val="135000"/>
            </a:pPr>
            <a:r>
              <a:rPr lang="en-US" altLang="en-US" dirty="0" smtClean="0"/>
              <a:t>You will learn about:</a:t>
            </a:r>
          </a:p>
          <a:p>
            <a:pPr marL="400050" lvl="1" indent="-107950"/>
            <a:r>
              <a:rPr lang="en-US" altLang="en-US" dirty="0" smtClean="0"/>
              <a:t> the different types of ladders commonly used on the job</a:t>
            </a:r>
          </a:p>
          <a:p>
            <a:pPr marL="400050" lvl="1" indent="-107950"/>
            <a:r>
              <a:rPr lang="en-US" altLang="en-US" dirty="0" smtClean="0"/>
              <a:t> proper construction, use, placement and care of ladders</a:t>
            </a:r>
          </a:p>
          <a:p>
            <a:pPr marL="400050" lvl="1" indent="-107950"/>
            <a:r>
              <a:rPr lang="en-US" altLang="en-US" dirty="0" smtClean="0"/>
              <a:t> fall safety equipment required when working at heights, and</a:t>
            </a:r>
          </a:p>
          <a:p>
            <a:pPr marL="400050" lvl="1" indent="-107950"/>
            <a:r>
              <a:rPr lang="en-US" altLang="en-US" dirty="0" smtClean="0"/>
              <a:t> safe operating procedures when working on and around ladders.</a:t>
            </a:r>
          </a:p>
        </p:txBody>
      </p:sp>
      <p:sp>
        <p:nvSpPr>
          <p:cNvPr id="17413" name="Text Box 4"/>
          <p:cNvSpPr txBox="1">
            <a:spLocks noChangeArrowheads="1"/>
          </p:cNvSpPr>
          <p:nvPr/>
        </p:nvSpPr>
        <p:spPr bwMode="auto">
          <a:xfrm>
            <a:off x="1284288" y="7448550"/>
            <a:ext cx="4267200" cy="946150"/>
          </a:xfrm>
          <a:prstGeom prst="rect">
            <a:avLst/>
          </a:prstGeom>
          <a:solidFill>
            <a:srgbClr val="DDDDDD"/>
          </a:solidFill>
          <a:ln w="15875">
            <a:solidFill>
              <a:schemeClr val="tx1"/>
            </a:solidFill>
            <a:miter lim="800000"/>
            <a:headEnd type="none" w="sm" len="sm"/>
            <a:tailEnd type="none" w="sm" len="sm"/>
          </a:ln>
        </p:spPr>
        <p:txBody>
          <a:bodyPr tIns="91440" bIns="91440">
            <a:spAutoFit/>
          </a:bodyPr>
          <a:lstStyle>
            <a:lvl1pPr>
              <a:defRPr sz="1100" i="1">
                <a:solidFill>
                  <a:schemeClr val="tx1"/>
                </a:solidFill>
                <a:latin typeface="Times" panose="02020603050405020304" pitchFamily="18" charset="0"/>
                <a:ea typeface="Geneva" pitchFamily="-112" charset="-128"/>
              </a:defRPr>
            </a:lvl1pPr>
            <a:lvl2pPr marL="228600" indent="-11430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spcBef>
                <a:spcPct val="50000"/>
              </a:spcBef>
              <a:buSzPct val="135000"/>
            </a:pPr>
            <a:r>
              <a:rPr lang="en-US" altLang="en-US" b="1" u="sng"/>
              <a:t>Suggestions for the Speaker</a:t>
            </a:r>
            <a:endParaRPr lang="en-US" altLang="en-US" i="0" u="sng">
              <a:latin typeface="Times New Roman" panose="02020603050405020304" pitchFamily="18" charset="0"/>
            </a:endParaRPr>
          </a:p>
          <a:p>
            <a:pPr>
              <a:spcBef>
                <a:spcPct val="50000"/>
              </a:spcBef>
              <a:buSzPct val="135000"/>
            </a:pPr>
            <a:r>
              <a:rPr lang="en-US" altLang="en-US" i="0"/>
              <a:t>Open up the discussion by asking:</a:t>
            </a:r>
          </a:p>
          <a:p>
            <a:pPr lvl="1">
              <a:buFontTx/>
              <a:buChar char="•"/>
            </a:pPr>
            <a:r>
              <a:rPr lang="en-US" altLang="en-US" i="0"/>
              <a:t>Who has experience working on ladders? </a:t>
            </a:r>
          </a:p>
          <a:p>
            <a:pPr lvl="1">
              <a:buFontTx/>
              <a:buChar char="•"/>
            </a:pPr>
            <a:r>
              <a:rPr lang="en-US" altLang="en-US" i="0"/>
              <a:t>What potential hazards come with ladder work?</a:t>
            </a:r>
            <a:endParaRPr lang="en-US" altLang="en-US" i="0">
              <a:latin typeface="Times New Roman" panose="02020603050405020304" pitchFamily="18" charset="0"/>
            </a:endParaRPr>
          </a:p>
        </p:txBody>
      </p:sp>
    </p:spTree>
    <p:extLst>
      <p:ext uri="{BB962C8B-B14F-4D97-AF65-F5344CB8AC3E}">
        <p14:creationId xmlns:p14="http://schemas.microsoft.com/office/powerpoint/2010/main" val="2154128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D3FC09C9-C295-48C7-B592-9002DBF13C3A}" type="slidenum">
              <a:rPr lang="en-US" altLang="en-US" sz="1200" i="0" smtClean="0"/>
              <a:pPr/>
              <a:t>11</a:t>
            </a:fld>
            <a:endParaRPr lang="en-US" altLang="en-US" sz="1200" i="0" smtClean="0"/>
          </a:p>
        </p:txBody>
      </p:sp>
    </p:spTree>
    <p:extLst>
      <p:ext uri="{BB962C8B-B14F-4D97-AF65-F5344CB8AC3E}">
        <p14:creationId xmlns:p14="http://schemas.microsoft.com/office/powerpoint/2010/main" val="2631628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4A467168-F47F-4F6B-A423-3D9361DEFE4E}" type="slidenum">
              <a:rPr lang="en-US" altLang="en-US" sz="1200" i="0" smtClean="0"/>
              <a:pPr/>
              <a:t>12</a:t>
            </a:fld>
            <a:endParaRPr lang="en-US" altLang="en-US" sz="1200" i="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06463" y="5183188"/>
            <a:ext cx="4984750" cy="444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b="1" smtClean="0"/>
              <a:t>Fixed ladders </a:t>
            </a:r>
            <a:r>
              <a:rPr lang="en-US" altLang="en-US" smtClean="0"/>
              <a:t>are built into a building or structure and can’t be moved. They’re often found on the outside of a building. </a:t>
            </a:r>
          </a:p>
          <a:p>
            <a:pPr>
              <a:buSzPct val="135000"/>
            </a:pPr>
            <a:r>
              <a:rPr lang="en-US" altLang="en-US" smtClean="0"/>
              <a:t>As an added safety precaution, many fixed ladders are encased in cages or wells that encircle the ladder and protect the climber from weather conditions and falling or flying objects</a:t>
            </a:r>
          </a:p>
          <a:p>
            <a:pPr>
              <a:buSzPct val="135000"/>
            </a:pPr>
            <a:r>
              <a:rPr lang="en-US" altLang="en-US" smtClean="0"/>
              <a:t>They must be able to support at least two loads of 250 lbs (115 kg). each.  </a:t>
            </a:r>
          </a:p>
        </p:txBody>
      </p:sp>
      <p:sp>
        <p:nvSpPr>
          <p:cNvPr id="41989" name="Text Box 4"/>
          <p:cNvSpPr txBox="1">
            <a:spLocks noChangeArrowheads="1"/>
          </p:cNvSpPr>
          <p:nvPr/>
        </p:nvSpPr>
        <p:spPr bwMode="auto">
          <a:xfrm>
            <a:off x="1284288" y="8640763"/>
            <a:ext cx="4267200" cy="776287"/>
          </a:xfrm>
          <a:prstGeom prst="rect">
            <a:avLst/>
          </a:prstGeom>
          <a:solidFill>
            <a:srgbClr val="DDDDDD"/>
          </a:solidFill>
          <a:ln w="15875">
            <a:solidFill>
              <a:schemeClr val="tx1"/>
            </a:solidFill>
            <a:miter lim="800000"/>
            <a:headEnd type="none" w="sm" len="sm"/>
            <a:tailEnd type="none" w="sm" len="sm"/>
          </a:ln>
        </p:spPr>
        <p:txBody>
          <a:bodyPr tIns="91440" bIns="91440">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spcBef>
                <a:spcPct val="50000"/>
              </a:spcBef>
              <a:buSzPct val="135000"/>
            </a:pPr>
            <a:r>
              <a:rPr lang="en-US" altLang="en-US" b="1" u="sng"/>
              <a:t>Suggestions for the Speaker</a:t>
            </a:r>
            <a:r>
              <a:rPr lang="en-US" altLang="en-US" i="0"/>
              <a:t> </a:t>
            </a:r>
          </a:p>
          <a:p>
            <a:pPr>
              <a:spcBef>
                <a:spcPct val="50000"/>
              </a:spcBef>
              <a:buSzPct val="135000"/>
            </a:pPr>
            <a:r>
              <a:rPr lang="en-US" altLang="en-US" i="0"/>
              <a:t>Provide a photo of a fixed ladder as a visual aid. If available, refer to a fixed ladder at your facility.</a:t>
            </a:r>
          </a:p>
        </p:txBody>
      </p:sp>
    </p:spTree>
    <p:extLst>
      <p:ext uri="{BB962C8B-B14F-4D97-AF65-F5344CB8AC3E}">
        <p14:creationId xmlns:p14="http://schemas.microsoft.com/office/powerpoint/2010/main" val="3537933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86B4339F-37D1-4BE0-BE23-F2D13AD6301E}" type="slidenum">
              <a:rPr lang="en-US" altLang="en-US" sz="1200" i="0" smtClean="0"/>
              <a:pPr/>
              <a:t>13</a:t>
            </a:fld>
            <a:endParaRPr lang="en-US" altLang="en-US" sz="1200" i="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906463" y="5183188"/>
            <a:ext cx="4984750" cy="444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b="1" smtClean="0"/>
              <a:t>Fixed ladders </a:t>
            </a:r>
            <a:r>
              <a:rPr lang="en-US" altLang="en-US" smtClean="0"/>
              <a:t>are built into a building or structure and can’t be moved. They’re often found on the outside of a building. </a:t>
            </a:r>
          </a:p>
          <a:p>
            <a:pPr>
              <a:buSzPct val="135000"/>
            </a:pPr>
            <a:r>
              <a:rPr lang="en-US" altLang="en-US" smtClean="0"/>
              <a:t>As an added safety precaution, many fixed ladders are encased in cages or wells that encircle the ladder and protect the climber from weather conditions and falling or flying objects</a:t>
            </a:r>
          </a:p>
          <a:p>
            <a:pPr>
              <a:buSzPct val="135000"/>
            </a:pPr>
            <a:r>
              <a:rPr lang="en-US" altLang="en-US" smtClean="0"/>
              <a:t>They must be able to support at least two loads of 250 lbs (115 kg). each.  </a:t>
            </a:r>
          </a:p>
        </p:txBody>
      </p:sp>
      <p:sp>
        <p:nvSpPr>
          <p:cNvPr id="44037" name="Text Box 4"/>
          <p:cNvSpPr txBox="1">
            <a:spLocks noChangeArrowheads="1"/>
          </p:cNvSpPr>
          <p:nvPr/>
        </p:nvSpPr>
        <p:spPr bwMode="auto">
          <a:xfrm>
            <a:off x="1284288" y="8640763"/>
            <a:ext cx="4267200" cy="776287"/>
          </a:xfrm>
          <a:prstGeom prst="rect">
            <a:avLst/>
          </a:prstGeom>
          <a:solidFill>
            <a:srgbClr val="DDDDDD"/>
          </a:solidFill>
          <a:ln w="15875">
            <a:solidFill>
              <a:schemeClr val="tx1"/>
            </a:solidFill>
            <a:miter lim="800000"/>
            <a:headEnd type="none" w="sm" len="sm"/>
            <a:tailEnd type="none" w="sm" len="sm"/>
          </a:ln>
        </p:spPr>
        <p:txBody>
          <a:bodyPr tIns="91440" bIns="91440">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spcBef>
                <a:spcPct val="50000"/>
              </a:spcBef>
              <a:buSzPct val="135000"/>
            </a:pPr>
            <a:r>
              <a:rPr lang="en-US" altLang="en-US" b="1" u="sng"/>
              <a:t>Suggestions for the Speaker</a:t>
            </a:r>
            <a:r>
              <a:rPr lang="en-US" altLang="en-US" i="0"/>
              <a:t> </a:t>
            </a:r>
          </a:p>
          <a:p>
            <a:pPr>
              <a:spcBef>
                <a:spcPct val="50000"/>
              </a:spcBef>
              <a:buSzPct val="135000"/>
            </a:pPr>
            <a:r>
              <a:rPr lang="en-US" altLang="en-US" i="0"/>
              <a:t>Provide a photo of a fixed ladder as a visual aid. If available, refer to a fixed ladder at your facility.</a:t>
            </a:r>
          </a:p>
        </p:txBody>
      </p:sp>
    </p:spTree>
    <p:extLst>
      <p:ext uri="{BB962C8B-B14F-4D97-AF65-F5344CB8AC3E}">
        <p14:creationId xmlns:p14="http://schemas.microsoft.com/office/powerpoint/2010/main" val="2087513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7E33A630-30F2-4D20-B955-D37DEF5E0861}" type="slidenum">
              <a:rPr lang="en-US" altLang="en-US" sz="1200" i="0" smtClean="0"/>
              <a:pPr/>
              <a:t>14</a:t>
            </a:fld>
            <a:endParaRPr lang="en-US" altLang="en-US" sz="1200" i="0" smtClean="0"/>
          </a:p>
        </p:txBody>
      </p:sp>
    </p:spTree>
    <p:extLst>
      <p:ext uri="{BB962C8B-B14F-4D97-AF65-F5344CB8AC3E}">
        <p14:creationId xmlns:p14="http://schemas.microsoft.com/office/powerpoint/2010/main" val="1262260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C1C8444B-884F-46B3-B201-79AB3A85EB0D}" type="slidenum">
              <a:rPr lang="en-US" altLang="en-US" sz="1200" i="0" smtClean="0"/>
              <a:pPr/>
              <a:t>15</a:t>
            </a:fld>
            <a:endParaRPr lang="en-US" altLang="en-US" sz="1200" i="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06463" y="5102225"/>
            <a:ext cx="4984750"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smtClean="0"/>
              <a:t>The best way to ensure ladder safety is by properly inspecting and maintaining the ladder before using it. This includes:</a:t>
            </a:r>
          </a:p>
          <a:p>
            <a:pPr marL="514350" lvl="1">
              <a:buFont typeface="Times New Roman" panose="02020603050405020304" pitchFamily="18" charset="0"/>
              <a:buChar char="–"/>
            </a:pPr>
            <a:r>
              <a:rPr lang="en-US" altLang="en-US" smtClean="0"/>
              <a:t>keeping ladders free of oil, grease and other slipping hazards</a:t>
            </a:r>
          </a:p>
          <a:p>
            <a:pPr marL="514350" lvl="1">
              <a:buFont typeface="Times New Roman" panose="02020603050405020304" pitchFamily="18" charset="0"/>
              <a:buChar char="–"/>
            </a:pPr>
            <a:r>
              <a:rPr lang="en-US" altLang="en-US" smtClean="0"/>
              <a:t>checking for broken, cracked or missing rungs, cleats or steps; broken or split rails or corroded components (if parts can be removed by hand, they are  considered loose)</a:t>
            </a:r>
          </a:p>
          <a:p>
            <a:pPr marL="514350" lvl="1">
              <a:buFont typeface="Times New Roman" panose="02020603050405020304" pitchFamily="18" charset="0"/>
              <a:buChar char="–"/>
            </a:pPr>
            <a:r>
              <a:rPr lang="en-US" altLang="en-US" smtClean="0"/>
              <a:t>inspecting the rungs and steps to ensure they’re sufficiently corrugated, knurled, dimpled, coated with skid-resistant material or otherwise treated to minimize slips</a:t>
            </a:r>
          </a:p>
          <a:p>
            <a:pPr marL="514350" lvl="1">
              <a:buFont typeface="Times New Roman" panose="02020603050405020304" pitchFamily="18" charset="0"/>
              <a:buChar char="–"/>
            </a:pPr>
            <a:r>
              <a:rPr lang="en-US" altLang="en-US" smtClean="0"/>
              <a:t>testing movable parts to make sure they don’t stick and aren’t too loose</a:t>
            </a:r>
          </a:p>
          <a:p>
            <a:pPr marL="514350" lvl="1">
              <a:buFont typeface="Times New Roman" panose="02020603050405020304" pitchFamily="18" charset="0"/>
              <a:buChar char="–"/>
            </a:pPr>
            <a:r>
              <a:rPr lang="en-US" altLang="en-US" smtClean="0"/>
              <a:t>examining ropes in extension ladders for frays and wear</a:t>
            </a:r>
          </a:p>
          <a:p>
            <a:pPr marL="514350" lvl="1">
              <a:buFont typeface="Times New Roman" panose="02020603050405020304" pitchFamily="18" charset="0"/>
              <a:buChar char="–"/>
            </a:pPr>
            <a:r>
              <a:rPr lang="en-US" altLang="en-US" smtClean="0"/>
              <a:t>confirming the duty rating is listed on the side, and</a:t>
            </a:r>
          </a:p>
          <a:p>
            <a:pPr marL="514350" lvl="1">
              <a:buFont typeface="Times New Roman" panose="02020603050405020304" pitchFamily="18" charset="0"/>
              <a:buChar char="–"/>
            </a:pPr>
            <a:r>
              <a:rPr lang="en-US" altLang="en-US" smtClean="0"/>
              <a:t>in the case of wooden ladders, checking that they’re not covered with paint or other opaque coatings; if they are, be extra-thorough, since paint can hide small cracks that could cause a break. </a:t>
            </a:r>
          </a:p>
          <a:p>
            <a:pPr>
              <a:buSzPct val="135000"/>
            </a:pPr>
            <a:r>
              <a:rPr lang="en-US" altLang="en-US" smtClean="0"/>
              <a:t>Also inspect the area around the top and bottom of the ladder. This area should be kept clear and dry. Avoid slippery surfaces such as liquid, ice and snow.</a:t>
            </a:r>
          </a:p>
          <a:p>
            <a:pPr>
              <a:buSzPct val="135000"/>
            </a:pPr>
            <a:r>
              <a:rPr lang="en-US" altLang="en-US" smtClean="0"/>
              <a:t>If a ladder is damaged or defective in any way, it must be marked with a “Do Not Use” tag and removed from service. Don’t try to fix it yourself – leave it for maintenance to fix. Repairs must restore the ladder to its original condition before it can be returned to use. </a:t>
            </a:r>
          </a:p>
        </p:txBody>
      </p:sp>
    </p:spTree>
    <p:extLst>
      <p:ext uri="{BB962C8B-B14F-4D97-AF65-F5344CB8AC3E}">
        <p14:creationId xmlns:p14="http://schemas.microsoft.com/office/powerpoint/2010/main" val="3762276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EF89D792-10B8-46C1-B345-AC353C863994}" type="slidenum">
              <a:rPr lang="en-US" altLang="en-US" sz="1200" i="0" smtClean="0"/>
              <a:pPr/>
              <a:t>16</a:t>
            </a:fld>
            <a:endParaRPr lang="en-US" altLang="en-US" sz="1200" i="0" smtClean="0"/>
          </a:p>
        </p:txBody>
      </p:sp>
    </p:spTree>
    <p:extLst>
      <p:ext uri="{BB962C8B-B14F-4D97-AF65-F5344CB8AC3E}">
        <p14:creationId xmlns:p14="http://schemas.microsoft.com/office/powerpoint/2010/main" val="4074431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5BD081A0-1FD5-472A-BAEE-CA58DEC923C4}" type="slidenum">
              <a:rPr lang="en-US" altLang="en-US" sz="1200" i="0" smtClean="0"/>
              <a:pPr/>
              <a:t>17</a:t>
            </a:fld>
            <a:endParaRPr lang="en-US" altLang="en-US" sz="1200" i="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06463" y="5102225"/>
            <a:ext cx="4984750"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smtClean="0"/>
              <a:t>The best way to ensure ladder safety is by properly inspecting and maintaining the ladder before using it. This includes:</a:t>
            </a:r>
          </a:p>
          <a:p>
            <a:pPr marL="514350" lvl="1">
              <a:buFont typeface="Times New Roman" panose="02020603050405020304" pitchFamily="18" charset="0"/>
              <a:buChar char="–"/>
            </a:pPr>
            <a:r>
              <a:rPr lang="en-US" altLang="en-US" smtClean="0"/>
              <a:t>keeping ladders free of oil, grease and other slipping hazards</a:t>
            </a:r>
          </a:p>
          <a:p>
            <a:pPr marL="514350" lvl="1">
              <a:buFont typeface="Times New Roman" panose="02020603050405020304" pitchFamily="18" charset="0"/>
              <a:buChar char="–"/>
            </a:pPr>
            <a:r>
              <a:rPr lang="en-US" altLang="en-US" smtClean="0"/>
              <a:t>checking for broken, cracked or missing rungs, cleats or steps; broken or split rails or corroded components (if parts can be removed by hand, they are  considered loose)</a:t>
            </a:r>
          </a:p>
          <a:p>
            <a:pPr marL="514350" lvl="1">
              <a:buFont typeface="Times New Roman" panose="02020603050405020304" pitchFamily="18" charset="0"/>
              <a:buChar char="–"/>
            </a:pPr>
            <a:r>
              <a:rPr lang="en-US" altLang="en-US" smtClean="0"/>
              <a:t>inspecting the rungs and steps to ensure they’re sufficiently corrugated, knurled, dimpled, coated with skid-resistant material or otherwise treated to minimize slips</a:t>
            </a:r>
          </a:p>
          <a:p>
            <a:pPr marL="514350" lvl="1">
              <a:buFont typeface="Times New Roman" panose="02020603050405020304" pitchFamily="18" charset="0"/>
              <a:buChar char="–"/>
            </a:pPr>
            <a:r>
              <a:rPr lang="en-US" altLang="en-US" smtClean="0"/>
              <a:t>testing movable parts to make sure they don’t stick and aren’t too loose</a:t>
            </a:r>
          </a:p>
          <a:p>
            <a:pPr marL="514350" lvl="1">
              <a:buFont typeface="Times New Roman" panose="02020603050405020304" pitchFamily="18" charset="0"/>
              <a:buChar char="–"/>
            </a:pPr>
            <a:r>
              <a:rPr lang="en-US" altLang="en-US" smtClean="0"/>
              <a:t>examining ropes in extension ladders for frays and wear</a:t>
            </a:r>
          </a:p>
          <a:p>
            <a:pPr marL="514350" lvl="1">
              <a:buFont typeface="Times New Roman" panose="02020603050405020304" pitchFamily="18" charset="0"/>
              <a:buChar char="–"/>
            </a:pPr>
            <a:r>
              <a:rPr lang="en-US" altLang="en-US" smtClean="0"/>
              <a:t>confirming the duty rating is listed on the side, and</a:t>
            </a:r>
          </a:p>
          <a:p>
            <a:pPr marL="514350" lvl="1">
              <a:buFont typeface="Times New Roman" panose="02020603050405020304" pitchFamily="18" charset="0"/>
              <a:buChar char="–"/>
            </a:pPr>
            <a:r>
              <a:rPr lang="en-US" altLang="en-US" smtClean="0"/>
              <a:t>in the case of wooden ladders, checking that they’re not covered with paint or other opaque coatings; if they are, be extra-thorough, since paint can hide small cracks that could cause a break. </a:t>
            </a:r>
          </a:p>
          <a:p>
            <a:pPr>
              <a:buSzPct val="135000"/>
            </a:pPr>
            <a:r>
              <a:rPr lang="en-US" altLang="en-US" smtClean="0"/>
              <a:t>Also inspect the area around the top and bottom of the ladder. This area should be kept clear and dry. Avoid slippery surfaces such as liquid, ice and snow.</a:t>
            </a:r>
          </a:p>
          <a:p>
            <a:pPr>
              <a:buSzPct val="135000"/>
            </a:pPr>
            <a:r>
              <a:rPr lang="en-US" altLang="en-US" smtClean="0"/>
              <a:t>If a ladder is damaged or defective in any way, it must be marked with a “Do Not Use” tag and removed from service. Don’t try to fix it yourself – leave it for maintenance to fix. Repairs must restore the ladder to its original condition before it can be returned to use. </a:t>
            </a:r>
          </a:p>
        </p:txBody>
      </p:sp>
    </p:spTree>
    <p:extLst>
      <p:ext uri="{BB962C8B-B14F-4D97-AF65-F5344CB8AC3E}">
        <p14:creationId xmlns:p14="http://schemas.microsoft.com/office/powerpoint/2010/main" val="2660692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D58DC0FF-35C2-4848-8FD0-E23543BC2A13}" type="slidenum">
              <a:rPr lang="en-US" altLang="en-US" sz="1200" i="0" smtClean="0"/>
              <a:pPr/>
              <a:t>18</a:t>
            </a:fld>
            <a:endParaRPr lang="en-US" altLang="en-US" sz="1200" i="0" smtClean="0"/>
          </a:p>
        </p:txBody>
      </p:sp>
    </p:spTree>
    <p:extLst>
      <p:ext uri="{BB962C8B-B14F-4D97-AF65-F5344CB8AC3E}">
        <p14:creationId xmlns:p14="http://schemas.microsoft.com/office/powerpoint/2010/main" val="2492039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973B6DE2-3D34-4617-BE6C-0730E8939EA4}" type="slidenum">
              <a:rPr lang="en-US" altLang="en-US" sz="1200" i="0" smtClean="0"/>
              <a:pPr/>
              <a:t>19</a:t>
            </a:fld>
            <a:endParaRPr lang="en-US" altLang="en-US" sz="1200" i="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06463" y="5183188"/>
            <a:ext cx="4984750" cy="3292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smtClean="0"/>
              <a:t>After inspecting the ladder, you must choose the best placement. Both stepladders and portable ladders require an even, level surface to prevent accidental movement. If the surface isn’t level, the ladder’s leg levels can be adjusted for slight variations.</a:t>
            </a:r>
          </a:p>
          <a:p>
            <a:pPr>
              <a:buSzPct val="135000"/>
            </a:pPr>
            <a:r>
              <a:rPr lang="en-US" altLang="en-US" smtClean="0"/>
              <a:t>If the ladder legs aren’t long enough, a wide, stable platform such as a large board may be used as the base. But </a:t>
            </a:r>
            <a:r>
              <a:rPr lang="en-US" altLang="en-US" b="1" smtClean="0"/>
              <a:t>never</a:t>
            </a:r>
            <a:r>
              <a:rPr lang="en-US" altLang="en-US" smtClean="0"/>
              <a:t> try to level the base or increase the ladder height by setting it on boxes, bricks or any other unstable base.</a:t>
            </a:r>
          </a:p>
          <a:p>
            <a:pPr>
              <a:buSzPct val="135000"/>
            </a:pPr>
            <a:r>
              <a:rPr lang="en-US" altLang="en-US" smtClean="0"/>
              <a:t>When positioning a portable ladder to access a roof or platform, the ladder must extend four rungs (at </a:t>
            </a:r>
            <a:r>
              <a:rPr lang="en-US" altLang="en-US" smtClean="0">
                <a:solidFill>
                  <a:srgbClr val="FF0000"/>
                </a:solidFill>
              </a:rPr>
              <a:t>least 91 cm</a:t>
            </a:r>
            <a:r>
              <a:rPr lang="en-US" altLang="en-US" smtClean="0"/>
              <a:t>) above the surface, so you can get on and off the ladder safely.  </a:t>
            </a:r>
          </a:p>
          <a:p>
            <a:pPr>
              <a:buSzPct val="135000"/>
            </a:pPr>
            <a:r>
              <a:rPr lang="en-US" altLang="en-US" smtClean="0"/>
              <a:t>Placing a ladder improperly is the cause of many injuries. Never:</a:t>
            </a:r>
          </a:p>
          <a:p>
            <a:pPr lvl="1">
              <a:buSzPct val="135000"/>
            </a:pPr>
            <a:r>
              <a:rPr lang="en-US" altLang="en-US" smtClean="0"/>
              <a:t>use a ladder as a horizontal platform or scaffold</a:t>
            </a:r>
          </a:p>
          <a:p>
            <a:pPr lvl="1">
              <a:buSzPct val="135000"/>
            </a:pPr>
            <a:r>
              <a:rPr lang="en-US" altLang="en-US" smtClean="0"/>
              <a:t>lean stepladders against a wall for use [no non-stick feet!], or</a:t>
            </a:r>
          </a:p>
          <a:p>
            <a:pPr lvl="1">
              <a:buSzPct val="135000"/>
            </a:pPr>
            <a:r>
              <a:rPr lang="en-US" altLang="en-US" smtClean="0"/>
              <a:t>use a ladder on a scaffold platform.</a:t>
            </a:r>
          </a:p>
        </p:txBody>
      </p:sp>
    </p:spTree>
    <p:extLst>
      <p:ext uri="{BB962C8B-B14F-4D97-AF65-F5344CB8AC3E}">
        <p14:creationId xmlns:p14="http://schemas.microsoft.com/office/powerpoint/2010/main" val="265837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E0C3BA14-B7D2-4359-9904-910822A886C7}" type="slidenum">
              <a:rPr lang="en-US" altLang="en-US" sz="1200" i="0" smtClean="0"/>
              <a:pPr/>
              <a:t>20</a:t>
            </a:fld>
            <a:endParaRPr lang="en-US" altLang="en-US" sz="1200" i="0" smtClean="0"/>
          </a:p>
        </p:txBody>
      </p:sp>
    </p:spTree>
    <p:extLst>
      <p:ext uri="{BB962C8B-B14F-4D97-AF65-F5344CB8AC3E}">
        <p14:creationId xmlns:p14="http://schemas.microsoft.com/office/powerpoint/2010/main" val="65381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534448A4-63E2-4DBF-BCF8-543B780FEEB9}" type="slidenum">
              <a:rPr lang="en-US" altLang="en-US" sz="1200" i="0" smtClean="0"/>
              <a:pPr/>
              <a:t>2</a:t>
            </a:fld>
            <a:endParaRPr lang="en-US" altLang="en-US" sz="1200" i="0" smtClean="0"/>
          </a:p>
        </p:txBody>
      </p:sp>
    </p:spTree>
    <p:extLst>
      <p:ext uri="{BB962C8B-B14F-4D97-AF65-F5344CB8AC3E}">
        <p14:creationId xmlns:p14="http://schemas.microsoft.com/office/powerpoint/2010/main" val="1517392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20A26F3B-B6D5-4EAC-8385-A7983ADF5655}" type="slidenum">
              <a:rPr lang="en-US" altLang="en-US" sz="1200" i="0" smtClean="0"/>
              <a:pPr/>
              <a:t>21</a:t>
            </a:fld>
            <a:endParaRPr lang="en-US" altLang="en-US" sz="1200" i="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06463" y="5183188"/>
            <a:ext cx="4984750" cy="3375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dirty="0" smtClean="0"/>
              <a:t>With the placement secure, it’s time to set up a ladder. Proper setup is crucial. If the ladder’s too close to the wall, it could tip back. If it’s too far, it could slide out from the bottom. Here are the proper steps to setting up a ladder:</a:t>
            </a:r>
          </a:p>
          <a:p>
            <a:pPr marL="463550" lvl="1"/>
            <a:r>
              <a:rPr lang="en-US" altLang="en-US" dirty="0" smtClean="0"/>
              <a:t>Step One: Lay the ladder on the ground with the base resting against the bottom of the wall and the top pointing away from the wall.</a:t>
            </a:r>
          </a:p>
          <a:p>
            <a:pPr marL="463550" lvl="1"/>
            <a:r>
              <a:rPr lang="en-US" altLang="en-US" dirty="0" smtClean="0"/>
              <a:t>Step Two: Starting at the top of the ladder, lift the end over your head and walk under the ladder to the wall, moving your hands from rung to rung as you go.</a:t>
            </a:r>
          </a:p>
          <a:p>
            <a:pPr marL="463550" lvl="1"/>
            <a:r>
              <a:rPr lang="en-US" altLang="en-US" dirty="0" smtClean="0"/>
              <a:t>Step Three: When the ladder is vertical, with the top touching the wall, pull out the base. To determine the angle, use the four-feet-to-one-foot rule. That means placing the base one foot away from the wall for every four feet in height. (Example: if a ladder is supported at a point 20 feet above ground, its base should be five feet from the wall.)</a:t>
            </a:r>
          </a:p>
          <a:p>
            <a:pPr>
              <a:buSzPct val="135000"/>
            </a:pPr>
            <a:r>
              <a:rPr lang="en-US" altLang="en-US" dirty="0" smtClean="0"/>
              <a:t>When setting up, remember to keep one foot on the base rung of the ladder to provide a firm footing.</a:t>
            </a:r>
          </a:p>
        </p:txBody>
      </p:sp>
    </p:spTree>
    <p:extLst>
      <p:ext uri="{BB962C8B-B14F-4D97-AF65-F5344CB8AC3E}">
        <p14:creationId xmlns:p14="http://schemas.microsoft.com/office/powerpoint/2010/main" val="256998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E64354A1-17A7-465E-B63C-0BA7545B80D6}" type="slidenum">
              <a:rPr lang="en-US" altLang="en-US" sz="1200" i="0" smtClean="0"/>
              <a:pPr/>
              <a:t>22</a:t>
            </a:fld>
            <a:endParaRPr lang="en-US" altLang="en-US" sz="1200" i="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06463" y="5183188"/>
            <a:ext cx="4984750" cy="3127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buSzPct val="135000"/>
            </a:pPr>
            <a:r>
              <a:rPr lang="en-US" altLang="en-US" dirty="0" smtClean="0"/>
              <a:t>When working with power equipment, or if the base or top seem unstable, you must secure the ladder. </a:t>
            </a:r>
          </a:p>
          <a:p>
            <a:pPr>
              <a:lnSpc>
                <a:spcPct val="90000"/>
              </a:lnSpc>
              <a:buSzPct val="135000"/>
            </a:pPr>
            <a:r>
              <a:rPr lang="en-US" altLang="en-US" dirty="0" smtClean="0"/>
              <a:t>To secure it: </a:t>
            </a:r>
          </a:p>
          <a:p>
            <a:pPr marL="514350" lvl="1">
              <a:lnSpc>
                <a:spcPct val="90000"/>
              </a:lnSpc>
            </a:pPr>
            <a:r>
              <a:rPr lang="en-US" altLang="en-US" dirty="0" smtClean="0"/>
              <a:t>Tie the base to stakes in the ground, fixed blocks or sandbags to guard against slipping. The rope or strap should be tied to both side rails – not the rungs, since the ropes or straps will slide. Anchor the top as well.</a:t>
            </a:r>
          </a:p>
          <a:p>
            <a:pPr marL="514350" lvl="1">
              <a:lnSpc>
                <a:spcPct val="90000"/>
              </a:lnSpc>
            </a:pPr>
            <a:r>
              <a:rPr lang="en-US" altLang="en-US" dirty="0" smtClean="0"/>
              <a:t>Use ladder stays when the ladder must lean against a window or other surface that can’t support the full weight, by extending the stays across the window for firm support, and</a:t>
            </a:r>
          </a:p>
          <a:p>
            <a:pPr marL="514350" lvl="1">
              <a:lnSpc>
                <a:spcPct val="90000"/>
              </a:lnSpc>
            </a:pPr>
            <a:r>
              <a:rPr lang="en-US" altLang="en-US" dirty="0" smtClean="0"/>
              <a:t>If it’s not possible to secure the ladder with ropes, straps or anchors, station a co-worker at the foot of the ladder, facing the ladder with a hand on each side rail and one foot resting on the bottom rung.</a:t>
            </a:r>
          </a:p>
        </p:txBody>
      </p:sp>
      <p:sp>
        <p:nvSpPr>
          <p:cNvPr id="62469" name="Text Box 4"/>
          <p:cNvSpPr txBox="1">
            <a:spLocks noChangeArrowheads="1"/>
          </p:cNvSpPr>
          <p:nvPr/>
        </p:nvSpPr>
        <p:spPr bwMode="auto">
          <a:xfrm>
            <a:off x="1284288" y="8640763"/>
            <a:ext cx="4267200" cy="555625"/>
          </a:xfrm>
          <a:prstGeom prst="rect">
            <a:avLst/>
          </a:prstGeom>
          <a:solidFill>
            <a:srgbClr val="DDDDDD"/>
          </a:solidFill>
          <a:ln w="15875">
            <a:solidFill>
              <a:schemeClr val="tx1"/>
            </a:solidFill>
            <a:miter lim="800000"/>
            <a:headEnd type="none" w="sm" len="sm"/>
            <a:tailEnd type="none" w="sm" len="sm"/>
          </a:ln>
        </p:spPr>
        <p:txBody>
          <a:bodyPr tIns="91440" bIns="91440">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spcBef>
                <a:spcPct val="50000"/>
              </a:spcBef>
              <a:buSzPct val="135000"/>
            </a:pPr>
            <a:r>
              <a:rPr lang="en-US" altLang="en-US" b="1" u="sng"/>
              <a:t>Suggestions for the Speaker</a:t>
            </a:r>
            <a:endParaRPr lang="en-US" altLang="en-US" i="0" u="sng">
              <a:latin typeface="Times New Roman" panose="02020603050405020304" pitchFamily="18" charset="0"/>
            </a:endParaRPr>
          </a:p>
          <a:p>
            <a:pPr>
              <a:lnSpc>
                <a:spcPct val="90000"/>
              </a:lnSpc>
              <a:spcBef>
                <a:spcPct val="30000"/>
              </a:spcBef>
            </a:pPr>
            <a:r>
              <a:rPr lang="en-US" altLang="en-US" i="0"/>
              <a:t>Show workers samples of ties, stakes and other securing equipment.</a:t>
            </a:r>
          </a:p>
        </p:txBody>
      </p:sp>
    </p:spTree>
    <p:extLst>
      <p:ext uri="{BB962C8B-B14F-4D97-AF65-F5344CB8AC3E}">
        <p14:creationId xmlns:p14="http://schemas.microsoft.com/office/powerpoint/2010/main" val="1249196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3834B137-063A-46D2-AB96-3CE4928F80A3}" type="slidenum">
              <a:rPr lang="en-US" altLang="en-US" sz="1200" i="0" smtClean="0"/>
              <a:pPr/>
              <a:t>23</a:t>
            </a:fld>
            <a:endParaRPr lang="en-US" altLang="en-US" sz="1200" i="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06463" y="5183188"/>
            <a:ext cx="4908550" cy="3044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dirty="0" smtClean="0"/>
              <a:t>With the ladder secured, the next step is making sure you climb safely.</a:t>
            </a:r>
          </a:p>
          <a:p>
            <a:pPr>
              <a:buSzPct val="135000"/>
            </a:pPr>
            <a:r>
              <a:rPr lang="en-US" altLang="en-US" dirty="0" smtClean="0"/>
              <a:t>When going up or down a ladder, remember to:</a:t>
            </a:r>
          </a:p>
          <a:p>
            <a:pPr lvl="1">
              <a:buSzPct val="135000"/>
            </a:pPr>
            <a:r>
              <a:rPr lang="en-US" altLang="en-US" dirty="0" smtClean="0"/>
              <a:t>face the ladder</a:t>
            </a:r>
          </a:p>
          <a:p>
            <a:pPr lvl="1">
              <a:buSzPct val="135000"/>
            </a:pPr>
            <a:r>
              <a:rPr lang="en-US" altLang="en-US" dirty="0" smtClean="0"/>
              <a:t>take only one step at a time, with feet in the center of the steps</a:t>
            </a:r>
          </a:p>
          <a:p>
            <a:pPr lvl="1">
              <a:buSzPct val="135000"/>
            </a:pPr>
            <a:r>
              <a:rPr lang="en-US" altLang="en-US" dirty="0" smtClean="0"/>
              <a:t>grab the rungs of the ladder, not the side rails, and</a:t>
            </a:r>
          </a:p>
          <a:p>
            <a:pPr lvl="1">
              <a:buSzPct val="135000"/>
            </a:pPr>
            <a:r>
              <a:rPr lang="en-US" altLang="en-US" dirty="0" smtClean="0"/>
              <a:t>avoid moving, shifting or extending the ladder by rocking it or pushing it away from the wall.</a:t>
            </a:r>
          </a:p>
          <a:p>
            <a:pPr>
              <a:buSzPct val="135000"/>
            </a:pPr>
            <a:r>
              <a:rPr lang="en-US" altLang="en-US" dirty="0" smtClean="0"/>
              <a:t>One of the most common causes of falls is overreaching. A good rule of thumb: Always keep your belt buckle inside the rails of the ladder. When you can no longer reach comfortably from this position, climb down and move the ladder.</a:t>
            </a:r>
          </a:p>
          <a:p>
            <a:pPr>
              <a:buSzPct val="135000"/>
            </a:pPr>
            <a:r>
              <a:rPr lang="en-US" altLang="en-US" dirty="0" smtClean="0"/>
              <a:t>Carrying heavy or bulky loads can also result in a fall. It’s safer to climb up first by yourself, then pull up the material with a rope or carry-tools. Remember: NEVER climb a ladder one-handed. </a:t>
            </a:r>
          </a:p>
          <a:p>
            <a:pPr>
              <a:buSzPct val="135000"/>
            </a:pPr>
            <a:r>
              <a:rPr lang="en-US" altLang="en-US" dirty="0" smtClean="0"/>
              <a:t>In the event you feel sick, dizzy or anxious on a ladder, don’t try to rush down. Wait, drape your arms around the rungs and rest your head against the ladder until you feel better. If the feeling doesn’t pass, call for help.</a:t>
            </a:r>
          </a:p>
          <a:p>
            <a:pPr>
              <a:buSzPct val="135000"/>
            </a:pPr>
            <a:endParaRPr lang="en-US" altLang="en-US" b="1" u="sng" dirty="0" smtClean="0"/>
          </a:p>
        </p:txBody>
      </p:sp>
    </p:spTree>
    <p:extLst>
      <p:ext uri="{BB962C8B-B14F-4D97-AF65-F5344CB8AC3E}">
        <p14:creationId xmlns:p14="http://schemas.microsoft.com/office/powerpoint/2010/main" val="1181948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98E3BE5E-2CE5-4F1C-BE70-7ED165B865B2}" type="slidenum">
              <a:rPr lang="en-US" altLang="en-US" sz="1200" i="0" smtClean="0"/>
              <a:pPr/>
              <a:t>24</a:t>
            </a:fld>
            <a:endParaRPr lang="en-US" altLang="en-US" sz="1200" i="0"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06463" y="5183188"/>
            <a:ext cx="4908550" cy="3044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dirty="0" smtClean="0"/>
              <a:t>With the ladder secured, the next step is making sure you climb safely.</a:t>
            </a:r>
          </a:p>
          <a:p>
            <a:pPr>
              <a:buSzPct val="135000"/>
            </a:pPr>
            <a:r>
              <a:rPr lang="en-US" altLang="en-US" dirty="0" smtClean="0"/>
              <a:t>When going up or down a ladder, remember to:</a:t>
            </a:r>
          </a:p>
          <a:p>
            <a:pPr lvl="1">
              <a:buSzPct val="135000"/>
            </a:pPr>
            <a:r>
              <a:rPr lang="en-US" altLang="en-US" dirty="0" smtClean="0"/>
              <a:t>face the ladder</a:t>
            </a:r>
          </a:p>
          <a:p>
            <a:pPr lvl="1">
              <a:buSzPct val="135000"/>
            </a:pPr>
            <a:r>
              <a:rPr lang="en-US" altLang="en-US" dirty="0" smtClean="0"/>
              <a:t>take only one step at a time, with feet in the center of the steps</a:t>
            </a:r>
          </a:p>
          <a:p>
            <a:pPr lvl="1">
              <a:buSzPct val="135000"/>
            </a:pPr>
            <a:r>
              <a:rPr lang="en-US" altLang="en-US" dirty="0" smtClean="0"/>
              <a:t>grab the rungs of the ladder, not the side rails, and</a:t>
            </a:r>
          </a:p>
          <a:p>
            <a:pPr lvl="1">
              <a:buSzPct val="135000"/>
            </a:pPr>
            <a:r>
              <a:rPr lang="en-US" altLang="en-US" dirty="0" smtClean="0"/>
              <a:t>avoid moving, shifting or extending the ladder by rocking it or pushing it away from the wall.</a:t>
            </a:r>
          </a:p>
          <a:p>
            <a:pPr>
              <a:buSzPct val="135000"/>
            </a:pPr>
            <a:r>
              <a:rPr lang="en-US" altLang="en-US" dirty="0" smtClean="0"/>
              <a:t>One of the most common causes of falls is overreaching. A good rule of thumb: Always keep your belt buckle inside the rails of the ladder. When you can no longer reach comfortably from this position, climb down and move the ladder.</a:t>
            </a:r>
          </a:p>
          <a:p>
            <a:pPr>
              <a:buSzPct val="135000"/>
            </a:pPr>
            <a:r>
              <a:rPr lang="en-US" altLang="en-US" dirty="0" smtClean="0"/>
              <a:t>Carrying heavy or bulky loads can also result in a fall. It’s safer to climb up first by yourself, then pull up the material with a rope or carry-tools. Remember: NEVER climb a ladder one-handed. </a:t>
            </a:r>
          </a:p>
          <a:p>
            <a:pPr>
              <a:buSzPct val="135000"/>
            </a:pPr>
            <a:r>
              <a:rPr lang="en-US" altLang="en-US" dirty="0" smtClean="0"/>
              <a:t>In the event you feel sick, dizzy or anxious on a ladder, don’t try to rush down. Wait, drape your arms around the rungs and rest your head against the ladder until you feel better. If the feeling doesn’t pass, call for help.</a:t>
            </a:r>
          </a:p>
          <a:p>
            <a:pPr>
              <a:buSzPct val="135000"/>
            </a:pPr>
            <a:endParaRPr lang="en-US" altLang="en-US" b="1" u="sng" dirty="0" smtClean="0"/>
          </a:p>
        </p:txBody>
      </p:sp>
    </p:spTree>
    <p:extLst>
      <p:ext uri="{BB962C8B-B14F-4D97-AF65-F5344CB8AC3E}">
        <p14:creationId xmlns:p14="http://schemas.microsoft.com/office/powerpoint/2010/main" val="26913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4BF75D4B-6735-4B91-A714-46C86D186087}" type="slidenum">
              <a:rPr lang="en-US" altLang="en-US" sz="1200" i="0" smtClean="0"/>
              <a:pPr/>
              <a:t>25</a:t>
            </a:fld>
            <a:endParaRPr lang="en-US" altLang="en-US" sz="1200" i="0"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06463" y="5183188"/>
            <a:ext cx="4984750" cy="3621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smtClean="0"/>
              <a:t>When working in a high-traffic area like a hallway, doorway or driveway, there’s an increased risk someone will accidentally bump into the ladder and knock it over – and you along with it. </a:t>
            </a:r>
          </a:p>
          <a:p>
            <a:pPr>
              <a:buSzPct val="135000"/>
            </a:pPr>
            <a:r>
              <a:rPr lang="en-US" altLang="en-US" smtClean="0"/>
              <a:t>It’s important to alert pedestrians that you are working in the area. Make sure to hang signs and set up cones to redirect floor traffic away from your ladder.</a:t>
            </a:r>
          </a:p>
          <a:p>
            <a:pPr>
              <a:buSzPct val="135000"/>
            </a:pPr>
            <a:r>
              <a:rPr lang="en-US" altLang="en-US" smtClean="0"/>
              <a:t>If you must use a ladder in front of a door, make sure:</a:t>
            </a:r>
          </a:p>
          <a:p>
            <a:pPr lvl="1">
              <a:buSzPct val="135000"/>
            </a:pPr>
            <a:r>
              <a:rPr lang="en-US" altLang="en-US" smtClean="0"/>
              <a:t>The doors have been locked to prevent use</a:t>
            </a:r>
          </a:p>
          <a:p>
            <a:pPr lvl="1">
              <a:buSzPct val="135000"/>
            </a:pPr>
            <a:r>
              <a:rPr lang="en-US" altLang="en-US" smtClean="0"/>
              <a:t>The doors have been blocked with barrier tape or a sign warning that there is a person working on a ladder, and/or</a:t>
            </a:r>
          </a:p>
          <a:p>
            <a:pPr lvl="1">
              <a:buSzPct val="135000"/>
            </a:pPr>
            <a:r>
              <a:rPr lang="en-US" altLang="en-US" smtClean="0"/>
              <a:t>A person is standing on the other side of the door to prevent anyone from entering while work is underway.</a:t>
            </a:r>
          </a:p>
        </p:txBody>
      </p:sp>
      <p:sp>
        <p:nvSpPr>
          <p:cNvPr id="68613" name="Text Box 4"/>
          <p:cNvSpPr txBox="1">
            <a:spLocks noChangeArrowheads="1"/>
          </p:cNvSpPr>
          <p:nvPr/>
        </p:nvSpPr>
        <p:spPr bwMode="auto">
          <a:xfrm>
            <a:off x="1284288" y="8664575"/>
            <a:ext cx="4267200" cy="573088"/>
          </a:xfrm>
          <a:prstGeom prst="rect">
            <a:avLst/>
          </a:prstGeom>
          <a:solidFill>
            <a:srgbClr val="DDDDDD"/>
          </a:solidFill>
          <a:ln w="15875">
            <a:solidFill>
              <a:schemeClr val="tx1"/>
            </a:solidFill>
            <a:miter lim="800000"/>
            <a:headEnd type="none" w="sm" len="sm"/>
            <a:tailEnd type="none" w="sm" len="sm"/>
          </a:ln>
        </p:spPr>
        <p:txBody>
          <a:bodyPr tIns="91440" bIns="91440">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spcBef>
                <a:spcPct val="50000"/>
              </a:spcBef>
              <a:buSzPct val="135000"/>
            </a:pPr>
            <a:r>
              <a:rPr lang="en-US" altLang="en-US" b="1" u="sng"/>
              <a:t>Suggestions for the Speaker</a:t>
            </a:r>
            <a:endParaRPr lang="en-US" altLang="en-US" i="0" u="sng">
              <a:latin typeface="Times New Roman" panose="02020603050405020304" pitchFamily="18" charset="0"/>
            </a:endParaRPr>
          </a:p>
          <a:p>
            <a:pPr>
              <a:spcBef>
                <a:spcPct val="30000"/>
              </a:spcBef>
            </a:pPr>
            <a:r>
              <a:rPr lang="en-US" altLang="en-US" i="0"/>
              <a:t>Point to high-traffic areas in your facility where ladders may be used.</a:t>
            </a:r>
          </a:p>
        </p:txBody>
      </p:sp>
    </p:spTree>
    <p:extLst>
      <p:ext uri="{BB962C8B-B14F-4D97-AF65-F5344CB8AC3E}">
        <p14:creationId xmlns:p14="http://schemas.microsoft.com/office/powerpoint/2010/main" val="1622108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113288DF-1961-49B5-B44C-2126E21D8990}" type="slidenum">
              <a:rPr lang="en-US" altLang="en-US" sz="1200" i="0" smtClean="0"/>
              <a:pPr/>
              <a:t>26</a:t>
            </a:fld>
            <a:endParaRPr lang="en-US" altLang="en-US" sz="1200" i="0"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06463" y="5183188"/>
            <a:ext cx="4984750" cy="3375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ct val="50000"/>
              </a:spcAft>
              <a:buSzPct val="135000"/>
            </a:pPr>
            <a:r>
              <a:rPr lang="en-US" altLang="en-US" dirty="0" smtClean="0"/>
              <a:t>Metal and wet wooden ladders conduct electricity, so working around electrical equipment or power sources can be especially dangerous.</a:t>
            </a:r>
          </a:p>
          <a:p>
            <a:pPr>
              <a:spcAft>
                <a:spcPct val="50000"/>
              </a:spcAft>
              <a:buSzPct val="135000"/>
            </a:pPr>
            <a:r>
              <a:rPr lang="en-US" altLang="en-US" dirty="0" smtClean="0"/>
              <a:t>Leaning a ladder against electrical lines is a sure-fire way to receive a dangerous shock. Before putting a ladder up, check for overhead clearance and make sure electrical lines are not in the vicinity. </a:t>
            </a:r>
          </a:p>
          <a:p>
            <a:pPr>
              <a:spcAft>
                <a:spcPct val="50000"/>
              </a:spcAft>
              <a:buSzPct val="135000"/>
            </a:pPr>
            <a:r>
              <a:rPr lang="en-US" altLang="en-US" dirty="0" smtClean="0"/>
              <a:t>If you must work near electricity, distance is important. Because electricity can “jump” even if you’re not touching the source, keep the ladder, yourself and your tools at least 10 feet away from overhead wires, and use a fiberglass ladder, which is non-conductive. </a:t>
            </a:r>
          </a:p>
        </p:txBody>
      </p:sp>
    </p:spTree>
    <p:extLst>
      <p:ext uri="{BB962C8B-B14F-4D97-AF65-F5344CB8AC3E}">
        <p14:creationId xmlns:p14="http://schemas.microsoft.com/office/powerpoint/2010/main" val="919930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64B158B8-1FF8-41B4-858D-8EC233601155}" type="slidenum">
              <a:rPr lang="en-US" altLang="en-US" sz="1200" i="0" smtClean="0"/>
              <a:pPr/>
              <a:t>27</a:t>
            </a:fld>
            <a:endParaRPr lang="en-US" altLang="en-US" sz="1200" i="0"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06463" y="5102225"/>
            <a:ext cx="4984750"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smtClean="0"/>
              <a:t>The best way to ensure ladder safety is by properly inspecting and maintaining the ladder before using it. This includes:</a:t>
            </a:r>
          </a:p>
          <a:p>
            <a:pPr marL="514350" lvl="1">
              <a:buFont typeface="Times New Roman" panose="02020603050405020304" pitchFamily="18" charset="0"/>
              <a:buChar char="–"/>
            </a:pPr>
            <a:r>
              <a:rPr lang="en-US" altLang="en-US" smtClean="0"/>
              <a:t>keeping ladders free of oil, grease and other slipping hazards</a:t>
            </a:r>
          </a:p>
          <a:p>
            <a:pPr marL="514350" lvl="1">
              <a:buFont typeface="Times New Roman" panose="02020603050405020304" pitchFamily="18" charset="0"/>
              <a:buChar char="–"/>
            </a:pPr>
            <a:r>
              <a:rPr lang="en-US" altLang="en-US" smtClean="0"/>
              <a:t>checking for broken, cracked or missing rungs, cleats or steps; broken or split rails or corroded components (if parts can be removed by hand, they are  considered loose)</a:t>
            </a:r>
          </a:p>
          <a:p>
            <a:pPr marL="514350" lvl="1">
              <a:buFont typeface="Times New Roman" panose="02020603050405020304" pitchFamily="18" charset="0"/>
              <a:buChar char="–"/>
            </a:pPr>
            <a:r>
              <a:rPr lang="en-US" altLang="en-US" smtClean="0"/>
              <a:t>inspecting the rungs and steps to ensure they’re sufficiently corrugated, knurled, dimpled, coated with skid-resistant material or otherwise treated to minimize slips</a:t>
            </a:r>
          </a:p>
          <a:p>
            <a:pPr marL="514350" lvl="1">
              <a:buFont typeface="Times New Roman" panose="02020603050405020304" pitchFamily="18" charset="0"/>
              <a:buChar char="–"/>
            </a:pPr>
            <a:r>
              <a:rPr lang="en-US" altLang="en-US" smtClean="0"/>
              <a:t>testing movable parts to make sure they don’t stick and aren’t too loose</a:t>
            </a:r>
          </a:p>
          <a:p>
            <a:pPr marL="514350" lvl="1">
              <a:buFont typeface="Times New Roman" panose="02020603050405020304" pitchFamily="18" charset="0"/>
              <a:buChar char="–"/>
            </a:pPr>
            <a:r>
              <a:rPr lang="en-US" altLang="en-US" smtClean="0"/>
              <a:t>examining ropes in extension ladders for frays and wear</a:t>
            </a:r>
          </a:p>
          <a:p>
            <a:pPr marL="514350" lvl="1">
              <a:buFont typeface="Times New Roman" panose="02020603050405020304" pitchFamily="18" charset="0"/>
              <a:buChar char="–"/>
            </a:pPr>
            <a:r>
              <a:rPr lang="en-US" altLang="en-US" smtClean="0"/>
              <a:t>confirming the duty rating is listed on the side, and</a:t>
            </a:r>
          </a:p>
          <a:p>
            <a:pPr marL="514350" lvl="1">
              <a:buFont typeface="Times New Roman" panose="02020603050405020304" pitchFamily="18" charset="0"/>
              <a:buChar char="–"/>
            </a:pPr>
            <a:r>
              <a:rPr lang="en-US" altLang="en-US" smtClean="0"/>
              <a:t>in the case of wooden ladders, checking that they’re not covered with paint or other opaque coatings; if they are, be extra-thorough, since paint can hide small cracks that could cause a break. </a:t>
            </a:r>
          </a:p>
          <a:p>
            <a:pPr>
              <a:buSzPct val="135000"/>
            </a:pPr>
            <a:r>
              <a:rPr lang="en-US" altLang="en-US" smtClean="0"/>
              <a:t>Also inspect the area around the top and bottom of the ladder. This area should be kept clear and dry. Avoid slippery surfaces such as liquid, ice and snow.</a:t>
            </a:r>
          </a:p>
          <a:p>
            <a:pPr>
              <a:buSzPct val="135000"/>
            </a:pPr>
            <a:r>
              <a:rPr lang="en-US" altLang="en-US" smtClean="0"/>
              <a:t>If a ladder is damaged or defective in any way, it must be marked with a “Do Not Use” tag and removed from service. Don’t try to fix it yourself – leave it for maintenance to fix. Repairs must restore the ladder to its original condition before it can be returned to use. </a:t>
            </a:r>
          </a:p>
        </p:txBody>
      </p:sp>
    </p:spTree>
    <p:extLst>
      <p:ext uri="{BB962C8B-B14F-4D97-AF65-F5344CB8AC3E}">
        <p14:creationId xmlns:p14="http://schemas.microsoft.com/office/powerpoint/2010/main" val="1313061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21DA756E-4A13-4AE2-959A-4A0A43E16111}" type="slidenum">
              <a:rPr lang="en-US" altLang="en-US" sz="1200" i="0" smtClean="0"/>
              <a:pPr/>
              <a:t>28</a:t>
            </a:fld>
            <a:endParaRPr lang="en-US" altLang="en-US" sz="1200" i="0" smtClean="0"/>
          </a:p>
        </p:txBody>
      </p:sp>
    </p:spTree>
    <p:extLst>
      <p:ext uri="{BB962C8B-B14F-4D97-AF65-F5344CB8AC3E}">
        <p14:creationId xmlns:p14="http://schemas.microsoft.com/office/powerpoint/2010/main" val="2145305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0077E866-1A1F-45FE-95EE-AF7973DC258C}" type="slidenum">
              <a:rPr lang="en-US" altLang="en-US" sz="1200" i="0" smtClean="0"/>
              <a:pPr/>
              <a:t>29</a:t>
            </a:fld>
            <a:endParaRPr lang="en-US" altLang="en-US" sz="1200" i="0"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06463" y="5183188"/>
            <a:ext cx="4984750" cy="444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Ladder-related injuries, whether caused by falls or getting struck by falling objects, can be avoided.</a:t>
            </a:r>
          </a:p>
          <a:p>
            <a:r>
              <a:rPr lang="en-US" altLang="en-US" smtClean="0"/>
              <a:t>This means carefully inspecting ladders to make sure they’re safe to use, following proper setup steps, including checking that the surface is level and free of debris and slickness, and using fall arrest systems when working at heights above six feet. </a:t>
            </a:r>
          </a:p>
          <a:p>
            <a:r>
              <a:rPr lang="en-US" altLang="en-US" smtClean="0"/>
              <a:t>When working in high-traffic areas, remember to block off doorways and redirect pedestrian traffic away from the work area.</a:t>
            </a:r>
          </a:p>
          <a:p>
            <a:r>
              <a:rPr lang="en-US" altLang="en-US" smtClean="0"/>
              <a:t>Avoid electrical sources whenever possible. If you must work around electricity, make sure you’re at least 10 feet away and using a non-conductive fiberglass ladder.</a:t>
            </a:r>
          </a:p>
        </p:txBody>
      </p:sp>
      <p:sp>
        <p:nvSpPr>
          <p:cNvPr id="76805" name="Text Box 4"/>
          <p:cNvSpPr txBox="1">
            <a:spLocks noChangeArrowheads="1"/>
          </p:cNvSpPr>
          <p:nvPr/>
        </p:nvSpPr>
        <p:spPr bwMode="auto">
          <a:xfrm>
            <a:off x="1284288" y="8640763"/>
            <a:ext cx="4267200" cy="742950"/>
          </a:xfrm>
          <a:prstGeom prst="rect">
            <a:avLst/>
          </a:prstGeom>
          <a:solidFill>
            <a:srgbClr val="DDDDDD"/>
          </a:solidFill>
          <a:ln w="15875">
            <a:solidFill>
              <a:schemeClr val="tx1"/>
            </a:solidFill>
            <a:miter lim="800000"/>
            <a:headEnd type="none" w="sm" len="sm"/>
            <a:tailEnd type="none" w="sm" len="sm"/>
          </a:ln>
        </p:spPr>
        <p:txBody>
          <a:bodyPr tIns="91440" bIns="91440">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spcBef>
                <a:spcPct val="50000"/>
              </a:spcBef>
              <a:buSzPct val="135000"/>
            </a:pPr>
            <a:r>
              <a:rPr lang="en-US" altLang="en-US" b="1" u="sng"/>
              <a:t>Suggestions for the Speaker</a:t>
            </a:r>
            <a:endParaRPr lang="en-US" altLang="en-US" i="0" u="sng">
              <a:latin typeface="Times New Roman" panose="02020603050405020304" pitchFamily="18" charset="0"/>
            </a:endParaRPr>
          </a:p>
          <a:p>
            <a:pPr>
              <a:spcBef>
                <a:spcPct val="30000"/>
              </a:spcBef>
            </a:pPr>
            <a:r>
              <a:rPr lang="en-US" altLang="en-US" i="0"/>
              <a:t>Open the floor to further discussion. If there are no other questions, test trainees using the quiz provided.</a:t>
            </a:r>
          </a:p>
        </p:txBody>
      </p:sp>
    </p:spTree>
    <p:extLst>
      <p:ext uri="{BB962C8B-B14F-4D97-AF65-F5344CB8AC3E}">
        <p14:creationId xmlns:p14="http://schemas.microsoft.com/office/powerpoint/2010/main" val="1515388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9C129F0C-8569-412B-885E-F940DF77CB48}" type="slidenum">
              <a:rPr lang="en-US" altLang="en-US" sz="1200" i="0" smtClean="0"/>
              <a:pPr/>
              <a:t>30</a:t>
            </a:fld>
            <a:endParaRPr lang="en-US" altLang="en-US" sz="1200" i="0" smtClean="0"/>
          </a:p>
        </p:txBody>
      </p:sp>
    </p:spTree>
    <p:extLst>
      <p:ext uri="{BB962C8B-B14F-4D97-AF65-F5344CB8AC3E}">
        <p14:creationId xmlns:p14="http://schemas.microsoft.com/office/powerpoint/2010/main" val="360073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EA6F17CB-9693-4C34-9A1F-C4A415C59165}" type="slidenum">
              <a:rPr lang="en-US" altLang="en-US" sz="1200" i="0" smtClean="0"/>
              <a:pPr/>
              <a:t>3</a:t>
            </a:fld>
            <a:endParaRPr lang="en-US" altLang="en-US" sz="1200" i="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xfrm>
            <a:off x="906463" y="5183188"/>
            <a:ext cx="5286375" cy="2881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dirty="0" smtClean="0"/>
              <a:t>The reason for today’s training is the ever-present danger of falls in the workplace. In 2009, 617 deaths were attributed to falls, as were 25.2% of all workplace injuries.</a:t>
            </a:r>
          </a:p>
          <a:p>
            <a:pPr>
              <a:buSzPct val="135000"/>
            </a:pPr>
            <a:r>
              <a:rPr lang="en-US" altLang="en-US" dirty="0" smtClean="0"/>
              <a:t>While you can fall just about anywhere, adding ladders to the equation increases the risks. Common causes of ladder-related accidents include:</a:t>
            </a:r>
          </a:p>
          <a:p>
            <a:pPr lvl="1">
              <a:buSzPct val="135000"/>
            </a:pPr>
            <a:r>
              <a:rPr lang="en-US" altLang="en-US" dirty="0" smtClean="0"/>
              <a:t>overreaching, instead of moving the ladder</a:t>
            </a:r>
          </a:p>
          <a:p>
            <a:pPr lvl="1">
              <a:buSzPct val="135000"/>
            </a:pPr>
            <a:r>
              <a:rPr lang="en-US" altLang="en-US" dirty="0" smtClean="0"/>
              <a:t>failing to properly secure the ladder, allowing it to fall backward or slide to the ground</a:t>
            </a:r>
          </a:p>
          <a:p>
            <a:pPr lvl="1">
              <a:buSzPct val="135000"/>
            </a:pPr>
            <a:r>
              <a:rPr lang="en-US" altLang="en-US" dirty="0" smtClean="0"/>
              <a:t>climbing one-handed or carrying something while climbing</a:t>
            </a:r>
          </a:p>
          <a:p>
            <a:pPr lvl="1">
              <a:buSzPct val="135000"/>
            </a:pPr>
            <a:r>
              <a:rPr lang="en-US" altLang="en-US" dirty="0" smtClean="0"/>
              <a:t>standing on the top rung and losing balance, and</a:t>
            </a:r>
          </a:p>
          <a:p>
            <a:pPr lvl="1">
              <a:buSzPct val="135000"/>
            </a:pPr>
            <a:r>
              <a:rPr lang="en-US" altLang="en-US" dirty="0" smtClean="0"/>
              <a:t>using a worn or damaged ladder that could break.</a:t>
            </a:r>
          </a:p>
          <a:p>
            <a:pPr>
              <a:buSzPct val="135000"/>
            </a:pPr>
            <a:r>
              <a:rPr lang="en-US" altLang="en-US" dirty="0" smtClean="0"/>
              <a:t>It’s not just falls you should be careful to avoid. Struck-by accidents can happen when tools left on a rung or on top of a stepladder fall.</a:t>
            </a:r>
          </a:p>
          <a:p>
            <a:pPr>
              <a:buSzPct val="135000"/>
            </a:pPr>
            <a:r>
              <a:rPr lang="en-US" altLang="en-US" dirty="0" smtClean="0"/>
              <a:t>Let’s take a look at the different types of ladders you’re most likely to see.</a:t>
            </a:r>
          </a:p>
        </p:txBody>
      </p:sp>
      <p:sp>
        <p:nvSpPr>
          <p:cNvPr id="21509" name="Rectangle 4"/>
          <p:cNvSpPr>
            <a:spLocks noChangeArrowheads="1"/>
          </p:cNvSpPr>
          <p:nvPr/>
        </p:nvSpPr>
        <p:spPr bwMode="auto">
          <a:xfrm>
            <a:off x="0" y="4443413"/>
            <a:ext cx="184150" cy="260350"/>
          </a:xfrm>
          <a:prstGeom prst="rect">
            <a:avLst/>
          </a:prstGeom>
          <a:solidFill>
            <a:srgbClr val="CCCC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endParaRPr lang="en-US" altLang="en-US"/>
          </a:p>
        </p:txBody>
      </p:sp>
      <p:sp>
        <p:nvSpPr>
          <p:cNvPr id="21510" name="Text Box 4"/>
          <p:cNvSpPr txBox="1">
            <a:spLocks noChangeArrowheads="1"/>
          </p:cNvSpPr>
          <p:nvPr/>
        </p:nvSpPr>
        <p:spPr bwMode="auto">
          <a:xfrm>
            <a:off x="1284288" y="8145463"/>
            <a:ext cx="4267200" cy="1303337"/>
          </a:xfrm>
          <a:prstGeom prst="rect">
            <a:avLst/>
          </a:prstGeom>
          <a:solidFill>
            <a:srgbClr val="DDDDDD"/>
          </a:solidFill>
          <a:ln w="15875">
            <a:solidFill>
              <a:schemeClr val="tx1"/>
            </a:solidFill>
            <a:miter lim="800000"/>
            <a:headEnd type="none" w="sm" len="sm"/>
            <a:tailEnd type="none" w="sm" len="sm"/>
          </a:ln>
        </p:spPr>
        <p:txBody>
          <a:bodyPr tIns="91440" bIns="91440">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spcBef>
                <a:spcPct val="50000"/>
              </a:spcBef>
              <a:buSzPct val="135000"/>
            </a:pPr>
            <a:r>
              <a:rPr lang="en-US" altLang="en-US" b="1" u="sng"/>
              <a:t>Suggestions for the Speaker</a:t>
            </a:r>
            <a:endParaRPr lang="en-US" altLang="en-US" i="0" u="sng">
              <a:latin typeface="Times New Roman" panose="02020603050405020304" pitchFamily="18" charset="0"/>
            </a:endParaRPr>
          </a:p>
          <a:p>
            <a:pPr>
              <a:spcBef>
                <a:spcPct val="30000"/>
              </a:spcBef>
            </a:pPr>
            <a:r>
              <a:rPr lang="en-US" altLang="en-US" i="0"/>
              <a:t>Share an example of a ladder-related accident. If you don’t have one, you can use this true story:</a:t>
            </a:r>
          </a:p>
          <a:p>
            <a:pPr>
              <a:spcBef>
                <a:spcPct val="30000"/>
              </a:spcBef>
            </a:pPr>
            <a:r>
              <a:rPr lang="en-US" altLang="en-US" i="0"/>
              <a:t>A worker was standing on a fixed ladder [12 metres] above the floor, spray painting the inside of a tower. His foot slipped and, because he wasn’t wearing any fall protection gear, he fell to his death.</a:t>
            </a:r>
          </a:p>
        </p:txBody>
      </p:sp>
    </p:spTree>
    <p:extLst>
      <p:ext uri="{BB962C8B-B14F-4D97-AF65-F5344CB8AC3E}">
        <p14:creationId xmlns:p14="http://schemas.microsoft.com/office/powerpoint/2010/main" val="3341953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7B08326D-1741-497C-B838-329BF974D1F9}" type="slidenum">
              <a:rPr lang="en-US" altLang="en-US" sz="1200" i="0" smtClean="0"/>
              <a:pPr/>
              <a:t>4</a:t>
            </a:fld>
            <a:endParaRPr lang="en-US" altLang="en-US" sz="1200" i="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06463" y="5183188"/>
            <a:ext cx="5286375" cy="2881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dirty="0" smtClean="0"/>
              <a:t>The reason for today’s training is the ever-present danger of falls in the workplace. In 2009, 617 deaths were attributed to falls, as were 25.2% of all workplace injuries.</a:t>
            </a:r>
          </a:p>
          <a:p>
            <a:pPr>
              <a:buSzPct val="135000"/>
            </a:pPr>
            <a:r>
              <a:rPr lang="en-US" altLang="en-US" dirty="0" smtClean="0"/>
              <a:t>While you can fall just about anywhere, adding ladders to the equation increases the risks. Common causes of ladder-related accidents include:</a:t>
            </a:r>
          </a:p>
          <a:p>
            <a:pPr lvl="1">
              <a:buSzPct val="135000"/>
            </a:pPr>
            <a:r>
              <a:rPr lang="en-US" altLang="en-US" dirty="0" smtClean="0"/>
              <a:t>overreaching, instead of moving the ladder</a:t>
            </a:r>
          </a:p>
          <a:p>
            <a:pPr lvl="1">
              <a:buSzPct val="135000"/>
            </a:pPr>
            <a:r>
              <a:rPr lang="en-US" altLang="en-US" dirty="0" smtClean="0"/>
              <a:t>failing to properly secure the ladder, allowing it to fall backward or slide to the ground</a:t>
            </a:r>
          </a:p>
          <a:p>
            <a:pPr lvl="1">
              <a:buSzPct val="135000"/>
            </a:pPr>
            <a:r>
              <a:rPr lang="en-US" altLang="en-US" dirty="0" smtClean="0"/>
              <a:t>climbing one-handed or carrying something while climbing</a:t>
            </a:r>
          </a:p>
          <a:p>
            <a:pPr lvl="1">
              <a:buSzPct val="135000"/>
            </a:pPr>
            <a:r>
              <a:rPr lang="en-US" altLang="en-US" dirty="0" smtClean="0"/>
              <a:t>standing on the top rung and losing balance, and</a:t>
            </a:r>
          </a:p>
          <a:p>
            <a:pPr lvl="1">
              <a:buSzPct val="135000"/>
            </a:pPr>
            <a:r>
              <a:rPr lang="en-US" altLang="en-US" dirty="0" smtClean="0"/>
              <a:t>using a worn or damaged ladder that could break.</a:t>
            </a:r>
          </a:p>
          <a:p>
            <a:pPr>
              <a:buSzPct val="135000"/>
            </a:pPr>
            <a:r>
              <a:rPr lang="en-US" altLang="en-US" dirty="0" smtClean="0"/>
              <a:t>It’s not just falls you should be careful to avoid. Struck-by accidents can happen when tools left on a rung or on top of a stepladder fall.</a:t>
            </a:r>
          </a:p>
          <a:p>
            <a:pPr>
              <a:buSzPct val="135000"/>
            </a:pPr>
            <a:r>
              <a:rPr lang="en-US" altLang="en-US" dirty="0" smtClean="0"/>
              <a:t>Let’s take a look at the different types of ladders you’re most likely to see.</a:t>
            </a:r>
          </a:p>
        </p:txBody>
      </p:sp>
      <p:sp>
        <p:nvSpPr>
          <p:cNvPr id="23557" name="Rectangle 4"/>
          <p:cNvSpPr>
            <a:spLocks noChangeArrowheads="1"/>
          </p:cNvSpPr>
          <p:nvPr/>
        </p:nvSpPr>
        <p:spPr bwMode="auto">
          <a:xfrm>
            <a:off x="0" y="4443413"/>
            <a:ext cx="184150" cy="260350"/>
          </a:xfrm>
          <a:prstGeom prst="rect">
            <a:avLst/>
          </a:prstGeom>
          <a:solidFill>
            <a:srgbClr val="CCCC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endParaRPr lang="en-US" altLang="en-US"/>
          </a:p>
        </p:txBody>
      </p:sp>
      <p:sp>
        <p:nvSpPr>
          <p:cNvPr id="23558" name="Text Box 4"/>
          <p:cNvSpPr txBox="1">
            <a:spLocks noChangeArrowheads="1"/>
          </p:cNvSpPr>
          <p:nvPr/>
        </p:nvSpPr>
        <p:spPr bwMode="auto">
          <a:xfrm>
            <a:off x="1284288" y="8145463"/>
            <a:ext cx="4267200" cy="1303337"/>
          </a:xfrm>
          <a:prstGeom prst="rect">
            <a:avLst/>
          </a:prstGeom>
          <a:solidFill>
            <a:srgbClr val="DDDDDD"/>
          </a:solidFill>
          <a:ln w="15875">
            <a:solidFill>
              <a:schemeClr val="tx1"/>
            </a:solidFill>
            <a:miter lim="800000"/>
            <a:headEnd type="none" w="sm" len="sm"/>
            <a:tailEnd type="none" w="sm" len="sm"/>
          </a:ln>
        </p:spPr>
        <p:txBody>
          <a:bodyPr tIns="91440" bIns="91440">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spcBef>
                <a:spcPct val="50000"/>
              </a:spcBef>
              <a:buSzPct val="135000"/>
            </a:pPr>
            <a:r>
              <a:rPr lang="en-US" altLang="en-US" b="1" u="sng"/>
              <a:t>Suggestions for the Speaker</a:t>
            </a:r>
            <a:endParaRPr lang="en-US" altLang="en-US" i="0" u="sng">
              <a:latin typeface="Times New Roman" panose="02020603050405020304" pitchFamily="18" charset="0"/>
            </a:endParaRPr>
          </a:p>
          <a:p>
            <a:pPr>
              <a:spcBef>
                <a:spcPct val="30000"/>
              </a:spcBef>
            </a:pPr>
            <a:r>
              <a:rPr lang="en-US" altLang="en-US" i="0"/>
              <a:t>Share an example of a ladder-related accident. If you don’t have one, you can use this true story:</a:t>
            </a:r>
          </a:p>
          <a:p>
            <a:pPr>
              <a:spcBef>
                <a:spcPct val="30000"/>
              </a:spcBef>
            </a:pPr>
            <a:r>
              <a:rPr lang="en-US" altLang="en-US" i="0"/>
              <a:t>A worker was standing on a fixed ladder 12 metres above the floor, spray painting the inside of a tower. His foot slipped and, because he wasn’t wearing any fall protection gear, he fell to his death.</a:t>
            </a:r>
          </a:p>
        </p:txBody>
      </p:sp>
    </p:spTree>
    <p:extLst>
      <p:ext uri="{BB962C8B-B14F-4D97-AF65-F5344CB8AC3E}">
        <p14:creationId xmlns:p14="http://schemas.microsoft.com/office/powerpoint/2010/main" val="1390294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xfrm>
            <a:off x="906463" y="5102225"/>
            <a:ext cx="4984750" cy="4030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In South Africa, legislation has changed.</a:t>
            </a:r>
          </a:p>
          <a:p>
            <a:r>
              <a:rPr lang="en-ZA" altLang="en-US" dirty="0" smtClean="0"/>
              <a:t>Anyone who controls a workplace is responsible for the safety and health of everyone in that area. </a:t>
            </a:r>
          </a:p>
          <a:p>
            <a:r>
              <a:rPr lang="en-ZA" altLang="en-US" dirty="0" smtClean="0"/>
              <a:t>Managing work at height involves risk assessment, and evaluation of risks that cannot always be foreseen. </a:t>
            </a:r>
          </a:p>
          <a:p>
            <a:r>
              <a:rPr lang="en-ZA" altLang="en-US" dirty="0" smtClean="0"/>
              <a:t>Yet the responsibility remains with individuals that either do the work or those that delegate the work. In both cases the right equipment is the key to avoiding fatalities.</a:t>
            </a:r>
          </a:p>
          <a:p>
            <a:r>
              <a:rPr lang="en-ZA" altLang="en-US" dirty="0" smtClean="0"/>
              <a:t>Any incident arising from a small negligent act can have serious consequences</a:t>
            </a:r>
            <a:r>
              <a:rPr lang="en-US" altLang="en-US" dirty="0" smtClean="0"/>
              <a:t>.</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3091FB88-6DFC-431C-A266-A22D97F0F1A4}" type="slidenum">
              <a:rPr lang="en-US" altLang="en-US" sz="1200" i="0" smtClean="0"/>
              <a:pPr/>
              <a:t>5</a:t>
            </a:fld>
            <a:endParaRPr lang="en-US" altLang="en-US" sz="1200" i="0" smtClean="0"/>
          </a:p>
        </p:txBody>
      </p:sp>
      <p:sp>
        <p:nvSpPr>
          <p:cNvPr id="25605" name="Text Box 4"/>
          <p:cNvSpPr txBox="1">
            <a:spLocks noChangeArrowheads="1"/>
          </p:cNvSpPr>
          <p:nvPr/>
        </p:nvSpPr>
        <p:spPr bwMode="auto">
          <a:xfrm>
            <a:off x="1284288" y="8664575"/>
            <a:ext cx="4267200" cy="742950"/>
          </a:xfrm>
          <a:prstGeom prst="rect">
            <a:avLst/>
          </a:prstGeom>
          <a:solidFill>
            <a:srgbClr val="DDDDDD"/>
          </a:solidFill>
          <a:ln w="15875">
            <a:solidFill>
              <a:schemeClr val="tx1"/>
            </a:solidFill>
            <a:miter lim="800000"/>
            <a:headEnd type="none" w="sm" len="sm"/>
            <a:tailEnd type="none" w="sm" len="sm"/>
          </a:ln>
        </p:spPr>
        <p:txBody>
          <a:bodyPr tIns="91440" bIns="91440">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spcBef>
                <a:spcPct val="50000"/>
              </a:spcBef>
              <a:buSzPct val="135000"/>
            </a:pPr>
            <a:r>
              <a:rPr lang="en-US" altLang="en-US" b="1" u="sng"/>
              <a:t>Suggestions for the Speaker</a:t>
            </a:r>
            <a:endParaRPr lang="en-US" altLang="en-US" i="0" u="sng">
              <a:latin typeface="Times New Roman" panose="02020603050405020304" pitchFamily="18" charset="0"/>
            </a:endParaRPr>
          </a:p>
          <a:p>
            <a:pPr>
              <a:spcBef>
                <a:spcPct val="30000"/>
              </a:spcBef>
            </a:pPr>
            <a:r>
              <a:rPr lang="en-US" altLang="en-US" i="0"/>
              <a:t>Show trainees the fall arrest systems they are required to use, and the proper way to wear the equipment.</a:t>
            </a:r>
          </a:p>
        </p:txBody>
      </p:sp>
    </p:spTree>
    <p:extLst>
      <p:ext uri="{BB962C8B-B14F-4D97-AF65-F5344CB8AC3E}">
        <p14:creationId xmlns:p14="http://schemas.microsoft.com/office/powerpoint/2010/main" val="811212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7C2F511C-1EB2-4E30-AC2F-FDBC5B99E42E}" type="slidenum">
              <a:rPr lang="en-US" altLang="en-US" sz="1200" i="0" smtClean="0"/>
              <a:pPr/>
              <a:t>6</a:t>
            </a:fld>
            <a:endParaRPr lang="en-US" altLang="en-US" sz="1200" i="0" smtClean="0"/>
          </a:p>
        </p:txBody>
      </p:sp>
    </p:spTree>
    <p:extLst>
      <p:ext uri="{BB962C8B-B14F-4D97-AF65-F5344CB8AC3E}">
        <p14:creationId xmlns:p14="http://schemas.microsoft.com/office/powerpoint/2010/main" val="1397853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3E9A9B5A-18A0-4E4B-B22F-3ADB5FA67A25}" type="slidenum">
              <a:rPr lang="en-US" altLang="en-US" sz="1200" i="0" smtClean="0"/>
              <a:pPr/>
              <a:t>7</a:t>
            </a:fld>
            <a:endParaRPr lang="en-US" altLang="en-US" sz="1200" i="0"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906463" y="5183188"/>
            <a:ext cx="5286375" cy="2881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dirty="0" smtClean="0"/>
              <a:t>The reason for today’s training is the ever-present danger of falls in the workplace. In 2009, 617 deaths were attributed to falls, as were 25.2% of all workplace injuries.</a:t>
            </a:r>
          </a:p>
          <a:p>
            <a:pPr>
              <a:buSzPct val="135000"/>
            </a:pPr>
            <a:r>
              <a:rPr lang="en-US" altLang="en-US" dirty="0" smtClean="0"/>
              <a:t>While you can fall just about anywhere, adding ladders to the equation increases the risks. Common causes of ladder-related accidents include:</a:t>
            </a:r>
          </a:p>
          <a:p>
            <a:pPr lvl="1">
              <a:buSzPct val="135000"/>
            </a:pPr>
            <a:r>
              <a:rPr lang="en-US" altLang="en-US" dirty="0" smtClean="0"/>
              <a:t>overreaching, instead of moving the ladder</a:t>
            </a:r>
          </a:p>
          <a:p>
            <a:pPr lvl="1">
              <a:buSzPct val="135000"/>
            </a:pPr>
            <a:r>
              <a:rPr lang="en-US" altLang="en-US" dirty="0" smtClean="0"/>
              <a:t>failing to properly secure the ladder, allowing it to fall backward or slide to the ground</a:t>
            </a:r>
          </a:p>
          <a:p>
            <a:pPr lvl="1">
              <a:buSzPct val="135000"/>
            </a:pPr>
            <a:r>
              <a:rPr lang="en-US" altLang="en-US" dirty="0" smtClean="0"/>
              <a:t>climbing one-handed or carrying something while climbing</a:t>
            </a:r>
          </a:p>
          <a:p>
            <a:pPr lvl="1">
              <a:buSzPct val="135000"/>
            </a:pPr>
            <a:r>
              <a:rPr lang="en-US" altLang="en-US" dirty="0" smtClean="0"/>
              <a:t>standing on the top rung and losing balance, and</a:t>
            </a:r>
          </a:p>
          <a:p>
            <a:pPr lvl="1">
              <a:buSzPct val="135000"/>
            </a:pPr>
            <a:r>
              <a:rPr lang="en-US" altLang="en-US" dirty="0" smtClean="0"/>
              <a:t>using a worn or damaged ladder that could break.</a:t>
            </a:r>
          </a:p>
          <a:p>
            <a:pPr>
              <a:buSzPct val="135000"/>
            </a:pPr>
            <a:r>
              <a:rPr lang="en-US" altLang="en-US" dirty="0" smtClean="0"/>
              <a:t>It’s not just falls you should be careful to avoid. Struck-by accidents can happen when tools left on a rung or on top of a stepladder fall.</a:t>
            </a:r>
          </a:p>
          <a:p>
            <a:pPr>
              <a:buSzPct val="135000"/>
            </a:pPr>
            <a:r>
              <a:rPr lang="en-US" altLang="en-US" dirty="0" smtClean="0"/>
              <a:t>Let’s take a look at the different types of ladders you’re most likely to see.</a:t>
            </a:r>
          </a:p>
        </p:txBody>
      </p:sp>
      <p:sp>
        <p:nvSpPr>
          <p:cNvPr id="29701" name="Rectangle 4"/>
          <p:cNvSpPr>
            <a:spLocks noChangeArrowheads="1"/>
          </p:cNvSpPr>
          <p:nvPr/>
        </p:nvSpPr>
        <p:spPr bwMode="auto">
          <a:xfrm>
            <a:off x="0" y="4443413"/>
            <a:ext cx="184150" cy="260350"/>
          </a:xfrm>
          <a:prstGeom prst="rect">
            <a:avLst/>
          </a:prstGeom>
          <a:solidFill>
            <a:srgbClr val="CCCC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endParaRPr lang="en-US" altLang="en-US"/>
          </a:p>
        </p:txBody>
      </p:sp>
      <p:sp>
        <p:nvSpPr>
          <p:cNvPr id="29702" name="Text Box 4"/>
          <p:cNvSpPr txBox="1">
            <a:spLocks noChangeArrowheads="1"/>
          </p:cNvSpPr>
          <p:nvPr/>
        </p:nvSpPr>
        <p:spPr bwMode="auto">
          <a:xfrm>
            <a:off x="1284288" y="8145463"/>
            <a:ext cx="4267200" cy="1303337"/>
          </a:xfrm>
          <a:prstGeom prst="rect">
            <a:avLst/>
          </a:prstGeom>
          <a:solidFill>
            <a:srgbClr val="DDDDDD"/>
          </a:solidFill>
          <a:ln w="15875">
            <a:solidFill>
              <a:schemeClr val="tx1"/>
            </a:solidFill>
            <a:miter lim="800000"/>
            <a:headEnd type="none" w="sm" len="sm"/>
            <a:tailEnd type="none" w="sm" len="sm"/>
          </a:ln>
        </p:spPr>
        <p:txBody>
          <a:bodyPr tIns="91440" bIns="91440">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spcBef>
                <a:spcPct val="50000"/>
              </a:spcBef>
              <a:buSzPct val="135000"/>
            </a:pPr>
            <a:r>
              <a:rPr lang="en-US" altLang="en-US" b="1" u="sng"/>
              <a:t>Suggestions for the Speaker</a:t>
            </a:r>
            <a:endParaRPr lang="en-US" altLang="en-US" i="0" u="sng">
              <a:latin typeface="Times New Roman" panose="02020603050405020304" pitchFamily="18" charset="0"/>
            </a:endParaRPr>
          </a:p>
          <a:p>
            <a:pPr>
              <a:spcBef>
                <a:spcPct val="30000"/>
              </a:spcBef>
            </a:pPr>
            <a:r>
              <a:rPr lang="en-US" altLang="en-US" i="0"/>
              <a:t>Share an example of a ladder-related accident. If you don’t have one, you can use this true story:</a:t>
            </a:r>
          </a:p>
          <a:p>
            <a:pPr>
              <a:spcBef>
                <a:spcPct val="30000"/>
              </a:spcBef>
            </a:pPr>
            <a:r>
              <a:rPr lang="en-US" altLang="en-US" i="0"/>
              <a:t>A worker was standing on a fixed ladder [12 metres] above the floor, spray painting the inside of a tower. His foot slipped and, because he wasn’t wearing any fall protection gear, he fell to his death.</a:t>
            </a:r>
          </a:p>
        </p:txBody>
      </p:sp>
    </p:spTree>
    <p:extLst>
      <p:ext uri="{BB962C8B-B14F-4D97-AF65-F5344CB8AC3E}">
        <p14:creationId xmlns:p14="http://schemas.microsoft.com/office/powerpoint/2010/main" val="1532500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4A27CA05-0EDC-4D4B-A69D-C314D90EFB5B}" type="slidenum">
              <a:rPr lang="en-US" altLang="en-US" sz="1200" i="0" smtClean="0"/>
              <a:pPr/>
              <a:t>8</a:t>
            </a:fld>
            <a:endParaRPr lang="en-US" altLang="en-US" sz="1200" i="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06463" y="5183188"/>
            <a:ext cx="4984750" cy="444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b="1" smtClean="0"/>
              <a:t>Stepladders</a:t>
            </a:r>
            <a:r>
              <a:rPr lang="en-US" altLang="en-US" smtClean="0"/>
              <a:t> are self-supporting fold-out ladders with a non-adjustable height and flat steps.  </a:t>
            </a:r>
          </a:p>
          <a:p>
            <a:pPr>
              <a:buSzPct val="135000"/>
            </a:pPr>
            <a:r>
              <a:rPr lang="en-US" altLang="en-US" smtClean="0"/>
              <a:t>These are good for low heights. If the height you need to reach is more than 91 cm higher than the ladder, you shouldn’t use a stepladder.</a:t>
            </a:r>
          </a:p>
          <a:p>
            <a:pPr>
              <a:buSzPct val="135000"/>
            </a:pPr>
            <a:r>
              <a:rPr lang="en-US" altLang="en-US" smtClean="0"/>
              <a:t>Stepladders should only be used when all four legs are on a solid, level, non-slippery surface. </a:t>
            </a:r>
          </a:p>
          <a:p>
            <a:pPr>
              <a:buSzPct val="135000"/>
            </a:pPr>
            <a:r>
              <a:rPr lang="en-US" altLang="en-US" smtClean="0"/>
              <a:t>When using a stepladder, one of the biggest hazards can come from using the top level and the top rung as a step. Never stand on these two levels, as it creates an imbalance that can cause the ladder to tip over and/or you to fall off. </a:t>
            </a:r>
          </a:p>
          <a:p>
            <a:pPr>
              <a:buSzPct val="135000"/>
            </a:pPr>
            <a:r>
              <a:rPr lang="en-US" altLang="en-US" smtClean="0"/>
              <a:t>Foldout stepladders must have a metal spreader or locking device to hold the front and back sections in place. If these devices are damaged or missing, </a:t>
            </a:r>
            <a:r>
              <a:rPr lang="en-US" altLang="en-US" b="1" smtClean="0"/>
              <a:t>do not </a:t>
            </a:r>
            <a:r>
              <a:rPr lang="en-US" altLang="en-US" smtClean="0"/>
              <a:t>use the ladder. </a:t>
            </a:r>
          </a:p>
        </p:txBody>
      </p:sp>
      <p:sp>
        <p:nvSpPr>
          <p:cNvPr id="31749" name="Text Box 4"/>
          <p:cNvSpPr txBox="1">
            <a:spLocks noChangeArrowheads="1"/>
          </p:cNvSpPr>
          <p:nvPr/>
        </p:nvSpPr>
        <p:spPr bwMode="auto">
          <a:xfrm>
            <a:off x="1284288" y="8721725"/>
            <a:ext cx="4267200" cy="574675"/>
          </a:xfrm>
          <a:prstGeom prst="rect">
            <a:avLst/>
          </a:prstGeom>
          <a:solidFill>
            <a:srgbClr val="DDDDDD"/>
          </a:solidFill>
          <a:ln w="15875">
            <a:solidFill>
              <a:schemeClr val="tx1"/>
            </a:solidFill>
            <a:miter lim="800000"/>
            <a:headEnd type="none" w="sm" len="sm"/>
            <a:tailEnd type="none" w="sm" len="sm"/>
          </a:ln>
        </p:spPr>
        <p:txBody>
          <a:bodyPr tIns="91440" bIns="91440">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spcBef>
                <a:spcPct val="50000"/>
              </a:spcBef>
              <a:buSzPct val="135000"/>
            </a:pPr>
            <a:r>
              <a:rPr lang="en-US" altLang="en-US" b="1" u="sng"/>
              <a:t>Suggestions for the Speaker</a:t>
            </a:r>
            <a:endParaRPr lang="en-US" altLang="en-US" i="0" u="sng">
              <a:latin typeface="Times New Roman" panose="02020603050405020304" pitchFamily="18" charset="0"/>
            </a:endParaRPr>
          </a:p>
          <a:p>
            <a:pPr>
              <a:spcBef>
                <a:spcPct val="30000"/>
              </a:spcBef>
            </a:pPr>
            <a:r>
              <a:rPr lang="en-US" altLang="en-US" i="0"/>
              <a:t>Provide an example of a stepladder used at your facility as a visual aid.</a:t>
            </a:r>
          </a:p>
        </p:txBody>
      </p:sp>
    </p:spTree>
    <p:extLst>
      <p:ext uri="{BB962C8B-B14F-4D97-AF65-F5344CB8AC3E}">
        <p14:creationId xmlns:p14="http://schemas.microsoft.com/office/powerpoint/2010/main" val="530735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12FD4EA0-D0AC-4EE9-A7EF-86AC4FBC92D4}" type="slidenum">
              <a:rPr lang="en-US" altLang="en-US" sz="1200" i="0" smtClean="0"/>
              <a:pPr/>
              <a:t>10</a:t>
            </a:fld>
            <a:endParaRPr lang="en-US" altLang="en-US" sz="1200" i="0"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906463" y="5183188"/>
            <a:ext cx="4984750" cy="3044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35000"/>
            </a:pPr>
            <a:r>
              <a:rPr lang="en-US" altLang="en-US" b="1" smtClean="0"/>
              <a:t>Portable ladders </a:t>
            </a:r>
            <a:r>
              <a:rPr lang="en-US" altLang="en-US" smtClean="0"/>
              <a:t>are non-self-supporting. They lean against a wall or other support, and can be used for reaching greater heights than a stepladder would allow.</a:t>
            </a:r>
          </a:p>
          <a:p>
            <a:pPr>
              <a:buSzPct val="135000"/>
            </a:pPr>
            <a:r>
              <a:rPr lang="en-US" altLang="en-US" smtClean="0"/>
              <a:t>When using a portable ladder, it should be placed on a flat, dry, solid surface, and it should have leg extensions or non-slip feet to ensure stability. </a:t>
            </a:r>
          </a:p>
          <a:p>
            <a:pPr>
              <a:buSzPct val="135000"/>
            </a:pPr>
            <a:r>
              <a:rPr lang="en-US" altLang="en-US" smtClean="0"/>
              <a:t>Portable ladders are required to support at least four times the maximum intended load. You can find the ladder’s weight capacity on its duty rating:</a:t>
            </a:r>
          </a:p>
          <a:p>
            <a:pPr lvl="1">
              <a:buSzPct val="135000"/>
            </a:pPr>
            <a:r>
              <a:rPr lang="en-US" altLang="en-US" smtClean="0"/>
              <a:t>Type III – withstands loads up to 95 kg</a:t>
            </a:r>
          </a:p>
          <a:p>
            <a:pPr lvl="1">
              <a:buSzPct val="135000"/>
            </a:pPr>
            <a:r>
              <a:rPr lang="en-US" altLang="en-US" smtClean="0"/>
              <a:t>Type II – withstands loads up to</a:t>
            </a:r>
            <a:r>
              <a:rPr lang="en-ZA" altLang="en-US" smtClean="0"/>
              <a:t> 100kg,</a:t>
            </a:r>
            <a:endParaRPr lang="en-US" altLang="en-US" smtClean="0"/>
          </a:p>
          <a:p>
            <a:pPr lvl="1">
              <a:buSzPct val="135000"/>
            </a:pPr>
            <a:r>
              <a:rPr lang="en-US" altLang="en-US" smtClean="0"/>
              <a:t>Type I – withstands loads up to 115 kg, and</a:t>
            </a:r>
          </a:p>
          <a:p>
            <a:pPr lvl="1">
              <a:buSzPct val="135000"/>
            </a:pPr>
            <a:r>
              <a:rPr lang="en-US" altLang="en-US" smtClean="0"/>
              <a:t>Type IA – withstands loads up to 136 kg. </a:t>
            </a:r>
          </a:p>
          <a:p>
            <a:pPr>
              <a:buSzPct val="135000"/>
            </a:pPr>
            <a:r>
              <a:rPr lang="en-US" altLang="en-US" smtClean="0"/>
              <a:t>Based on these ratings, only Type I or IA ladders should be used in the workplace. </a:t>
            </a:r>
          </a:p>
        </p:txBody>
      </p:sp>
      <p:sp>
        <p:nvSpPr>
          <p:cNvPr id="37893" name="Text Box 4"/>
          <p:cNvSpPr txBox="1">
            <a:spLocks noChangeArrowheads="1"/>
          </p:cNvSpPr>
          <p:nvPr/>
        </p:nvSpPr>
        <p:spPr bwMode="auto">
          <a:xfrm>
            <a:off x="1284288" y="8228013"/>
            <a:ext cx="4305300" cy="777875"/>
          </a:xfrm>
          <a:prstGeom prst="rect">
            <a:avLst/>
          </a:prstGeom>
          <a:solidFill>
            <a:srgbClr val="DDDDDD"/>
          </a:solidFill>
          <a:ln w="15875">
            <a:solidFill>
              <a:schemeClr val="tx1"/>
            </a:solidFill>
            <a:miter lim="800000"/>
            <a:headEnd type="none" w="sm" len="sm"/>
            <a:tailEnd type="none" w="sm" len="sm"/>
          </a:ln>
        </p:spPr>
        <p:txBody>
          <a:bodyPr tIns="91440" bIns="91440">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spcBef>
                <a:spcPct val="50000"/>
              </a:spcBef>
              <a:buSzPct val="135000"/>
            </a:pPr>
            <a:r>
              <a:rPr lang="en-US" altLang="en-US" b="1" u="sng"/>
              <a:t>Suggestions for the Speaker</a:t>
            </a:r>
          </a:p>
          <a:p>
            <a:pPr>
              <a:spcBef>
                <a:spcPct val="50000"/>
              </a:spcBef>
              <a:buSzPct val="135000"/>
            </a:pPr>
            <a:r>
              <a:rPr lang="en-US" altLang="en-US" i="0"/>
              <a:t>Provide an example of a portable ladder used in your facility as a visual aid.</a:t>
            </a:r>
          </a:p>
        </p:txBody>
      </p:sp>
    </p:spTree>
    <p:extLst>
      <p:ext uri="{BB962C8B-B14F-4D97-AF65-F5344CB8AC3E}">
        <p14:creationId xmlns:p14="http://schemas.microsoft.com/office/powerpoint/2010/main" val="1916656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E993CE3F-972C-412B-80CB-0416EF76C81A}" type="datetimeFigureOut">
              <a:rPr lang="en-ZA" smtClean="0"/>
              <a:t>2017/05/28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C315225-7C20-43EB-83E9-1C12BDB302A8}" type="slidenum">
              <a:rPr lang="en-ZA" smtClean="0"/>
              <a:t>‹#›</a:t>
            </a:fld>
            <a:endParaRPr lang="en-ZA"/>
          </a:p>
        </p:txBody>
      </p:sp>
    </p:spTree>
    <p:extLst>
      <p:ext uri="{BB962C8B-B14F-4D97-AF65-F5344CB8AC3E}">
        <p14:creationId xmlns:p14="http://schemas.microsoft.com/office/powerpoint/2010/main" val="2351161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E993CE3F-972C-412B-80CB-0416EF76C81A}" type="datetimeFigureOut">
              <a:rPr lang="en-ZA" smtClean="0"/>
              <a:t>2017/05/28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C315225-7C20-43EB-83E9-1C12BDB302A8}" type="slidenum">
              <a:rPr lang="en-ZA" smtClean="0"/>
              <a:t>‹#›</a:t>
            </a:fld>
            <a:endParaRPr lang="en-ZA"/>
          </a:p>
        </p:txBody>
      </p:sp>
    </p:spTree>
    <p:extLst>
      <p:ext uri="{BB962C8B-B14F-4D97-AF65-F5344CB8AC3E}">
        <p14:creationId xmlns:p14="http://schemas.microsoft.com/office/powerpoint/2010/main" val="3083590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E993CE3F-972C-412B-80CB-0416EF76C81A}" type="datetimeFigureOut">
              <a:rPr lang="en-ZA" smtClean="0"/>
              <a:t>2017/05/28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C315225-7C20-43EB-83E9-1C12BDB302A8}" type="slidenum">
              <a:rPr lang="en-ZA" smtClean="0"/>
              <a:t>‹#›</a:t>
            </a:fld>
            <a:endParaRPr lang="en-ZA"/>
          </a:p>
        </p:txBody>
      </p:sp>
    </p:spTree>
    <p:extLst>
      <p:ext uri="{BB962C8B-B14F-4D97-AF65-F5344CB8AC3E}">
        <p14:creationId xmlns:p14="http://schemas.microsoft.com/office/powerpoint/2010/main" val="2422218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E993CE3F-972C-412B-80CB-0416EF76C81A}" type="datetimeFigureOut">
              <a:rPr lang="en-ZA" smtClean="0"/>
              <a:t>2017/05/28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C315225-7C20-43EB-83E9-1C12BDB302A8}" type="slidenum">
              <a:rPr lang="en-ZA" smtClean="0"/>
              <a:t>‹#›</a:t>
            </a:fld>
            <a:endParaRPr lang="en-ZA"/>
          </a:p>
        </p:txBody>
      </p:sp>
    </p:spTree>
    <p:extLst>
      <p:ext uri="{BB962C8B-B14F-4D97-AF65-F5344CB8AC3E}">
        <p14:creationId xmlns:p14="http://schemas.microsoft.com/office/powerpoint/2010/main" val="2317553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93CE3F-972C-412B-80CB-0416EF76C81A}" type="datetimeFigureOut">
              <a:rPr lang="en-ZA" smtClean="0"/>
              <a:t>2017/05/28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C315225-7C20-43EB-83E9-1C12BDB302A8}" type="slidenum">
              <a:rPr lang="en-ZA" smtClean="0"/>
              <a:t>‹#›</a:t>
            </a:fld>
            <a:endParaRPr lang="en-ZA"/>
          </a:p>
        </p:txBody>
      </p:sp>
    </p:spTree>
    <p:extLst>
      <p:ext uri="{BB962C8B-B14F-4D97-AF65-F5344CB8AC3E}">
        <p14:creationId xmlns:p14="http://schemas.microsoft.com/office/powerpoint/2010/main" val="4199828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E993CE3F-972C-412B-80CB-0416EF76C81A}" type="datetimeFigureOut">
              <a:rPr lang="en-ZA" smtClean="0"/>
              <a:t>2017/05/28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5C315225-7C20-43EB-83E9-1C12BDB302A8}" type="slidenum">
              <a:rPr lang="en-ZA" smtClean="0"/>
              <a:t>‹#›</a:t>
            </a:fld>
            <a:endParaRPr lang="en-ZA"/>
          </a:p>
        </p:txBody>
      </p:sp>
    </p:spTree>
    <p:extLst>
      <p:ext uri="{BB962C8B-B14F-4D97-AF65-F5344CB8AC3E}">
        <p14:creationId xmlns:p14="http://schemas.microsoft.com/office/powerpoint/2010/main" val="333778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E993CE3F-972C-412B-80CB-0416EF76C81A}" type="datetimeFigureOut">
              <a:rPr lang="en-ZA" smtClean="0"/>
              <a:t>2017/05/28</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5C315225-7C20-43EB-83E9-1C12BDB302A8}" type="slidenum">
              <a:rPr lang="en-ZA" smtClean="0"/>
              <a:t>‹#›</a:t>
            </a:fld>
            <a:endParaRPr lang="en-ZA"/>
          </a:p>
        </p:txBody>
      </p:sp>
    </p:spTree>
    <p:extLst>
      <p:ext uri="{BB962C8B-B14F-4D97-AF65-F5344CB8AC3E}">
        <p14:creationId xmlns:p14="http://schemas.microsoft.com/office/powerpoint/2010/main" val="1983713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E993CE3F-972C-412B-80CB-0416EF76C81A}" type="datetimeFigureOut">
              <a:rPr lang="en-ZA" smtClean="0"/>
              <a:t>2017/05/28</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5C315225-7C20-43EB-83E9-1C12BDB302A8}" type="slidenum">
              <a:rPr lang="en-ZA" smtClean="0"/>
              <a:t>‹#›</a:t>
            </a:fld>
            <a:endParaRPr lang="en-ZA"/>
          </a:p>
        </p:txBody>
      </p:sp>
    </p:spTree>
    <p:extLst>
      <p:ext uri="{BB962C8B-B14F-4D97-AF65-F5344CB8AC3E}">
        <p14:creationId xmlns:p14="http://schemas.microsoft.com/office/powerpoint/2010/main" val="1037698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3CE3F-972C-412B-80CB-0416EF76C81A}" type="datetimeFigureOut">
              <a:rPr lang="en-ZA" smtClean="0"/>
              <a:t>2017/05/28</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5C315225-7C20-43EB-83E9-1C12BDB302A8}" type="slidenum">
              <a:rPr lang="en-ZA" smtClean="0"/>
              <a:t>‹#›</a:t>
            </a:fld>
            <a:endParaRPr lang="en-ZA"/>
          </a:p>
        </p:txBody>
      </p:sp>
    </p:spTree>
    <p:extLst>
      <p:ext uri="{BB962C8B-B14F-4D97-AF65-F5344CB8AC3E}">
        <p14:creationId xmlns:p14="http://schemas.microsoft.com/office/powerpoint/2010/main" val="291514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93CE3F-972C-412B-80CB-0416EF76C81A}" type="datetimeFigureOut">
              <a:rPr lang="en-ZA" smtClean="0"/>
              <a:t>2017/05/28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5C315225-7C20-43EB-83E9-1C12BDB302A8}" type="slidenum">
              <a:rPr lang="en-ZA" smtClean="0"/>
              <a:t>‹#›</a:t>
            </a:fld>
            <a:endParaRPr lang="en-ZA"/>
          </a:p>
        </p:txBody>
      </p:sp>
    </p:spTree>
    <p:extLst>
      <p:ext uri="{BB962C8B-B14F-4D97-AF65-F5344CB8AC3E}">
        <p14:creationId xmlns:p14="http://schemas.microsoft.com/office/powerpoint/2010/main" val="1539891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93CE3F-972C-412B-80CB-0416EF76C81A}" type="datetimeFigureOut">
              <a:rPr lang="en-ZA" smtClean="0"/>
              <a:t>2017/05/28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5C315225-7C20-43EB-83E9-1C12BDB302A8}" type="slidenum">
              <a:rPr lang="en-ZA" smtClean="0"/>
              <a:t>‹#›</a:t>
            </a:fld>
            <a:endParaRPr lang="en-ZA"/>
          </a:p>
        </p:txBody>
      </p:sp>
    </p:spTree>
    <p:extLst>
      <p:ext uri="{BB962C8B-B14F-4D97-AF65-F5344CB8AC3E}">
        <p14:creationId xmlns:p14="http://schemas.microsoft.com/office/powerpoint/2010/main" val="264515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3CE3F-972C-412B-80CB-0416EF76C81A}" type="datetimeFigureOut">
              <a:rPr lang="en-ZA" smtClean="0"/>
              <a:t>2017/05/28</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15225-7C20-43EB-83E9-1C12BDB302A8}" type="slidenum">
              <a:rPr lang="en-ZA" smtClean="0"/>
              <a:t>‹#›</a:t>
            </a:fld>
            <a:endParaRPr lang="en-ZA"/>
          </a:p>
        </p:txBody>
      </p:sp>
    </p:spTree>
    <p:extLst>
      <p:ext uri="{BB962C8B-B14F-4D97-AF65-F5344CB8AC3E}">
        <p14:creationId xmlns:p14="http://schemas.microsoft.com/office/powerpoint/2010/main" val="3121810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p:nvPr>
        </p:nvSpPr>
        <p:spPr>
          <a:xfrm>
            <a:off x="3810000" y="4038600"/>
            <a:ext cx="6553200" cy="1828800"/>
          </a:xfrm>
        </p:spPr>
        <p:txBody>
          <a:bodyPr>
            <a:normAutofit/>
          </a:bodyPr>
          <a:lstStyle/>
          <a:p>
            <a:pPr>
              <a:defRPr/>
            </a:pPr>
            <a:r>
              <a:rPr lang="en-US" sz="4600" b="1" dirty="0">
                <a:solidFill>
                  <a:srgbClr val="FF0000"/>
                </a:solidFill>
              </a:rPr>
              <a:t>Ladder Safety COURSE</a:t>
            </a:r>
          </a:p>
        </p:txBody>
      </p:sp>
      <p:sp>
        <p:nvSpPr>
          <p:cNvPr id="16387" name="Footer Placeholder 4"/>
          <p:cNvSpPr>
            <a:spLocks noGrp="1"/>
          </p:cNvSpPr>
          <p:nvPr>
            <p:ph type="ftr" sz="quarter" idx="11"/>
          </p:nvPr>
        </p:nvSpPr>
        <p:spPr bwMode="auto">
          <a:xfrm>
            <a:off x="4800600" y="6492876"/>
            <a:ext cx="586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a:solidFill>
                  <a:srgbClr val="FFFFFF"/>
                </a:solidFill>
                <a:latin typeface="Arial" panose="020B0604020202020204" pitchFamily="34" charset="0"/>
              </a:rPr>
              <a:t>Rhodes University Introduction to Ladder Safety</a:t>
            </a:r>
          </a:p>
          <a:p>
            <a:pPr algn="ctr"/>
            <a:endParaRPr lang="en-US" altLang="en-US" sz="1400">
              <a:solidFill>
                <a:schemeClr val="tx2"/>
              </a:solidFill>
            </a:endParaRPr>
          </a:p>
        </p:txBody>
      </p:sp>
      <p:sp>
        <p:nvSpPr>
          <p:cNvPr id="1638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4BDB1AE7-AA2E-42F2-8DEE-E33D73FC6A8B}" type="slidenum">
              <a:rPr lang="en-US" altLang="en-US" sz="1400">
                <a:solidFill>
                  <a:schemeClr val="tx2"/>
                </a:solidFill>
              </a:rPr>
              <a:pPr/>
              <a:t>1</a:t>
            </a:fld>
            <a:endParaRPr lang="en-US" altLang="en-US" sz="1400">
              <a:solidFill>
                <a:schemeClr val="tx2"/>
              </a:solidFill>
            </a:endParaRPr>
          </a:p>
        </p:txBody>
      </p:sp>
      <p:pic>
        <p:nvPicPr>
          <p:cNvPr id="16389" name="Picture 5" descr="iStock_000013064105X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33400"/>
            <a:ext cx="51054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 descr="C:\Documents and Settings\spnk\My Documents\My Pictures\Logos\RU logo F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764" y="1727201"/>
            <a:ext cx="3144837"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859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136775" y="228600"/>
            <a:ext cx="8153400" cy="990600"/>
          </a:xfrm>
        </p:spPr>
        <p:txBody>
          <a:bodyPr/>
          <a:lstStyle/>
          <a:p>
            <a:pPr eaLnBrk="1" hangingPunct="1"/>
            <a:r>
              <a:rPr lang="en-US" altLang="en-US" smtClean="0"/>
              <a:t>Single (Portable) Ladders</a:t>
            </a:r>
          </a:p>
        </p:txBody>
      </p:sp>
      <p:sp>
        <p:nvSpPr>
          <p:cNvPr id="3686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a:solidFill>
                  <a:srgbClr val="FFFFFF"/>
                </a:solidFill>
                <a:latin typeface="Arial" panose="020B0604020202020204" pitchFamily="34" charset="0"/>
              </a:rPr>
              <a:t>Copyright </a:t>
            </a:r>
            <a:r>
              <a:rPr lang="en-US" altLang="en-US" sz="1400">
                <a:solidFill>
                  <a:srgbClr val="FFFFFF"/>
                </a:solidFill>
                <a:latin typeface="Symbol" panose="05050102010706020507" pitchFamily="18" charset="2"/>
              </a:rPr>
              <a:t>ã2014 </a:t>
            </a:r>
            <a:r>
              <a:rPr lang="en-US" altLang="en-US" sz="1400">
                <a:solidFill>
                  <a:srgbClr val="FFFFFF"/>
                </a:solidFill>
                <a:latin typeface="Arial" panose="020B0604020202020204" pitchFamily="34" charset="0"/>
              </a:rPr>
              <a:t>Progressive Business Publications</a:t>
            </a:r>
          </a:p>
          <a:p>
            <a:pPr algn="ctr"/>
            <a:endParaRPr lang="en-US" altLang="en-US" sz="1400">
              <a:solidFill>
                <a:schemeClr val="tx2"/>
              </a:solidFill>
            </a:endParaRPr>
          </a:p>
        </p:txBody>
      </p:sp>
      <p:sp>
        <p:nvSpPr>
          <p:cNvPr id="3686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5E2EA978-0017-4C6F-9D95-8CD9377DE0BA}" type="slidenum">
              <a:rPr lang="en-US" altLang="en-US" sz="1200">
                <a:solidFill>
                  <a:srgbClr val="FFFFFF"/>
                </a:solidFill>
              </a:rPr>
              <a:pPr>
                <a:lnSpc>
                  <a:spcPct val="80000"/>
                </a:lnSpc>
              </a:pPr>
              <a:t>10</a:t>
            </a:fld>
            <a:endParaRPr lang="en-US" altLang="en-US" sz="1200">
              <a:solidFill>
                <a:srgbClr val="FFFFFF"/>
              </a:solidFill>
            </a:endParaRPr>
          </a:p>
        </p:txBody>
      </p:sp>
      <p:sp>
        <p:nvSpPr>
          <p:cNvPr id="36869" name="Rectangle 3"/>
          <p:cNvSpPr>
            <a:spLocks noGrp="1" noChangeArrowheads="1"/>
          </p:cNvSpPr>
          <p:nvPr>
            <p:ph sz="quarter" idx="1"/>
          </p:nvPr>
        </p:nvSpPr>
        <p:spPr>
          <a:xfrm>
            <a:off x="2136776" y="1600200"/>
            <a:ext cx="6702425" cy="4495800"/>
          </a:xfrm>
        </p:spPr>
        <p:txBody>
          <a:bodyPr/>
          <a:lstStyle/>
          <a:p>
            <a:pPr>
              <a:spcBef>
                <a:spcPts val="400"/>
              </a:spcBef>
            </a:pPr>
            <a:r>
              <a:rPr lang="en-US" altLang="en-US" smtClean="0"/>
              <a:t>Non-self-supporting – lean against </a:t>
            </a:r>
            <a:br>
              <a:rPr lang="en-US" altLang="en-US" smtClean="0"/>
            </a:br>
            <a:r>
              <a:rPr lang="en-US" altLang="en-US" smtClean="0"/>
              <a:t>wall or other support</a:t>
            </a:r>
          </a:p>
          <a:p>
            <a:pPr>
              <a:spcBef>
                <a:spcPts val="400"/>
              </a:spcBef>
            </a:pPr>
            <a:r>
              <a:rPr lang="en-US" altLang="en-US" smtClean="0"/>
              <a:t>Use leg extensions or non-slip feet </a:t>
            </a:r>
            <a:br>
              <a:rPr lang="en-US" altLang="en-US" smtClean="0"/>
            </a:br>
            <a:r>
              <a:rPr lang="en-US" altLang="en-US" smtClean="0"/>
              <a:t>to ensure stability</a:t>
            </a:r>
          </a:p>
          <a:p>
            <a:pPr>
              <a:spcBef>
                <a:spcPts val="400"/>
              </a:spcBef>
            </a:pPr>
            <a:r>
              <a:rPr lang="en-US" altLang="en-US" smtClean="0"/>
              <a:t>Use ladder with correct duty rating</a:t>
            </a:r>
            <a:endParaRPr lang="en-US" altLang="en-US" smtClean="0">
              <a:solidFill>
                <a:srgbClr val="FF0000"/>
              </a:solidFill>
            </a:endParaRPr>
          </a:p>
          <a:p>
            <a:pPr>
              <a:spcBef>
                <a:spcPts val="400"/>
              </a:spcBef>
            </a:pPr>
            <a:r>
              <a:rPr lang="en-US" altLang="en-US" smtClean="0"/>
              <a:t>Designed to support at least 4 x maximum intended load</a:t>
            </a:r>
          </a:p>
          <a:p>
            <a:pPr>
              <a:spcBef>
                <a:spcPts val="400"/>
              </a:spcBef>
            </a:pPr>
            <a:r>
              <a:rPr lang="en-US" altLang="en-US" smtClean="0"/>
              <a:t>Must extend above roof at least 90 cm</a:t>
            </a:r>
          </a:p>
        </p:txBody>
      </p:sp>
      <p:pic>
        <p:nvPicPr>
          <p:cNvPr id="36870" name="Picture 5" descr="iStock_000014230649X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1905001"/>
            <a:ext cx="16256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27578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9F129739-9E7D-4393-B2F9-862B70F5DB6C}" type="slidenum">
              <a:rPr lang="en-US" altLang="en-US" sz="1400">
                <a:solidFill>
                  <a:schemeClr val="tx2"/>
                </a:solidFill>
              </a:rPr>
              <a:pPr/>
              <a:t>11</a:t>
            </a:fld>
            <a:endParaRPr lang="en-US" altLang="en-US" sz="1400">
              <a:solidFill>
                <a:schemeClr val="tx2"/>
              </a:solidFill>
            </a:endParaRPr>
          </a:p>
        </p:txBody>
      </p:sp>
      <p:pic>
        <p:nvPicPr>
          <p:cNvPr id="389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49214"/>
            <a:ext cx="5249863" cy="658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3144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3">
            <a:extLst>
              <a:ext uri="{28A0092B-C50C-407E-A947-70E740481C1C}">
                <a14:useLocalDpi xmlns:a14="http://schemas.microsoft.com/office/drawing/2010/main" val="0"/>
              </a:ext>
            </a:extLst>
          </a:blip>
          <a:srcRect b="586"/>
          <a:stretch>
            <a:fillRect/>
          </a:stretch>
        </p:blipFill>
        <p:spPr bwMode="auto">
          <a:xfrm>
            <a:off x="8763000" y="1676400"/>
            <a:ext cx="1771650"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p:cNvSpPr>
            <a:spLocks noGrp="1" noChangeArrowheads="1"/>
          </p:cNvSpPr>
          <p:nvPr>
            <p:ph type="title"/>
          </p:nvPr>
        </p:nvSpPr>
        <p:spPr>
          <a:xfrm>
            <a:off x="2136775" y="228600"/>
            <a:ext cx="8153400" cy="990600"/>
          </a:xfrm>
        </p:spPr>
        <p:txBody>
          <a:bodyPr/>
          <a:lstStyle/>
          <a:p>
            <a:pPr eaLnBrk="1" hangingPunct="1"/>
            <a:r>
              <a:rPr lang="en-US" altLang="en-US" smtClean="0"/>
              <a:t>Fixed Ladders</a:t>
            </a:r>
          </a:p>
        </p:txBody>
      </p:sp>
      <p:sp>
        <p:nvSpPr>
          <p:cNvPr id="4096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1E041542-B8CE-4FCF-8A4F-9E8B69B5B823}" type="slidenum">
              <a:rPr lang="en-US" altLang="en-US" sz="1200">
                <a:solidFill>
                  <a:srgbClr val="FFFFFF"/>
                </a:solidFill>
              </a:rPr>
              <a:pPr>
                <a:lnSpc>
                  <a:spcPct val="80000"/>
                </a:lnSpc>
              </a:pPr>
              <a:t>12</a:t>
            </a:fld>
            <a:endParaRPr lang="en-US" altLang="en-US" sz="1200">
              <a:solidFill>
                <a:srgbClr val="FFFFFF"/>
              </a:solidFill>
            </a:endParaRPr>
          </a:p>
        </p:txBody>
      </p:sp>
      <p:sp>
        <p:nvSpPr>
          <p:cNvPr id="217091" name="Rectangle 3"/>
          <p:cNvSpPr>
            <a:spLocks noGrp="1" noChangeArrowheads="1"/>
          </p:cNvSpPr>
          <p:nvPr>
            <p:ph sz="quarter" idx="1"/>
          </p:nvPr>
        </p:nvSpPr>
        <p:spPr>
          <a:xfrm>
            <a:off x="2136776" y="1600200"/>
            <a:ext cx="7235825" cy="4495800"/>
          </a:xfrm>
        </p:spPr>
        <p:txBody>
          <a:bodyPr/>
          <a:lstStyle/>
          <a:p>
            <a:pPr>
              <a:spcBef>
                <a:spcPts val="400"/>
              </a:spcBef>
              <a:spcAft>
                <a:spcPct val="50000"/>
              </a:spcAft>
            </a:pPr>
            <a:r>
              <a:rPr lang="en-US" altLang="en-US" smtClean="0"/>
              <a:t>Built into building – can’t be moved</a:t>
            </a:r>
          </a:p>
          <a:p>
            <a:pPr>
              <a:spcBef>
                <a:spcPts val="400"/>
              </a:spcBef>
              <a:spcAft>
                <a:spcPct val="50000"/>
              </a:spcAft>
            </a:pPr>
            <a:r>
              <a:rPr lang="en-US" altLang="en-US" smtClean="0"/>
              <a:t>Often encased in cages or wells – for fall arrest </a:t>
            </a:r>
          </a:p>
          <a:p>
            <a:pPr>
              <a:spcBef>
                <a:spcPts val="400"/>
              </a:spcBef>
              <a:spcAft>
                <a:spcPct val="50000"/>
              </a:spcAft>
            </a:pPr>
            <a:r>
              <a:rPr lang="en-US" altLang="en-US" smtClean="0"/>
              <a:t>Supports at least two loads of 115kg.</a:t>
            </a:r>
          </a:p>
        </p:txBody>
      </p:sp>
    </p:spTree>
    <p:extLst>
      <p:ext uri="{BB962C8B-B14F-4D97-AF65-F5344CB8AC3E}">
        <p14:creationId xmlns:p14="http://schemas.microsoft.com/office/powerpoint/2010/main" val="1298563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7091">
                                            <p:txEl>
                                              <p:pRg st="0" end="0"/>
                                            </p:txEl>
                                          </p:spTgt>
                                        </p:tgtEl>
                                        <p:attrNameLst>
                                          <p:attrName>style.visibility</p:attrName>
                                        </p:attrNameLst>
                                      </p:cBhvr>
                                      <p:to>
                                        <p:strVal val="visible"/>
                                      </p:to>
                                    </p:set>
                                    <p:anim calcmode="lin" valueType="num">
                                      <p:cBhvr additive="base">
                                        <p:cTn id="7" dur="500" fill="hold"/>
                                        <p:tgtEl>
                                          <p:spTgt spid="2170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70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7091">
                                            <p:txEl>
                                              <p:pRg st="1" end="1"/>
                                            </p:txEl>
                                          </p:spTgt>
                                        </p:tgtEl>
                                        <p:attrNameLst>
                                          <p:attrName>style.visibility</p:attrName>
                                        </p:attrNameLst>
                                      </p:cBhvr>
                                      <p:to>
                                        <p:strVal val="visible"/>
                                      </p:to>
                                    </p:set>
                                    <p:anim calcmode="lin" valueType="num">
                                      <p:cBhvr additive="base">
                                        <p:cTn id="13" dur="500" fill="hold"/>
                                        <p:tgtEl>
                                          <p:spTgt spid="2170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70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7091">
                                            <p:txEl>
                                              <p:pRg st="2" end="2"/>
                                            </p:txEl>
                                          </p:spTgt>
                                        </p:tgtEl>
                                        <p:attrNameLst>
                                          <p:attrName>style.visibility</p:attrName>
                                        </p:attrNameLst>
                                      </p:cBhvr>
                                      <p:to>
                                        <p:strVal val="visible"/>
                                      </p:to>
                                    </p:set>
                                    <p:anim calcmode="lin" valueType="num">
                                      <p:cBhvr additive="base">
                                        <p:cTn id="19" dur="500" fill="hold"/>
                                        <p:tgtEl>
                                          <p:spTgt spid="2170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70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1"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4" descr="http://www.saladder.co.za/wp-content/uploads/bp-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848100"/>
            <a:ext cx="17526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2" descr="http://www.saladder.co.za/wp-content/uploads/70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3505200"/>
            <a:ext cx="1663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2"/>
          <p:cNvSpPr>
            <a:spLocks noGrp="1" noChangeArrowheads="1"/>
          </p:cNvSpPr>
          <p:nvPr>
            <p:ph type="title"/>
          </p:nvPr>
        </p:nvSpPr>
        <p:spPr>
          <a:xfrm>
            <a:off x="2136775" y="228600"/>
            <a:ext cx="8153400" cy="990600"/>
          </a:xfrm>
        </p:spPr>
        <p:txBody>
          <a:bodyPr/>
          <a:lstStyle/>
          <a:p>
            <a:pPr eaLnBrk="1" hangingPunct="1"/>
            <a:r>
              <a:rPr lang="en-US" altLang="en-US" smtClean="0"/>
              <a:t>Aluminium, steel or fiberglass?</a:t>
            </a:r>
          </a:p>
        </p:txBody>
      </p:sp>
      <p:sp>
        <p:nvSpPr>
          <p:cNvPr id="4301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56E8A816-F9D2-4CED-8281-DC46A867BC60}" type="slidenum">
              <a:rPr lang="en-US" altLang="en-US" sz="1200">
                <a:solidFill>
                  <a:srgbClr val="FFFFFF"/>
                </a:solidFill>
              </a:rPr>
              <a:pPr>
                <a:lnSpc>
                  <a:spcPct val="80000"/>
                </a:lnSpc>
              </a:pPr>
              <a:t>13</a:t>
            </a:fld>
            <a:endParaRPr lang="en-US" altLang="en-US" sz="1200">
              <a:solidFill>
                <a:srgbClr val="FFFFFF"/>
              </a:solidFill>
            </a:endParaRPr>
          </a:p>
        </p:txBody>
      </p:sp>
      <p:sp>
        <p:nvSpPr>
          <p:cNvPr id="217091" name="Rectangle 3"/>
          <p:cNvSpPr>
            <a:spLocks noGrp="1" noChangeArrowheads="1"/>
          </p:cNvSpPr>
          <p:nvPr>
            <p:ph sz="quarter" idx="1"/>
          </p:nvPr>
        </p:nvSpPr>
        <p:spPr>
          <a:xfrm>
            <a:off x="2136776" y="1600200"/>
            <a:ext cx="7845425" cy="4495800"/>
          </a:xfrm>
        </p:spPr>
        <p:txBody>
          <a:bodyPr/>
          <a:lstStyle/>
          <a:p>
            <a:pPr>
              <a:spcBef>
                <a:spcPts val="400"/>
              </a:spcBef>
              <a:spcAft>
                <a:spcPct val="50000"/>
              </a:spcAft>
            </a:pPr>
            <a:r>
              <a:rPr lang="en-ZA" altLang="en-US" smtClean="0"/>
              <a:t>Aluminium: strong, lightweight, corrosion resistant</a:t>
            </a:r>
          </a:p>
          <a:p>
            <a:pPr>
              <a:spcBef>
                <a:spcPts val="400"/>
              </a:spcBef>
              <a:spcAft>
                <a:spcPct val="50000"/>
              </a:spcAft>
            </a:pPr>
            <a:r>
              <a:rPr lang="en-ZA" altLang="en-US" smtClean="0"/>
              <a:t>Steel: strong, economical, corrosion resistant</a:t>
            </a:r>
          </a:p>
          <a:p>
            <a:pPr>
              <a:spcBef>
                <a:spcPts val="400"/>
              </a:spcBef>
              <a:spcAft>
                <a:spcPct val="50000"/>
              </a:spcAft>
            </a:pPr>
            <a:r>
              <a:rPr lang="en-ZA" altLang="en-US" smtClean="0"/>
              <a:t>Fibreglass: electrically non-conductive, strong, leading choice of professionals</a:t>
            </a:r>
          </a:p>
        </p:txBody>
      </p:sp>
      <p:pic>
        <p:nvPicPr>
          <p:cNvPr id="43015" name="Picture 6" descr="Image result for steel ladder"/>
          <p:cNvPicPr>
            <a:picLocks noChangeAspect="1" noChangeArrowheads="1"/>
          </p:cNvPicPr>
          <p:nvPr/>
        </p:nvPicPr>
        <p:blipFill>
          <a:blip r:embed="rId5">
            <a:extLst>
              <a:ext uri="{28A0092B-C50C-407E-A947-70E740481C1C}">
                <a14:useLocalDpi xmlns:a14="http://schemas.microsoft.com/office/drawing/2010/main" val="0"/>
              </a:ext>
            </a:extLst>
          </a:blip>
          <a:srcRect t="-2" b="4269"/>
          <a:stretch>
            <a:fillRect/>
          </a:stretch>
        </p:blipFill>
        <p:spPr bwMode="auto">
          <a:xfrm>
            <a:off x="4648200" y="3952876"/>
            <a:ext cx="28956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347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7091">
                                            <p:txEl>
                                              <p:pRg st="0" end="0"/>
                                            </p:txEl>
                                          </p:spTgt>
                                        </p:tgtEl>
                                        <p:attrNameLst>
                                          <p:attrName>style.visibility</p:attrName>
                                        </p:attrNameLst>
                                      </p:cBhvr>
                                      <p:to>
                                        <p:strVal val="visible"/>
                                      </p:to>
                                    </p:set>
                                    <p:anim calcmode="lin" valueType="num">
                                      <p:cBhvr additive="base">
                                        <p:cTn id="7" dur="500" fill="hold"/>
                                        <p:tgtEl>
                                          <p:spTgt spid="2170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70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7091">
                                            <p:txEl>
                                              <p:pRg st="1" end="1"/>
                                            </p:txEl>
                                          </p:spTgt>
                                        </p:tgtEl>
                                        <p:attrNameLst>
                                          <p:attrName>style.visibility</p:attrName>
                                        </p:attrNameLst>
                                      </p:cBhvr>
                                      <p:to>
                                        <p:strVal val="visible"/>
                                      </p:to>
                                    </p:set>
                                    <p:anim calcmode="lin" valueType="num">
                                      <p:cBhvr additive="base">
                                        <p:cTn id="13" dur="500" fill="hold"/>
                                        <p:tgtEl>
                                          <p:spTgt spid="2170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70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7091">
                                            <p:txEl>
                                              <p:pRg st="2" end="2"/>
                                            </p:txEl>
                                          </p:spTgt>
                                        </p:tgtEl>
                                        <p:attrNameLst>
                                          <p:attrName>style.visibility</p:attrName>
                                        </p:attrNameLst>
                                      </p:cBhvr>
                                      <p:to>
                                        <p:strVal val="visible"/>
                                      </p:to>
                                    </p:set>
                                    <p:anim calcmode="lin" valueType="num">
                                      <p:cBhvr additive="base">
                                        <p:cTn id="19" dur="500" fill="hold"/>
                                        <p:tgtEl>
                                          <p:spTgt spid="2170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70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3CB49865-B179-4135-A46F-F2EE841359DF}" type="slidenum">
              <a:rPr lang="en-US" altLang="en-US" sz="1400">
                <a:solidFill>
                  <a:schemeClr val="tx2"/>
                </a:solidFill>
              </a:rPr>
              <a:pPr/>
              <a:t>14</a:t>
            </a:fld>
            <a:endParaRPr lang="en-US" altLang="en-US" sz="1400">
              <a:solidFill>
                <a:schemeClr val="tx2"/>
              </a:solidFill>
            </a:endParaRPr>
          </a:p>
        </p:txBody>
      </p:sp>
      <p:sp>
        <p:nvSpPr>
          <p:cNvPr id="45059" name="Rectangle 3"/>
          <p:cNvSpPr>
            <a:spLocks noChangeArrowheads="1"/>
          </p:cNvSpPr>
          <p:nvPr/>
        </p:nvSpPr>
        <p:spPr bwMode="auto">
          <a:xfrm>
            <a:off x="3048000" y="1905001"/>
            <a:ext cx="6096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gn="ctr"/>
            <a:r>
              <a:rPr lang="en-ZA" altLang="en-US" sz="8000" i="0">
                <a:solidFill>
                  <a:srgbClr val="FF3300"/>
                </a:solidFill>
                <a:latin typeface="Calibri" panose="020F0502020204030204" pitchFamily="34" charset="0"/>
              </a:rPr>
              <a:t>HOW?</a:t>
            </a:r>
          </a:p>
        </p:txBody>
      </p:sp>
    </p:spTree>
    <p:extLst>
      <p:ext uri="{BB962C8B-B14F-4D97-AF65-F5344CB8AC3E}">
        <p14:creationId xmlns:p14="http://schemas.microsoft.com/office/powerpoint/2010/main" val="2655265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136775" y="228600"/>
            <a:ext cx="8153400" cy="990600"/>
          </a:xfrm>
        </p:spPr>
        <p:txBody>
          <a:bodyPr/>
          <a:lstStyle/>
          <a:p>
            <a:pPr eaLnBrk="1" hangingPunct="1"/>
            <a:r>
              <a:rPr lang="en-US" altLang="en-US" smtClean="0"/>
              <a:t>Inspecting Ladders Before Each Use</a:t>
            </a:r>
          </a:p>
        </p:txBody>
      </p:sp>
      <p:sp>
        <p:nvSpPr>
          <p:cNvPr id="4710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a:solidFill>
                  <a:srgbClr val="FFFFFF"/>
                </a:solidFill>
                <a:latin typeface="Arial" panose="020B0604020202020204" pitchFamily="34" charset="0"/>
              </a:rPr>
              <a:t>Copyright </a:t>
            </a:r>
            <a:r>
              <a:rPr lang="en-US" altLang="en-US" sz="1400">
                <a:solidFill>
                  <a:srgbClr val="FFFFFF"/>
                </a:solidFill>
                <a:latin typeface="Symbol" panose="05050102010706020507" pitchFamily="18" charset="2"/>
              </a:rPr>
              <a:t>ã2014 </a:t>
            </a:r>
            <a:r>
              <a:rPr lang="en-US" altLang="en-US" sz="1400">
                <a:solidFill>
                  <a:srgbClr val="FFFFFF"/>
                </a:solidFill>
                <a:latin typeface="Arial" panose="020B0604020202020204" pitchFamily="34" charset="0"/>
              </a:rPr>
              <a:t>Progressive Business Publications</a:t>
            </a:r>
          </a:p>
          <a:p>
            <a:pPr algn="ctr"/>
            <a:endParaRPr lang="en-US" altLang="en-US" sz="1400">
              <a:solidFill>
                <a:schemeClr val="tx2"/>
              </a:solidFill>
            </a:endParaRPr>
          </a:p>
        </p:txBody>
      </p:sp>
      <p:sp>
        <p:nvSpPr>
          <p:cNvPr id="4710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942AA97C-E5DB-4365-8FB7-4BAC9B83981F}" type="slidenum">
              <a:rPr lang="en-US" altLang="en-US" sz="1200">
                <a:solidFill>
                  <a:srgbClr val="FFFFFF"/>
                </a:solidFill>
              </a:rPr>
              <a:pPr>
                <a:lnSpc>
                  <a:spcPct val="80000"/>
                </a:lnSpc>
              </a:pPr>
              <a:t>15</a:t>
            </a:fld>
            <a:endParaRPr lang="en-US" altLang="en-US" sz="1200">
              <a:solidFill>
                <a:srgbClr val="FFFFFF"/>
              </a:solidFill>
            </a:endParaRPr>
          </a:p>
        </p:txBody>
      </p:sp>
      <p:sp>
        <p:nvSpPr>
          <p:cNvPr id="174083" name="Rectangle 3"/>
          <p:cNvSpPr>
            <a:spLocks noGrp="1" noChangeArrowheads="1"/>
          </p:cNvSpPr>
          <p:nvPr>
            <p:ph sz="quarter" idx="1"/>
          </p:nvPr>
        </p:nvSpPr>
        <p:spPr>
          <a:xfrm>
            <a:off x="2136775" y="1600200"/>
            <a:ext cx="8153400" cy="4495800"/>
          </a:xfrm>
        </p:spPr>
        <p:txBody>
          <a:bodyPr/>
          <a:lstStyle/>
          <a:p>
            <a:pPr eaLnBrk="1" hangingPunct="1"/>
            <a:r>
              <a:rPr lang="en-ZA" altLang="en-US" smtClean="0"/>
              <a:t>Missing or damaged components: </a:t>
            </a:r>
          </a:p>
          <a:p>
            <a:pPr lvl="1" eaLnBrk="1" hangingPunct="1">
              <a:buFont typeface="Wingdings" panose="05000000000000000000" pitchFamily="2" charset="2"/>
              <a:buChar char="à"/>
            </a:pPr>
            <a:r>
              <a:rPr lang="en-ZA" altLang="en-US" smtClean="0">
                <a:solidFill>
                  <a:srgbClr val="FF0000"/>
                </a:solidFill>
                <a:sym typeface="Wingdings" panose="05000000000000000000" pitchFamily="2" charset="2"/>
              </a:rPr>
              <a:t>Do NOT use or </a:t>
            </a:r>
            <a:r>
              <a:rPr lang="en-ZA" altLang="en-US" smtClean="0">
                <a:solidFill>
                  <a:srgbClr val="FF0000"/>
                </a:solidFill>
              </a:rPr>
              <a:t>make temporary repairs! </a:t>
            </a:r>
          </a:p>
          <a:p>
            <a:pPr eaLnBrk="1" hangingPunct="1"/>
            <a:r>
              <a:rPr lang="en-ZA" altLang="en-US" smtClean="0"/>
              <a:t>Loose fasteners: </a:t>
            </a:r>
            <a:endParaRPr lang="en-ZA" altLang="en-US" smtClean="0">
              <a:sym typeface="Wingdings" panose="05000000000000000000" pitchFamily="2" charset="2"/>
            </a:endParaRPr>
          </a:p>
          <a:p>
            <a:pPr lvl="1" eaLnBrk="1" hangingPunct="1">
              <a:buFont typeface="Wingdings" panose="05000000000000000000" pitchFamily="2" charset="2"/>
              <a:buChar char="à"/>
            </a:pPr>
            <a:r>
              <a:rPr lang="en-ZA" altLang="en-US" smtClean="0">
                <a:solidFill>
                  <a:srgbClr val="FF0000"/>
                </a:solidFill>
                <a:sym typeface="Wingdings" panose="05000000000000000000" pitchFamily="2" charset="2"/>
              </a:rPr>
              <a:t>Do NOT use or </a:t>
            </a:r>
            <a:r>
              <a:rPr lang="en-ZA" altLang="en-US" smtClean="0">
                <a:solidFill>
                  <a:srgbClr val="FF0000"/>
                </a:solidFill>
              </a:rPr>
              <a:t>make temporary repairs!</a:t>
            </a:r>
            <a:endParaRPr lang="en-ZA" altLang="en-US" smtClean="0">
              <a:solidFill>
                <a:srgbClr val="FF0000"/>
              </a:solidFill>
              <a:sym typeface="Wingdings" panose="05000000000000000000" pitchFamily="2" charset="2"/>
            </a:endParaRPr>
          </a:p>
          <a:p>
            <a:pPr eaLnBrk="1" hangingPunct="1"/>
            <a:r>
              <a:rPr lang="en-ZA" altLang="en-US" smtClean="0"/>
              <a:t>Oil, wet paint, mud, grease, etc: </a:t>
            </a:r>
            <a:endParaRPr lang="en-ZA" altLang="en-US" smtClean="0">
              <a:sym typeface="Wingdings" panose="05000000000000000000" pitchFamily="2" charset="2"/>
            </a:endParaRPr>
          </a:p>
          <a:p>
            <a:pPr lvl="1" eaLnBrk="1" hangingPunct="1">
              <a:buFont typeface="Wingdings" panose="05000000000000000000" pitchFamily="2" charset="2"/>
              <a:buChar char="à"/>
            </a:pPr>
            <a:r>
              <a:rPr lang="en-ZA" altLang="en-US" smtClean="0">
                <a:solidFill>
                  <a:srgbClr val="FF0000"/>
                </a:solidFill>
                <a:sym typeface="Wingdings" panose="05000000000000000000" pitchFamily="2" charset="2"/>
              </a:rPr>
              <a:t>CLEAN off all slip hazards!</a:t>
            </a:r>
          </a:p>
          <a:p>
            <a:pPr eaLnBrk="1" hangingPunct="1"/>
            <a:r>
              <a:rPr lang="en-ZA" altLang="en-US" smtClean="0"/>
              <a:t>Damaged, worn or exposed to fire or chemicals: </a:t>
            </a:r>
            <a:endParaRPr lang="en-ZA" altLang="en-US" smtClean="0">
              <a:sym typeface="Wingdings" panose="05000000000000000000" pitchFamily="2" charset="2"/>
            </a:endParaRPr>
          </a:p>
          <a:p>
            <a:pPr lvl="1" eaLnBrk="1" hangingPunct="1">
              <a:buFont typeface="Wingdings" panose="05000000000000000000" pitchFamily="2" charset="2"/>
              <a:buChar char="à"/>
            </a:pPr>
            <a:r>
              <a:rPr lang="en-US" altLang="en-US" smtClean="0">
                <a:solidFill>
                  <a:srgbClr val="FF0000"/>
                </a:solidFill>
              </a:rPr>
              <a:t>MARK with ‘Do Not Use’ tag, </a:t>
            </a:r>
            <a:r>
              <a:rPr lang="en-ZA" altLang="en-US" smtClean="0">
                <a:solidFill>
                  <a:srgbClr val="FF0000"/>
                </a:solidFill>
                <a:sym typeface="Wingdings" panose="05000000000000000000" pitchFamily="2" charset="2"/>
              </a:rPr>
              <a:t>DESTROY asap!</a:t>
            </a:r>
          </a:p>
          <a:p>
            <a:pPr eaLnBrk="1" hangingPunct="1"/>
            <a:r>
              <a:rPr lang="en-ZA" altLang="en-US" smtClean="0">
                <a:sym typeface="Wingdings" panose="05000000000000000000" pitchFamily="2" charset="2"/>
              </a:rPr>
              <a:t>Use correct ladder for safe working height </a:t>
            </a:r>
            <a:endParaRPr lang="en-ZA" altLang="en-US" sz="3200">
              <a:solidFill>
                <a:srgbClr val="FF0000"/>
              </a:solidFill>
              <a:latin typeface="Calibri Light" panose="020F0302020204030204" pitchFamily="34" charset="0"/>
            </a:endParaRPr>
          </a:p>
        </p:txBody>
      </p:sp>
    </p:spTree>
    <p:extLst>
      <p:ext uri="{BB962C8B-B14F-4D97-AF65-F5344CB8AC3E}">
        <p14:creationId xmlns:p14="http://schemas.microsoft.com/office/powerpoint/2010/main" val="1876231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 calcmode="lin" valueType="num">
                                      <p:cBhvr additive="base">
                                        <p:cTn id="7" dur="500" fill="hold"/>
                                        <p:tgtEl>
                                          <p:spTgt spid="1740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0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083">
                                            <p:txEl>
                                              <p:pRg st="1" end="1"/>
                                            </p:txEl>
                                          </p:spTgt>
                                        </p:tgtEl>
                                        <p:attrNameLst>
                                          <p:attrName>style.visibility</p:attrName>
                                        </p:attrNameLst>
                                      </p:cBhvr>
                                      <p:to>
                                        <p:strVal val="visible"/>
                                      </p:to>
                                    </p:set>
                                    <p:anim calcmode="lin" valueType="num">
                                      <p:cBhvr additive="base">
                                        <p:cTn id="13" dur="500" fill="hold"/>
                                        <p:tgtEl>
                                          <p:spTgt spid="1740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0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083">
                                            <p:txEl>
                                              <p:pRg st="2" end="2"/>
                                            </p:txEl>
                                          </p:spTgt>
                                        </p:tgtEl>
                                        <p:attrNameLst>
                                          <p:attrName>style.visibility</p:attrName>
                                        </p:attrNameLst>
                                      </p:cBhvr>
                                      <p:to>
                                        <p:strVal val="visible"/>
                                      </p:to>
                                    </p:set>
                                    <p:anim calcmode="lin" valueType="num">
                                      <p:cBhvr additive="base">
                                        <p:cTn id="19" dur="500" fill="hold"/>
                                        <p:tgtEl>
                                          <p:spTgt spid="1740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0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083">
                                            <p:txEl>
                                              <p:pRg st="3" end="3"/>
                                            </p:txEl>
                                          </p:spTgt>
                                        </p:tgtEl>
                                        <p:attrNameLst>
                                          <p:attrName>style.visibility</p:attrName>
                                        </p:attrNameLst>
                                      </p:cBhvr>
                                      <p:to>
                                        <p:strVal val="visible"/>
                                      </p:to>
                                    </p:set>
                                    <p:anim calcmode="lin" valueType="num">
                                      <p:cBhvr additive="base">
                                        <p:cTn id="25" dur="500" fill="hold"/>
                                        <p:tgtEl>
                                          <p:spTgt spid="1740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0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083">
                                            <p:txEl>
                                              <p:pRg st="4" end="4"/>
                                            </p:txEl>
                                          </p:spTgt>
                                        </p:tgtEl>
                                        <p:attrNameLst>
                                          <p:attrName>style.visibility</p:attrName>
                                        </p:attrNameLst>
                                      </p:cBhvr>
                                      <p:to>
                                        <p:strVal val="visible"/>
                                      </p:to>
                                    </p:set>
                                    <p:anim calcmode="lin" valueType="num">
                                      <p:cBhvr additive="base">
                                        <p:cTn id="31" dur="500" fill="hold"/>
                                        <p:tgtEl>
                                          <p:spTgt spid="1740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0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4083">
                                            <p:txEl>
                                              <p:pRg st="5" end="5"/>
                                            </p:txEl>
                                          </p:spTgt>
                                        </p:tgtEl>
                                        <p:attrNameLst>
                                          <p:attrName>style.visibility</p:attrName>
                                        </p:attrNameLst>
                                      </p:cBhvr>
                                      <p:to>
                                        <p:strVal val="visible"/>
                                      </p:to>
                                    </p:set>
                                    <p:anim calcmode="lin" valueType="num">
                                      <p:cBhvr additive="base">
                                        <p:cTn id="37" dur="500" fill="hold"/>
                                        <p:tgtEl>
                                          <p:spTgt spid="17408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408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74083">
                                            <p:txEl>
                                              <p:pRg st="6" end="6"/>
                                            </p:txEl>
                                          </p:spTgt>
                                        </p:tgtEl>
                                        <p:attrNameLst>
                                          <p:attrName>style.visibility</p:attrName>
                                        </p:attrNameLst>
                                      </p:cBhvr>
                                      <p:to>
                                        <p:strVal val="visible"/>
                                      </p:to>
                                    </p:set>
                                    <p:anim calcmode="lin" valueType="num">
                                      <p:cBhvr additive="base">
                                        <p:cTn id="43" dur="500" fill="hold"/>
                                        <p:tgtEl>
                                          <p:spTgt spid="17408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740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74083">
                                            <p:txEl>
                                              <p:pRg st="7" end="7"/>
                                            </p:txEl>
                                          </p:spTgt>
                                        </p:tgtEl>
                                        <p:attrNameLst>
                                          <p:attrName>style.visibility</p:attrName>
                                        </p:attrNameLst>
                                      </p:cBhvr>
                                      <p:to>
                                        <p:strVal val="visible"/>
                                      </p:to>
                                    </p:set>
                                    <p:anim calcmode="lin" valueType="num">
                                      <p:cBhvr additive="base">
                                        <p:cTn id="49" dur="500" fill="hold"/>
                                        <p:tgtEl>
                                          <p:spTgt spid="17408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7408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74083">
                                            <p:txEl>
                                              <p:pRg st="8" end="8"/>
                                            </p:txEl>
                                          </p:spTgt>
                                        </p:tgtEl>
                                        <p:attrNameLst>
                                          <p:attrName>style.visibility</p:attrName>
                                        </p:attrNameLst>
                                      </p:cBhvr>
                                      <p:to>
                                        <p:strVal val="visible"/>
                                      </p:to>
                                    </p:set>
                                    <p:anim calcmode="lin" valueType="num">
                                      <p:cBhvr additive="base">
                                        <p:cTn id="55" dur="500" fill="hold"/>
                                        <p:tgtEl>
                                          <p:spTgt spid="17408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7408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4EF34053-52A9-4976-8195-00997441C49A}" type="slidenum">
              <a:rPr lang="en-US" altLang="en-US" sz="1400">
                <a:solidFill>
                  <a:schemeClr val="tx2"/>
                </a:solidFill>
              </a:rPr>
              <a:pPr/>
              <a:t>16</a:t>
            </a:fld>
            <a:endParaRPr lang="en-US" altLang="en-US" sz="1400">
              <a:solidFill>
                <a:schemeClr val="tx2"/>
              </a:solidFill>
            </a:endParaRPr>
          </a:p>
        </p:txBody>
      </p:sp>
      <p:pic>
        <p:nvPicPr>
          <p:cNvPr id="491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533400"/>
            <a:ext cx="78835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038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136775" y="228600"/>
            <a:ext cx="8153400" cy="990600"/>
          </a:xfrm>
        </p:spPr>
        <p:txBody>
          <a:bodyPr/>
          <a:lstStyle/>
          <a:p>
            <a:pPr eaLnBrk="1" hangingPunct="1"/>
            <a:r>
              <a:rPr lang="en-US" altLang="en-US" smtClean="0"/>
              <a:t>Inspecting Ladders Before Each Use</a:t>
            </a:r>
          </a:p>
        </p:txBody>
      </p:sp>
      <p:sp>
        <p:nvSpPr>
          <p:cNvPr id="5120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a:solidFill>
                  <a:srgbClr val="FFFFFF"/>
                </a:solidFill>
                <a:latin typeface="Arial" panose="020B0604020202020204" pitchFamily="34" charset="0"/>
              </a:rPr>
              <a:t>Copyright </a:t>
            </a:r>
            <a:r>
              <a:rPr lang="en-US" altLang="en-US" sz="1400">
                <a:solidFill>
                  <a:srgbClr val="FFFFFF"/>
                </a:solidFill>
                <a:latin typeface="Symbol" panose="05050102010706020507" pitchFamily="18" charset="2"/>
              </a:rPr>
              <a:t>ã2014 </a:t>
            </a:r>
            <a:r>
              <a:rPr lang="en-US" altLang="en-US" sz="1400">
                <a:solidFill>
                  <a:srgbClr val="FFFFFF"/>
                </a:solidFill>
                <a:latin typeface="Arial" panose="020B0604020202020204" pitchFamily="34" charset="0"/>
              </a:rPr>
              <a:t>Progressive Business Publications</a:t>
            </a:r>
          </a:p>
          <a:p>
            <a:pPr algn="ctr"/>
            <a:endParaRPr lang="en-US" altLang="en-US" sz="1400">
              <a:solidFill>
                <a:schemeClr val="tx2"/>
              </a:solidFill>
            </a:endParaRPr>
          </a:p>
        </p:txBody>
      </p:sp>
      <p:sp>
        <p:nvSpPr>
          <p:cNvPr id="5120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A07640F7-8E5A-47C7-A9AF-B0F375601ECB}" type="slidenum">
              <a:rPr lang="en-US" altLang="en-US" sz="1200">
                <a:solidFill>
                  <a:srgbClr val="FFFFFF"/>
                </a:solidFill>
              </a:rPr>
              <a:pPr>
                <a:lnSpc>
                  <a:spcPct val="80000"/>
                </a:lnSpc>
              </a:pPr>
              <a:t>17</a:t>
            </a:fld>
            <a:endParaRPr lang="en-US" altLang="en-US" sz="1200">
              <a:solidFill>
                <a:srgbClr val="FFFFFF"/>
              </a:solidFill>
            </a:endParaRPr>
          </a:p>
        </p:txBody>
      </p:sp>
      <p:sp>
        <p:nvSpPr>
          <p:cNvPr id="174083" name="Rectangle 3"/>
          <p:cNvSpPr>
            <a:spLocks noGrp="1" noChangeArrowheads="1"/>
          </p:cNvSpPr>
          <p:nvPr>
            <p:ph sz="quarter" idx="1"/>
          </p:nvPr>
        </p:nvSpPr>
        <p:spPr>
          <a:xfrm>
            <a:off x="2136775" y="1600200"/>
            <a:ext cx="8153400" cy="4495800"/>
          </a:xfrm>
        </p:spPr>
        <p:txBody>
          <a:bodyPr/>
          <a:lstStyle/>
          <a:p>
            <a:pPr eaLnBrk="1" hangingPunct="1"/>
            <a:r>
              <a:rPr lang="en-US" altLang="en-US" smtClean="0"/>
              <a:t>Inspect area around ladder for slip hazards</a:t>
            </a:r>
          </a:p>
          <a:p>
            <a:pPr eaLnBrk="1" hangingPunct="1"/>
            <a:r>
              <a:rPr lang="en-ZA" altLang="en-US" smtClean="0"/>
              <a:t>Rating label must be intact</a:t>
            </a:r>
            <a:r>
              <a:rPr lang="en-ZA" altLang="en-US" smtClean="0">
                <a:sym typeface="Wingdings" panose="05000000000000000000" pitchFamily="2" charset="2"/>
              </a:rPr>
              <a:t> – to indicate d</a:t>
            </a:r>
            <a:r>
              <a:rPr lang="en-ZA" altLang="en-US" smtClean="0"/>
              <a:t>uty rating: </a:t>
            </a:r>
          </a:p>
          <a:p>
            <a:pPr lvl="1" eaLnBrk="1" hangingPunct="1">
              <a:buFont typeface="Wingdings" panose="05000000000000000000" pitchFamily="2" charset="2"/>
              <a:buChar char="§"/>
            </a:pPr>
            <a:r>
              <a:rPr lang="en-ZA" altLang="en-US" b="1" smtClean="0">
                <a:solidFill>
                  <a:srgbClr val="FF0000"/>
                </a:solidFill>
              </a:rPr>
              <a:t>Light duty (90kg)</a:t>
            </a:r>
            <a:r>
              <a:rPr lang="en-ZA" altLang="en-US" smtClean="0"/>
              <a:t>: “domestic”</a:t>
            </a:r>
            <a:r>
              <a:rPr lang="en-ZA" altLang="en-US" sz="2200"/>
              <a:t> painting, yard work</a:t>
            </a:r>
          </a:p>
          <a:p>
            <a:pPr lvl="1" eaLnBrk="1" hangingPunct="1">
              <a:buFont typeface="Wingdings" panose="05000000000000000000" pitchFamily="2" charset="2"/>
              <a:buChar char="§"/>
            </a:pPr>
            <a:r>
              <a:rPr lang="en-ZA" altLang="en-US" b="1" smtClean="0">
                <a:solidFill>
                  <a:srgbClr val="FF0000"/>
                </a:solidFill>
              </a:rPr>
              <a:t>Medium duty (100kg)</a:t>
            </a:r>
            <a:r>
              <a:rPr lang="en-ZA" altLang="en-US" smtClean="0"/>
              <a:t>: “light commercial”</a:t>
            </a:r>
            <a:r>
              <a:rPr lang="en-ZA" altLang="en-US" sz="2200"/>
              <a:t> painting, cleaning, light repair</a:t>
            </a:r>
          </a:p>
          <a:p>
            <a:pPr lvl="1" eaLnBrk="1" hangingPunct="1">
              <a:buFont typeface="Wingdings" panose="05000000000000000000" pitchFamily="2" charset="2"/>
              <a:buChar char="§"/>
            </a:pPr>
            <a:r>
              <a:rPr lang="en-ZA" altLang="en-US" b="1" smtClean="0">
                <a:solidFill>
                  <a:srgbClr val="FF0000"/>
                </a:solidFill>
              </a:rPr>
              <a:t>Heavy duty (115kg)</a:t>
            </a:r>
            <a:r>
              <a:rPr lang="en-ZA" altLang="en-US" smtClean="0"/>
              <a:t>: “industrial” </a:t>
            </a:r>
            <a:r>
              <a:rPr lang="en-ZA" altLang="en-US" sz="2200"/>
              <a:t>general contracting, building, maintenance, dry walling</a:t>
            </a:r>
          </a:p>
          <a:p>
            <a:pPr lvl="1" eaLnBrk="1" hangingPunct="1">
              <a:buFont typeface="Wingdings" panose="05000000000000000000" pitchFamily="2" charset="2"/>
              <a:buChar char="§"/>
            </a:pPr>
            <a:r>
              <a:rPr lang="en-ZA" altLang="en-US" b="1" smtClean="0">
                <a:solidFill>
                  <a:srgbClr val="FF0000"/>
                </a:solidFill>
              </a:rPr>
              <a:t>Extra heavy duty (135kg)</a:t>
            </a:r>
            <a:r>
              <a:rPr lang="en-ZA" altLang="en-US" smtClean="0"/>
              <a:t>: “professional” </a:t>
            </a:r>
            <a:r>
              <a:rPr lang="en-ZA" altLang="en-US" sz="2200"/>
              <a:t>industrial construction, building, roofing</a:t>
            </a:r>
          </a:p>
        </p:txBody>
      </p:sp>
    </p:spTree>
    <p:extLst>
      <p:ext uri="{BB962C8B-B14F-4D97-AF65-F5344CB8AC3E}">
        <p14:creationId xmlns:p14="http://schemas.microsoft.com/office/powerpoint/2010/main" val="312028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 calcmode="lin" valueType="num">
                                      <p:cBhvr additive="base">
                                        <p:cTn id="7" dur="500" fill="hold"/>
                                        <p:tgtEl>
                                          <p:spTgt spid="1740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0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083">
                                            <p:txEl>
                                              <p:pRg st="1" end="1"/>
                                            </p:txEl>
                                          </p:spTgt>
                                        </p:tgtEl>
                                        <p:attrNameLst>
                                          <p:attrName>style.visibility</p:attrName>
                                        </p:attrNameLst>
                                      </p:cBhvr>
                                      <p:to>
                                        <p:strVal val="visible"/>
                                      </p:to>
                                    </p:set>
                                    <p:anim calcmode="lin" valueType="num">
                                      <p:cBhvr additive="base">
                                        <p:cTn id="13" dur="500" fill="hold"/>
                                        <p:tgtEl>
                                          <p:spTgt spid="1740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0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083">
                                            <p:txEl>
                                              <p:pRg st="2" end="2"/>
                                            </p:txEl>
                                          </p:spTgt>
                                        </p:tgtEl>
                                        <p:attrNameLst>
                                          <p:attrName>style.visibility</p:attrName>
                                        </p:attrNameLst>
                                      </p:cBhvr>
                                      <p:to>
                                        <p:strVal val="visible"/>
                                      </p:to>
                                    </p:set>
                                    <p:anim calcmode="lin" valueType="num">
                                      <p:cBhvr additive="base">
                                        <p:cTn id="19" dur="500" fill="hold"/>
                                        <p:tgtEl>
                                          <p:spTgt spid="1740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0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083">
                                            <p:txEl>
                                              <p:pRg st="3" end="3"/>
                                            </p:txEl>
                                          </p:spTgt>
                                        </p:tgtEl>
                                        <p:attrNameLst>
                                          <p:attrName>style.visibility</p:attrName>
                                        </p:attrNameLst>
                                      </p:cBhvr>
                                      <p:to>
                                        <p:strVal val="visible"/>
                                      </p:to>
                                    </p:set>
                                    <p:anim calcmode="lin" valueType="num">
                                      <p:cBhvr additive="base">
                                        <p:cTn id="25" dur="500" fill="hold"/>
                                        <p:tgtEl>
                                          <p:spTgt spid="1740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0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083">
                                            <p:txEl>
                                              <p:pRg st="4" end="4"/>
                                            </p:txEl>
                                          </p:spTgt>
                                        </p:tgtEl>
                                        <p:attrNameLst>
                                          <p:attrName>style.visibility</p:attrName>
                                        </p:attrNameLst>
                                      </p:cBhvr>
                                      <p:to>
                                        <p:strVal val="visible"/>
                                      </p:to>
                                    </p:set>
                                    <p:anim calcmode="lin" valueType="num">
                                      <p:cBhvr additive="base">
                                        <p:cTn id="31" dur="500" fill="hold"/>
                                        <p:tgtEl>
                                          <p:spTgt spid="1740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0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4083">
                                            <p:txEl>
                                              <p:pRg st="5" end="5"/>
                                            </p:txEl>
                                          </p:spTgt>
                                        </p:tgtEl>
                                        <p:attrNameLst>
                                          <p:attrName>style.visibility</p:attrName>
                                        </p:attrNameLst>
                                      </p:cBhvr>
                                      <p:to>
                                        <p:strVal val="visible"/>
                                      </p:to>
                                    </p:set>
                                    <p:anim calcmode="lin" valueType="num">
                                      <p:cBhvr additive="base">
                                        <p:cTn id="37" dur="500" fill="hold"/>
                                        <p:tgtEl>
                                          <p:spTgt spid="17408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408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build="p" bldLvl="2"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42336AAC-1628-41E2-BCBB-EBF10404D5EA}" type="slidenum">
              <a:rPr lang="en-US" altLang="en-US" sz="1400">
                <a:solidFill>
                  <a:schemeClr val="tx2"/>
                </a:solidFill>
              </a:rPr>
              <a:pPr/>
              <a:t>18</a:t>
            </a:fld>
            <a:endParaRPr lang="en-US" altLang="en-US" sz="1400">
              <a:solidFill>
                <a:schemeClr val="tx2"/>
              </a:solidFill>
            </a:endParaRPr>
          </a:p>
        </p:txBody>
      </p:sp>
      <p:pic>
        <p:nvPicPr>
          <p:cNvPr id="53251" name="Picture 4"/>
          <p:cNvPicPr>
            <a:picLocks noChangeAspect="1"/>
          </p:cNvPicPr>
          <p:nvPr/>
        </p:nvPicPr>
        <p:blipFill>
          <a:blip r:embed="rId3">
            <a:extLst>
              <a:ext uri="{28A0092B-C50C-407E-A947-70E740481C1C}">
                <a14:useLocalDpi xmlns:a14="http://schemas.microsoft.com/office/drawing/2010/main" val="0"/>
              </a:ext>
            </a:extLst>
          </a:blip>
          <a:srcRect l="54047" t="19124" r="4648" b="39212"/>
          <a:stretch>
            <a:fillRect/>
          </a:stretch>
        </p:blipFill>
        <p:spPr bwMode="auto">
          <a:xfrm>
            <a:off x="2068514" y="304800"/>
            <a:ext cx="790098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1960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136775" y="228600"/>
            <a:ext cx="8153400" cy="990600"/>
          </a:xfrm>
        </p:spPr>
        <p:txBody>
          <a:bodyPr/>
          <a:lstStyle/>
          <a:p>
            <a:pPr eaLnBrk="1" hangingPunct="1"/>
            <a:r>
              <a:rPr lang="en-US" altLang="en-US" smtClean="0"/>
              <a:t>Placement</a:t>
            </a:r>
          </a:p>
        </p:txBody>
      </p:sp>
      <p:sp>
        <p:nvSpPr>
          <p:cNvPr id="5529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a:solidFill>
                  <a:srgbClr val="FFFFFF"/>
                </a:solidFill>
                <a:latin typeface="Arial" panose="020B0604020202020204" pitchFamily="34" charset="0"/>
              </a:rPr>
              <a:t>Copyright </a:t>
            </a:r>
            <a:r>
              <a:rPr lang="en-US" altLang="en-US" sz="1400">
                <a:solidFill>
                  <a:srgbClr val="FFFFFF"/>
                </a:solidFill>
                <a:latin typeface="Symbol" panose="05050102010706020507" pitchFamily="18" charset="2"/>
              </a:rPr>
              <a:t>ã2014 </a:t>
            </a:r>
            <a:r>
              <a:rPr lang="en-US" altLang="en-US" sz="1400">
                <a:solidFill>
                  <a:srgbClr val="FFFFFF"/>
                </a:solidFill>
                <a:latin typeface="Arial" panose="020B0604020202020204" pitchFamily="34" charset="0"/>
              </a:rPr>
              <a:t>Progressive Business Publications</a:t>
            </a:r>
          </a:p>
          <a:p>
            <a:pPr algn="ctr"/>
            <a:endParaRPr lang="en-US" altLang="en-US" sz="1400">
              <a:solidFill>
                <a:schemeClr val="tx2"/>
              </a:solidFill>
            </a:endParaRPr>
          </a:p>
        </p:txBody>
      </p:sp>
      <p:sp>
        <p:nvSpPr>
          <p:cNvPr id="5530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E464DE10-2563-46A3-8F28-6F3F1E78FC4C}" type="slidenum">
              <a:rPr lang="en-US" altLang="en-US" sz="1200">
                <a:solidFill>
                  <a:srgbClr val="FFFFFF"/>
                </a:solidFill>
              </a:rPr>
              <a:pPr>
                <a:lnSpc>
                  <a:spcPct val="80000"/>
                </a:lnSpc>
              </a:pPr>
              <a:t>19</a:t>
            </a:fld>
            <a:endParaRPr lang="en-US" altLang="en-US" sz="1200">
              <a:solidFill>
                <a:srgbClr val="FFFFFF"/>
              </a:solidFill>
            </a:endParaRPr>
          </a:p>
        </p:txBody>
      </p:sp>
      <p:sp>
        <p:nvSpPr>
          <p:cNvPr id="55301" name="Rectangle 3"/>
          <p:cNvSpPr>
            <a:spLocks noGrp="1" noChangeArrowheads="1"/>
          </p:cNvSpPr>
          <p:nvPr>
            <p:ph sz="quarter" idx="1"/>
          </p:nvPr>
        </p:nvSpPr>
        <p:spPr>
          <a:xfrm>
            <a:off x="1981200" y="1524000"/>
            <a:ext cx="8229600" cy="4876800"/>
          </a:xfrm>
        </p:spPr>
        <p:txBody>
          <a:bodyPr/>
          <a:lstStyle/>
          <a:p>
            <a:pPr>
              <a:spcBef>
                <a:spcPts val="400"/>
              </a:spcBef>
              <a:spcAft>
                <a:spcPct val="50000"/>
              </a:spcAft>
            </a:pPr>
            <a:r>
              <a:rPr lang="en-US" altLang="en-US" smtClean="0"/>
              <a:t>If surface isn’t level, adjust legs</a:t>
            </a:r>
          </a:p>
          <a:p>
            <a:pPr>
              <a:spcBef>
                <a:spcPts val="400"/>
              </a:spcBef>
              <a:spcAft>
                <a:spcPct val="50000"/>
              </a:spcAft>
            </a:pPr>
            <a:r>
              <a:rPr lang="en-US" altLang="en-US" smtClean="0"/>
              <a:t>If needed, use a board or platform for a base</a:t>
            </a:r>
          </a:p>
          <a:p>
            <a:pPr>
              <a:spcBef>
                <a:spcPts val="400"/>
              </a:spcBef>
              <a:spcAft>
                <a:spcPct val="50000"/>
              </a:spcAft>
            </a:pPr>
            <a:r>
              <a:rPr lang="en-US" altLang="en-US" smtClean="0"/>
              <a:t>NEVER use an unstable base (e.g. boxes, bricks)</a:t>
            </a:r>
          </a:p>
          <a:p>
            <a:pPr>
              <a:spcBef>
                <a:spcPts val="400"/>
              </a:spcBef>
              <a:spcAft>
                <a:spcPts val="63"/>
              </a:spcAft>
            </a:pPr>
            <a:r>
              <a:rPr lang="en-US" altLang="en-US" smtClean="0"/>
              <a:t>NEVER use a ladder as a horizontal platform, or on a scaffold platform, or lean a stepladder against a wall.</a:t>
            </a:r>
          </a:p>
        </p:txBody>
      </p:sp>
    </p:spTree>
    <p:extLst>
      <p:ext uri="{BB962C8B-B14F-4D97-AF65-F5344CB8AC3E}">
        <p14:creationId xmlns:p14="http://schemas.microsoft.com/office/powerpoint/2010/main" val="26500927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CE8A92C8-97E0-4E7B-B006-4C4629D97D2B}" type="slidenum">
              <a:rPr lang="en-US" altLang="en-US" sz="1400">
                <a:solidFill>
                  <a:schemeClr val="tx2"/>
                </a:solidFill>
              </a:rPr>
              <a:pPr/>
              <a:t>2</a:t>
            </a:fld>
            <a:endParaRPr lang="en-US" altLang="en-US" sz="1400">
              <a:solidFill>
                <a:schemeClr val="tx2"/>
              </a:solidFill>
            </a:endParaRPr>
          </a:p>
        </p:txBody>
      </p:sp>
      <p:sp>
        <p:nvSpPr>
          <p:cNvPr id="18435" name="Rectangle 3"/>
          <p:cNvSpPr>
            <a:spLocks noChangeArrowheads="1"/>
          </p:cNvSpPr>
          <p:nvPr/>
        </p:nvSpPr>
        <p:spPr bwMode="auto">
          <a:xfrm>
            <a:off x="3048000" y="1905001"/>
            <a:ext cx="6096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gn="ctr"/>
            <a:r>
              <a:rPr lang="en-ZA" altLang="en-US" sz="8000" i="0">
                <a:solidFill>
                  <a:srgbClr val="FF0000"/>
                </a:solidFill>
                <a:latin typeface="Calibri" panose="020F0502020204030204" pitchFamily="34" charset="0"/>
              </a:rPr>
              <a:t>WHY</a:t>
            </a:r>
            <a:r>
              <a:rPr lang="en-ZA" altLang="en-US" sz="8000" i="0">
                <a:solidFill>
                  <a:srgbClr val="FF3300"/>
                </a:solidFill>
                <a:latin typeface="Calibri" panose="020F0502020204030204" pitchFamily="34" charset="0"/>
              </a:rPr>
              <a:t>?</a:t>
            </a:r>
          </a:p>
        </p:txBody>
      </p:sp>
    </p:spTree>
    <p:extLst>
      <p:ext uri="{BB962C8B-B14F-4D97-AF65-F5344CB8AC3E}">
        <p14:creationId xmlns:p14="http://schemas.microsoft.com/office/powerpoint/2010/main" val="8549103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1746DB89-C326-4A22-8BE3-7093E126FCE1}" type="slidenum">
              <a:rPr lang="en-US" altLang="en-US" sz="1400">
                <a:solidFill>
                  <a:schemeClr val="tx2"/>
                </a:solidFill>
              </a:rPr>
              <a:pPr/>
              <a:t>20</a:t>
            </a:fld>
            <a:endParaRPr lang="en-US" altLang="en-US" sz="1400">
              <a:solidFill>
                <a:schemeClr val="tx2"/>
              </a:solidFill>
            </a:endParaRPr>
          </a:p>
        </p:txBody>
      </p:sp>
      <p:pic>
        <p:nvPicPr>
          <p:cNvPr id="573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1981200"/>
            <a:ext cx="49133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85800"/>
            <a:ext cx="38100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4473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9" descr="http://www.freespace.com.au/imagehosting/images/sgibdnb79pmm01xsbp.jpg"/>
          <p:cNvPicPr>
            <a:picLocks noChangeAspect="1" noChangeArrowheads="1"/>
          </p:cNvPicPr>
          <p:nvPr/>
        </p:nvPicPr>
        <p:blipFill>
          <a:blip r:embed="rId3">
            <a:extLst>
              <a:ext uri="{28A0092B-C50C-407E-A947-70E740481C1C}">
                <a14:useLocalDpi xmlns:a14="http://schemas.microsoft.com/office/drawing/2010/main" val="0"/>
              </a:ext>
            </a:extLst>
          </a:blip>
          <a:srcRect l="7178" t="3018" r="3049" b="2235"/>
          <a:stretch>
            <a:fillRect/>
          </a:stretch>
        </p:blipFill>
        <p:spPr bwMode="auto">
          <a:xfrm>
            <a:off x="8383787" y="2152928"/>
            <a:ext cx="3196826" cy="367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2"/>
          <p:cNvSpPr>
            <a:spLocks noGrp="1" noChangeArrowheads="1"/>
          </p:cNvSpPr>
          <p:nvPr>
            <p:ph type="title"/>
          </p:nvPr>
        </p:nvSpPr>
        <p:spPr>
          <a:xfrm>
            <a:off x="2136775" y="228600"/>
            <a:ext cx="8153400" cy="990600"/>
          </a:xfrm>
        </p:spPr>
        <p:txBody>
          <a:bodyPr/>
          <a:lstStyle/>
          <a:p>
            <a:pPr eaLnBrk="1" hangingPunct="1"/>
            <a:r>
              <a:rPr lang="en-US" altLang="en-US" smtClean="0"/>
              <a:t>Setting Up</a:t>
            </a:r>
          </a:p>
        </p:txBody>
      </p:sp>
      <p:sp>
        <p:nvSpPr>
          <p:cNvPr id="5939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a:solidFill>
                  <a:srgbClr val="FFFFFF"/>
                </a:solidFill>
                <a:latin typeface="Arial" panose="020B0604020202020204" pitchFamily="34" charset="0"/>
              </a:rPr>
              <a:t>Copyright </a:t>
            </a:r>
            <a:r>
              <a:rPr lang="en-US" altLang="en-US" sz="1400">
                <a:solidFill>
                  <a:srgbClr val="FFFFFF"/>
                </a:solidFill>
                <a:latin typeface="Symbol" panose="05050102010706020507" pitchFamily="18" charset="2"/>
              </a:rPr>
              <a:t>ã2014 </a:t>
            </a:r>
            <a:r>
              <a:rPr lang="en-US" altLang="en-US" sz="1400">
                <a:solidFill>
                  <a:srgbClr val="FFFFFF"/>
                </a:solidFill>
                <a:latin typeface="Arial" panose="020B0604020202020204" pitchFamily="34" charset="0"/>
              </a:rPr>
              <a:t>Progressive Business Publications</a:t>
            </a:r>
          </a:p>
          <a:p>
            <a:pPr algn="ctr"/>
            <a:endParaRPr lang="en-US" altLang="en-US" sz="1400">
              <a:solidFill>
                <a:schemeClr val="tx2"/>
              </a:solidFill>
            </a:endParaRPr>
          </a:p>
        </p:txBody>
      </p:sp>
      <p:sp>
        <p:nvSpPr>
          <p:cNvPr id="5939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139C0123-A674-4A4D-837E-9699D50BB479}" type="slidenum">
              <a:rPr lang="en-US" altLang="en-US" sz="1200">
                <a:solidFill>
                  <a:srgbClr val="FFFFFF"/>
                </a:solidFill>
              </a:rPr>
              <a:pPr>
                <a:lnSpc>
                  <a:spcPct val="80000"/>
                </a:lnSpc>
              </a:pPr>
              <a:t>21</a:t>
            </a:fld>
            <a:endParaRPr lang="en-US" altLang="en-US" sz="1200">
              <a:solidFill>
                <a:srgbClr val="FFFFFF"/>
              </a:solidFill>
            </a:endParaRPr>
          </a:p>
        </p:txBody>
      </p:sp>
      <p:sp>
        <p:nvSpPr>
          <p:cNvPr id="31749" name="Rectangle 3"/>
          <p:cNvSpPr>
            <a:spLocks noGrp="1" noChangeArrowheads="1"/>
          </p:cNvSpPr>
          <p:nvPr>
            <p:ph sz="quarter" idx="1"/>
          </p:nvPr>
        </p:nvSpPr>
        <p:spPr>
          <a:xfrm>
            <a:off x="1331844" y="1550504"/>
            <a:ext cx="7278756" cy="4545496"/>
          </a:xfrm>
        </p:spPr>
        <p:txBody>
          <a:bodyPr/>
          <a:lstStyle/>
          <a:p>
            <a:pPr>
              <a:spcBef>
                <a:spcPts val="400"/>
              </a:spcBef>
              <a:spcAft>
                <a:spcPts val="1200"/>
              </a:spcAft>
              <a:defRPr/>
            </a:pPr>
            <a:r>
              <a:rPr lang="en-US" altLang="en-US" dirty="0" smtClean="0"/>
              <a:t>Step 1: Lay ladder on ground with base resting against bottom of the wall</a:t>
            </a:r>
          </a:p>
          <a:p>
            <a:pPr>
              <a:spcBef>
                <a:spcPts val="400"/>
              </a:spcBef>
              <a:spcAft>
                <a:spcPts val="1200"/>
              </a:spcAft>
              <a:defRPr/>
            </a:pPr>
            <a:r>
              <a:rPr lang="en-US" altLang="en-US" dirty="0" smtClean="0"/>
              <a:t>Step 2: Lift top of the ladder; walk under toward the wall, moving hands from rung to rung</a:t>
            </a:r>
          </a:p>
          <a:p>
            <a:pPr>
              <a:spcBef>
                <a:spcPts val="400"/>
              </a:spcBef>
              <a:spcAft>
                <a:spcPts val="1200"/>
              </a:spcAft>
              <a:defRPr/>
            </a:pPr>
            <a:r>
              <a:rPr lang="en-US" altLang="en-US" dirty="0" smtClean="0"/>
              <a:t>Step 3: Pull out base when ladder </a:t>
            </a:r>
            <a:r>
              <a:rPr lang="en-US" altLang="en-US" dirty="0" smtClean="0"/>
              <a:t>top </a:t>
            </a:r>
            <a:r>
              <a:rPr lang="en-US" altLang="en-US" dirty="0" smtClean="0"/>
              <a:t>touches the wall</a:t>
            </a:r>
          </a:p>
          <a:p>
            <a:pPr>
              <a:spcBef>
                <a:spcPts val="400"/>
              </a:spcBef>
              <a:spcAft>
                <a:spcPts val="1200"/>
              </a:spcAft>
              <a:defRPr/>
            </a:pPr>
            <a:r>
              <a:rPr lang="en-US" altLang="en-US" dirty="0" smtClean="0"/>
              <a:t>4 to 1 rule: for every 1m high, </a:t>
            </a:r>
            <a:r>
              <a:rPr lang="en-US" altLang="en-US" dirty="0" smtClean="0"/>
              <a:t>move ladder </a:t>
            </a:r>
            <a:r>
              <a:rPr lang="en-US" altLang="en-US" dirty="0" smtClean="0"/>
              <a:t>base </a:t>
            </a:r>
            <a:r>
              <a:rPr lang="en-US" altLang="en-US" dirty="0" smtClean="0"/>
              <a:t>out </a:t>
            </a:r>
            <a:r>
              <a:rPr lang="en-US" altLang="en-US" dirty="0" smtClean="0"/>
              <a:t>¼</a:t>
            </a:r>
            <a:r>
              <a:rPr lang="en-US" altLang="en-US" dirty="0" smtClean="0"/>
              <a:t>m (if 4m high, base out 1m)          </a:t>
            </a:r>
            <a:r>
              <a:rPr lang="en-US" altLang="en-US" dirty="0" smtClean="0">
                <a:sym typeface="Wingdings" panose="05000000000000000000" pitchFamily="2" charset="2"/>
              </a:rPr>
              <a:t> </a:t>
            </a:r>
            <a:endParaRPr lang="en-US" altLang="en-US" dirty="0" smtClean="0"/>
          </a:p>
        </p:txBody>
      </p:sp>
    </p:spTree>
    <p:extLst>
      <p:ext uri="{BB962C8B-B14F-4D97-AF65-F5344CB8AC3E}">
        <p14:creationId xmlns:p14="http://schemas.microsoft.com/office/powerpoint/2010/main" val="2121912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9" name="Picture 7" descr="http://baileyladders.com.au/images/products/extension-ladders/fxn_fibreglass_extension_main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3005" y="3995510"/>
            <a:ext cx="207327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2"/>
          <p:cNvSpPr>
            <a:spLocks noGrp="1" noChangeArrowheads="1"/>
          </p:cNvSpPr>
          <p:nvPr>
            <p:ph type="title"/>
          </p:nvPr>
        </p:nvSpPr>
        <p:spPr>
          <a:xfrm>
            <a:off x="2136775" y="228600"/>
            <a:ext cx="8153400" cy="990600"/>
          </a:xfrm>
        </p:spPr>
        <p:txBody>
          <a:bodyPr/>
          <a:lstStyle/>
          <a:p>
            <a:pPr eaLnBrk="1" hangingPunct="1"/>
            <a:r>
              <a:rPr lang="en-US" altLang="en-US" dirty="0" smtClean="0"/>
              <a:t>Securing the Ladder</a:t>
            </a:r>
          </a:p>
        </p:txBody>
      </p:sp>
      <p:sp>
        <p:nvSpPr>
          <p:cNvPr id="6144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a:solidFill>
                  <a:srgbClr val="FFFFFF"/>
                </a:solidFill>
                <a:latin typeface="Arial" panose="020B0604020202020204" pitchFamily="34" charset="0"/>
              </a:rPr>
              <a:t>Copyright </a:t>
            </a:r>
            <a:r>
              <a:rPr lang="en-US" altLang="en-US" sz="1400">
                <a:solidFill>
                  <a:srgbClr val="FFFFFF"/>
                </a:solidFill>
                <a:latin typeface="Symbol" panose="05050102010706020507" pitchFamily="18" charset="2"/>
              </a:rPr>
              <a:t>ã2014 </a:t>
            </a:r>
            <a:r>
              <a:rPr lang="en-US" altLang="en-US" sz="1400">
                <a:solidFill>
                  <a:srgbClr val="FFFFFF"/>
                </a:solidFill>
                <a:latin typeface="Arial" panose="020B0604020202020204" pitchFamily="34" charset="0"/>
              </a:rPr>
              <a:t>Progressive Business Publications</a:t>
            </a:r>
          </a:p>
          <a:p>
            <a:pPr algn="ctr"/>
            <a:endParaRPr lang="en-US" altLang="en-US" sz="1400">
              <a:solidFill>
                <a:schemeClr val="tx2"/>
              </a:solidFill>
            </a:endParaRPr>
          </a:p>
        </p:txBody>
      </p:sp>
      <p:sp>
        <p:nvSpPr>
          <p:cNvPr id="6144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41CC07BA-C4B3-47B5-9D40-4803656CCF26}" type="slidenum">
              <a:rPr lang="en-US" altLang="en-US" sz="1200">
                <a:solidFill>
                  <a:srgbClr val="FFFFFF"/>
                </a:solidFill>
              </a:rPr>
              <a:pPr>
                <a:lnSpc>
                  <a:spcPct val="80000"/>
                </a:lnSpc>
              </a:pPr>
              <a:t>22</a:t>
            </a:fld>
            <a:endParaRPr lang="en-US" altLang="en-US" sz="1200">
              <a:solidFill>
                <a:srgbClr val="FFFFFF"/>
              </a:solidFill>
            </a:endParaRPr>
          </a:p>
        </p:txBody>
      </p:sp>
      <p:sp>
        <p:nvSpPr>
          <p:cNvPr id="48134" name="Rectangle 3"/>
          <p:cNvSpPr>
            <a:spLocks noGrp="1" noChangeArrowheads="1"/>
          </p:cNvSpPr>
          <p:nvPr>
            <p:ph sz="quarter" idx="1"/>
          </p:nvPr>
        </p:nvSpPr>
        <p:spPr>
          <a:xfrm>
            <a:off x="2415732" y="1650999"/>
            <a:ext cx="7921625" cy="4495800"/>
          </a:xfrm>
        </p:spPr>
        <p:txBody>
          <a:bodyPr>
            <a:normAutofit/>
          </a:bodyPr>
          <a:lstStyle/>
          <a:p>
            <a:pPr eaLnBrk="1" hangingPunct="1">
              <a:spcAft>
                <a:spcPct val="50000"/>
              </a:spcAft>
              <a:defRPr/>
            </a:pPr>
            <a:r>
              <a:rPr lang="en-US" altLang="en-US" dirty="0" smtClean="0"/>
              <a:t>Tie the rope to both </a:t>
            </a:r>
            <a:r>
              <a:rPr lang="en-US" altLang="en-US" u="sng" dirty="0" smtClean="0"/>
              <a:t>side rails</a:t>
            </a:r>
            <a:r>
              <a:rPr lang="en-US" altLang="en-US" dirty="0" smtClean="0"/>
              <a:t> </a:t>
            </a:r>
            <a:r>
              <a:rPr lang="en-US" altLang="en-US" dirty="0" smtClean="0"/>
              <a:t>of the base                   – to stakes/blocks/sandbags </a:t>
            </a:r>
            <a:r>
              <a:rPr lang="en-US" altLang="en-US" dirty="0" smtClean="0"/>
              <a:t>on </a:t>
            </a:r>
            <a:r>
              <a:rPr lang="en-US" altLang="en-US" dirty="0" smtClean="0"/>
              <a:t>ground</a:t>
            </a:r>
            <a:endParaRPr lang="en-US" altLang="en-US" dirty="0"/>
          </a:p>
          <a:p>
            <a:pPr eaLnBrk="1" hangingPunct="1">
              <a:spcAft>
                <a:spcPct val="50000"/>
              </a:spcAft>
              <a:defRPr/>
            </a:pPr>
            <a:r>
              <a:rPr lang="en-US" altLang="en-US" dirty="0" smtClean="0"/>
              <a:t>Use </a:t>
            </a:r>
            <a:r>
              <a:rPr lang="en-US" altLang="en-US" u="sng" dirty="0" smtClean="0"/>
              <a:t>ladder stays </a:t>
            </a:r>
            <a:r>
              <a:rPr lang="en-US" altLang="en-US" dirty="0" smtClean="0"/>
              <a:t>when leaning against </a:t>
            </a:r>
            <a:r>
              <a:rPr lang="en-US" altLang="en-US" dirty="0" smtClean="0"/>
              <a:t>window</a:t>
            </a:r>
            <a:endParaRPr lang="en-US" altLang="en-US" dirty="0" smtClean="0"/>
          </a:p>
          <a:p>
            <a:pPr>
              <a:spcAft>
                <a:spcPts val="600"/>
              </a:spcAft>
              <a:defRPr/>
            </a:pPr>
            <a:r>
              <a:rPr lang="en-US" altLang="en-US" dirty="0" smtClean="0"/>
              <a:t>Station a </a:t>
            </a:r>
            <a:r>
              <a:rPr lang="en-US" altLang="en-US" u="sng" dirty="0" smtClean="0"/>
              <a:t>co-worker at the foot </a:t>
            </a:r>
            <a:r>
              <a:rPr lang="en-US" altLang="en-US" dirty="0" smtClean="0"/>
              <a:t>of the </a:t>
            </a:r>
            <a:r>
              <a:rPr lang="en-US" altLang="en-US" dirty="0" smtClean="0"/>
              <a:t>ladder</a:t>
            </a:r>
            <a:endParaRPr lang="en-US" altLang="en-US" dirty="0" smtClean="0"/>
          </a:p>
          <a:p>
            <a:pPr marL="261938" indent="0">
              <a:spcBef>
                <a:spcPts val="0"/>
              </a:spcBef>
              <a:spcAft>
                <a:spcPct val="50000"/>
              </a:spcAft>
              <a:buNone/>
              <a:defRPr/>
            </a:pPr>
            <a:r>
              <a:rPr lang="en-US" altLang="en-US" sz="2200" dirty="0" smtClean="0"/>
              <a:t>(</a:t>
            </a:r>
            <a:r>
              <a:rPr lang="en-US" altLang="en-US" sz="2400" dirty="0" smtClean="0"/>
              <a:t>facing </a:t>
            </a:r>
            <a:r>
              <a:rPr lang="en-US" altLang="en-US" sz="2400" dirty="0"/>
              <a:t>ladder with a hand on each side </a:t>
            </a:r>
            <a:r>
              <a:rPr lang="en-US" altLang="en-US" sz="2400" dirty="0" smtClean="0"/>
              <a:t>rail, &amp; </a:t>
            </a:r>
            <a:r>
              <a:rPr lang="en-US" altLang="en-US" sz="2400" dirty="0"/>
              <a:t>a foot on bottom </a:t>
            </a:r>
            <a:r>
              <a:rPr lang="en-US" altLang="en-US" sz="2400" dirty="0" smtClean="0"/>
              <a:t>rung)</a:t>
            </a:r>
          </a:p>
          <a:p>
            <a:pPr marL="261938" indent="0">
              <a:spcBef>
                <a:spcPts val="0"/>
              </a:spcBef>
              <a:spcAft>
                <a:spcPct val="50000"/>
              </a:spcAft>
              <a:buNone/>
              <a:defRPr/>
            </a:pPr>
            <a:r>
              <a:rPr lang="en-US" altLang="en-US" sz="2200" dirty="0" smtClean="0">
                <a:solidFill>
                  <a:srgbClr val="FF0000"/>
                </a:solidFill>
              </a:rPr>
              <a:t>Be careful, s/he is </a:t>
            </a:r>
            <a:r>
              <a:rPr lang="en-US" altLang="en-US" sz="2200" dirty="0">
                <a:solidFill>
                  <a:srgbClr val="FF0000"/>
                </a:solidFill>
              </a:rPr>
              <a:t>at risk of being hit if </a:t>
            </a:r>
            <a:r>
              <a:rPr lang="en-US" altLang="en-US" sz="2200" dirty="0" smtClean="0">
                <a:solidFill>
                  <a:srgbClr val="FF0000"/>
                </a:solidFill>
              </a:rPr>
              <a:t>you/items </a:t>
            </a:r>
            <a:r>
              <a:rPr lang="en-US" altLang="en-US" sz="2200" dirty="0">
                <a:solidFill>
                  <a:srgbClr val="FF0000"/>
                </a:solidFill>
              </a:rPr>
              <a:t>fall!</a:t>
            </a:r>
          </a:p>
          <a:p>
            <a:pPr eaLnBrk="1" hangingPunct="1">
              <a:spcAft>
                <a:spcPct val="50000"/>
              </a:spcAft>
              <a:defRPr/>
            </a:pPr>
            <a:r>
              <a:rPr lang="en-US" altLang="en-US" dirty="0" smtClean="0"/>
              <a:t>Use a </a:t>
            </a:r>
            <a:r>
              <a:rPr lang="en-US" altLang="en-US" u="sng" dirty="0" smtClean="0"/>
              <a:t>pole chain </a:t>
            </a:r>
            <a:r>
              <a:rPr lang="en-US" altLang="en-US" dirty="0" smtClean="0"/>
              <a:t>when leaning against </a:t>
            </a:r>
            <a:r>
              <a:rPr lang="en-US" altLang="en-US" dirty="0" smtClean="0"/>
              <a:t>a pole</a:t>
            </a:r>
            <a:endParaRPr lang="en-US" altLang="en-US" dirty="0" smtClean="0"/>
          </a:p>
        </p:txBody>
      </p:sp>
      <p:pic>
        <p:nvPicPr>
          <p:cNvPr id="2054" name="Picture 6" descr="Image result for tie side rails at base of ladder"/>
          <p:cNvPicPr>
            <a:picLocks noChangeAspect="1" noChangeArrowheads="1"/>
          </p:cNvPicPr>
          <p:nvPr/>
        </p:nvPicPr>
        <p:blipFill rotWithShape="1">
          <a:blip r:embed="rId4">
            <a:extLst>
              <a:ext uri="{28A0092B-C50C-407E-A947-70E740481C1C}">
                <a14:useLocalDpi xmlns:a14="http://schemas.microsoft.com/office/drawing/2010/main" val="0"/>
              </a:ext>
            </a:extLst>
          </a:blip>
          <a:srcRect t="5793"/>
          <a:stretch/>
        </p:blipFill>
        <p:spPr bwMode="auto">
          <a:xfrm>
            <a:off x="165724" y="228600"/>
            <a:ext cx="2509845" cy="32548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securing base of lad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2275" y="596673"/>
            <a:ext cx="2620004" cy="1886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2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136775" y="228600"/>
            <a:ext cx="8153400" cy="990600"/>
          </a:xfrm>
        </p:spPr>
        <p:txBody>
          <a:bodyPr/>
          <a:lstStyle/>
          <a:p>
            <a:pPr eaLnBrk="1" hangingPunct="1"/>
            <a:r>
              <a:rPr lang="en-US" altLang="en-US" smtClean="0"/>
              <a:t>Safe Climbing</a:t>
            </a:r>
          </a:p>
        </p:txBody>
      </p:sp>
      <p:sp>
        <p:nvSpPr>
          <p:cNvPr id="6349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a:solidFill>
                  <a:srgbClr val="FFFFFF"/>
                </a:solidFill>
                <a:latin typeface="Arial" panose="020B0604020202020204" pitchFamily="34" charset="0"/>
              </a:rPr>
              <a:t>Copyright </a:t>
            </a:r>
            <a:r>
              <a:rPr lang="en-US" altLang="en-US" sz="1400">
                <a:solidFill>
                  <a:srgbClr val="FFFFFF"/>
                </a:solidFill>
                <a:latin typeface="Symbol" panose="05050102010706020507" pitchFamily="18" charset="2"/>
              </a:rPr>
              <a:t>ã2014 </a:t>
            </a:r>
            <a:r>
              <a:rPr lang="en-US" altLang="en-US" sz="1400">
                <a:solidFill>
                  <a:srgbClr val="FFFFFF"/>
                </a:solidFill>
                <a:latin typeface="Arial" panose="020B0604020202020204" pitchFamily="34" charset="0"/>
              </a:rPr>
              <a:t>Progressive Business Publications</a:t>
            </a:r>
          </a:p>
          <a:p>
            <a:pPr algn="ctr"/>
            <a:endParaRPr lang="en-US" altLang="en-US" sz="1400">
              <a:solidFill>
                <a:schemeClr val="tx2"/>
              </a:solidFill>
            </a:endParaRPr>
          </a:p>
        </p:txBody>
      </p:sp>
      <p:sp>
        <p:nvSpPr>
          <p:cNvPr id="6349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6E93CF9C-C84F-4DAB-9541-2843135F3C85}" type="slidenum">
              <a:rPr lang="en-US" altLang="en-US" sz="1200">
                <a:solidFill>
                  <a:srgbClr val="FFFFFF"/>
                </a:solidFill>
              </a:rPr>
              <a:pPr>
                <a:lnSpc>
                  <a:spcPct val="80000"/>
                </a:lnSpc>
              </a:pPr>
              <a:t>23</a:t>
            </a:fld>
            <a:endParaRPr lang="en-US" altLang="en-US" sz="1200">
              <a:solidFill>
                <a:srgbClr val="FFFFFF"/>
              </a:solidFill>
            </a:endParaRPr>
          </a:p>
        </p:txBody>
      </p:sp>
      <p:sp>
        <p:nvSpPr>
          <p:cNvPr id="63493" name="Rectangle 3"/>
          <p:cNvSpPr>
            <a:spLocks noGrp="1" noChangeArrowheads="1"/>
          </p:cNvSpPr>
          <p:nvPr>
            <p:ph sz="quarter" idx="1"/>
          </p:nvPr>
        </p:nvSpPr>
        <p:spPr>
          <a:xfrm>
            <a:off x="1909764" y="1509712"/>
            <a:ext cx="5715000" cy="5029200"/>
          </a:xfrm>
        </p:spPr>
        <p:txBody>
          <a:bodyPr/>
          <a:lstStyle/>
          <a:p>
            <a:pPr eaLnBrk="1" hangingPunct="1">
              <a:lnSpc>
                <a:spcPct val="80000"/>
              </a:lnSpc>
              <a:spcAft>
                <a:spcPct val="50000"/>
              </a:spcAft>
            </a:pPr>
            <a:r>
              <a:rPr lang="en-US" altLang="en-US" dirty="0" smtClean="0"/>
              <a:t>Face the ladder</a:t>
            </a:r>
          </a:p>
          <a:p>
            <a:pPr eaLnBrk="1" hangingPunct="1">
              <a:lnSpc>
                <a:spcPct val="80000"/>
              </a:lnSpc>
              <a:spcAft>
                <a:spcPct val="50000"/>
              </a:spcAft>
            </a:pPr>
            <a:r>
              <a:rPr lang="en-US" altLang="en-US" dirty="0" smtClean="0"/>
              <a:t>One step at a time</a:t>
            </a:r>
          </a:p>
          <a:p>
            <a:pPr eaLnBrk="1" hangingPunct="1">
              <a:lnSpc>
                <a:spcPct val="80000"/>
              </a:lnSpc>
              <a:spcAft>
                <a:spcPct val="50000"/>
              </a:spcAft>
            </a:pPr>
            <a:r>
              <a:rPr lang="en-US" altLang="en-US" dirty="0" smtClean="0"/>
              <a:t>Grab rungs, not side rails …       use both hands!</a:t>
            </a:r>
          </a:p>
          <a:p>
            <a:pPr eaLnBrk="1" hangingPunct="1">
              <a:lnSpc>
                <a:spcPct val="80000"/>
              </a:lnSpc>
              <a:spcAft>
                <a:spcPct val="50000"/>
              </a:spcAft>
            </a:pPr>
            <a:r>
              <a:rPr lang="en-US" altLang="en-US" dirty="0" smtClean="0"/>
              <a:t>3-point contact rule (hands, feet)</a:t>
            </a:r>
          </a:p>
          <a:p>
            <a:pPr eaLnBrk="1" hangingPunct="1">
              <a:lnSpc>
                <a:spcPct val="80000"/>
              </a:lnSpc>
              <a:spcAft>
                <a:spcPct val="50000"/>
              </a:spcAft>
            </a:pPr>
            <a:r>
              <a:rPr lang="en-US" altLang="en-US" dirty="0" smtClean="0"/>
              <a:t>Harness must be used if you need to work with both hands</a:t>
            </a:r>
          </a:p>
        </p:txBody>
      </p:sp>
      <p:pic>
        <p:nvPicPr>
          <p:cNvPr id="63494" name="Picture 7" descr="http://www.wta.mb.ca/newsletter/Newsletter%20images/ladder_safet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1" y="914401"/>
            <a:ext cx="3210534" cy="571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4098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136775" y="228600"/>
            <a:ext cx="8153400" cy="990600"/>
          </a:xfrm>
        </p:spPr>
        <p:txBody>
          <a:bodyPr/>
          <a:lstStyle/>
          <a:p>
            <a:pPr eaLnBrk="1" hangingPunct="1"/>
            <a:r>
              <a:rPr lang="en-US" altLang="en-US" smtClean="0"/>
              <a:t>Safe Climbing</a:t>
            </a:r>
          </a:p>
        </p:txBody>
      </p:sp>
      <p:sp>
        <p:nvSpPr>
          <p:cNvPr id="6553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a:solidFill>
                  <a:srgbClr val="FFFFFF"/>
                </a:solidFill>
                <a:latin typeface="Arial" panose="020B0604020202020204" pitchFamily="34" charset="0"/>
              </a:rPr>
              <a:t>Copyright </a:t>
            </a:r>
            <a:r>
              <a:rPr lang="en-US" altLang="en-US" sz="1400">
                <a:solidFill>
                  <a:srgbClr val="FFFFFF"/>
                </a:solidFill>
                <a:latin typeface="Symbol" panose="05050102010706020507" pitchFamily="18" charset="2"/>
              </a:rPr>
              <a:t>ã2014 </a:t>
            </a:r>
            <a:r>
              <a:rPr lang="en-US" altLang="en-US" sz="1400">
                <a:solidFill>
                  <a:srgbClr val="FFFFFF"/>
                </a:solidFill>
                <a:latin typeface="Arial" panose="020B0604020202020204" pitchFamily="34" charset="0"/>
              </a:rPr>
              <a:t>Progressive Business Publications</a:t>
            </a:r>
          </a:p>
          <a:p>
            <a:pPr algn="ctr"/>
            <a:endParaRPr lang="en-US" altLang="en-US" sz="1400">
              <a:solidFill>
                <a:schemeClr val="tx2"/>
              </a:solidFill>
            </a:endParaRPr>
          </a:p>
        </p:txBody>
      </p:sp>
      <p:sp>
        <p:nvSpPr>
          <p:cNvPr id="6554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B1B0EC21-0927-4989-B117-C9E62DF8DF14}" type="slidenum">
              <a:rPr lang="en-US" altLang="en-US" sz="1200">
                <a:solidFill>
                  <a:srgbClr val="FFFFFF"/>
                </a:solidFill>
              </a:rPr>
              <a:pPr>
                <a:lnSpc>
                  <a:spcPct val="80000"/>
                </a:lnSpc>
              </a:pPr>
              <a:t>24</a:t>
            </a:fld>
            <a:endParaRPr lang="en-US" altLang="en-US" sz="1200">
              <a:solidFill>
                <a:srgbClr val="FFFFFF"/>
              </a:solidFill>
            </a:endParaRPr>
          </a:p>
        </p:txBody>
      </p:sp>
      <p:sp>
        <p:nvSpPr>
          <p:cNvPr id="65541" name="Rectangle 3"/>
          <p:cNvSpPr>
            <a:spLocks noGrp="1" noChangeArrowheads="1"/>
          </p:cNvSpPr>
          <p:nvPr>
            <p:ph sz="quarter" idx="1"/>
          </p:nvPr>
        </p:nvSpPr>
        <p:spPr>
          <a:xfrm>
            <a:off x="1170709" y="1327150"/>
            <a:ext cx="7848600" cy="5029200"/>
          </a:xfrm>
        </p:spPr>
        <p:txBody>
          <a:bodyPr/>
          <a:lstStyle/>
          <a:p>
            <a:pPr eaLnBrk="1" hangingPunct="1">
              <a:lnSpc>
                <a:spcPct val="80000"/>
              </a:lnSpc>
              <a:spcAft>
                <a:spcPct val="50000"/>
              </a:spcAft>
            </a:pPr>
            <a:r>
              <a:rPr lang="en-US" altLang="en-US" dirty="0" smtClean="0"/>
              <a:t>Do not move the ladder while you are on it</a:t>
            </a:r>
          </a:p>
          <a:p>
            <a:pPr eaLnBrk="1" hangingPunct="1">
              <a:lnSpc>
                <a:spcPct val="80000"/>
              </a:lnSpc>
              <a:spcAft>
                <a:spcPct val="50000"/>
              </a:spcAft>
            </a:pPr>
            <a:r>
              <a:rPr lang="en-US" altLang="en-US" dirty="0" smtClean="0"/>
              <a:t>Follow ‘belt buckle rule’ to avoid overreaching</a:t>
            </a:r>
          </a:p>
          <a:p>
            <a:pPr eaLnBrk="1" hangingPunct="1">
              <a:lnSpc>
                <a:spcPct val="80000"/>
              </a:lnSpc>
              <a:spcAft>
                <a:spcPct val="50000"/>
              </a:spcAft>
            </a:pPr>
            <a:r>
              <a:rPr lang="en-US" altLang="en-US" dirty="0" smtClean="0"/>
              <a:t>Never go higher than </a:t>
            </a:r>
            <a:r>
              <a:rPr lang="en-US" altLang="en-US" b="1" dirty="0" smtClean="0">
                <a:solidFill>
                  <a:srgbClr val="FF0000"/>
                </a:solidFill>
              </a:rPr>
              <a:t>red step </a:t>
            </a:r>
            <a:r>
              <a:rPr lang="en-US" altLang="en-US" dirty="0" smtClean="0"/>
              <a:t>(SA metal ladders)</a:t>
            </a:r>
          </a:p>
          <a:p>
            <a:pPr eaLnBrk="1" hangingPunct="1">
              <a:lnSpc>
                <a:spcPct val="80000"/>
              </a:lnSpc>
              <a:spcAft>
                <a:spcPct val="50000"/>
              </a:spcAft>
            </a:pPr>
            <a:r>
              <a:rPr lang="en-US" altLang="en-US" dirty="0" smtClean="0"/>
              <a:t>Avoid carrying bulky loads (rather use tool belt / backpack / pulley rope)</a:t>
            </a:r>
          </a:p>
          <a:p>
            <a:pPr eaLnBrk="1" hangingPunct="1">
              <a:lnSpc>
                <a:spcPct val="80000"/>
              </a:lnSpc>
              <a:spcAft>
                <a:spcPct val="50000"/>
              </a:spcAft>
            </a:pPr>
            <a:r>
              <a:rPr lang="en-US" altLang="en-US" dirty="0" smtClean="0"/>
              <a:t>If dizzy: drape arms around rungs, rest head</a:t>
            </a:r>
          </a:p>
          <a:p>
            <a:pPr eaLnBrk="1" hangingPunct="1">
              <a:lnSpc>
                <a:spcPct val="80000"/>
              </a:lnSpc>
              <a:spcAft>
                <a:spcPct val="50000"/>
              </a:spcAft>
            </a:pPr>
            <a:r>
              <a:rPr lang="en-US" altLang="en-US" dirty="0" smtClean="0"/>
              <a:t>NEVER climb a ladder </a:t>
            </a:r>
            <a:r>
              <a:rPr lang="en-US" altLang="en-US" dirty="0" smtClean="0">
                <a:solidFill>
                  <a:srgbClr val="FF0000"/>
                </a:solidFill>
              </a:rPr>
              <a:t>under influence </a:t>
            </a:r>
            <a:r>
              <a:rPr lang="en-US" altLang="en-US" dirty="0" smtClean="0"/>
              <a:t>of alcohol or flu!</a:t>
            </a:r>
          </a:p>
        </p:txBody>
      </p:sp>
      <p:pic>
        <p:nvPicPr>
          <p:cNvPr id="1026" name="Picture 2" descr="Image result for Use ladder st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9242" y="2070244"/>
            <a:ext cx="2714625" cy="271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398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136775" y="228600"/>
            <a:ext cx="8153400" cy="990600"/>
          </a:xfrm>
        </p:spPr>
        <p:txBody>
          <a:bodyPr/>
          <a:lstStyle/>
          <a:p>
            <a:pPr eaLnBrk="1" hangingPunct="1"/>
            <a:r>
              <a:rPr lang="en-US" altLang="en-US" smtClean="0"/>
              <a:t>High Traffic Areas</a:t>
            </a:r>
          </a:p>
        </p:txBody>
      </p:sp>
      <p:sp>
        <p:nvSpPr>
          <p:cNvPr id="6758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a:solidFill>
                  <a:srgbClr val="FFFFFF"/>
                </a:solidFill>
                <a:latin typeface="Arial" panose="020B0604020202020204" pitchFamily="34" charset="0"/>
              </a:rPr>
              <a:t>Copyright </a:t>
            </a:r>
            <a:r>
              <a:rPr lang="en-US" altLang="en-US" sz="1400">
                <a:solidFill>
                  <a:srgbClr val="FFFFFF"/>
                </a:solidFill>
                <a:latin typeface="Symbol" panose="05050102010706020507" pitchFamily="18" charset="2"/>
              </a:rPr>
              <a:t>ã2014 </a:t>
            </a:r>
            <a:r>
              <a:rPr lang="en-US" altLang="en-US" sz="1400">
                <a:solidFill>
                  <a:srgbClr val="FFFFFF"/>
                </a:solidFill>
                <a:latin typeface="Arial" panose="020B0604020202020204" pitchFamily="34" charset="0"/>
              </a:rPr>
              <a:t>Progressive Business Publications</a:t>
            </a:r>
          </a:p>
          <a:p>
            <a:pPr algn="ctr"/>
            <a:endParaRPr lang="en-US" altLang="en-US" sz="1400">
              <a:solidFill>
                <a:schemeClr val="tx2"/>
              </a:solidFill>
            </a:endParaRPr>
          </a:p>
        </p:txBody>
      </p:sp>
      <p:sp>
        <p:nvSpPr>
          <p:cNvPr id="6758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D3B25BDC-6B78-4016-961B-34A410B0823E}" type="slidenum">
              <a:rPr lang="en-US" altLang="en-US" sz="1200">
                <a:solidFill>
                  <a:srgbClr val="FFFFFF"/>
                </a:solidFill>
              </a:rPr>
              <a:pPr>
                <a:lnSpc>
                  <a:spcPct val="80000"/>
                </a:lnSpc>
              </a:pPr>
              <a:t>25</a:t>
            </a:fld>
            <a:endParaRPr lang="en-US" altLang="en-US" sz="1200">
              <a:solidFill>
                <a:srgbClr val="FFFFFF"/>
              </a:solidFill>
            </a:endParaRPr>
          </a:p>
        </p:txBody>
      </p:sp>
      <p:sp>
        <p:nvSpPr>
          <p:cNvPr id="67589" name="Rectangle 3"/>
          <p:cNvSpPr>
            <a:spLocks noGrp="1" noChangeArrowheads="1"/>
          </p:cNvSpPr>
          <p:nvPr>
            <p:ph sz="quarter" idx="1"/>
          </p:nvPr>
        </p:nvSpPr>
        <p:spPr>
          <a:xfrm>
            <a:off x="2136775" y="1600200"/>
            <a:ext cx="8153400" cy="4495800"/>
          </a:xfrm>
        </p:spPr>
        <p:txBody>
          <a:bodyPr/>
          <a:lstStyle/>
          <a:p>
            <a:pPr eaLnBrk="1" hangingPunct="1">
              <a:spcAft>
                <a:spcPct val="50000"/>
              </a:spcAft>
            </a:pPr>
            <a:r>
              <a:rPr lang="en-US" altLang="en-US" smtClean="0"/>
              <a:t>Hallways, doorways, driveways</a:t>
            </a:r>
          </a:p>
          <a:p>
            <a:pPr eaLnBrk="1" hangingPunct="1">
              <a:spcAft>
                <a:spcPct val="50000"/>
              </a:spcAft>
            </a:pPr>
            <a:r>
              <a:rPr lang="en-US" altLang="en-US" smtClean="0"/>
              <a:t>Redirect traffic</a:t>
            </a:r>
          </a:p>
          <a:p>
            <a:pPr eaLnBrk="1" hangingPunct="1">
              <a:spcAft>
                <a:spcPct val="50000"/>
              </a:spcAft>
            </a:pPr>
            <a:r>
              <a:rPr lang="en-US" altLang="en-US" smtClean="0"/>
              <a:t>Lock and block doors</a:t>
            </a:r>
          </a:p>
          <a:p>
            <a:pPr eaLnBrk="1" hangingPunct="1">
              <a:spcAft>
                <a:spcPct val="50000"/>
              </a:spcAft>
            </a:pPr>
            <a:r>
              <a:rPr lang="en-US" altLang="en-US" smtClean="0"/>
              <a:t>Station a co-worker on </a:t>
            </a:r>
            <a:br>
              <a:rPr lang="en-US" altLang="en-US" smtClean="0"/>
            </a:br>
            <a:r>
              <a:rPr lang="en-US" altLang="en-US" smtClean="0"/>
              <a:t>other side of the door</a:t>
            </a:r>
          </a:p>
          <a:p>
            <a:pPr eaLnBrk="1" hangingPunct="1">
              <a:spcAft>
                <a:spcPct val="50000"/>
              </a:spcAft>
            </a:pPr>
            <a:r>
              <a:rPr lang="en-US" altLang="en-US" smtClean="0"/>
              <a:t>Remember: objects falling off a ladder can cause injury to by passers</a:t>
            </a:r>
          </a:p>
        </p:txBody>
      </p:sp>
      <p:pic>
        <p:nvPicPr>
          <p:cNvPr id="67590" name="Picture 5" descr="iStock_000015852928X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7964" y="2630488"/>
            <a:ext cx="3500437"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0956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136775" y="228600"/>
            <a:ext cx="8153400" cy="990600"/>
          </a:xfrm>
        </p:spPr>
        <p:txBody>
          <a:bodyPr/>
          <a:lstStyle/>
          <a:p>
            <a:pPr eaLnBrk="1" hangingPunct="1"/>
            <a:r>
              <a:rPr lang="en-US" altLang="en-US" dirty="0" smtClean="0"/>
              <a:t>Working Around Electricity</a:t>
            </a:r>
          </a:p>
        </p:txBody>
      </p:sp>
      <p:sp>
        <p:nvSpPr>
          <p:cNvPr id="6963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a:solidFill>
                  <a:srgbClr val="FFFFFF"/>
                </a:solidFill>
                <a:latin typeface="Arial" panose="020B0604020202020204" pitchFamily="34" charset="0"/>
              </a:rPr>
              <a:t>Copyright </a:t>
            </a:r>
            <a:r>
              <a:rPr lang="en-US" altLang="en-US" sz="1400">
                <a:solidFill>
                  <a:srgbClr val="FFFFFF"/>
                </a:solidFill>
                <a:latin typeface="Symbol" panose="05050102010706020507" pitchFamily="18" charset="2"/>
              </a:rPr>
              <a:t>ã2014 </a:t>
            </a:r>
            <a:r>
              <a:rPr lang="en-US" altLang="en-US" sz="1400">
                <a:solidFill>
                  <a:srgbClr val="FFFFFF"/>
                </a:solidFill>
                <a:latin typeface="Arial" panose="020B0604020202020204" pitchFamily="34" charset="0"/>
              </a:rPr>
              <a:t>Progressive Business Publications</a:t>
            </a:r>
          </a:p>
          <a:p>
            <a:pPr algn="ctr"/>
            <a:endParaRPr lang="en-US" altLang="en-US" sz="1400">
              <a:solidFill>
                <a:schemeClr val="tx2"/>
              </a:solidFill>
            </a:endParaRPr>
          </a:p>
        </p:txBody>
      </p:sp>
      <p:sp>
        <p:nvSpPr>
          <p:cNvPr id="6963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01FE1A6A-4406-43DD-A19D-E7604E1A8B63}" type="slidenum">
              <a:rPr lang="en-US" altLang="en-US" sz="1200">
                <a:solidFill>
                  <a:srgbClr val="FFFFFF"/>
                </a:solidFill>
              </a:rPr>
              <a:pPr>
                <a:lnSpc>
                  <a:spcPct val="80000"/>
                </a:lnSpc>
              </a:pPr>
              <a:t>26</a:t>
            </a:fld>
            <a:endParaRPr lang="en-US" altLang="en-US" sz="1200">
              <a:solidFill>
                <a:srgbClr val="FFFFFF"/>
              </a:solidFill>
            </a:endParaRPr>
          </a:p>
        </p:txBody>
      </p:sp>
      <p:sp>
        <p:nvSpPr>
          <p:cNvPr id="69637" name="Rectangle 3"/>
          <p:cNvSpPr>
            <a:spLocks noGrp="1" noChangeArrowheads="1"/>
          </p:cNvSpPr>
          <p:nvPr>
            <p:ph sz="quarter" idx="1"/>
          </p:nvPr>
        </p:nvSpPr>
        <p:spPr>
          <a:xfrm>
            <a:off x="2136775" y="1600200"/>
            <a:ext cx="8153400" cy="4495800"/>
          </a:xfrm>
        </p:spPr>
        <p:txBody>
          <a:bodyPr>
            <a:normAutofit/>
          </a:bodyPr>
          <a:lstStyle/>
          <a:p>
            <a:pPr eaLnBrk="1" hangingPunct="1"/>
            <a:r>
              <a:rPr lang="en-US" altLang="en-US" dirty="0" smtClean="0"/>
              <a:t>Never lean a ladder against electrical lines</a:t>
            </a:r>
          </a:p>
          <a:p>
            <a:pPr eaLnBrk="1" hangingPunct="1"/>
            <a:r>
              <a:rPr lang="en-US" altLang="en-US" dirty="0" smtClean="0"/>
              <a:t>Place the ladder so that </a:t>
            </a:r>
            <a:r>
              <a:rPr lang="en-US" altLang="en-US" u="sng" dirty="0" smtClean="0"/>
              <a:t>if</a:t>
            </a:r>
            <a:r>
              <a:rPr lang="en-US" altLang="en-US" dirty="0" smtClean="0"/>
              <a:t> it falls, it will not touch the power lines</a:t>
            </a:r>
          </a:p>
          <a:p>
            <a:pPr eaLnBrk="1" hangingPunct="1"/>
            <a:r>
              <a:rPr lang="en-US" altLang="en-US" dirty="0" smtClean="0"/>
              <a:t>Check for overhead </a:t>
            </a:r>
            <a:r>
              <a:rPr lang="en-US" altLang="en-US" dirty="0" smtClean="0"/>
              <a:t>clearance and keep </a:t>
            </a:r>
            <a:r>
              <a:rPr lang="en-US" altLang="en-US" dirty="0" smtClean="0"/>
              <a:t>a safe distance from overhead/electric </a:t>
            </a:r>
            <a:r>
              <a:rPr lang="en-US" altLang="en-US" dirty="0" smtClean="0"/>
              <a:t>wires </a:t>
            </a:r>
            <a:r>
              <a:rPr lang="en-US" altLang="en-US" sz="2200" dirty="0" smtClean="0"/>
              <a:t>(at least 3 </a:t>
            </a:r>
            <a:r>
              <a:rPr lang="en-US" altLang="en-US" sz="2200" dirty="0" err="1" smtClean="0"/>
              <a:t>metres</a:t>
            </a:r>
            <a:r>
              <a:rPr lang="en-US" altLang="en-US" sz="2200" dirty="0" smtClean="0"/>
              <a:t>)</a:t>
            </a:r>
            <a:endParaRPr lang="en-US" altLang="en-US" sz="2200" dirty="0" smtClean="0"/>
          </a:p>
          <a:p>
            <a:pPr eaLnBrk="1" hangingPunct="1"/>
            <a:r>
              <a:rPr lang="en-US" altLang="en-US" dirty="0" smtClean="0"/>
              <a:t>Use </a:t>
            </a:r>
            <a:r>
              <a:rPr lang="en-US" altLang="en-US" dirty="0" smtClean="0"/>
              <a:t>non-conductive </a:t>
            </a:r>
            <a:r>
              <a:rPr lang="en-US" altLang="en-US" dirty="0" smtClean="0"/>
              <a:t>(fiberglass/wooden) ladder</a:t>
            </a:r>
          </a:p>
          <a:p>
            <a:r>
              <a:rPr lang="en-US" altLang="en-US" dirty="0" smtClean="0"/>
              <a:t>Avoid using a metal or </a:t>
            </a:r>
            <a:r>
              <a:rPr lang="en-US" altLang="en-US" dirty="0"/>
              <a:t>wet </a:t>
            </a:r>
            <a:r>
              <a:rPr lang="en-US" altLang="en-US" dirty="0" smtClean="0"/>
              <a:t>wooden ladder</a:t>
            </a:r>
            <a:endParaRPr lang="en-US" altLang="en-US" dirty="0"/>
          </a:p>
        </p:txBody>
      </p:sp>
    </p:spTree>
    <p:extLst>
      <p:ext uri="{BB962C8B-B14F-4D97-AF65-F5344CB8AC3E}">
        <p14:creationId xmlns:p14="http://schemas.microsoft.com/office/powerpoint/2010/main" val="24717881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136775" y="228600"/>
            <a:ext cx="8153400" cy="990600"/>
          </a:xfrm>
        </p:spPr>
        <p:txBody>
          <a:bodyPr/>
          <a:lstStyle/>
          <a:p>
            <a:pPr eaLnBrk="1" hangingPunct="1"/>
            <a:r>
              <a:rPr lang="en-US" altLang="en-US" smtClean="0"/>
              <a:t>Inspecting Ladders - Quarterly</a:t>
            </a:r>
          </a:p>
        </p:txBody>
      </p:sp>
      <p:sp>
        <p:nvSpPr>
          <p:cNvPr id="7168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a:solidFill>
                  <a:srgbClr val="FFFFFF"/>
                </a:solidFill>
                <a:latin typeface="Arial" panose="020B0604020202020204" pitchFamily="34" charset="0"/>
              </a:rPr>
              <a:t>Copyright </a:t>
            </a:r>
            <a:r>
              <a:rPr lang="en-US" altLang="en-US" sz="1400">
                <a:solidFill>
                  <a:srgbClr val="FFFFFF"/>
                </a:solidFill>
                <a:latin typeface="Symbol" panose="05050102010706020507" pitchFamily="18" charset="2"/>
              </a:rPr>
              <a:t>ã2014 </a:t>
            </a:r>
            <a:r>
              <a:rPr lang="en-US" altLang="en-US" sz="1400">
                <a:solidFill>
                  <a:srgbClr val="FFFFFF"/>
                </a:solidFill>
                <a:latin typeface="Arial" panose="020B0604020202020204" pitchFamily="34" charset="0"/>
              </a:rPr>
              <a:t>Progressive Business Publications</a:t>
            </a:r>
          </a:p>
          <a:p>
            <a:pPr algn="ctr"/>
            <a:endParaRPr lang="en-US" altLang="en-US" sz="1400">
              <a:solidFill>
                <a:schemeClr val="tx2"/>
              </a:solidFill>
            </a:endParaRPr>
          </a:p>
        </p:txBody>
      </p:sp>
      <p:sp>
        <p:nvSpPr>
          <p:cNvPr id="7168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A0495D42-D94F-4C2F-924B-CCEE256AC9D9}" type="slidenum">
              <a:rPr lang="en-US" altLang="en-US" sz="1200">
                <a:solidFill>
                  <a:srgbClr val="FFFFFF"/>
                </a:solidFill>
              </a:rPr>
              <a:pPr>
                <a:lnSpc>
                  <a:spcPct val="80000"/>
                </a:lnSpc>
              </a:pPr>
              <a:t>27</a:t>
            </a:fld>
            <a:endParaRPr lang="en-US" altLang="en-US" sz="1200">
              <a:solidFill>
                <a:srgbClr val="FFFFFF"/>
              </a:solidFill>
            </a:endParaRPr>
          </a:p>
        </p:txBody>
      </p:sp>
      <p:pic>
        <p:nvPicPr>
          <p:cNvPr id="71685" name="Picture 5" descr="iStock_000001883205XSmall.jpg"/>
          <p:cNvPicPr>
            <a:picLocks noChangeAspect="1"/>
          </p:cNvPicPr>
          <p:nvPr/>
        </p:nvPicPr>
        <p:blipFill>
          <a:blip r:embed="rId3">
            <a:extLst>
              <a:ext uri="{28A0092B-C50C-407E-A947-70E740481C1C}">
                <a14:useLocalDpi xmlns:a14="http://schemas.microsoft.com/office/drawing/2010/main" val="0"/>
              </a:ext>
            </a:extLst>
          </a:blip>
          <a:srcRect l="13547" r="11842"/>
          <a:stretch>
            <a:fillRect/>
          </a:stretch>
        </p:blipFill>
        <p:spPr bwMode="auto">
          <a:xfrm>
            <a:off x="8610600" y="1995488"/>
            <a:ext cx="1981200"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Box 1"/>
          <p:cNvSpPr txBox="1">
            <a:spLocks noChangeArrowheads="1"/>
          </p:cNvSpPr>
          <p:nvPr/>
        </p:nvSpPr>
        <p:spPr bwMode="auto">
          <a:xfrm>
            <a:off x="6858000" y="1473201"/>
            <a:ext cx="3733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gn="r"/>
            <a:r>
              <a:rPr lang="en-US" altLang="en-US" sz="1700" b="1" i="0">
                <a:solidFill>
                  <a:srgbClr val="FF0000"/>
                </a:solidFill>
              </a:rPr>
              <a:t>www.ru.ac.za/safety/</a:t>
            </a:r>
            <a:r>
              <a:rPr lang="en-US" altLang="en-US" sz="1700" b="1" i="0" u="sng">
                <a:solidFill>
                  <a:srgbClr val="FF0000"/>
                </a:solidFill>
              </a:rPr>
              <a:t>resources/ladders</a:t>
            </a:r>
            <a:endParaRPr lang="en-US" altLang="en-US" sz="1700" i="0" u="sng"/>
          </a:p>
        </p:txBody>
      </p:sp>
      <p:sp>
        <p:nvSpPr>
          <p:cNvPr id="9" name="Rectangle 3"/>
          <p:cNvSpPr txBox="1">
            <a:spLocks noChangeArrowheads="1"/>
          </p:cNvSpPr>
          <p:nvPr/>
        </p:nvSpPr>
        <p:spPr bwMode="auto">
          <a:xfrm>
            <a:off x="2093914" y="1473201"/>
            <a:ext cx="7202487"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969696"/>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808080"/>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eaLnBrk="1" hangingPunct="1">
              <a:spcBef>
                <a:spcPts val="0"/>
              </a:spcBef>
              <a:defRPr/>
            </a:pPr>
            <a:r>
              <a:rPr lang="en-US" altLang="en-US" dirty="0"/>
              <a:t>RU ladder inspection checklist</a:t>
            </a:r>
            <a:endParaRPr lang="en-US" altLang="en-US" b="1" dirty="0">
              <a:solidFill>
                <a:srgbClr val="FF0000"/>
              </a:solidFill>
            </a:endParaRPr>
          </a:p>
          <a:p>
            <a:pPr marL="514350" indent="-514350" eaLnBrk="1" hangingPunct="1">
              <a:spcBef>
                <a:spcPts val="0"/>
              </a:spcBef>
              <a:buFont typeface="+mj-lt"/>
              <a:buAutoNum type="arabicPeriod"/>
              <a:defRPr/>
            </a:pPr>
            <a:r>
              <a:rPr lang="en-ZA" altLang="en-US" sz="1800" dirty="0"/>
              <a:t>Ladder has easily readable asset tag or unique identity number</a:t>
            </a:r>
          </a:p>
          <a:p>
            <a:pPr marL="514350" indent="-514350" eaLnBrk="1" hangingPunct="1">
              <a:spcBef>
                <a:spcPts val="0"/>
              </a:spcBef>
              <a:buFont typeface="+mj-lt"/>
              <a:buAutoNum type="arabicPeriod"/>
              <a:defRPr/>
            </a:pPr>
            <a:r>
              <a:rPr lang="en-ZA" altLang="en-US" sz="1800" dirty="0"/>
              <a:t>Ladder rating label is intact and easy to read </a:t>
            </a:r>
          </a:p>
          <a:p>
            <a:pPr marL="514350" indent="-514350" eaLnBrk="1" hangingPunct="1">
              <a:spcBef>
                <a:spcPts val="0"/>
              </a:spcBef>
              <a:buFont typeface="+mj-lt"/>
              <a:buAutoNum type="arabicPeriod"/>
              <a:defRPr/>
            </a:pPr>
            <a:r>
              <a:rPr lang="en-ZA" altLang="en-US" sz="1800" dirty="0"/>
              <a:t>Ladder is stable, not wobbly (from side strain </a:t>
            </a:r>
            <a:r>
              <a:rPr lang="en-ZA" altLang="en-US" sz="1800" dirty="0" err="1"/>
              <a:t>etc</a:t>
            </a:r>
            <a:r>
              <a:rPr lang="en-ZA" altLang="en-US" sz="1800" dirty="0"/>
              <a:t>)</a:t>
            </a:r>
          </a:p>
          <a:p>
            <a:pPr marL="514350" indent="-514350" eaLnBrk="1" hangingPunct="1">
              <a:spcBef>
                <a:spcPts val="0"/>
              </a:spcBef>
              <a:buFont typeface="+mj-lt"/>
              <a:buAutoNum type="arabicPeriod"/>
              <a:defRPr/>
            </a:pPr>
            <a:r>
              <a:rPr lang="en-ZA" altLang="en-US" sz="1800" dirty="0"/>
              <a:t>Rungs all present, evenly spaced, not worn, smooth or loose</a:t>
            </a:r>
          </a:p>
          <a:p>
            <a:pPr marL="514350" indent="-514350" eaLnBrk="1" hangingPunct="1">
              <a:spcBef>
                <a:spcPts val="0"/>
              </a:spcBef>
              <a:buFont typeface="+mj-lt"/>
              <a:buAutoNum type="arabicPeriod"/>
              <a:defRPr/>
            </a:pPr>
            <a:r>
              <a:rPr lang="en-ZA" altLang="en-US" sz="1800" dirty="0"/>
              <a:t>Side rails, rungs, spreaders and braces not broken/cracked/split</a:t>
            </a:r>
          </a:p>
          <a:p>
            <a:pPr marL="514350" indent="-514350" eaLnBrk="1" hangingPunct="1">
              <a:spcBef>
                <a:spcPts val="0"/>
              </a:spcBef>
              <a:buFont typeface="+mj-lt"/>
              <a:buAutoNum type="arabicPeriod"/>
              <a:defRPr/>
            </a:pPr>
            <a:r>
              <a:rPr lang="en-ZA" altLang="en-US" sz="1800" dirty="0"/>
              <a:t>Spreaders and hinges not bent, loose, or with broken stops</a:t>
            </a:r>
          </a:p>
          <a:p>
            <a:pPr marL="514350" indent="-514350" eaLnBrk="1" hangingPunct="1">
              <a:spcBef>
                <a:spcPts val="0"/>
              </a:spcBef>
              <a:buFont typeface="+mj-lt"/>
              <a:buAutoNum type="arabicPeriod"/>
              <a:defRPr/>
            </a:pPr>
            <a:r>
              <a:rPr lang="en-ZA" altLang="en-US" sz="1800" dirty="0"/>
              <a:t>Ladder has no sharp edges, loose screws, bolts or nails</a:t>
            </a:r>
          </a:p>
          <a:p>
            <a:pPr marL="514350" indent="-514350" eaLnBrk="1" hangingPunct="1">
              <a:spcBef>
                <a:spcPts val="0"/>
              </a:spcBef>
              <a:buFont typeface="+mj-lt"/>
              <a:buAutoNum type="arabicPeriod"/>
              <a:defRPr/>
            </a:pPr>
            <a:r>
              <a:rPr lang="en-ZA" altLang="en-US" sz="1800" dirty="0"/>
              <a:t>Ladder is clean, not greasy (slippery) or painted (hiding defects)</a:t>
            </a:r>
          </a:p>
          <a:p>
            <a:pPr marL="514350" indent="-514350" eaLnBrk="1" hangingPunct="1">
              <a:spcBef>
                <a:spcPts val="0"/>
              </a:spcBef>
              <a:buFont typeface="+mj-lt"/>
              <a:buAutoNum type="arabicPeriod"/>
              <a:defRPr/>
            </a:pPr>
            <a:r>
              <a:rPr lang="en-ZA" altLang="en-US" sz="1800" dirty="0"/>
              <a:t>Non-slip base/safety feet intact, not damaged or worn smooth</a:t>
            </a:r>
          </a:p>
          <a:p>
            <a:pPr marL="514350" indent="-514350" eaLnBrk="1" hangingPunct="1">
              <a:spcBef>
                <a:spcPts val="0"/>
              </a:spcBef>
              <a:buFont typeface="+mj-lt"/>
              <a:buAutoNum type="arabicPeriod"/>
              <a:defRPr/>
            </a:pPr>
            <a:r>
              <a:rPr lang="en-ZA" altLang="en-US" sz="1800" dirty="0"/>
              <a:t>Ladder is stored safely and correctly </a:t>
            </a:r>
          </a:p>
          <a:p>
            <a:pPr marL="514350" indent="-514350" eaLnBrk="1" hangingPunct="1">
              <a:spcBef>
                <a:spcPts val="0"/>
              </a:spcBef>
              <a:buFont typeface="+mj-lt"/>
              <a:buAutoNum type="arabicPeriod"/>
              <a:defRPr/>
            </a:pPr>
            <a:r>
              <a:rPr lang="en-ZA" altLang="en-US" sz="1800" dirty="0"/>
              <a:t>All staff who routinely make use of this ladder have been instructed on ladder safety/attended a ladder safety course</a:t>
            </a:r>
          </a:p>
          <a:p>
            <a:pPr marL="514350" indent="-514350" eaLnBrk="1" hangingPunct="1">
              <a:spcBef>
                <a:spcPts val="0"/>
              </a:spcBef>
              <a:buFont typeface="+mj-lt"/>
              <a:buAutoNum type="arabicPeriod"/>
              <a:defRPr/>
            </a:pPr>
            <a:r>
              <a:rPr lang="en-ZA" altLang="en-US" sz="1800" dirty="0"/>
              <a:t>Extension ladder: rope is strong, not frayed/deteriorated</a:t>
            </a:r>
          </a:p>
          <a:p>
            <a:pPr marL="514350" indent="-514350" eaLnBrk="1" hangingPunct="1">
              <a:spcBef>
                <a:spcPts val="0"/>
              </a:spcBef>
              <a:buFont typeface="+mj-lt"/>
              <a:buAutoNum type="arabicPeriod"/>
              <a:defRPr/>
            </a:pPr>
            <a:r>
              <a:rPr lang="en-ZA" altLang="en-US" sz="1800" dirty="0"/>
              <a:t>Extension ladder: extension locks not loose/broken/missing</a:t>
            </a:r>
          </a:p>
          <a:p>
            <a:pPr marL="514350" indent="-514350" eaLnBrk="1" hangingPunct="1">
              <a:spcBef>
                <a:spcPts val="0"/>
              </a:spcBef>
              <a:buFont typeface="+mj-lt"/>
              <a:buAutoNum type="arabicPeriod"/>
              <a:defRPr/>
            </a:pPr>
            <a:r>
              <a:rPr lang="en-ZA" altLang="en-US" sz="1800" dirty="0"/>
              <a:t>Wooden ladder: free of splinters, cracks or decay</a:t>
            </a:r>
          </a:p>
          <a:p>
            <a:pPr marL="514350" indent="-514350" eaLnBrk="1" hangingPunct="1">
              <a:spcBef>
                <a:spcPts val="0"/>
              </a:spcBef>
              <a:buFont typeface="+mj-lt"/>
              <a:buAutoNum type="arabicPeriod"/>
              <a:defRPr/>
            </a:pPr>
            <a:r>
              <a:rPr lang="en-ZA" altLang="en-US" sz="1800" dirty="0"/>
              <a:t>Ladder is fit for use   </a:t>
            </a:r>
            <a:r>
              <a:rPr lang="en-ZA" altLang="en-US" sz="1800" dirty="0">
                <a:solidFill>
                  <a:srgbClr val="FF0000"/>
                </a:solidFill>
              </a:rPr>
              <a:t>OR    Comments on actions taken</a:t>
            </a:r>
            <a:endParaRPr lang="en-US" altLang="en-US" sz="1800" dirty="0">
              <a:solidFill>
                <a:srgbClr val="FF0000"/>
              </a:solidFill>
            </a:endParaRPr>
          </a:p>
        </p:txBody>
      </p:sp>
    </p:spTree>
    <p:extLst>
      <p:ext uri="{BB962C8B-B14F-4D97-AF65-F5344CB8AC3E}">
        <p14:creationId xmlns:p14="http://schemas.microsoft.com/office/powerpoint/2010/main" val="1409861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 calcmode="lin" valueType="num">
                                      <p:cBhvr additive="base">
                                        <p:cTn id="55" dur="500" fill="hold"/>
                                        <p:tgtEl>
                                          <p:spTgt spid="9">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9">
                                            <p:txEl>
                                              <p:pRg st="9" end="9"/>
                                            </p:txEl>
                                          </p:spTgt>
                                        </p:tgtEl>
                                        <p:attrNameLst>
                                          <p:attrName>style.visibility</p:attrName>
                                        </p:attrNameLst>
                                      </p:cBhvr>
                                      <p:to>
                                        <p:strVal val="visible"/>
                                      </p:to>
                                    </p:set>
                                    <p:anim calcmode="lin" valueType="num">
                                      <p:cBhvr additive="base">
                                        <p:cTn id="61" dur="500" fill="hold"/>
                                        <p:tgtEl>
                                          <p:spTgt spid="9">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9">
                                            <p:txEl>
                                              <p:pRg st="10" end="10"/>
                                            </p:txEl>
                                          </p:spTgt>
                                        </p:tgtEl>
                                        <p:attrNameLst>
                                          <p:attrName>style.visibility</p:attrName>
                                        </p:attrNameLst>
                                      </p:cBhvr>
                                      <p:to>
                                        <p:strVal val="visible"/>
                                      </p:to>
                                    </p:set>
                                    <p:anim calcmode="lin" valueType="num">
                                      <p:cBhvr additive="base">
                                        <p:cTn id="67" dur="500" fill="hold"/>
                                        <p:tgtEl>
                                          <p:spTgt spid="9">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9">
                                            <p:txEl>
                                              <p:pRg st="11" end="11"/>
                                            </p:txEl>
                                          </p:spTgt>
                                        </p:tgtEl>
                                        <p:attrNameLst>
                                          <p:attrName>style.visibility</p:attrName>
                                        </p:attrNameLst>
                                      </p:cBhvr>
                                      <p:to>
                                        <p:strVal val="visible"/>
                                      </p:to>
                                    </p:set>
                                    <p:anim calcmode="lin" valueType="num">
                                      <p:cBhvr additive="base">
                                        <p:cTn id="73" dur="500" fill="hold"/>
                                        <p:tgtEl>
                                          <p:spTgt spid="9">
                                            <p:txEl>
                                              <p:pRg st="11" end="1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9">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9">
                                            <p:txEl>
                                              <p:pRg st="12" end="12"/>
                                            </p:txEl>
                                          </p:spTgt>
                                        </p:tgtEl>
                                        <p:attrNameLst>
                                          <p:attrName>style.visibility</p:attrName>
                                        </p:attrNameLst>
                                      </p:cBhvr>
                                      <p:to>
                                        <p:strVal val="visible"/>
                                      </p:to>
                                    </p:set>
                                    <p:anim calcmode="lin" valueType="num">
                                      <p:cBhvr additive="base">
                                        <p:cTn id="79" dur="500" fill="hold"/>
                                        <p:tgtEl>
                                          <p:spTgt spid="9">
                                            <p:txEl>
                                              <p:pRg st="12" end="12"/>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9">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9">
                                            <p:txEl>
                                              <p:pRg st="13" end="13"/>
                                            </p:txEl>
                                          </p:spTgt>
                                        </p:tgtEl>
                                        <p:attrNameLst>
                                          <p:attrName>style.visibility</p:attrName>
                                        </p:attrNameLst>
                                      </p:cBhvr>
                                      <p:to>
                                        <p:strVal val="visible"/>
                                      </p:to>
                                    </p:set>
                                    <p:anim calcmode="lin" valueType="num">
                                      <p:cBhvr additive="base">
                                        <p:cTn id="85" dur="500" fill="hold"/>
                                        <p:tgtEl>
                                          <p:spTgt spid="9">
                                            <p:txEl>
                                              <p:pRg st="13" end="13"/>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9">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9">
                                            <p:txEl>
                                              <p:pRg st="14" end="14"/>
                                            </p:txEl>
                                          </p:spTgt>
                                        </p:tgtEl>
                                        <p:attrNameLst>
                                          <p:attrName>style.visibility</p:attrName>
                                        </p:attrNameLst>
                                      </p:cBhvr>
                                      <p:to>
                                        <p:strVal val="visible"/>
                                      </p:to>
                                    </p:set>
                                    <p:anim calcmode="lin" valueType="num">
                                      <p:cBhvr additive="base">
                                        <p:cTn id="91" dur="500" fill="hold"/>
                                        <p:tgtEl>
                                          <p:spTgt spid="9">
                                            <p:txEl>
                                              <p:pRg st="14" end="14"/>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9">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9">
                                            <p:txEl>
                                              <p:pRg st="15" end="15"/>
                                            </p:txEl>
                                          </p:spTgt>
                                        </p:tgtEl>
                                        <p:attrNameLst>
                                          <p:attrName>style.visibility</p:attrName>
                                        </p:attrNameLst>
                                      </p:cBhvr>
                                      <p:to>
                                        <p:strVal val="visible"/>
                                      </p:to>
                                    </p:set>
                                    <p:anim calcmode="lin" valueType="num">
                                      <p:cBhvr additive="base">
                                        <p:cTn id="97" dur="500" fill="hold"/>
                                        <p:tgtEl>
                                          <p:spTgt spid="9">
                                            <p:txEl>
                                              <p:pRg st="15" end="15"/>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9">
                                            <p:txEl>
                                              <p:pRg st="15" end="1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4C4B4D41-EBFF-413A-A3E0-1B00CB5A3B5B}" type="slidenum">
              <a:rPr lang="en-US" altLang="en-US" sz="1400">
                <a:solidFill>
                  <a:schemeClr val="tx2"/>
                </a:solidFill>
              </a:rPr>
              <a:pPr/>
              <a:t>28</a:t>
            </a:fld>
            <a:endParaRPr lang="en-US" altLang="en-US" sz="1400">
              <a:solidFill>
                <a:schemeClr val="tx2"/>
              </a:solidFill>
            </a:endParaRPr>
          </a:p>
        </p:txBody>
      </p:sp>
      <p:sp>
        <p:nvSpPr>
          <p:cNvPr id="73731" name="Rectangle 3"/>
          <p:cNvSpPr>
            <a:spLocks noChangeArrowheads="1"/>
          </p:cNvSpPr>
          <p:nvPr/>
        </p:nvSpPr>
        <p:spPr bwMode="auto">
          <a:xfrm>
            <a:off x="3048000" y="1905001"/>
            <a:ext cx="6096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gn="ctr"/>
            <a:r>
              <a:rPr lang="en-ZA" altLang="en-US" sz="8000" i="0">
                <a:solidFill>
                  <a:srgbClr val="FF3300"/>
                </a:solidFill>
                <a:latin typeface="Calibri" panose="020F0502020204030204" pitchFamily="34" charset="0"/>
              </a:rPr>
              <a:t>WELL?</a:t>
            </a:r>
          </a:p>
        </p:txBody>
      </p:sp>
    </p:spTree>
    <p:extLst>
      <p:ext uri="{BB962C8B-B14F-4D97-AF65-F5344CB8AC3E}">
        <p14:creationId xmlns:p14="http://schemas.microsoft.com/office/powerpoint/2010/main" val="22366221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136775" y="228600"/>
            <a:ext cx="8153400" cy="990600"/>
          </a:xfrm>
        </p:spPr>
        <p:txBody>
          <a:bodyPr/>
          <a:lstStyle/>
          <a:p>
            <a:pPr eaLnBrk="1" hangingPunct="1"/>
            <a:r>
              <a:rPr lang="en-US" altLang="en-US" smtClean="0"/>
              <a:t>Remember</a:t>
            </a:r>
          </a:p>
        </p:txBody>
      </p:sp>
      <p:sp>
        <p:nvSpPr>
          <p:cNvPr id="7577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a:solidFill>
                  <a:srgbClr val="FFFFFF"/>
                </a:solidFill>
                <a:latin typeface="Arial" panose="020B0604020202020204" pitchFamily="34" charset="0"/>
              </a:rPr>
              <a:t>Copyright </a:t>
            </a:r>
            <a:r>
              <a:rPr lang="en-US" altLang="en-US" sz="1400">
                <a:solidFill>
                  <a:srgbClr val="FFFFFF"/>
                </a:solidFill>
                <a:latin typeface="Symbol" panose="05050102010706020507" pitchFamily="18" charset="2"/>
              </a:rPr>
              <a:t>ã2014 </a:t>
            </a:r>
            <a:r>
              <a:rPr lang="en-US" altLang="en-US" sz="1400">
                <a:solidFill>
                  <a:srgbClr val="FFFFFF"/>
                </a:solidFill>
                <a:latin typeface="Arial" panose="020B0604020202020204" pitchFamily="34" charset="0"/>
              </a:rPr>
              <a:t>Progressive Business Publications</a:t>
            </a:r>
          </a:p>
          <a:p>
            <a:pPr algn="ctr"/>
            <a:endParaRPr lang="en-US" altLang="en-US" sz="1400">
              <a:solidFill>
                <a:schemeClr val="tx2"/>
              </a:solidFill>
            </a:endParaRPr>
          </a:p>
        </p:txBody>
      </p:sp>
      <p:sp>
        <p:nvSpPr>
          <p:cNvPr id="7578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84AB864B-A20D-4B4F-8706-FDA26C2F1F68}" type="slidenum">
              <a:rPr lang="en-US" altLang="en-US" sz="1200">
                <a:solidFill>
                  <a:srgbClr val="FFFFFF"/>
                </a:solidFill>
              </a:rPr>
              <a:pPr>
                <a:lnSpc>
                  <a:spcPct val="80000"/>
                </a:lnSpc>
              </a:pPr>
              <a:t>29</a:t>
            </a:fld>
            <a:endParaRPr lang="en-US" altLang="en-US" sz="1200">
              <a:solidFill>
                <a:srgbClr val="FFFFFF"/>
              </a:solidFill>
            </a:endParaRPr>
          </a:p>
        </p:txBody>
      </p:sp>
      <p:sp>
        <p:nvSpPr>
          <p:cNvPr id="75781" name="Rectangle 3"/>
          <p:cNvSpPr>
            <a:spLocks noGrp="1" noChangeArrowheads="1"/>
          </p:cNvSpPr>
          <p:nvPr>
            <p:ph sz="quarter" idx="1"/>
          </p:nvPr>
        </p:nvSpPr>
        <p:spPr>
          <a:xfrm>
            <a:off x="2136775" y="1600200"/>
            <a:ext cx="8153400" cy="4495800"/>
          </a:xfrm>
        </p:spPr>
        <p:txBody>
          <a:bodyPr/>
          <a:lstStyle/>
          <a:p>
            <a:pPr eaLnBrk="1" hangingPunct="1">
              <a:spcAft>
                <a:spcPct val="50000"/>
              </a:spcAft>
            </a:pPr>
            <a:r>
              <a:rPr lang="en-GB" altLang="en-US" smtClean="0"/>
              <a:t>25% of all accidents are falls from elevated positions</a:t>
            </a:r>
          </a:p>
          <a:p>
            <a:pPr eaLnBrk="1" hangingPunct="1">
              <a:spcAft>
                <a:spcPct val="50000"/>
              </a:spcAft>
            </a:pPr>
            <a:r>
              <a:rPr lang="en-GB" altLang="en-US" smtClean="0"/>
              <a:t>Inspect equipment regularly &amp; keep records!</a:t>
            </a:r>
          </a:p>
          <a:p>
            <a:pPr eaLnBrk="1" hangingPunct="1">
              <a:spcAft>
                <a:spcPct val="50000"/>
              </a:spcAft>
            </a:pPr>
            <a:r>
              <a:rPr lang="en-GB" altLang="en-US" smtClean="0"/>
              <a:t>Follow proper placement, setup and climbing procedures</a:t>
            </a:r>
          </a:p>
          <a:p>
            <a:pPr eaLnBrk="1" hangingPunct="1">
              <a:spcAft>
                <a:spcPct val="50000"/>
              </a:spcAft>
            </a:pPr>
            <a:r>
              <a:rPr lang="en-GB" altLang="en-US" smtClean="0"/>
              <a:t>Redirect pedestrians in high-traffic areas</a:t>
            </a:r>
          </a:p>
          <a:p>
            <a:pPr eaLnBrk="1" hangingPunct="1">
              <a:spcAft>
                <a:spcPct val="50000"/>
              </a:spcAft>
            </a:pPr>
            <a:r>
              <a:rPr lang="en-GB" altLang="en-US" smtClean="0"/>
              <a:t>Keep a </a:t>
            </a:r>
            <a:r>
              <a:rPr lang="en-US" altLang="en-US" smtClean="0"/>
              <a:t>safe distance from overhead/electric wires</a:t>
            </a:r>
            <a:endParaRPr lang="en-GB" altLang="en-US" smtClean="0"/>
          </a:p>
        </p:txBody>
      </p:sp>
    </p:spTree>
    <p:extLst>
      <p:ext uri="{BB962C8B-B14F-4D97-AF65-F5344CB8AC3E}">
        <p14:creationId xmlns:p14="http://schemas.microsoft.com/office/powerpoint/2010/main" val="217187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13064105X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810001"/>
            <a:ext cx="3352800" cy="291910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50800" dist="50800" dir="5400000" algn="ctr" rotWithShape="0">
              <a:srgbClr val="000000">
                <a:alpha val="88000"/>
              </a:srgbClr>
            </a:outerShdw>
            <a:reflection endPos="0" dist="50800" dir="5400000" sy="-100000" algn="bl" rotWithShape="0"/>
          </a:effectLst>
        </p:spPr>
      </p:pic>
      <p:sp>
        <p:nvSpPr>
          <p:cNvPr id="20483" name="Rectangle 2"/>
          <p:cNvSpPr>
            <a:spLocks noGrp="1" noChangeArrowheads="1"/>
          </p:cNvSpPr>
          <p:nvPr>
            <p:ph type="title"/>
          </p:nvPr>
        </p:nvSpPr>
        <p:spPr>
          <a:xfrm>
            <a:off x="2136775" y="228600"/>
            <a:ext cx="8153400" cy="990600"/>
          </a:xfrm>
        </p:spPr>
        <p:txBody>
          <a:bodyPr/>
          <a:lstStyle/>
          <a:p>
            <a:pPr eaLnBrk="1" hangingPunct="1"/>
            <a:r>
              <a:rPr lang="en-US" altLang="en-US" smtClean="0"/>
              <a:t>Falls in the Workplace</a:t>
            </a:r>
          </a:p>
        </p:txBody>
      </p:sp>
      <p:sp>
        <p:nvSpPr>
          <p:cNvPr id="2048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364DBE9A-6930-4603-B326-91838CE5219D}" type="slidenum">
              <a:rPr lang="en-US" altLang="en-US" sz="1200">
                <a:solidFill>
                  <a:srgbClr val="FFFFFF"/>
                </a:solidFill>
              </a:rPr>
              <a:pPr>
                <a:lnSpc>
                  <a:spcPct val="80000"/>
                </a:lnSpc>
              </a:pPr>
              <a:t>3</a:t>
            </a:fld>
            <a:endParaRPr lang="en-US" altLang="en-US" sz="1200">
              <a:solidFill>
                <a:srgbClr val="FFFFFF"/>
              </a:solidFill>
            </a:endParaRPr>
          </a:p>
        </p:txBody>
      </p:sp>
      <p:sp>
        <p:nvSpPr>
          <p:cNvPr id="17413" name="Rectangle 3"/>
          <p:cNvSpPr>
            <a:spLocks noGrp="1" noChangeArrowheads="1"/>
          </p:cNvSpPr>
          <p:nvPr>
            <p:ph sz="quarter" idx="1"/>
          </p:nvPr>
        </p:nvSpPr>
        <p:spPr>
          <a:xfrm>
            <a:off x="2057400" y="1503364"/>
            <a:ext cx="8153400" cy="4579937"/>
          </a:xfrm>
        </p:spPr>
        <p:txBody>
          <a:bodyPr/>
          <a:lstStyle/>
          <a:p>
            <a:pPr marL="682625" lvl="1" indent="-403225">
              <a:spcBef>
                <a:spcPts val="400"/>
              </a:spcBef>
              <a:spcAft>
                <a:spcPct val="50000"/>
              </a:spcAft>
              <a:buSzPct val="85000"/>
              <a:buFont typeface="Wingdings" panose="05000000000000000000" pitchFamily="2" charset="2"/>
              <a:buChar char="l"/>
              <a:defRPr/>
            </a:pPr>
            <a:r>
              <a:rPr lang="en-ZA" altLang="en-US" sz="3200" dirty="0"/>
              <a:t>1 in 6 of lost-time work injuries are a result of slips, trips and falls</a:t>
            </a:r>
          </a:p>
          <a:p>
            <a:pPr marL="682625" lvl="1" indent="-403225">
              <a:spcBef>
                <a:spcPts val="400"/>
              </a:spcBef>
              <a:spcAft>
                <a:spcPct val="50000"/>
              </a:spcAft>
              <a:buSzPct val="85000"/>
              <a:buFont typeface="Wingdings" panose="05000000000000000000" pitchFamily="2" charset="2"/>
              <a:buChar char="l"/>
              <a:defRPr/>
            </a:pPr>
            <a:r>
              <a:rPr lang="en-ZA" sz="3200" dirty="0"/>
              <a:t>25% of all accidents are falls from elevated positions</a:t>
            </a:r>
          </a:p>
          <a:p>
            <a:pPr marL="682625" lvl="1" indent="-403225">
              <a:spcBef>
                <a:spcPts val="400"/>
              </a:spcBef>
              <a:spcAft>
                <a:spcPct val="50000"/>
              </a:spcAft>
              <a:buSzPct val="85000"/>
              <a:buFont typeface="Wingdings" panose="05000000000000000000" pitchFamily="2" charset="2"/>
              <a:buChar char="l"/>
              <a:defRPr/>
            </a:pPr>
            <a:r>
              <a:rPr lang="en-ZA" altLang="en-US" sz="3200" dirty="0"/>
              <a:t>60% of these are from </a:t>
            </a:r>
            <a:r>
              <a:rPr lang="en-ZA" altLang="en-US" sz="3200" b="1" dirty="0">
                <a:solidFill>
                  <a:srgbClr val="FF0000"/>
                </a:solidFill>
                <a:effectLst>
                  <a:outerShdw blurRad="38100" dist="38100" dir="2700000" algn="tl">
                    <a:srgbClr val="000000">
                      <a:alpha val="43137"/>
                    </a:srgbClr>
                  </a:outerShdw>
                </a:effectLst>
              </a:rPr>
              <a:t>less than 3 metres</a:t>
            </a:r>
          </a:p>
          <a:p>
            <a:pPr marL="682625" lvl="1" indent="-403225">
              <a:spcBef>
                <a:spcPts val="400"/>
              </a:spcBef>
              <a:spcAft>
                <a:spcPct val="50000"/>
              </a:spcAft>
              <a:buSzPct val="85000"/>
              <a:buFont typeface="Wingdings" panose="05000000000000000000" pitchFamily="2" charset="2"/>
              <a:buChar char="l"/>
              <a:defRPr/>
            </a:pPr>
            <a:r>
              <a:rPr lang="en-US" altLang="en-US" sz="3200" dirty="0"/>
              <a:t>16% of </a:t>
            </a:r>
            <a:r>
              <a:rPr lang="en-US" altLang="en-US" sz="3200" u="sng" dirty="0"/>
              <a:t>fatal</a:t>
            </a:r>
            <a:r>
              <a:rPr lang="en-US" altLang="en-US" sz="3200" dirty="0"/>
              <a:t> falls are from </a:t>
            </a:r>
            <a:r>
              <a:rPr lang="en-US" altLang="en-US" sz="3200" b="1" dirty="0">
                <a:solidFill>
                  <a:srgbClr val="FF0000"/>
                </a:solidFill>
                <a:effectLst>
                  <a:outerShdw blurRad="38100" dist="38100" dir="2700000" algn="tl">
                    <a:srgbClr val="000000">
                      <a:alpha val="43137"/>
                    </a:srgbClr>
                  </a:outerShdw>
                </a:effectLst>
              </a:rPr>
              <a:t>LADDERS</a:t>
            </a:r>
          </a:p>
        </p:txBody>
      </p:sp>
    </p:spTree>
    <p:extLst>
      <p:ext uri="{BB962C8B-B14F-4D97-AF65-F5344CB8AC3E}">
        <p14:creationId xmlns:p14="http://schemas.microsoft.com/office/powerpoint/2010/main" val="254383553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2136776" y="1600200"/>
            <a:ext cx="7921625" cy="4495800"/>
          </a:xfrm>
        </p:spPr>
        <p:txBody>
          <a:bodyPr/>
          <a:lstStyle/>
          <a:p>
            <a:pPr marL="0" indent="0" algn="ctr">
              <a:buNone/>
              <a:defRPr/>
            </a:pPr>
            <a:r>
              <a:rPr lang="en-GB" altLang="en-US" dirty="0" smtClean="0"/>
              <a:t>Rhodes </a:t>
            </a:r>
            <a:r>
              <a:rPr lang="en-GB" altLang="en-US" dirty="0"/>
              <a:t>University</a:t>
            </a:r>
            <a:r>
              <a:rPr lang="en-ZA" altLang="en-US" dirty="0"/>
              <a:t>:</a:t>
            </a:r>
          </a:p>
          <a:p>
            <a:pPr marL="274638" lvl="1" indent="0" algn="ctr">
              <a:buNone/>
              <a:defRPr/>
            </a:pPr>
            <a:r>
              <a:rPr lang="en-GB" altLang="en-US" b="1" dirty="0" smtClean="0">
                <a:solidFill>
                  <a:srgbClr val="7030A0"/>
                </a:solidFill>
              </a:rPr>
              <a:t>Safety, Health &amp; Environment</a:t>
            </a:r>
          </a:p>
          <a:p>
            <a:pPr marL="274638" lvl="1" indent="0" algn="ctr">
              <a:buNone/>
              <a:defRPr/>
            </a:pPr>
            <a:r>
              <a:rPr lang="en-GB" altLang="en-US" b="1" dirty="0" smtClean="0">
                <a:solidFill>
                  <a:srgbClr val="7030A0"/>
                </a:solidFill>
              </a:rPr>
              <a:t>SHE </a:t>
            </a:r>
            <a:r>
              <a:rPr lang="en-GB" altLang="en-US" b="1" dirty="0">
                <a:solidFill>
                  <a:srgbClr val="7030A0"/>
                </a:solidFill>
              </a:rPr>
              <a:t>Officer - RU </a:t>
            </a:r>
            <a:r>
              <a:rPr lang="en-GB" altLang="en-US" b="1" dirty="0" err="1">
                <a:solidFill>
                  <a:srgbClr val="7030A0"/>
                </a:solidFill>
              </a:rPr>
              <a:t>ext</a:t>
            </a:r>
            <a:r>
              <a:rPr lang="en-GB" altLang="en-US" b="1" dirty="0">
                <a:solidFill>
                  <a:srgbClr val="7030A0"/>
                </a:solidFill>
              </a:rPr>
              <a:t> 7205 </a:t>
            </a:r>
          </a:p>
          <a:p>
            <a:pPr marL="274638" lvl="1" indent="0" algn="ctr">
              <a:buNone/>
              <a:defRPr/>
            </a:pPr>
            <a:r>
              <a:rPr lang="en-GB" altLang="en-US" b="1" dirty="0">
                <a:solidFill>
                  <a:srgbClr val="7030A0"/>
                </a:solidFill>
              </a:rPr>
              <a:t>safety</a:t>
            </a:r>
            <a:r>
              <a:rPr lang="en-GB" altLang="en-US" sz="2200" b="1" dirty="0">
                <a:solidFill>
                  <a:srgbClr val="7030A0"/>
                </a:solidFill>
              </a:rPr>
              <a:t>@</a:t>
            </a:r>
            <a:r>
              <a:rPr lang="en-GB" altLang="en-US" b="1" dirty="0">
                <a:solidFill>
                  <a:srgbClr val="7030A0"/>
                </a:solidFill>
              </a:rPr>
              <a:t>ru.ac.za  </a:t>
            </a:r>
            <a:endParaRPr lang="en-GB" altLang="en-US" b="1" dirty="0" smtClean="0">
              <a:solidFill>
                <a:srgbClr val="7030A0"/>
              </a:solidFill>
            </a:endParaRPr>
          </a:p>
          <a:p>
            <a:pPr marL="0" lvl="1" indent="0" algn="ctr">
              <a:buSzPct val="85000"/>
              <a:buNone/>
              <a:defRPr/>
            </a:pPr>
            <a:endParaRPr lang="en-GB" altLang="en-US" sz="1200" dirty="0"/>
          </a:p>
          <a:p>
            <a:pPr marL="0" indent="0" algn="ctr">
              <a:buNone/>
              <a:defRPr/>
            </a:pPr>
            <a:r>
              <a:rPr lang="en-GB" altLang="en-US" dirty="0" smtClean="0"/>
              <a:t>Ladder Safety:</a:t>
            </a:r>
            <a:endParaRPr lang="en-GB" altLang="en-US" dirty="0"/>
          </a:p>
          <a:p>
            <a:pPr marL="274638" lvl="1" indent="0" algn="ctr">
              <a:buNone/>
              <a:defRPr/>
            </a:pPr>
            <a:r>
              <a:rPr lang="en-GB" altLang="en-US" sz="3400" b="1" dirty="0">
                <a:solidFill>
                  <a:srgbClr val="0000FF"/>
                </a:solidFill>
              </a:rPr>
              <a:t>www.saladder.co.za </a:t>
            </a:r>
          </a:p>
          <a:p>
            <a:pPr marL="274638" lvl="1" indent="0" algn="ctr">
              <a:buNone/>
              <a:defRPr/>
            </a:pPr>
            <a:r>
              <a:rPr lang="en-GB" altLang="en-US" sz="3400" b="1" dirty="0">
                <a:solidFill>
                  <a:srgbClr val="0000FF"/>
                </a:solidFill>
              </a:rPr>
              <a:t>www.heightsafety.co.za</a:t>
            </a:r>
          </a:p>
          <a:p>
            <a:pPr marL="274638" lvl="1" indent="0" algn="ctr">
              <a:buNone/>
              <a:defRPr/>
            </a:pPr>
            <a:r>
              <a:rPr lang="en-GB" altLang="en-US" sz="3400" b="1" dirty="0">
                <a:solidFill>
                  <a:srgbClr val="0000FF"/>
                </a:solidFill>
              </a:rPr>
              <a:t>www.ru.ac.za/safety/resources/ladders</a:t>
            </a:r>
          </a:p>
          <a:p>
            <a:pPr eaLnBrk="1" hangingPunct="1">
              <a:defRPr/>
            </a:pPr>
            <a:endParaRPr lang="en-GB" altLang="en-US" dirty="0" smtClean="0"/>
          </a:p>
        </p:txBody>
      </p:sp>
      <p:sp>
        <p:nvSpPr>
          <p:cNvPr id="77827" name="Rectangle 2"/>
          <p:cNvSpPr>
            <a:spLocks noGrp="1" noChangeArrowheads="1"/>
          </p:cNvSpPr>
          <p:nvPr>
            <p:ph type="title"/>
          </p:nvPr>
        </p:nvSpPr>
        <p:spPr>
          <a:xfrm>
            <a:off x="2136775" y="228600"/>
            <a:ext cx="8153400" cy="990600"/>
          </a:xfrm>
        </p:spPr>
        <p:txBody>
          <a:bodyPr/>
          <a:lstStyle/>
          <a:p>
            <a:pPr eaLnBrk="1" hangingPunct="1"/>
            <a:r>
              <a:rPr lang="en-US" altLang="en-US" smtClean="0"/>
              <a:t>More Info</a:t>
            </a:r>
          </a:p>
        </p:txBody>
      </p:sp>
    </p:spTree>
    <p:extLst>
      <p:ext uri="{BB962C8B-B14F-4D97-AF65-F5344CB8AC3E}">
        <p14:creationId xmlns:p14="http://schemas.microsoft.com/office/powerpoint/2010/main" val="41786336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iStock_000004571495X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2289176"/>
            <a:ext cx="238760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descr="iStock_000002874377XSmall.jpg"/>
          <p:cNvPicPr>
            <a:picLocks noChangeAspect="1"/>
          </p:cNvPicPr>
          <p:nvPr/>
        </p:nvPicPr>
        <p:blipFill>
          <a:blip r:embed="rId4">
            <a:extLst>
              <a:ext uri="{28A0092B-C50C-407E-A947-70E740481C1C}">
                <a14:useLocalDpi xmlns:a14="http://schemas.microsoft.com/office/drawing/2010/main" val="0"/>
              </a:ext>
            </a:extLst>
          </a:blip>
          <a:srcRect l="17731" r="6898"/>
          <a:stretch>
            <a:fillRect/>
          </a:stretch>
        </p:blipFill>
        <p:spPr bwMode="auto">
          <a:xfrm>
            <a:off x="1628775" y="3557588"/>
            <a:ext cx="1449388"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2"/>
          <p:cNvSpPr>
            <a:spLocks noGrp="1" noChangeArrowheads="1"/>
          </p:cNvSpPr>
          <p:nvPr>
            <p:ph type="title"/>
          </p:nvPr>
        </p:nvSpPr>
        <p:spPr>
          <a:xfrm>
            <a:off x="2136775" y="228600"/>
            <a:ext cx="8153400" cy="990600"/>
          </a:xfrm>
        </p:spPr>
        <p:txBody>
          <a:bodyPr/>
          <a:lstStyle/>
          <a:p>
            <a:pPr eaLnBrk="1" hangingPunct="1"/>
            <a:r>
              <a:rPr lang="en-US" altLang="en-US" smtClean="0"/>
              <a:t>Falls in the Workplace</a:t>
            </a:r>
          </a:p>
        </p:txBody>
      </p:sp>
      <p:sp>
        <p:nvSpPr>
          <p:cNvPr id="2253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8B07F827-C8C2-4575-B6C6-65F2AF858CBE}" type="slidenum">
              <a:rPr lang="en-US" altLang="en-US" sz="1200">
                <a:solidFill>
                  <a:srgbClr val="FFFFFF"/>
                </a:solidFill>
              </a:rPr>
              <a:pPr>
                <a:lnSpc>
                  <a:spcPct val="80000"/>
                </a:lnSpc>
              </a:pPr>
              <a:t>4</a:t>
            </a:fld>
            <a:endParaRPr lang="en-US" altLang="en-US" sz="1200">
              <a:solidFill>
                <a:srgbClr val="FFFFFF"/>
              </a:solidFill>
            </a:endParaRPr>
          </a:p>
        </p:txBody>
      </p:sp>
      <p:sp>
        <p:nvSpPr>
          <p:cNvPr id="17413" name="Rectangle 3"/>
          <p:cNvSpPr>
            <a:spLocks noGrp="1" noChangeArrowheads="1"/>
          </p:cNvSpPr>
          <p:nvPr>
            <p:ph sz="quarter" idx="1"/>
          </p:nvPr>
        </p:nvSpPr>
        <p:spPr>
          <a:xfrm>
            <a:off x="2720976" y="1516063"/>
            <a:ext cx="5813425" cy="4495800"/>
          </a:xfrm>
        </p:spPr>
        <p:txBody>
          <a:bodyPr/>
          <a:lstStyle/>
          <a:p>
            <a:pPr marL="279400" lvl="1" indent="0">
              <a:buSzPct val="85000"/>
              <a:buNone/>
              <a:defRPr/>
            </a:pPr>
            <a:r>
              <a:rPr lang="en-US" altLang="en-US" sz="3200" dirty="0"/>
              <a:t>Common causes of ladder accidents:</a:t>
            </a:r>
            <a:endParaRPr lang="en-US" altLang="en-US" dirty="0" smtClean="0"/>
          </a:p>
          <a:p>
            <a:pPr marL="862013" lvl="1" indent="-514350">
              <a:buSzPct val="85000"/>
              <a:buFont typeface="+mj-lt"/>
              <a:buAutoNum type="arabicPeriod"/>
              <a:defRPr/>
            </a:pPr>
            <a:r>
              <a:rPr lang="en-US" altLang="en-US" sz="3100" dirty="0"/>
              <a:t>Overreaching</a:t>
            </a:r>
          </a:p>
          <a:p>
            <a:pPr marL="862013" lvl="1" indent="-514350">
              <a:buSzPct val="85000"/>
              <a:buFont typeface="+mj-lt"/>
              <a:buAutoNum type="arabicPeriod"/>
              <a:defRPr/>
            </a:pPr>
            <a:r>
              <a:rPr lang="en-US" altLang="en-US" sz="3100" dirty="0"/>
              <a:t>Unsecured ladder</a:t>
            </a:r>
          </a:p>
          <a:p>
            <a:pPr marL="862013" lvl="1" indent="-514350">
              <a:buSzPct val="85000"/>
              <a:buFont typeface="+mj-lt"/>
              <a:buAutoNum type="arabicPeriod"/>
              <a:defRPr/>
            </a:pPr>
            <a:r>
              <a:rPr lang="en-US" altLang="en-US" sz="3100" dirty="0"/>
              <a:t>Climbing one-handed</a:t>
            </a:r>
          </a:p>
          <a:p>
            <a:pPr marL="862013" lvl="1" indent="-514350">
              <a:buSzPct val="85000"/>
              <a:buFont typeface="+mj-lt"/>
              <a:buAutoNum type="arabicPeriod"/>
              <a:defRPr/>
            </a:pPr>
            <a:r>
              <a:rPr lang="en-US" altLang="en-US" sz="3100" dirty="0"/>
              <a:t>Losing balance on top rung</a:t>
            </a:r>
          </a:p>
          <a:p>
            <a:pPr marL="862013" lvl="1" indent="-514350">
              <a:buSzPct val="85000"/>
              <a:buFont typeface="+mj-lt"/>
              <a:buAutoNum type="arabicPeriod"/>
              <a:defRPr/>
            </a:pPr>
            <a:r>
              <a:rPr lang="en-US" altLang="en-US" sz="3100" dirty="0"/>
              <a:t>Using a worn/damaged ladder that breaks</a:t>
            </a:r>
          </a:p>
        </p:txBody>
      </p:sp>
      <p:sp>
        <p:nvSpPr>
          <p:cNvPr id="7" name="Plus 6"/>
          <p:cNvSpPr/>
          <p:nvPr/>
        </p:nvSpPr>
        <p:spPr>
          <a:xfrm rot="18942478">
            <a:off x="9655176" y="3114676"/>
            <a:ext cx="676275" cy="657225"/>
          </a:xfrm>
          <a:prstGeom prst="mathPlus">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9" name="Plus 8"/>
          <p:cNvSpPr/>
          <p:nvPr/>
        </p:nvSpPr>
        <p:spPr>
          <a:xfrm rot="18942478">
            <a:off x="2651125" y="5211764"/>
            <a:ext cx="674688" cy="657225"/>
          </a:xfrm>
          <a:prstGeom prst="mathPlus">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Tree>
    <p:extLst>
      <p:ext uri="{BB962C8B-B14F-4D97-AF65-F5344CB8AC3E}">
        <p14:creationId xmlns:p14="http://schemas.microsoft.com/office/powerpoint/2010/main" val="11840388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136775" y="228600"/>
            <a:ext cx="8153400" cy="990600"/>
          </a:xfrm>
        </p:spPr>
        <p:txBody>
          <a:bodyPr/>
          <a:lstStyle/>
          <a:p>
            <a:pPr eaLnBrk="1" hangingPunct="1"/>
            <a:r>
              <a:rPr lang="en-US" altLang="en-US" smtClean="0"/>
              <a:t>Law: Working at Heights</a:t>
            </a:r>
          </a:p>
        </p:txBody>
      </p:sp>
      <p:sp>
        <p:nvSpPr>
          <p:cNvPr id="24579"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a:solidFill>
                  <a:srgbClr val="FFFFFF"/>
                </a:solidFill>
                <a:latin typeface="Arial" panose="020B0604020202020204" pitchFamily="34" charset="0"/>
              </a:rPr>
              <a:t>Copyright </a:t>
            </a:r>
            <a:r>
              <a:rPr lang="en-US" altLang="en-US" sz="1400">
                <a:solidFill>
                  <a:srgbClr val="FFFFFF"/>
                </a:solidFill>
                <a:latin typeface="Symbol" panose="05050102010706020507" pitchFamily="18" charset="2"/>
              </a:rPr>
              <a:t>ã2014 </a:t>
            </a:r>
            <a:r>
              <a:rPr lang="en-US" altLang="en-US" sz="1400">
                <a:solidFill>
                  <a:srgbClr val="FFFFFF"/>
                </a:solidFill>
                <a:latin typeface="Arial" panose="020B0604020202020204" pitchFamily="34" charset="0"/>
              </a:rPr>
              <a:t>Progressive Business Publications</a:t>
            </a:r>
          </a:p>
          <a:p>
            <a:pPr algn="ctr"/>
            <a:endParaRPr lang="en-US" altLang="en-US" sz="1400">
              <a:solidFill>
                <a:schemeClr val="tx2"/>
              </a:solidFill>
            </a:endParaRPr>
          </a:p>
        </p:txBody>
      </p:sp>
      <p:sp>
        <p:nvSpPr>
          <p:cNvPr id="2458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8A520030-AE4F-4431-8C33-A453E1F51EDD}" type="slidenum">
              <a:rPr lang="en-US" altLang="en-US" sz="1200">
                <a:solidFill>
                  <a:srgbClr val="FFFFFF"/>
                </a:solidFill>
              </a:rPr>
              <a:pPr>
                <a:lnSpc>
                  <a:spcPct val="80000"/>
                </a:lnSpc>
              </a:pPr>
              <a:t>5</a:t>
            </a:fld>
            <a:endParaRPr lang="en-US" altLang="en-US" sz="1200">
              <a:solidFill>
                <a:srgbClr val="FFFFFF"/>
              </a:solidFill>
            </a:endParaRPr>
          </a:p>
        </p:txBody>
      </p:sp>
      <p:sp>
        <p:nvSpPr>
          <p:cNvPr id="23557" name="Content Placeholder 2"/>
          <p:cNvSpPr>
            <a:spLocks noGrp="1"/>
          </p:cNvSpPr>
          <p:nvPr>
            <p:ph sz="quarter" idx="1"/>
          </p:nvPr>
        </p:nvSpPr>
        <p:spPr>
          <a:xfrm>
            <a:off x="2136775" y="1600200"/>
            <a:ext cx="8153400" cy="4495800"/>
          </a:xfrm>
        </p:spPr>
        <p:txBody>
          <a:bodyPr/>
          <a:lstStyle/>
          <a:p>
            <a:pPr eaLnBrk="1" hangingPunct="1">
              <a:defRPr/>
            </a:pPr>
            <a:r>
              <a:rPr lang="en-US" altLang="en-US" dirty="0" smtClean="0"/>
              <a:t>OHS Act General Safety Regulations 6:</a:t>
            </a:r>
          </a:p>
          <a:p>
            <a:pPr marL="320675" lvl="1" indent="0" algn="ctr">
              <a:buNone/>
              <a:defRPr/>
            </a:pPr>
            <a:r>
              <a:rPr lang="en-US" altLang="en-US" sz="1400" dirty="0"/>
              <a:t>“</a:t>
            </a:r>
            <a:r>
              <a:rPr lang="en-ZA" altLang="en-US" sz="1400" dirty="0"/>
              <a:t>No employer shall require or permit any person to </a:t>
            </a:r>
            <a:r>
              <a:rPr lang="en-ZA" altLang="en-US" sz="1400" dirty="0">
                <a:solidFill>
                  <a:srgbClr val="FF0000"/>
                </a:solidFill>
              </a:rPr>
              <a:t>work in an elevated position</a:t>
            </a:r>
            <a:r>
              <a:rPr lang="en-ZA" altLang="en-US" sz="1400" dirty="0"/>
              <a:t>, and no person shall work in an elevated position, unless such work is </a:t>
            </a:r>
            <a:r>
              <a:rPr lang="en-ZA" altLang="en-US" sz="1400" dirty="0">
                <a:solidFill>
                  <a:srgbClr val="FF0000"/>
                </a:solidFill>
              </a:rPr>
              <a:t>performed safely from a ladder or scaffolding</a:t>
            </a:r>
            <a:r>
              <a:rPr lang="en-ZA" altLang="en-US" sz="1400" dirty="0"/>
              <a:t>, or from a position where such person has been made as safe as if he were working from scaffolding.</a:t>
            </a:r>
            <a:r>
              <a:rPr lang="en-US" altLang="en-US" sz="1400" dirty="0"/>
              <a:t>”</a:t>
            </a:r>
          </a:p>
          <a:p>
            <a:pPr eaLnBrk="1" hangingPunct="1">
              <a:defRPr/>
            </a:pPr>
            <a:r>
              <a:rPr lang="en-ZA" altLang="en-US" dirty="0" smtClean="0"/>
              <a:t>OHS Act </a:t>
            </a:r>
            <a:r>
              <a:rPr lang="en-US" altLang="en-US" dirty="0" smtClean="0"/>
              <a:t>General Safety Regulations 13A: Ladders</a:t>
            </a:r>
          </a:p>
          <a:p>
            <a:pPr marL="273050" lvl="2" indent="0" algn="ctr">
              <a:spcBef>
                <a:spcPts val="700"/>
              </a:spcBef>
              <a:buSzPct val="60000"/>
              <a:buNone/>
              <a:defRPr/>
            </a:pPr>
            <a:r>
              <a:rPr lang="en-US" altLang="en-US" sz="1400" dirty="0"/>
              <a:t>“…</a:t>
            </a:r>
            <a:r>
              <a:rPr lang="en-ZA" altLang="en-US" sz="1400" dirty="0"/>
              <a:t>ensure that every ladder is constructed of </a:t>
            </a:r>
            <a:r>
              <a:rPr lang="en-ZA" altLang="en-US" sz="1400" dirty="0">
                <a:solidFill>
                  <a:srgbClr val="FF0000"/>
                </a:solidFill>
              </a:rPr>
              <a:t>sound</a:t>
            </a:r>
            <a:r>
              <a:rPr lang="en-ZA" altLang="en-US" sz="1400" dirty="0"/>
              <a:t> material and is </a:t>
            </a:r>
            <a:r>
              <a:rPr lang="en-ZA" altLang="en-US" sz="1400" dirty="0">
                <a:solidFill>
                  <a:srgbClr val="FF0000"/>
                </a:solidFill>
              </a:rPr>
              <a:t>suitable for the purpose </a:t>
            </a:r>
            <a:r>
              <a:rPr lang="en-ZA" altLang="en-US" sz="1400" dirty="0"/>
              <a:t>for which it is used...</a:t>
            </a:r>
            <a:r>
              <a:rPr lang="en-US" altLang="en-US" sz="1400" dirty="0"/>
              <a:t>” and </a:t>
            </a:r>
            <a:r>
              <a:rPr lang="en-US" altLang="en-US" sz="1400" dirty="0">
                <a:solidFill>
                  <a:srgbClr val="FF0000"/>
                </a:solidFill>
              </a:rPr>
              <a:t>secure</a:t>
            </a:r>
            <a:r>
              <a:rPr lang="en-US" altLang="en-US" sz="1400" dirty="0"/>
              <a:t>, </a:t>
            </a:r>
            <a:r>
              <a:rPr lang="en-US" altLang="en-US" sz="1400" dirty="0">
                <a:solidFill>
                  <a:srgbClr val="FF0000"/>
                </a:solidFill>
              </a:rPr>
              <a:t>rungs</a:t>
            </a:r>
            <a:r>
              <a:rPr lang="en-US" altLang="en-US" sz="1400" dirty="0"/>
              <a:t> not loose/damaged, &lt; </a:t>
            </a:r>
            <a:r>
              <a:rPr lang="en-US" altLang="en-US" sz="1400" dirty="0">
                <a:solidFill>
                  <a:srgbClr val="FF0000"/>
                </a:solidFill>
              </a:rPr>
              <a:t>9m</a:t>
            </a:r>
            <a:r>
              <a:rPr lang="en-US" altLang="en-US" sz="1400" dirty="0"/>
              <a:t> long, </a:t>
            </a:r>
            <a:r>
              <a:rPr lang="en-US" altLang="en-US" sz="1400" dirty="0">
                <a:solidFill>
                  <a:srgbClr val="FF0000"/>
                </a:solidFill>
              </a:rPr>
              <a:t>wood</a:t>
            </a:r>
            <a:r>
              <a:rPr lang="en-US" altLang="en-US" sz="1400" dirty="0"/>
              <a:t> not cracked/damaged, no </a:t>
            </a:r>
            <a:r>
              <a:rPr lang="en-US" altLang="en-US" sz="1400" dirty="0">
                <a:solidFill>
                  <a:srgbClr val="FF0000"/>
                </a:solidFill>
              </a:rPr>
              <a:t>falling items</a:t>
            </a:r>
            <a:r>
              <a:rPr lang="en-US" altLang="en-US" sz="1400" dirty="0"/>
              <a:t>, fixed ladder has </a:t>
            </a:r>
            <a:r>
              <a:rPr lang="en-US" altLang="en-US" sz="1400" dirty="0">
                <a:solidFill>
                  <a:srgbClr val="FF0000"/>
                </a:solidFill>
              </a:rPr>
              <a:t>cage</a:t>
            </a:r>
            <a:r>
              <a:rPr lang="en-US" altLang="en-US" sz="1400" dirty="0"/>
              <a:t>.</a:t>
            </a:r>
          </a:p>
          <a:p>
            <a:pPr eaLnBrk="1" hangingPunct="1">
              <a:defRPr/>
            </a:pPr>
            <a:r>
              <a:rPr lang="en-ZA" altLang="en-US" dirty="0" smtClean="0"/>
              <a:t>Construction Regulations 2014 : “fall risk” </a:t>
            </a:r>
          </a:p>
          <a:p>
            <a:pPr marL="320675" lvl="1" indent="0" algn="ctr">
              <a:buNone/>
              <a:defRPr/>
            </a:pPr>
            <a:r>
              <a:rPr lang="en-ZA" altLang="en-US" sz="1400" dirty="0"/>
              <a:t>…any </a:t>
            </a:r>
            <a:r>
              <a:rPr lang="en-ZA" altLang="en-US" sz="1400" dirty="0">
                <a:solidFill>
                  <a:srgbClr val="FF0000"/>
                </a:solidFill>
              </a:rPr>
              <a:t>potential exposure to falling </a:t>
            </a:r>
            <a:r>
              <a:rPr lang="en-ZA" altLang="en-US" sz="1400" dirty="0"/>
              <a:t>from/off/into…</a:t>
            </a:r>
          </a:p>
          <a:p>
            <a:pPr lvl="1" eaLnBrk="1" hangingPunct="1">
              <a:defRPr/>
            </a:pPr>
            <a:r>
              <a:rPr lang="en-ZA" altLang="en-US" dirty="0" smtClean="0"/>
              <a:t>Full risk assessment </a:t>
            </a:r>
            <a:r>
              <a:rPr lang="en-ZA" altLang="en-US" dirty="0" smtClean="0">
                <a:solidFill>
                  <a:srgbClr val="FF0000"/>
                </a:solidFill>
              </a:rPr>
              <a:t>must be done</a:t>
            </a:r>
            <a:endParaRPr lang="en-US" altLang="en-US" dirty="0" smtClean="0">
              <a:solidFill>
                <a:srgbClr val="FF0000"/>
              </a:solidFill>
            </a:endParaRPr>
          </a:p>
          <a:p>
            <a:pPr lvl="1" eaLnBrk="1" hangingPunct="1">
              <a:defRPr/>
            </a:pPr>
            <a:r>
              <a:rPr lang="en-ZA" altLang="en-US" dirty="0" smtClean="0"/>
              <a:t>Fall protection plan</a:t>
            </a:r>
            <a:r>
              <a:rPr lang="en-ZA" altLang="en-US" dirty="0" smtClean="0">
                <a:solidFill>
                  <a:srgbClr val="FF0000"/>
                </a:solidFill>
              </a:rPr>
              <a:t> must be updated</a:t>
            </a:r>
            <a:r>
              <a:rPr lang="en-ZA" altLang="en-US" sz="1400" dirty="0"/>
              <a:t> – annually, or if any changes in scope of work, personnel, venue, etc.</a:t>
            </a:r>
            <a:endParaRPr lang="en-US" altLang="en-US" sz="1400" dirty="0"/>
          </a:p>
        </p:txBody>
      </p:sp>
    </p:spTree>
    <p:extLst>
      <p:ext uri="{BB962C8B-B14F-4D97-AF65-F5344CB8AC3E}">
        <p14:creationId xmlns:p14="http://schemas.microsoft.com/office/powerpoint/2010/main" val="240681482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fld id="{1437C3CA-495A-49B1-AEF1-39ACB2C97703}" type="slidenum">
              <a:rPr lang="en-US" altLang="en-US" sz="1400">
                <a:solidFill>
                  <a:schemeClr val="tx2"/>
                </a:solidFill>
              </a:rPr>
              <a:pPr/>
              <a:t>6</a:t>
            </a:fld>
            <a:endParaRPr lang="en-US" altLang="en-US" sz="1400">
              <a:solidFill>
                <a:schemeClr val="tx2"/>
              </a:solidFill>
            </a:endParaRPr>
          </a:p>
        </p:txBody>
      </p:sp>
      <p:sp>
        <p:nvSpPr>
          <p:cNvPr id="26627" name="Rectangle 3"/>
          <p:cNvSpPr>
            <a:spLocks noChangeArrowheads="1"/>
          </p:cNvSpPr>
          <p:nvPr/>
        </p:nvSpPr>
        <p:spPr bwMode="auto">
          <a:xfrm>
            <a:off x="3048000" y="1905001"/>
            <a:ext cx="6096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gn="ctr"/>
            <a:r>
              <a:rPr lang="en-ZA" altLang="en-US" sz="8000" i="0">
                <a:solidFill>
                  <a:srgbClr val="FF3300"/>
                </a:solidFill>
                <a:latin typeface="Calibri" panose="020F0502020204030204" pitchFamily="34" charset="0"/>
              </a:rPr>
              <a:t>WHAT?</a:t>
            </a:r>
          </a:p>
        </p:txBody>
      </p:sp>
    </p:spTree>
    <p:extLst>
      <p:ext uri="{BB962C8B-B14F-4D97-AF65-F5344CB8AC3E}">
        <p14:creationId xmlns:p14="http://schemas.microsoft.com/office/powerpoint/2010/main" val="18626160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136775" y="228600"/>
            <a:ext cx="8153400" cy="990600"/>
          </a:xfrm>
        </p:spPr>
        <p:txBody>
          <a:bodyPr/>
          <a:lstStyle/>
          <a:p>
            <a:pPr eaLnBrk="1" hangingPunct="1"/>
            <a:r>
              <a:rPr lang="en-US" altLang="en-US" smtClean="0"/>
              <a:t>Types of Ladders</a:t>
            </a:r>
          </a:p>
        </p:txBody>
      </p:sp>
      <p:sp>
        <p:nvSpPr>
          <p:cNvPr id="2867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a:solidFill>
                  <a:srgbClr val="FFFFFF"/>
                </a:solidFill>
                <a:latin typeface="Arial" panose="020B0604020202020204" pitchFamily="34" charset="0"/>
              </a:rPr>
              <a:t>Copyright </a:t>
            </a:r>
            <a:r>
              <a:rPr lang="en-US" altLang="en-US" sz="1400">
                <a:solidFill>
                  <a:srgbClr val="FFFFFF"/>
                </a:solidFill>
                <a:latin typeface="Symbol" panose="05050102010706020507" pitchFamily="18" charset="2"/>
              </a:rPr>
              <a:t>ã2014 </a:t>
            </a:r>
            <a:r>
              <a:rPr lang="en-US" altLang="en-US" sz="1400">
                <a:solidFill>
                  <a:srgbClr val="FFFFFF"/>
                </a:solidFill>
                <a:latin typeface="Arial" panose="020B0604020202020204" pitchFamily="34" charset="0"/>
              </a:rPr>
              <a:t>Progressive Business Publications</a:t>
            </a:r>
          </a:p>
          <a:p>
            <a:pPr algn="ctr"/>
            <a:endParaRPr lang="en-US" altLang="en-US" sz="1400">
              <a:solidFill>
                <a:schemeClr val="tx2"/>
              </a:solidFill>
            </a:endParaRPr>
          </a:p>
        </p:txBody>
      </p:sp>
      <p:sp>
        <p:nvSpPr>
          <p:cNvPr id="2867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nSpc>
                <a:spcPct val="80000"/>
              </a:lnSpc>
            </a:pPr>
            <a:fld id="{0078FDB2-A92E-4FE6-9C1E-67B5AF8C3F3E}" type="slidenum">
              <a:rPr lang="en-US" altLang="en-US" sz="1200">
                <a:solidFill>
                  <a:srgbClr val="FFFFFF"/>
                </a:solidFill>
              </a:rPr>
              <a:pPr>
                <a:lnSpc>
                  <a:spcPct val="80000"/>
                </a:lnSpc>
              </a:pPr>
              <a:t>7</a:t>
            </a:fld>
            <a:endParaRPr lang="en-US" altLang="en-US" sz="1200">
              <a:solidFill>
                <a:srgbClr val="FFFFFF"/>
              </a:solidFill>
            </a:endParaRPr>
          </a:p>
        </p:txBody>
      </p:sp>
      <p:sp>
        <p:nvSpPr>
          <p:cNvPr id="26629" name="Rectangle 3"/>
          <p:cNvSpPr>
            <a:spLocks noGrp="1" noChangeArrowheads="1"/>
          </p:cNvSpPr>
          <p:nvPr>
            <p:ph sz="quarter" idx="1"/>
          </p:nvPr>
        </p:nvSpPr>
        <p:spPr>
          <a:xfrm>
            <a:off x="2057400" y="1516064"/>
            <a:ext cx="8153400" cy="4579937"/>
          </a:xfrm>
        </p:spPr>
        <p:txBody>
          <a:bodyPr/>
          <a:lstStyle/>
          <a:p>
            <a:pPr marL="736600" lvl="1" indent="-457200">
              <a:spcAft>
                <a:spcPct val="50000"/>
              </a:spcAft>
              <a:buSzPct val="85000"/>
              <a:defRPr/>
            </a:pPr>
            <a:r>
              <a:rPr lang="en-GB" altLang="en-US" sz="3200" dirty="0"/>
              <a:t>Stepladders (A-frame)</a:t>
            </a:r>
          </a:p>
          <a:p>
            <a:pPr marL="736600" lvl="1" indent="-457200">
              <a:spcAft>
                <a:spcPct val="50000"/>
              </a:spcAft>
              <a:buSzPct val="85000"/>
              <a:defRPr/>
            </a:pPr>
            <a:r>
              <a:rPr lang="en-GB" altLang="en-US" sz="3200" dirty="0"/>
              <a:t>Single (portable) ladders</a:t>
            </a:r>
          </a:p>
          <a:p>
            <a:pPr marL="736600" lvl="1" indent="-457200">
              <a:spcAft>
                <a:spcPct val="50000"/>
              </a:spcAft>
              <a:buSzPct val="85000"/>
              <a:defRPr/>
            </a:pPr>
            <a:r>
              <a:rPr lang="en-GB" altLang="en-US" sz="3200" dirty="0"/>
              <a:t>Fixed ladders</a:t>
            </a:r>
          </a:p>
          <a:p>
            <a:pPr marL="736600" lvl="1" indent="-457200">
              <a:spcAft>
                <a:spcPct val="50000"/>
              </a:spcAft>
              <a:buSzPct val="85000"/>
              <a:defRPr/>
            </a:pPr>
            <a:r>
              <a:rPr lang="en-GB" altLang="en-US" sz="3200" dirty="0"/>
              <a:t>ALL ladders must be on </a:t>
            </a:r>
            <a:r>
              <a:rPr lang="en-GB" altLang="en-US" sz="3200" dirty="0" smtClean="0"/>
              <a:t>a ladder </a:t>
            </a:r>
            <a:r>
              <a:rPr lang="en-GB" altLang="en-US" sz="3200" dirty="0"/>
              <a:t>register</a:t>
            </a:r>
          </a:p>
          <a:p>
            <a:pPr marL="279400" lvl="1" indent="0" algn="ctr">
              <a:spcAft>
                <a:spcPct val="50000"/>
              </a:spcAft>
              <a:buSzPct val="85000"/>
              <a:buNone/>
              <a:defRPr/>
            </a:pPr>
            <a:r>
              <a:rPr lang="en-GB" altLang="en-US" sz="3200" b="1" dirty="0" smtClean="0">
                <a:solidFill>
                  <a:srgbClr val="FF0000"/>
                </a:solidFill>
              </a:rPr>
              <a:t>Important to keep </a:t>
            </a:r>
            <a:r>
              <a:rPr lang="en-GB" altLang="en-US" sz="3200" b="1" dirty="0">
                <a:solidFill>
                  <a:srgbClr val="FF0000"/>
                </a:solidFill>
              </a:rPr>
              <a:t>records!</a:t>
            </a:r>
          </a:p>
        </p:txBody>
      </p:sp>
    </p:spTree>
    <p:extLst>
      <p:ext uri="{BB962C8B-B14F-4D97-AF65-F5344CB8AC3E}">
        <p14:creationId xmlns:p14="http://schemas.microsoft.com/office/powerpoint/2010/main" val="367330740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136775" y="228600"/>
            <a:ext cx="8153400" cy="990600"/>
          </a:xfrm>
        </p:spPr>
        <p:txBody>
          <a:bodyPr/>
          <a:lstStyle/>
          <a:p>
            <a:pPr eaLnBrk="1" hangingPunct="1"/>
            <a:r>
              <a:rPr lang="en-US" altLang="en-US" smtClean="0"/>
              <a:t>Stepladders (A-frame)</a:t>
            </a:r>
          </a:p>
        </p:txBody>
      </p:sp>
      <p:sp>
        <p:nvSpPr>
          <p:cNvPr id="3072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r>
              <a:rPr lang="en-US" altLang="en-US" sz="1400" dirty="0">
                <a:solidFill>
                  <a:srgbClr val="FFFFFF"/>
                </a:solidFill>
                <a:latin typeface="Arial" panose="020B0604020202020204" pitchFamily="34" charset="0"/>
              </a:rPr>
              <a:t>Copyright </a:t>
            </a:r>
            <a:r>
              <a:rPr lang="en-US" altLang="en-US" sz="1400" dirty="0">
                <a:solidFill>
                  <a:srgbClr val="FFFFFF"/>
                </a:solidFill>
                <a:latin typeface="Symbol" panose="05050102010706020507" pitchFamily="18" charset="2"/>
              </a:rPr>
              <a:t>ã2014 </a:t>
            </a:r>
            <a:r>
              <a:rPr lang="en-US" altLang="en-US" sz="1400" dirty="0">
                <a:solidFill>
                  <a:srgbClr val="FFFFFF"/>
                </a:solidFill>
                <a:latin typeface="Arial" panose="020B0604020202020204" pitchFamily="34" charset="0"/>
              </a:rPr>
              <a:t>Progressive Business Publications</a:t>
            </a:r>
          </a:p>
          <a:p>
            <a:pPr algn="ctr"/>
            <a:endParaRPr lang="en-US" altLang="en-US" sz="1400" dirty="0">
              <a:solidFill>
                <a:schemeClr val="tx2"/>
              </a:solidFill>
            </a:endParaRPr>
          </a:p>
        </p:txBody>
      </p:sp>
      <p:sp>
        <p:nvSpPr>
          <p:cNvPr id="30724" name="Slide Number Placeholder 5"/>
          <p:cNvSpPr>
            <a:spLocks noGrp="1"/>
          </p:cNvSpPr>
          <p:nvPr>
            <p:ph type="sldNum" sz="quarter" idx="12"/>
          </p:nvPr>
        </p:nvSpPr>
        <p:spPr bwMode="auto">
          <a:xfrm>
            <a:off x="9956800" y="4557712"/>
            <a:ext cx="1670279" cy="4061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gn="l">
              <a:lnSpc>
                <a:spcPct val="80000"/>
              </a:lnSpc>
            </a:pPr>
            <a:r>
              <a:rPr lang="en-US" altLang="en-US" sz="1800" dirty="0" smtClean="0"/>
              <a:t>Wooden ladder</a:t>
            </a:r>
            <a:endParaRPr lang="en-US" altLang="en-US" sz="1800" dirty="0"/>
          </a:p>
        </p:txBody>
      </p:sp>
      <p:sp>
        <p:nvSpPr>
          <p:cNvPr id="15365" name="Rectangle 3"/>
          <p:cNvSpPr>
            <a:spLocks noGrp="1" noChangeArrowheads="1"/>
          </p:cNvSpPr>
          <p:nvPr>
            <p:ph sz="quarter" idx="1"/>
          </p:nvPr>
        </p:nvSpPr>
        <p:spPr>
          <a:xfrm>
            <a:off x="2209800" y="1631950"/>
            <a:ext cx="6934200" cy="4038600"/>
          </a:xfrm>
        </p:spPr>
        <p:txBody>
          <a:bodyPr>
            <a:normAutofit/>
          </a:bodyPr>
          <a:lstStyle/>
          <a:p>
            <a:pPr>
              <a:spcBef>
                <a:spcPts val="400"/>
              </a:spcBef>
              <a:spcAft>
                <a:spcPct val="50000"/>
              </a:spcAft>
              <a:defRPr/>
            </a:pPr>
            <a:r>
              <a:rPr lang="en-US" dirty="0" smtClean="0"/>
              <a:t>Self-supporting, fold-out, non-adjustable</a:t>
            </a:r>
          </a:p>
          <a:p>
            <a:pPr>
              <a:spcBef>
                <a:spcPts val="400"/>
              </a:spcBef>
              <a:spcAft>
                <a:spcPct val="50000"/>
              </a:spcAft>
              <a:defRPr/>
            </a:pPr>
            <a:r>
              <a:rPr lang="en-US" dirty="0" smtClean="0"/>
              <a:t>Good for low heights</a:t>
            </a:r>
          </a:p>
          <a:p>
            <a:pPr>
              <a:spcBef>
                <a:spcPts val="400"/>
              </a:spcBef>
              <a:spcAft>
                <a:spcPct val="50000"/>
              </a:spcAft>
              <a:defRPr/>
            </a:pPr>
            <a:r>
              <a:rPr lang="en-US" dirty="0" smtClean="0"/>
              <a:t>Use only when all 4 legs are on a </a:t>
            </a:r>
            <a:br>
              <a:rPr lang="en-US" dirty="0" smtClean="0"/>
            </a:br>
            <a:r>
              <a:rPr lang="en-US" dirty="0" smtClean="0"/>
              <a:t>solid, level surface</a:t>
            </a:r>
          </a:p>
          <a:p>
            <a:pPr>
              <a:spcBef>
                <a:spcPts val="400"/>
              </a:spcBef>
              <a:spcAft>
                <a:spcPct val="50000"/>
              </a:spcAft>
              <a:defRPr/>
            </a:pPr>
            <a:r>
              <a:rPr lang="en-US" dirty="0" smtClean="0"/>
              <a:t>Never use top two levels for steps</a:t>
            </a:r>
          </a:p>
          <a:p>
            <a:pPr>
              <a:spcBef>
                <a:spcPts val="400"/>
              </a:spcBef>
              <a:spcAft>
                <a:spcPct val="50000"/>
              </a:spcAft>
              <a:defRPr/>
            </a:pPr>
            <a:r>
              <a:rPr lang="en-US" dirty="0" smtClean="0"/>
              <a:t>If locking device is damaged or missing, DO NOT USE</a:t>
            </a:r>
          </a:p>
        </p:txBody>
      </p:sp>
      <p:pic>
        <p:nvPicPr>
          <p:cNvPr id="30726" name="Picture 9" descr="http://images.ccohs.ca/oshanswers/c07-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954" y="1905000"/>
            <a:ext cx="29051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4304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190" t="15757" r="29238" b="7714"/>
          <a:stretch/>
        </p:blipFill>
        <p:spPr>
          <a:xfrm>
            <a:off x="1698172" y="188686"/>
            <a:ext cx="8316686" cy="6560457"/>
          </a:xfrm>
          <a:prstGeom prst="rect">
            <a:avLst/>
          </a:prstGeom>
        </p:spPr>
      </p:pic>
      <p:sp>
        <p:nvSpPr>
          <p:cNvPr id="3" name="Slide Number Placeholder 5"/>
          <p:cNvSpPr>
            <a:spLocks noGrp="1"/>
          </p:cNvSpPr>
          <p:nvPr>
            <p:ph type="sldNum" sz="quarter" idx="12"/>
          </p:nvPr>
        </p:nvSpPr>
        <p:spPr bwMode="auto">
          <a:xfrm>
            <a:off x="10014858" y="5733369"/>
            <a:ext cx="1670279" cy="4061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i="1">
                <a:solidFill>
                  <a:schemeClr val="tx1"/>
                </a:solidFill>
                <a:latin typeface="Times" panose="02020603050405020304" pitchFamily="18" charset="0"/>
                <a:ea typeface="Geneva" pitchFamily="-112" charset="-128"/>
              </a:defRPr>
            </a:lvl1pPr>
            <a:lvl2pPr marL="742950" indent="-285750">
              <a:defRPr sz="1100" i="1">
                <a:solidFill>
                  <a:schemeClr val="tx1"/>
                </a:solidFill>
                <a:latin typeface="Times" panose="02020603050405020304" pitchFamily="18" charset="0"/>
                <a:ea typeface="Geneva" pitchFamily="-112" charset="-128"/>
              </a:defRPr>
            </a:lvl2pPr>
            <a:lvl3pPr marL="1143000" indent="-228600">
              <a:defRPr sz="1100" i="1">
                <a:solidFill>
                  <a:schemeClr val="tx1"/>
                </a:solidFill>
                <a:latin typeface="Times" panose="02020603050405020304" pitchFamily="18" charset="0"/>
                <a:ea typeface="Geneva" pitchFamily="-112" charset="-128"/>
              </a:defRPr>
            </a:lvl3pPr>
            <a:lvl4pPr marL="1600200" indent="-228600">
              <a:defRPr sz="1100" i="1">
                <a:solidFill>
                  <a:schemeClr val="tx1"/>
                </a:solidFill>
                <a:latin typeface="Times" panose="02020603050405020304" pitchFamily="18" charset="0"/>
                <a:ea typeface="Geneva" pitchFamily="-112" charset="-128"/>
              </a:defRPr>
            </a:lvl4pPr>
            <a:lvl5pPr marL="2057400" indent="-228600">
              <a:defRPr sz="1100" i="1">
                <a:solidFill>
                  <a:schemeClr val="tx1"/>
                </a:solidFill>
                <a:latin typeface="Times" panose="02020603050405020304" pitchFamily="18" charset="0"/>
                <a:ea typeface="Geneva" pitchFamily="-112" charset="-128"/>
              </a:defRPr>
            </a:lvl5pPr>
            <a:lvl6pPr marL="25146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6pPr>
            <a:lvl7pPr marL="29718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7pPr>
            <a:lvl8pPr marL="34290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8pPr>
            <a:lvl9pPr marL="3886200" indent="-228600" eaLnBrk="0" fontAlgn="base" hangingPunct="0">
              <a:spcBef>
                <a:spcPct val="0"/>
              </a:spcBef>
              <a:spcAft>
                <a:spcPct val="0"/>
              </a:spcAft>
              <a:defRPr sz="1100" i="1">
                <a:solidFill>
                  <a:schemeClr val="tx1"/>
                </a:solidFill>
                <a:latin typeface="Times" panose="02020603050405020304" pitchFamily="18" charset="0"/>
                <a:ea typeface="Geneva" pitchFamily="-112" charset="-128"/>
              </a:defRPr>
            </a:lvl9pPr>
          </a:lstStyle>
          <a:p>
            <a:pPr algn="l">
              <a:lnSpc>
                <a:spcPct val="80000"/>
              </a:lnSpc>
            </a:pPr>
            <a:r>
              <a:rPr lang="en-US" altLang="en-US" sz="1800" dirty="0" smtClean="0"/>
              <a:t>Metal ladder</a:t>
            </a:r>
            <a:endParaRPr lang="en-US" altLang="en-US" sz="1800" dirty="0"/>
          </a:p>
        </p:txBody>
      </p:sp>
    </p:spTree>
    <p:extLst>
      <p:ext uri="{BB962C8B-B14F-4D97-AF65-F5344CB8AC3E}">
        <p14:creationId xmlns:p14="http://schemas.microsoft.com/office/powerpoint/2010/main" val="27490952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4860</Words>
  <Application>Microsoft Office PowerPoint</Application>
  <PresentationFormat>Widescreen</PresentationFormat>
  <Paragraphs>383</Paragraphs>
  <Slides>30</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Geneva</vt:lpstr>
      <vt:lpstr>Symbol</vt:lpstr>
      <vt:lpstr>Times</vt:lpstr>
      <vt:lpstr>Times New Roman</vt:lpstr>
      <vt:lpstr>Wingdings</vt:lpstr>
      <vt:lpstr>Office Theme</vt:lpstr>
      <vt:lpstr>Ladder Safety COURSE</vt:lpstr>
      <vt:lpstr>PowerPoint Presentation</vt:lpstr>
      <vt:lpstr>Falls in the Workplace</vt:lpstr>
      <vt:lpstr>Falls in the Workplace</vt:lpstr>
      <vt:lpstr>Law: Working at Heights</vt:lpstr>
      <vt:lpstr>PowerPoint Presentation</vt:lpstr>
      <vt:lpstr>Types of Ladders</vt:lpstr>
      <vt:lpstr>Stepladders (A-frame)</vt:lpstr>
      <vt:lpstr>PowerPoint Presentation</vt:lpstr>
      <vt:lpstr>Single (Portable) Ladders</vt:lpstr>
      <vt:lpstr>PowerPoint Presentation</vt:lpstr>
      <vt:lpstr>Fixed Ladders</vt:lpstr>
      <vt:lpstr>Aluminium, steel or fiberglass?</vt:lpstr>
      <vt:lpstr>PowerPoint Presentation</vt:lpstr>
      <vt:lpstr>Inspecting Ladders Before Each Use</vt:lpstr>
      <vt:lpstr>PowerPoint Presentation</vt:lpstr>
      <vt:lpstr>Inspecting Ladders Before Each Use</vt:lpstr>
      <vt:lpstr>PowerPoint Presentation</vt:lpstr>
      <vt:lpstr>Placement</vt:lpstr>
      <vt:lpstr>PowerPoint Presentation</vt:lpstr>
      <vt:lpstr>Setting Up</vt:lpstr>
      <vt:lpstr>Securing the Ladder</vt:lpstr>
      <vt:lpstr>Safe Climbing</vt:lpstr>
      <vt:lpstr>Safe Climbing</vt:lpstr>
      <vt:lpstr>High Traffic Areas</vt:lpstr>
      <vt:lpstr>Working Around Electricity</vt:lpstr>
      <vt:lpstr>Inspecting Ladders - Quarterly</vt:lpstr>
      <vt:lpstr>PowerPoint Presentation</vt:lpstr>
      <vt:lpstr>Remember</vt:lpstr>
      <vt:lpstr>More Info</vt:lpstr>
    </vt:vector>
  </TitlesOfParts>
  <Company>Rhodes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spnk</dc:creator>
  <cp:lastModifiedBy>spnk</cp:lastModifiedBy>
  <cp:revision>11</cp:revision>
  <dcterms:created xsi:type="dcterms:W3CDTF">2016-09-21T10:54:23Z</dcterms:created>
  <dcterms:modified xsi:type="dcterms:W3CDTF">2017-05-28T19:53:15Z</dcterms:modified>
</cp:coreProperties>
</file>