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0" r:id="rId5"/>
    <p:sldId id="278" r:id="rId6"/>
    <p:sldId id="275" r:id="rId7"/>
    <p:sldId id="263" r:id="rId8"/>
    <p:sldId id="277" r:id="rId9"/>
    <p:sldId id="266" r:id="rId10"/>
    <p:sldId id="264" r:id="rId11"/>
    <p:sldId id="282" r:id="rId12"/>
    <p:sldId id="265" r:id="rId13"/>
    <p:sldId id="274" r:id="rId14"/>
    <p:sldId id="280" r:id="rId15"/>
    <p:sldId id="279" r:id="rId16"/>
    <p:sldId id="272" r:id="rId17"/>
    <p:sldId id="276" r:id="rId18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19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B14F8-D41C-473F-8393-C062FB99A555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F2AA9-A0D7-40E6-B9BA-CF1E436B7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338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B571B-3C77-4958-A25F-A9439452CEAA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51768-2821-4F93-A1EC-60539608A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720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51768-2821-4F93-A1EC-60539608A5A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15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Whole class counting on the mat</a:t>
            </a:r>
          </a:p>
          <a:p>
            <a:r>
              <a:rPr lang="en-ZA" dirty="0" smtClean="0"/>
              <a:t>Using a bead string- tags the beads as learners count.</a:t>
            </a:r>
          </a:p>
          <a:p>
            <a:r>
              <a:rPr lang="en-ZA" dirty="0" smtClean="0"/>
              <a:t>Counts with learners at the problematic areas of counting</a:t>
            </a:r>
          </a:p>
          <a:p>
            <a:r>
              <a:rPr lang="en-ZA" dirty="0" smtClean="0"/>
              <a:t>Reduces the tempo of counting to emphasize the </a:t>
            </a:r>
            <a:r>
              <a:rPr lang="en-ZA" b="1" i="1" dirty="0" smtClean="0"/>
              <a:t>teen</a:t>
            </a:r>
            <a:r>
              <a:rPr lang="en-ZA" dirty="0" smtClean="0"/>
              <a:t> and the </a:t>
            </a:r>
            <a:r>
              <a:rPr lang="en-ZA" b="1" i="1" dirty="0" smtClean="0"/>
              <a:t>ty</a:t>
            </a:r>
            <a:r>
              <a:rPr lang="en-ZA" dirty="0" smtClean="0"/>
              <a:t> sound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51768-2821-4F93-A1EC-60539608A5A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054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C113-3623-40CA-AB52-E591867E4AC2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D4D9-B8D5-47F3-815D-A1AE5720F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91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C113-3623-40CA-AB52-E591867E4AC2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D4D9-B8D5-47F3-815D-A1AE5720F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872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C113-3623-40CA-AB52-E591867E4AC2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D4D9-B8D5-47F3-815D-A1AE5720F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235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C113-3623-40CA-AB52-E591867E4AC2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D4D9-B8D5-47F3-815D-A1AE5720F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750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C113-3623-40CA-AB52-E591867E4AC2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D4D9-B8D5-47F3-815D-A1AE5720F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94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C113-3623-40CA-AB52-E591867E4AC2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D4D9-B8D5-47F3-815D-A1AE5720F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72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C113-3623-40CA-AB52-E591867E4AC2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D4D9-B8D5-47F3-815D-A1AE5720F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808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C113-3623-40CA-AB52-E591867E4AC2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D4D9-B8D5-47F3-815D-A1AE5720F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262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C113-3623-40CA-AB52-E591867E4AC2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D4D9-B8D5-47F3-815D-A1AE5720F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215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C113-3623-40CA-AB52-E591867E4AC2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D4D9-B8D5-47F3-815D-A1AE5720F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897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C113-3623-40CA-AB52-E591867E4AC2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D4D9-B8D5-47F3-815D-A1AE5720F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349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EC113-3623-40CA-AB52-E591867E4AC2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9D4D9-B8D5-47F3-815D-A1AE5720F1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390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8.emf"/><Relationship Id="rId7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9.emf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png"/><Relationship Id="rId7" Type="http://schemas.openxmlformats.org/officeDocument/2006/relationships/image" Target="../media/image9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5700" y="235131"/>
            <a:ext cx="9105900" cy="2808515"/>
          </a:xfrm>
        </p:spPr>
        <p:txBody>
          <a:bodyPr>
            <a:normAutofit/>
          </a:bodyPr>
          <a:lstStyle/>
          <a:p>
            <a:r>
              <a:rPr lang="en-GB" sz="4800" b="1" dirty="0"/>
              <a:t>LEARNING FROM PRACTICE: WHAT </a:t>
            </a:r>
            <a:r>
              <a:rPr lang="en-GB" sz="4800" b="1" dirty="0" smtClean="0"/>
              <a:t>MATHEMATICAL </a:t>
            </a:r>
            <a:r>
              <a:rPr lang="en-GB" sz="4800" b="1" dirty="0"/>
              <a:t>KNOWLEDGE IS NEEDED FOR DEVELOPING NUMBER SENSE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7644" y="4101090"/>
            <a:ext cx="9144000" cy="1058672"/>
          </a:xfrm>
        </p:spPr>
        <p:txBody>
          <a:bodyPr>
            <a:normAutofit/>
          </a:bodyPr>
          <a:lstStyle/>
          <a:p>
            <a:r>
              <a:rPr lang="en-ZA" dirty="0" err="1" smtClean="0"/>
              <a:t>Samukeliso</a:t>
            </a:r>
            <a:r>
              <a:rPr lang="en-ZA" dirty="0" smtClean="0"/>
              <a:t> </a:t>
            </a:r>
            <a:r>
              <a:rPr lang="en-ZA" dirty="0" err="1" smtClean="0"/>
              <a:t>Chikiwa</a:t>
            </a:r>
            <a:r>
              <a:rPr lang="en-ZA" dirty="0" smtClean="0"/>
              <a:t>, </a:t>
            </a:r>
            <a:r>
              <a:rPr lang="en-ZA" dirty="0" err="1" smtClean="0"/>
              <a:t>Lise</a:t>
            </a:r>
            <a:r>
              <a:rPr lang="en-ZA" dirty="0" smtClean="0"/>
              <a:t> </a:t>
            </a:r>
            <a:r>
              <a:rPr lang="en-ZA" dirty="0" err="1" smtClean="0"/>
              <a:t>Westaway</a:t>
            </a:r>
            <a:r>
              <a:rPr lang="en-ZA" dirty="0"/>
              <a:t> </a:t>
            </a:r>
            <a:r>
              <a:rPr lang="en-ZA" dirty="0" smtClean="0"/>
              <a:t>&amp; </a:t>
            </a:r>
            <a:r>
              <a:rPr lang="en-ZA" dirty="0" err="1" smtClean="0"/>
              <a:t>Mellony</a:t>
            </a:r>
            <a:r>
              <a:rPr lang="en-ZA" dirty="0" smtClean="0"/>
              <a:t> Graven</a:t>
            </a:r>
          </a:p>
          <a:p>
            <a:r>
              <a:rPr lang="en-ZA" dirty="0" smtClean="0"/>
              <a:t>Rhodes University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1214" y="4586638"/>
            <a:ext cx="3156331" cy="22649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350" y="2559254"/>
            <a:ext cx="2038350" cy="35433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98643" y="5618161"/>
            <a:ext cx="2109399" cy="76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50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691"/>
            <a:ext cx="10515600" cy="888275"/>
          </a:xfrm>
        </p:spPr>
        <p:txBody>
          <a:bodyPr/>
          <a:lstStyle/>
          <a:p>
            <a:r>
              <a:rPr lang="en-ZA" dirty="0" smtClean="0"/>
              <a:t>Methodology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1966"/>
            <a:ext cx="10515600" cy="5669280"/>
          </a:xfrm>
        </p:spPr>
        <p:txBody>
          <a:bodyPr>
            <a:normAutofit lnSpcReduction="10000"/>
          </a:bodyPr>
          <a:lstStyle/>
          <a:p>
            <a:r>
              <a:rPr lang="en-ZA" dirty="0" smtClean="0"/>
              <a:t>Qualitative research</a:t>
            </a:r>
            <a:r>
              <a:rPr lang="en-ZA" dirty="0" smtClean="0"/>
              <a:t>.</a:t>
            </a:r>
            <a:endParaRPr lang="en-ZA" dirty="0" smtClean="0"/>
          </a:p>
          <a:p>
            <a:r>
              <a:rPr lang="en-ZA" dirty="0" smtClean="0"/>
              <a:t>Case study with one teacher as a sample, conveniently selected.</a:t>
            </a:r>
          </a:p>
          <a:p>
            <a:r>
              <a:rPr lang="en-ZA" dirty="0" smtClean="0"/>
              <a:t>Study conducted at a government school in </a:t>
            </a:r>
            <a:r>
              <a:rPr lang="en-ZA" dirty="0" err="1" smtClean="0"/>
              <a:t>Grahamstown</a:t>
            </a:r>
            <a:endParaRPr lang="en-ZA" dirty="0" smtClean="0"/>
          </a:p>
          <a:p>
            <a:endParaRPr lang="en-ZA" dirty="0" smtClean="0"/>
          </a:p>
          <a:p>
            <a:r>
              <a:rPr lang="en-ZA" dirty="0" smtClean="0"/>
              <a:t>I </a:t>
            </a:r>
            <a:r>
              <a:rPr lang="en-ZA" dirty="0"/>
              <a:t>observed </a:t>
            </a:r>
            <a:r>
              <a:rPr lang="en-ZA" dirty="0" smtClean="0"/>
              <a:t>fifteen </a:t>
            </a:r>
            <a:r>
              <a:rPr lang="en-ZA" dirty="0"/>
              <a:t>mathematics lessons </a:t>
            </a:r>
            <a:r>
              <a:rPr lang="en-ZA" dirty="0" smtClean="0"/>
              <a:t>over </a:t>
            </a:r>
            <a:r>
              <a:rPr lang="en-ZA" dirty="0"/>
              <a:t>four weeks focusing on </a:t>
            </a:r>
            <a:r>
              <a:rPr lang="en-ZA" dirty="0" smtClean="0"/>
              <a:t>the counting </a:t>
            </a:r>
            <a:r>
              <a:rPr lang="en-ZA" dirty="0"/>
              <a:t>sessions she conducted with the whole class, </a:t>
            </a:r>
            <a:r>
              <a:rPr lang="en-ZA" dirty="0" smtClean="0"/>
              <a:t>her first group </a:t>
            </a:r>
            <a:r>
              <a:rPr lang="en-ZA" dirty="0"/>
              <a:t>and </a:t>
            </a:r>
            <a:r>
              <a:rPr lang="en-ZA" dirty="0" smtClean="0"/>
              <a:t>third group</a:t>
            </a:r>
            <a:r>
              <a:rPr lang="en-ZA" dirty="0"/>
              <a:t>. </a:t>
            </a:r>
            <a:endParaRPr lang="en-ZA" dirty="0" smtClean="0"/>
          </a:p>
          <a:p>
            <a:endParaRPr lang="en-ZA" dirty="0" smtClean="0"/>
          </a:p>
          <a:p>
            <a:r>
              <a:rPr lang="en-ZA" dirty="0" smtClean="0"/>
              <a:t>Conducted two </a:t>
            </a:r>
            <a:r>
              <a:rPr lang="en-ZA" dirty="0"/>
              <a:t>structured interviews, based on video recordings of </a:t>
            </a:r>
            <a:r>
              <a:rPr lang="en-ZA" dirty="0" smtClean="0"/>
              <a:t> selected observed lessons</a:t>
            </a:r>
            <a:r>
              <a:rPr lang="en-ZA" dirty="0" smtClean="0"/>
              <a:t>.</a:t>
            </a:r>
          </a:p>
          <a:p>
            <a:endParaRPr lang="en-ZA" dirty="0" smtClean="0"/>
          </a:p>
          <a:p>
            <a:r>
              <a:rPr lang="en-ZA" dirty="0" smtClean="0"/>
              <a:t>Both the lessons and interviews were transcribed and analysed using </a:t>
            </a:r>
            <a:r>
              <a:rPr lang="en-ZA" dirty="0" err="1" smtClean="0"/>
              <a:t>MKfT</a:t>
            </a:r>
            <a:r>
              <a:rPr lang="en-ZA" dirty="0" smtClean="0"/>
              <a:t> framework.</a:t>
            </a:r>
          </a:p>
          <a:p>
            <a:endParaRPr lang="en-ZA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66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Data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Sharing an excerpt from one of the lessons conducted by the selected teacher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7522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583609"/>
              </p:ext>
            </p:extLst>
          </p:nvPr>
        </p:nvGraphicFramePr>
        <p:xfrm>
          <a:off x="1182624" y="743712"/>
          <a:ext cx="10075765" cy="58216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048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27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entury Gothic" panose="020B0502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1802" marR="5180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Okay boys! It is time for Maths. Let us go to the back carpet. Come on come on let us be quick.  [</a:t>
                      </a:r>
                      <a:r>
                        <a:rPr lang="en-GB" sz="1800" i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Learners move to the carpet and sit down facing the teacher’s </a:t>
                      </a:r>
                      <a:r>
                        <a:rPr lang="en-GB" sz="1800" i="1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carpet chair</a:t>
                      </a:r>
                      <a:r>
                        <a:rPr lang="en-GB" sz="1800" i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. The teacher stands next to the beadstring in front of the learners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] Quiet boys! We are going to count forward in ones.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entury Gothic" panose="020B0502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TLL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entury Gothic" panose="020B0502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1802" marR="5180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[</a:t>
                      </a:r>
                      <a:r>
                        <a:rPr lang="en-GB" sz="1800" i="1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Tr</a:t>
                      </a:r>
                      <a:r>
                        <a:rPr lang="en-GB" sz="1800" i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pulling the beads on the beadstring one at a time as the learners count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] One, two, three, four, five, six, seven, eight, nine, ten, eleven, twelve …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entury Gothic" panose="020B0502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316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TLL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entury Gothic" panose="020B0502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1802" marR="5180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[</a:t>
                      </a:r>
                      <a:r>
                        <a:rPr lang="en-GB" sz="1800" i="1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Tr</a:t>
                      </a:r>
                      <a:r>
                        <a:rPr lang="en-GB" sz="1800" i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reducing the tempo and emphasising the ‘teen’ sound as she counts with the learners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] thir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teen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, four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teen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, fif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teen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, </a:t>
                      </a:r>
                      <a:r>
                        <a:rPr lang="en-GB" sz="18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six</a:t>
                      </a:r>
                      <a:r>
                        <a:rPr lang="en-GB" sz="1800" b="1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teen</a:t>
                      </a:r>
                      <a:r>
                        <a:rPr lang="en-GB" sz="18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, 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seven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teen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, eigh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teen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, nine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teen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[</a:t>
                      </a:r>
                      <a:r>
                        <a:rPr lang="en-GB" sz="1800" i="1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Tr</a:t>
                      </a:r>
                      <a:r>
                        <a:rPr lang="en-GB" sz="1800" i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then emphasises the—‘</a:t>
                      </a:r>
                      <a:r>
                        <a:rPr lang="en-GB" sz="1800" b="1" i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ty’</a:t>
                      </a:r>
                      <a:r>
                        <a:rPr lang="en-GB" sz="1800" i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sound </a:t>
                      </a:r>
                      <a:r>
                        <a:rPr lang="en-GB" sz="1800" i="1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and the units as </a:t>
                      </a:r>
                      <a:r>
                        <a:rPr lang="en-GB" sz="1800" i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she counts with the learners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] twen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, twen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-one, twen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-two, twen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-three …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entury Gothic" panose="020B0502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LL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entury Gothic" panose="020B0502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1802" marR="5180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[</a:t>
                      </a:r>
                      <a:r>
                        <a:rPr lang="en-GB" sz="1800" b="0" i="1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Tr</a:t>
                      </a:r>
                      <a:r>
                        <a:rPr lang="en-GB" sz="1800" b="0" i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keeps quiet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] twen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-four, twen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-five, twen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-six, twen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-seven, twen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-eight, twen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-nine, thir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, thir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-one thir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-two, </a:t>
                      </a:r>
                      <a:r>
                        <a:rPr lang="en-GB" sz="18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thir</a:t>
                      </a:r>
                      <a:r>
                        <a:rPr lang="en-GB" sz="1800" b="1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</a:t>
                      </a:r>
                      <a:r>
                        <a:rPr lang="en-GB" sz="18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-three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, thir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-four, thir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-four, thir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-five, thir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-six 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entury Gothic" panose="020B0502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entury Gothic" panose="020B0502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1802" marR="5180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Stop! I was on thirty-six, I want you to listen very carefully. What two numbers do I need to make thirty-six? 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Thirty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-six [</a:t>
                      </a:r>
                      <a:r>
                        <a:rPr lang="en-GB" sz="1800" i="1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Tr</a:t>
                      </a:r>
                      <a:r>
                        <a:rPr lang="en-GB" sz="1800" i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putting emphasis on thir</a:t>
                      </a:r>
                      <a:r>
                        <a:rPr lang="en-GB" sz="1800" b="1" i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]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entury Gothic" panose="020B0502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LL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entury Gothic" panose="020B0502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1802" marR="5180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Thirty and six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entury Gothic" panose="020B0502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entury Gothic" panose="020B0502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1802" marR="5180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I need a thirty and a six! Good, Let’s go on.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entury Gothic" panose="020B0502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52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TLL</a:t>
                      </a:r>
                      <a:endParaRPr lang="en-GB" sz="18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entury Gothic" panose="020B0502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1802" marR="5180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Thir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-seven, thir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-eight, thir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</a:t>
                      </a: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-nine, for</a:t>
                      </a:r>
                      <a:r>
                        <a:rPr lang="en-GB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</a:t>
                      </a:r>
                      <a:endParaRPr lang="en-GB" sz="18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entury Gothic" panose="020B0502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63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entury Gothic" panose="020B0502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1802" marR="5180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Stop! How many tens do we have in forty? Julius?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entury Gothic" panose="020B0502020202020204" pitchFamily="3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1802" marR="518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26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7771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Some interview extracts that influenced her counting sessions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243584"/>
            <a:ext cx="10515600" cy="4933379"/>
          </a:xfrm>
        </p:spPr>
        <p:txBody>
          <a:bodyPr>
            <a:normAutofit lnSpcReduction="10000"/>
          </a:bodyPr>
          <a:lstStyle/>
          <a:p>
            <a:r>
              <a:rPr lang="en-GB" dirty="0"/>
              <a:t>Her counting sessions were influenced by her understanding that </a:t>
            </a:r>
            <a:r>
              <a:rPr lang="en-GB" b="1" dirty="0"/>
              <a:t>“there are five principles of counting that govern meaningful counting. </a:t>
            </a:r>
            <a:r>
              <a:rPr lang="en-GB" b="1" dirty="0" smtClean="0"/>
              <a:t>(</a:t>
            </a:r>
            <a:r>
              <a:rPr lang="en-GB" b="1" dirty="0"/>
              <a:t>FI2, V2, T73).</a:t>
            </a:r>
            <a:r>
              <a:rPr lang="en-GB" dirty="0"/>
              <a:t> 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/>
              <a:t>“</a:t>
            </a:r>
            <a:r>
              <a:rPr lang="en-GB" b="1" dirty="0"/>
              <a:t>Counting is not just a component of just rote count, spit out of your mouth and it means absolutely nothing, </a:t>
            </a:r>
            <a:r>
              <a:rPr lang="en-GB" b="1" dirty="0" smtClean="0"/>
              <a:t>… it must </a:t>
            </a:r>
            <a:r>
              <a:rPr lang="en-GB" b="1" dirty="0"/>
              <a:t>be one to one, it must be an uttering the correct word on the correct number”</a:t>
            </a:r>
            <a:r>
              <a:rPr lang="en-GB" dirty="0"/>
              <a:t> (FI2, V2, T23). </a:t>
            </a:r>
            <a:endParaRPr lang="en-GB" dirty="0" smtClean="0"/>
          </a:p>
          <a:p>
            <a:endParaRPr lang="en-ZA" dirty="0" smtClean="0"/>
          </a:p>
          <a:p>
            <a:r>
              <a:rPr lang="en-ZA" dirty="0" smtClean="0"/>
              <a:t>“</a:t>
            </a:r>
            <a:r>
              <a:rPr lang="en-ZA" b="1" dirty="0"/>
              <a:t>if a child can see patterns they can do maths” (FI2,</a:t>
            </a:r>
          </a:p>
          <a:p>
            <a:r>
              <a:rPr lang="en-ZA" b="1" dirty="0"/>
              <a:t>V2, T103) because “Maths is a pattern. It’s the same thing over and over” (FI2, V2, T105</a:t>
            </a:r>
            <a:r>
              <a:rPr lang="en-ZA" dirty="0"/>
              <a:t>).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2185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22959"/>
          </a:xfrm>
        </p:spPr>
        <p:txBody>
          <a:bodyPr/>
          <a:lstStyle/>
          <a:p>
            <a:r>
              <a:rPr lang="en-ZA" sz="3200" dirty="0"/>
              <a:t>Model of Mathematical Knowledge for Teaching </a:t>
            </a:r>
            <a:r>
              <a:rPr lang="en-ZA" sz="2800" dirty="0"/>
              <a:t>(</a:t>
            </a:r>
            <a:r>
              <a:rPr lang="en-ZA" sz="2400" dirty="0"/>
              <a:t>Ball et al., 2008</a:t>
            </a:r>
            <a:r>
              <a:rPr lang="en-ZA" sz="2800" dirty="0"/>
              <a:t>, 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2510" y="2286394"/>
            <a:ext cx="5761219" cy="33469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4440" y="1120949"/>
            <a:ext cx="2247602" cy="14110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2042" y="3236656"/>
            <a:ext cx="2247602" cy="141103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0145" y="5349147"/>
            <a:ext cx="2255746" cy="1419141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1908560" y="4931841"/>
            <a:ext cx="2247900" cy="14859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34720" y="2286394"/>
            <a:ext cx="2057400" cy="14859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92120" y="1120949"/>
            <a:ext cx="2228850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59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27462"/>
          </a:xfrm>
        </p:spPr>
        <p:txBody>
          <a:bodyPr>
            <a:normAutofit fontScale="90000"/>
          </a:bodyPr>
          <a:lstStyle/>
          <a:p>
            <a:r>
              <a:rPr lang="en-GB" sz="4800" b="1" dirty="0"/>
              <a:t>Findings</a:t>
            </a:r>
            <a:r>
              <a:rPr lang="en-GB" dirty="0"/>
              <a:t>: </a:t>
            </a:r>
            <a:r>
              <a:rPr lang="en-GB" dirty="0" err="1"/>
              <a:t>MKfT</a:t>
            </a:r>
            <a:r>
              <a:rPr lang="en-GB" dirty="0"/>
              <a:t> displayed during counting lessons </a:t>
            </a:r>
            <a:endParaRPr lang="en-ZA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332" y="709826"/>
            <a:ext cx="5407327" cy="2730306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75081" y="3030555"/>
            <a:ext cx="5760720" cy="3344092"/>
          </a:xfrm>
          <a:prstGeom prst="rect">
            <a:avLst/>
          </a:prstGeom>
        </p:spPr>
      </p:pic>
      <p:sp>
        <p:nvSpPr>
          <p:cNvPr id="16" name="Down Arrow 15"/>
          <p:cNvSpPr/>
          <p:nvPr/>
        </p:nvSpPr>
        <p:spPr>
          <a:xfrm>
            <a:off x="4143103" y="2573383"/>
            <a:ext cx="445374" cy="9228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ZA"/>
          </a:p>
        </p:txBody>
      </p:sp>
      <p:sp>
        <p:nvSpPr>
          <p:cNvPr id="17" name="Down Arrow 16"/>
          <p:cNvSpPr/>
          <p:nvPr/>
        </p:nvSpPr>
        <p:spPr>
          <a:xfrm>
            <a:off x="6152661" y="2917589"/>
            <a:ext cx="403743" cy="4787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808" y="746700"/>
            <a:ext cx="4545482" cy="2283855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0" name="Left Arrow 19"/>
          <p:cNvSpPr/>
          <p:nvPr/>
        </p:nvSpPr>
        <p:spPr>
          <a:xfrm>
            <a:off x="7809731" y="4166753"/>
            <a:ext cx="378123" cy="3105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81519" y="5134929"/>
            <a:ext cx="3418297" cy="160673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81566" y="3244558"/>
            <a:ext cx="3683121" cy="1798671"/>
          </a:xfrm>
          <a:prstGeom prst="rect">
            <a:avLst/>
          </a:prstGeom>
        </p:spPr>
      </p:pic>
      <p:sp>
        <p:nvSpPr>
          <p:cNvPr id="24" name="Left-Right-Up Arrow 23"/>
          <p:cNvSpPr/>
          <p:nvPr/>
        </p:nvSpPr>
        <p:spPr>
          <a:xfrm>
            <a:off x="4898571" y="4143894"/>
            <a:ext cx="45719" cy="45719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5" name="Bent-Up Arrow 24"/>
          <p:cNvSpPr/>
          <p:nvPr/>
        </p:nvSpPr>
        <p:spPr>
          <a:xfrm>
            <a:off x="8135801" y="6228861"/>
            <a:ext cx="45719" cy="45719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8" name="Left Arrow 27"/>
          <p:cNvSpPr/>
          <p:nvPr/>
        </p:nvSpPr>
        <p:spPr>
          <a:xfrm>
            <a:off x="6556404" y="5789133"/>
            <a:ext cx="1625115" cy="298324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9287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063" y="169817"/>
            <a:ext cx="10515600" cy="927463"/>
          </a:xfrm>
        </p:spPr>
        <p:txBody>
          <a:bodyPr/>
          <a:lstStyle/>
          <a:p>
            <a:r>
              <a:rPr lang="en-ZA" b="1" dirty="0" smtClean="0"/>
              <a:t>Conclusion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>
            <a:normAutofit fontScale="85000" lnSpcReduction="10000"/>
          </a:bodyPr>
          <a:lstStyle/>
          <a:p>
            <a:r>
              <a:rPr lang="en-ZA" b="1" dirty="0" err="1" smtClean="0"/>
              <a:t>MKfT</a:t>
            </a:r>
            <a:r>
              <a:rPr lang="en-ZA" b="1" dirty="0" smtClean="0"/>
              <a:t> required to teach a seemingly easy concept like counting is complex.</a:t>
            </a:r>
          </a:p>
          <a:p>
            <a:pPr marL="0" indent="0">
              <a:buNone/>
            </a:pPr>
            <a:endParaRPr lang="en-ZA" b="1" dirty="0" smtClean="0"/>
          </a:p>
          <a:p>
            <a:r>
              <a:rPr lang="en-ZA" b="1" dirty="0" smtClean="0"/>
              <a:t>All the knowledge domains are significant for teaching but not </a:t>
            </a:r>
            <a:r>
              <a:rPr lang="en-ZA" b="1" dirty="0"/>
              <a:t>all </a:t>
            </a:r>
            <a:r>
              <a:rPr lang="en-ZA" b="1" dirty="0" smtClean="0"/>
              <a:t>were useful </a:t>
            </a:r>
            <a:r>
              <a:rPr lang="en-ZA" b="1" dirty="0"/>
              <a:t>in relation to the teaching of </a:t>
            </a:r>
            <a:r>
              <a:rPr lang="en-ZA" b="1" dirty="0" smtClean="0"/>
              <a:t>counting.</a:t>
            </a:r>
          </a:p>
          <a:p>
            <a:pPr marL="0" indent="0">
              <a:buNone/>
            </a:pPr>
            <a:endParaRPr lang="en-ZA" b="1" dirty="0" smtClean="0"/>
          </a:p>
          <a:p>
            <a:r>
              <a:rPr lang="en-GB" b="1" dirty="0" smtClean="0"/>
              <a:t>We </a:t>
            </a:r>
            <a:r>
              <a:rPr lang="en-GB" b="1" dirty="0" smtClean="0"/>
              <a:t> </a:t>
            </a:r>
            <a:r>
              <a:rPr lang="en-GB" b="1" dirty="0"/>
              <a:t>found that there is a strong interdependence between these </a:t>
            </a:r>
            <a:r>
              <a:rPr lang="en-GB" b="1" dirty="0" err="1"/>
              <a:t>MKfT</a:t>
            </a:r>
            <a:r>
              <a:rPr lang="en-GB" b="1" dirty="0"/>
              <a:t> domains and thus a very ‘thin line’ between </a:t>
            </a:r>
            <a:r>
              <a:rPr lang="en-GB" b="1" dirty="0" smtClean="0"/>
              <a:t>them.</a:t>
            </a:r>
          </a:p>
          <a:p>
            <a:r>
              <a:rPr lang="en-GB" b="1" dirty="0" smtClean="0"/>
              <a:t>KCT is central to teaching of counting. All the other domains inform and influence how the teacher teaches.</a:t>
            </a:r>
          </a:p>
          <a:p>
            <a:pPr marL="0" indent="0">
              <a:buNone/>
            </a:pPr>
            <a:endParaRPr lang="en-ZA" b="1" dirty="0" smtClean="0"/>
          </a:p>
          <a:p>
            <a:r>
              <a:rPr lang="en-GB" b="1" dirty="0"/>
              <a:t>Through </a:t>
            </a:r>
            <a:r>
              <a:rPr lang="en-GB" b="1" dirty="0" smtClean="0"/>
              <a:t>this</a:t>
            </a:r>
            <a:r>
              <a:rPr lang="en-GB" b="1" dirty="0" smtClean="0"/>
              <a:t> </a:t>
            </a:r>
            <a:r>
              <a:rPr lang="en-GB" b="1" dirty="0"/>
              <a:t>research, </a:t>
            </a:r>
            <a:r>
              <a:rPr lang="en-GB" b="1" dirty="0" smtClean="0"/>
              <a:t>we </a:t>
            </a:r>
            <a:r>
              <a:rPr lang="en-GB" b="1" dirty="0"/>
              <a:t>realised that </a:t>
            </a:r>
            <a:r>
              <a:rPr lang="en-GB" b="1" dirty="0" smtClean="0"/>
              <a:t>the teacher was </a:t>
            </a:r>
            <a:r>
              <a:rPr lang="en-GB" b="1" dirty="0"/>
              <a:t>not always conscious of her </a:t>
            </a:r>
            <a:r>
              <a:rPr lang="en-GB" b="1" dirty="0" err="1"/>
              <a:t>MKfT</a:t>
            </a:r>
            <a:r>
              <a:rPr lang="en-GB" b="1" dirty="0"/>
              <a:t>. Her counting sessions were seamless and in many respects her </a:t>
            </a:r>
            <a:r>
              <a:rPr lang="en-GB" b="1" dirty="0" err="1"/>
              <a:t>MKfT</a:t>
            </a:r>
            <a:r>
              <a:rPr lang="en-GB" b="1" dirty="0"/>
              <a:t> was automated. Like an experienced driver, </a:t>
            </a:r>
            <a:r>
              <a:rPr lang="en-GB" b="1" dirty="0" smtClean="0"/>
              <a:t>she did </a:t>
            </a:r>
            <a:r>
              <a:rPr lang="en-GB" b="1" dirty="0"/>
              <a:t>not stop to think about what </a:t>
            </a:r>
            <a:r>
              <a:rPr lang="en-GB" b="1" dirty="0" err="1"/>
              <a:t>MKfT</a:t>
            </a:r>
            <a:r>
              <a:rPr lang="en-GB" b="1" dirty="0"/>
              <a:t> she was drawing on at any particular moment in time. </a:t>
            </a:r>
          </a:p>
        </p:txBody>
      </p:sp>
    </p:spTree>
    <p:extLst>
      <p:ext uri="{BB962C8B-B14F-4D97-AF65-F5344CB8AC3E}">
        <p14:creationId xmlns:p14="http://schemas.microsoft.com/office/powerpoint/2010/main" val="352658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lgerian" panose="04020705040A02060702" pitchFamily="82" charset="0"/>
              </a:rPr>
              <a:t>The end</a:t>
            </a:r>
            <a:endParaRPr lang="en-GB" b="1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ZA" sz="4000" b="1" dirty="0" smtClean="0">
              <a:latin typeface="Algerian" panose="04020705040A02060702" pitchFamily="82" charset="0"/>
            </a:endParaRPr>
          </a:p>
          <a:p>
            <a:pPr marL="0" indent="0" algn="ctr">
              <a:buNone/>
            </a:pPr>
            <a:endParaRPr lang="en-ZA" sz="4000" b="1" dirty="0">
              <a:latin typeface="Algerian" panose="04020705040A02060702" pitchFamily="82" charset="0"/>
            </a:endParaRPr>
          </a:p>
          <a:p>
            <a:pPr marL="0" indent="0" algn="ctr">
              <a:buNone/>
            </a:pPr>
            <a:r>
              <a:rPr lang="en-ZA" sz="4000" b="1" dirty="0" smtClean="0">
                <a:latin typeface="Algerian" panose="04020705040A02060702" pitchFamily="82" charset="0"/>
              </a:rPr>
              <a:t>Thank you</a:t>
            </a:r>
          </a:p>
          <a:p>
            <a:endParaRPr lang="en-ZA" sz="3600" dirty="0">
              <a:latin typeface="Algerian" panose="04020705040A02060702" pitchFamily="82" charset="0"/>
            </a:endParaRPr>
          </a:p>
          <a:p>
            <a:pPr algn="r"/>
            <a:endParaRPr lang="en-ZA" sz="3600" b="1" dirty="0" smtClean="0">
              <a:latin typeface="Algerian" panose="04020705040A02060702" pitchFamily="82" charset="0"/>
            </a:endParaRPr>
          </a:p>
          <a:p>
            <a:pPr algn="r"/>
            <a:endParaRPr lang="en-ZA" sz="3600" b="1" dirty="0">
              <a:latin typeface="Algerian" panose="04020705040A02060702" pitchFamily="82" charset="0"/>
            </a:endParaRPr>
          </a:p>
          <a:p>
            <a:pPr marL="0" indent="0" algn="r">
              <a:buNone/>
            </a:pPr>
            <a:r>
              <a:rPr lang="en-ZA" sz="3600" b="1" dirty="0" smtClean="0">
                <a:latin typeface="Algerian" panose="04020705040A02060702" pitchFamily="82" charset="0"/>
              </a:rPr>
              <a:t>Questions and COMMENTS</a:t>
            </a:r>
          </a:p>
          <a:p>
            <a:pPr marL="0" indent="0" algn="r">
              <a:buNone/>
            </a:pPr>
            <a:endParaRPr lang="en-ZA" dirty="0" smtClean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25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Maths education in South Africa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Maths generally performed poorly in South Africa at all levels of education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International and national studies TIMSS and SACMEQ confirm our learners are behind their international </a:t>
            </a:r>
            <a:r>
              <a:rPr lang="en-GB" dirty="0" smtClean="0"/>
              <a:t>counterparts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 ANAs and the NCS </a:t>
            </a:r>
            <a:r>
              <a:rPr lang="en-GB" dirty="0" smtClean="0"/>
              <a:t>results confirm the crisis</a:t>
            </a:r>
            <a:endParaRPr lang="en-GB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sz="2000" dirty="0" smtClean="0"/>
              <a:t>                                        (</a:t>
            </a:r>
            <a:r>
              <a:rPr lang="sv-SE" sz="1600" dirty="0"/>
              <a:t>Fleisch, 2008; Spaull 2013; Taylor &amp; Taylor, 2013; Robertson &amp; Graven, </a:t>
            </a:r>
            <a:r>
              <a:rPr lang="sv-SE" sz="1600" dirty="0" smtClean="0"/>
              <a:t>2015; Graven</a:t>
            </a:r>
            <a:r>
              <a:rPr lang="sv-SE" sz="1600" dirty="0"/>
              <a:t>, 2016)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9389864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Reasons behind </a:t>
            </a:r>
            <a:r>
              <a:rPr lang="en-GB" dirty="0" smtClean="0"/>
              <a:t>maths poor performance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3851"/>
            <a:ext cx="10515600" cy="4753112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Research </a:t>
            </a:r>
            <a:r>
              <a:rPr lang="en-GB" dirty="0" smtClean="0"/>
              <a:t>suggests that the majority of mathematics teachers lack adequate subject matter knowledge (SMK) </a:t>
            </a:r>
            <a:r>
              <a:rPr lang="en-GB" dirty="0"/>
              <a:t>and </a:t>
            </a:r>
            <a:r>
              <a:rPr lang="en-GB" dirty="0" smtClean="0"/>
              <a:t>pedagogical </a:t>
            </a:r>
            <a:r>
              <a:rPr lang="en-GB" dirty="0"/>
              <a:t>content </a:t>
            </a:r>
            <a:r>
              <a:rPr lang="en-GB" dirty="0" smtClean="0"/>
              <a:t>knowledge (PCK) to teach mathematics more effectively.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According to Ball et al. (2008) SMK+PCK=Mathematical Knowledge for Teaching (</a:t>
            </a:r>
            <a:r>
              <a:rPr lang="en-GB" dirty="0" err="1" smtClean="0"/>
              <a:t>MKfT</a:t>
            </a:r>
            <a:r>
              <a:rPr lang="en-GB" dirty="0" smtClean="0"/>
              <a:t>). Research therefore claims that the majority of teachers in SA have inadequate </a:t>
            </a:r>
            <a:r>
              <a:rPr lang="en-GB" dirty="0" err="1" smtClean="0"/>
              <a:t>MKfT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Learners exit foundation phase without developing adequate number sense to solve mathematics problems. i.e. they exit </a:t>
            </a:r>
            <a:r>
              <a:rPr lang="en-ZA" dirty="0"/>
              <a:t>with inefficient arithmetic strategies and as a result fail to cope with the arithmetic demands of the higher grades</a:t>
            </a:r>
            <a:endParaRPr lang="en-ZA" dirty="0" smtClean="0"/>
          </a:p>
          <a:p>
            <a:pPr marL="0" indent="0">
              <a:buNone/>
            </a:pPr>
            <a:endParaRPr lang="en-ZA" dirty="0" smtClean="0">
              <a:solidFill>
                <a:srgbClr val="00B0F0"/>
              </a:solidFill>
            </a:endParaRP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(</a:t>
            </a:r>
            <a:r>
              <a:rPr lang="sv-SE" dirty="0"/>
              <a:t>Fleisch, 2008; Spaull 2013; Taylor &amp; Taylor, 2013)</a:t>
            </a:r>
          </a:p>
          <a:p>
            <a:endParaRPr lang="en-GB" dirty="0"/>
          </a:p>
          <a:p>
            <a:endParaRPr lang="en-ZA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769100" y="6211669"/>
            <a:ext cx="4813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33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What is Mathematics </a:t>
            </a:r>
            <a:r>
              <a:rPr lang="en-ZA" dirty="0" smtClean="0"/>
              <a:t>Knowledge for teaching (</a:t>
            </a:r>
            <a:r>
              <a:rPr lang="en-ZA" dirty="0" err="1" smtClean="0"/>
              <a:t>MKfT</a:t>
            </a:r>
            <a:r>
              <a:rPr lang="en-ZA" dirty="0" smtClean="0"/>
              <a:t>)?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ZA" dirty="0" smtClean="0"/>
              <a:t>Shulman </a:t>
            </a:r>
            <a:r>
              <a:rPr lang="en-ZA" dirty="0"/>
              <a:t>(1987) </a:t>
            </a:r>
            <a:r>
              <a:rPr lang="en-ZA" dirty="0" smtClean="0"/>
              <a:t>proposed there is knowledge specific to the work of teaching which he name </a:t>
            </a:r>
            <a:r>
              <a:rPr lang="en-ZA" i="1" dirty="0" smtClean="0"/>
              <a:t>pedagogical content knowledge </a:t>
            </a:r>
            <a:r>
              <a:rPr lang="en-ZA" dirty="0" smtClean="0"/>
              <a:t>(PCK).</a:t>
            </a:r>
          </a:p>
          <a:p>
            <a:r>
              <a:rPr lang="en-ZA" dirty="0" smtClean="0"/>
              <a:t>This is the knowledge of the content of the subject and how to teach it</a:t>
            </a:r>
          </a:p>
          <a:p>
            <a:pPr marL="0" indent="0">
              <a:buNone/>
            </a:pPr>
            <a:endParaRPr lang="en-ZA" dirty="0" smtClean="0"/>
          </a:p>
          <a:p>
            <a:r>
              <a:rPr lang="en-ZA" dirty="0" smtClean="0"/>
              <a:t>Ball, Thames and Phelps (2008</a:t>
            </a:r>
            <a:r>
              <a:rPr lang="en-ZA" dirty="0"/>
              <a:t>) </a:t>
            </a:r>
            <a:r>
              <a:rPr lang="en-ZA" dirty="0" smtClean="0"/>
              <a:t>refined Shulman</a:t>
            </a:r>
            <a:r>
              <a:rPr lang="en-ZA" dirty="0"/>
              <a:t>’ s </a:t>
            </a:r>
            <a:r>
              <a:rPr lang="en-ZA" dirty="0" smtClean="0"/>
              <a:t>PCK </a:t>
            </a:r>
            <a:r>
              <a:rPr lang="en-ZA" dirty="0"/>
              <a:t>to </a:t>
            </a:r>
            <a:r>
              <a:rPr lang="en-ZA" dirty="0" smtClean="0"/>
              <a:t>make it subject (mathematics) specific and provide </a:t>
            </a:r>
            <a:r>
              <a:rPr lang="en-ZA" dirty="0"/>
              <a:t>a clearer understanding of </a:t>
            </a:r>
            <a:r>
              <a:rPr lang="en-ZA" dirty="0" smtClean="0"/>
              <a:t>what knowledge mathematics teaching requires and came up with </a:t>
            </a:r>
            <a:r>
              <a:rPr lang="en-ZA" dirty="0" err="1" smtClean="0"/>
              <a:t>MKfT</a:t>
            </a:r>
            <a:r>
              <a:rPr lang="en-ZA" dirty="0" smtClean="0"/>
              <a:t>.</a:t>
            </a:r>
          </a:p>
          <a:p>
            <a:pPr marL="0" indent="0">
              <a:buNone/>
            </a:pPr>
            <a:endParaRPr lang="en-ZA" dirty="0" smtClean="0"/>
          </a:p>
          <a:p>
            <a:r>
              <a:rPr lang="en-ZA" dirty="0" err="1" smtClean="0"/>
              <a:t>MKfT</a:t>
            </a:r>
            <a:r>
              <a:rPr lang="en-ZA" dirty="0" smtClean="0"/>
              <a:t> </a:t>
            </a:r>
            <a:r>
              <a:rPr lang="en-ZA" dirty="0" smtClean="0"/>
              <a:t>=</a:t>
            </a:r>
            <a:r>
              <a:rPr lang="en-ZA" i="1" dirty="0" smtClean="0"/>
              <a:t>subject </a:t>
            </a:r>
            <a:r>
              <a:rPr lang="en-ZA" i="1" dirty="0" smtClean="0"/>
              <a:t>matter knowledge </a:t>
            </a:r>
            <a:r>
              <a:rPr lang="en-ZA" dirty="0" smtClean="0"/>
              <a:t>+ </a:t>
            </a:r>
            <a:r>
              <a:rPr lang="en-ZA" i="1" dirty="0" smtClean="0"/>
              <a:t>pedagogical content knowledge.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692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754" y="37722"/>
            <a:ext cx="11797656" cy="809897"/>
          </a:xfrm>
        </p:spPr>
        <p:txBody>
          <a:bodyPr>
            <a:normAutofit/>
          </a:bodyPr>
          <a:lstStyle/>
          <a:p>
            <a:r>
              <a:rPr lang="en-ZA" sz="3200" dirty="0" smtClean="0"/>
              <a:t>Model of Mathematical Knowledge for Teaching </a:t>
            </a:r>
            <a:r>
              <a:rPr lang="en-ZA" sz="2400" dirty="0" smtClean="0"/>
              <a:t>(Ball et al., 2008, p. 403)</a:t>
            </a:r>
            <a:endParaRPr lang="en-ZA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0936" y="1850896"/>
            <a:ext cx="8791575" cy="4343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754" y="1850896"/>
            <a:ext cx="2057400" cy="14859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986" y="5039525"/>
            <a:ext cx="2247900" cy="1485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3050" y="873079"/>
            <a:ext cx="2228850" cy="13525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50565" y="873079"/>
            <a:ext cx="2247602" cy="14110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27346" y="5529774"/>
            <a:ext cx="2255746" cy="14191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44398" y="3062029"/>
            <a:ext cx="2247602" cy="141103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10936" y="873079"/>
            <a:ext cx="1400680" cy="56765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983092" y="920734"/>
            <a:ext cx="176212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6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803309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Research generalises that mathematics teachers lack both content and pedagogy. However careful </a:t>
            </a:r>
            <a:r>
              <a:rPr lang="en-ZA" dirty="0" smtClean="0"/>
              <a:t>consideration makes us realise: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24743"/>
            <a:ext cx="10515600" cy="4152220"/>
          </a:xfrm>
        </p:spPr>
        <p:txBody>
          <a:bodyPr>
            <a:normAutofit lnSpcReduction="10000"/>
          </a:bodyPr>
          <a:lstStyle/>
          <a:p>
            <a:endParaRPr lang="en-ZA" dirty="0" smtClean="0"/>
          </a:p>
          <a:p>
            <a:r>
              <a:rPr lang="en-ZA" dirty="0" smtClean="0"/>
              <a:t>it </a:t>
            </a:r>
            <a:r>
              <a:rPr lang="en-ZA" dirty="0"/>
              <a:t>is not all </a:t>
            </a:r>
            <a:r>
              <a:rPr lang="en-ZA" dirty="0" smtClean="0"/>
              <a:t>teachers in </a:t>
            </a:r>
            <a:r>
              <a:rPr lang="en-ZA" dirty="0"/>
              <a:t>SA </a:t>
            </a:r>
            <a:r>
              <a:rPr lang="en-ZA" dirty="0" smtClean="0"/>
              <a:t>who do not have adequate mathematics knowledge for </a:t>
            </a:r>
            <a:r>
              <a:rPr lang="en-ZA" dirty="0" smtClean="0"/>
              <a:t>teaching</a:t>
            </a:r>
          </a:p>
          <a:p>
            <a:endParaRPr lang="en-ZA" dirty="0" smtClean="0"/>
          </a:p>
          <a:p>
            <a:r>
              <a:rPr lang="en-ZA" dirty="0" smtClean="0"/>
              <a:t>There are some teachers among us who possess the </a:t>
            </a:r>
            <a:r>
              <a:rPr lang="en-ZA" dirty="0" err="1" smtClean="0"/>
              <a:t>MKfT</a:t>
            </a:r>
            <a:r>
              <a:rPr lang="en-ZA" dirty="0" smtClean="0"/>
              <a:t> from whom we can learn. </a:t>
            </a:r>
            <a:endParaRPr lang="en-ZA" dirty="0" smtClean="0"/>
          </a:p>
          <a:p>
            <a:endParaRPr lang="en-ZA" dirty="0" smtClean="0"/>
          </a:p>
          <a:p>
            <a:r>
              <a:rPr lang="en-ZA" dirty="0" smtClean="0"/>
              <a:t>There </a:t>
            </a:r>
            <a:r>
              <a:rPr lang="en-ZA" dirty="0"/>
              <a:t>is </a:t>
            </a:r>
            <a:r>
              <a:rPr lang="en-ZA" dirty="0" smtClean="0"/>
              <a:t>therefore a need </a:t>
            </a:r>
            <a:r>
              <a:rPr lang="en-ZA" dirty="0"/>
              <a:t>to identify </a:t>
            </a:r>
            <a:r>
              <a:rPr lang="en-ZA" dirty="0" smtClean="0"/>
              <a:t>such teachers </a:t>
            </a:r>
            <a:r>
              <a:rPr lang="en-ZA" dirty="0"/>
              <a:t>and learn from them</a:t>
            </a:r>
          </a:p>
        </p:txBody>
      </p:sp>
    </p:spTree>
    <p:extLst>
      <p:ext uri="{BB962C8B-B14F-4D97-AF65-F5344CB8AC3E}">
        <p14:creationId xmlns:p14="http://schemas.microsoft.com/office/powerpoint/2010/main" val="985142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500" y="2124021"/>
            <a:ext cx="10655300" cy="4092131"/>
          </a:xfrm>
        </p:spPr>
        <p:txBody>
          <a:bodyPr>
            <a:normAutofit/>
          </a:bodyPr>
          <a:lstStyle/>
          <a:p>
            <a:r>
              <a:rPr lang="en-ZA" dirty="0" smtClean="0"/>
              <a:t>We identified  and selected one such teacher in one of our schools.</a:t>
            </a:r>
          </a:p>
          <a:p>
            <a:endParaRPr lang="en-ZA" dirty="0"/>
          </a:p>
          <a:p>
            <a:r>
              <a:rPr lang="en-ZA" dirty="0" smtClean="0"/>
              <a:t>This</a:t>
            </a:r>
            <a:r>
              <a:rPr lang="en-ZA" dirty="0" smtClean="0"/>
              <a:t> </a:t>
            </a:r>
            <a:r>
              <a:rPr lang="en-ZA" dirty="0" smtClean="0"/>
              <a:t>research sought to investigate what </a:t>
            </a:r>
            <a:r>
              <a:rPr lang="en-ZA" dirty="0" err="1" smtClean="0"/>
              <a:t>MKfT</a:t>
            </a:r>
            <a:r>
              <a:rPr lang="en-ZA" dirty="0" smtClean="0"/>
              <a:t> is enacted in </a:t>
            </a:r>
            <a:r>
              <a:rPr lang="en-ZA" dirty="0" smtClean="0"/>
              <a:t>this selected </a:t>
            </a:r>
            <a:r>
              <a:rPr lang="en-ZA" dirty="0" smtClean="0"/>
              <a:t>expert teacher and how she employs this knowledge in developing number sense through counting</a:t>
            </a:r>
            <a:r>
              <a:rPr lang="en-ZA" dirty="0" smtClean="0"/>
              <a:t>.</a:t>
            </a:r>
          </a:p>
          <a:p>
            <a:endParaRPr lang="en-ZA" dirty="0" smtClean="0"/>
          </a:p>
          <a:p>
            <a:r>
              <a:rPr lang="en-ZA" dirty="0" smtClean="0">
                <a:solidFill>
                  <a:srgbClr val="00B050"/>
                </a:solidFill>
              </a:rPr>
              <a:t>Research question</a:t>
            </a:r>
            <a:r>
              <a:rPr lang="en-ZA" dirty="0"/>
              <a:t>: </a:t>
            </a:r>
            <a:r>
              <a:rPr lang="en-ZA" i="1" dirty="0" smtClean="0"/>
              <a:t>What </a:t>
            </a:r>
            <a:r>
              <a:rPr lang="en-ZA" i="1" dirty="0" err="1"/>
              <a:t>MKfT</a:t>
            </a:r>
            <a:r>
              <a:rPr lang="en-ZA" i="1" dirty="0"/>
              <a:t> in relation to development of number sense through counting does an expert Grade 2 </a:t>
            </a:r>
            <a:r>
              <a:rPr lang="en-ZA" i="1" dirty="0" smtClean="0"/>
              <a:t>teacher </a:t>
            </a:r>
            <a:r>
              <a:rPr lang="en-ZA" i="1" dirty="0"/>
              <a:t>have and use in her teaching</a:t>
            </a:r>
            <a:r>
              <a:rPr lang="en-ZA" i="1" dirty="0" smtClean="0"/>
              <a:t>?</a:t>
            </a:r>
          </a:p>
          <a:p>
            <a:pPr marL="0" indent="0">
              <a:buNone/>
            </a:pPr>
            <a:endParaRPr lang="en-ZA" sz="240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 smtClean="0"/>
              <a:t>Why conduct this</a:t>
            </a:r>
            <a:r>
              <a:rPr lang="en-GB" dirty="0" smtClean="0"/>
              <a:t> research 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22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Why counting?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9976"/>
            <a:ext cx="10515600" cy="5042263"/>
          </a:xfrm>
        </p:spPr>
        <p:txBody>
          <a:bodyPr/>
          <a:lstStyle/>
          <a:p>
            <a:r>
              <a:rPr lang="en-ZA" dirty="0" smtClean="0"/>
              <a:t>Counting introduces learners </a:t>
            </a:r>
            <a:r>
              <a:rPr lang="en-ZA" dirty="0" smtClean="0"/>
              <a:t>to the number world.</a:t>
            </a:r>
          </a:p>
          <a:p>
            <a:endParaRPr lang="en-ZA" dirty="0" smtClean="0"/>
          </a:p>
          <a:p>
            <a:r>
              <a:rPr lang="en-ZA" dirty="0"/>
              <a:t>According to the DBE (2011), “counting enables learners to develop number concept, mental mathematics, estimation, calculation skills and recognition of patterns” (p. 9). </a:t>
            </a:r>
            <a:endParaRPr lang="en-ZA" dirty="0" smtClean="0"/>
          </a:p>
          <a:p>
            <a:endParaRPr lang="en-ZA" dirty="0" smtClean="0"/>
          </a:p>
          <a:p>
            <a:r>
              <a:rPr lang="en-ZA" dirty="0"/>
              <a:t>Counting is regarded as the first step to developing number sense (</a:t>
            </a:r>
            <a:r>
              <a:rPr lang="en-ZA" dirty="0" err="1"/>
              <a:t>Naude</a:t>
            </a:r>
            <a:r>
              <a:rPr lang="en-ZA" dirty="0"/>
              <a:t>́ &amp; Meier, 2014). </a:t>
            </a:r>
            <a:endParaRPr lang="en-ZA" dirty="0" smtClean="0"/>
          </a:p>
          <a:p>
            <a:endParaRPr lang="en-ZA" dirty="0" smtClean="0"/>
          </a:p>
          <a:p>
            <a:r>
              <a:rPr lang="en-ZA" dirty="0" smtClean="0"/>
              <a:t>Counting i</a:t>
            </a:r>
            <a:r>
              <a:rPr lang="en-ZA" dirty="0" smtClean="0"/>
              <a:t>s </a:t>
            </a:r>
            <a:r>
              <a:rPr lang="en-ZA" dirty="0" smtClean="0"/>
              <a:t>basic to development of number sense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8220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Some literature review about 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A" dirty="0" smtClean="0"/>
              <a:t>During </a:t>
            </a:r>
            <a:r>
              <a:rPr lang="en-ZA" dirty="0"/>
              <a:t>the early stages of learning to count, learners struggle to count in an accepted number word sequence from one to </a:t>
            </a:r>
            <a:r>
              <a:rPr lang="en-ZA" dirty="0" smtClean="0"/>
              <a:t>sixteen. </a:t>
            </a:r>
          </a:p>
          <a:p>
            <a:pPr marL="0" indent="0">
              <a:buNone/>
            </a:pPr>
            <a:endParaRPr lang="en-ZA" dirty="0" smtClean="0"/>
          </a:p>
          <a:p>
            <a:r>
              <a:rPr lang="en-ZA" dirty="0" smtClean="0"/>
              <a:t>Learning to count requires identification and mastery of the counting pattern.</a:t>
            </a:r>
          </a:p>
          <a:p>
            <a:pPr marL="0" indent="0">
              <a:buNone/>
            </a:pPr>
            <a:endParaRPr lang="en-ZA" dirty="0"/>
          </a:p>
          <a:p>
            <a:r>
              <a:rPr lang="en-ZA" dirty="0"/>
              <a:t>L</a:t>
            </a:r>
            <a:r>
              <a:rPr lang="en-ZA" dirty="0" smtClean="0"/>
              <a:t>earners often </a:t>
            </a:r>
            <a:r>
              <a:rPr lang="en-ZA" dirty="0"/>
              <a:t>confuse the teen numbers and the </a:t>
            </a:r>
            <a:r>
              <a:rPr lang="en-ZA" dirty="0" smtClean="0"/>
              <a:t>decuple (teen and ty numbers) e.g. six</a:t>
            </a:r>
            <a:r>
              <a:rPr lang="en-ZA" b="1" i="1" dirty="0" smtClean="0"/>
              <a:t>teen</a:t>
            </a:r>
            <a:r>
              <a:rPr lang="en-ZA" dirty="0" smtClean="0"/>
              <a:t> &amp; six</a:t>
            </a:r>
            <a:r>
              <a:rPr lang="en-ZA" b="1" i="1" dirty="0" smtClean="0"/>
              <a:t>ty</a:t>
            </a:r>
            <a:r>
              <a:rPr lang="en-ZA" dirty="0" smtClean="0"/>
              <a:t>; seven</a:t>
            </a:r>
            <a:r>
              <a:rPr lang="en-ZA" b="1" i="1" dirty="0" smtClean="0"/>
              <a:t>teen</a:t>
            </a:r>
            <a:r>
              <a:rPr lang="en-ZA" dirty="0" smtClean="0"/>
              <a:t> &amp; seven</a:t>
            </a:r>
            <a:r>
              <a:rPr lang="en-ZA" b="1" i="1" dirty="0" smtClean="0"/>
              <a:t>ty</a:t>
            </a:r>
            <a:r>
              <a:rPr lang="en-ZA" dirty="0" smtClean="0"/>
              <a:t>.</a:t>
            </a:r>
            <a:endParaRPr lang="en-ZA" dirty="0"/>
          </a:p>
          <a:p>
            <a:pPr marL="0" indent="0">
              <a:buNone/>
            </a:pPr>
            <a:r>
              <a:rPr lang="en-ZA" dirty="0"/>
              <a:t> </a:t>
            </a:r>
            <a:endParaRPr lang="en-ZA" dirty="0" smtClean="0"/>
          </a:p>
          <a:p>
            <a:endParaRPr lang="en-ZA" dirty="0"/>
          </a:p>
          <a:p>
            <a:pPr marL="0" indent="0" algn="r">
              <a:buNone/>
            </a:pPr>
            <a:r>
              <a:rPr lang="en-ZA" sz="1700" dirty="0" smtClean="0"/>
              <a:t>(</a:t>
            </a:r>
            <a:r>
              <a:rPr lang="en-ZA" sz="1700" dirty="0"/>
              <a:t>Gifford, </a:t>
            </a:r>
            <a:r>
              <a:rPr lang="en-ZA" sz="1700" dirty="0" smtClean="0"/>
              <a:t>2005;Reys</a:t>
            </a:r>
            <a:r>
              <a:rPr lang="en-ZA" sz="1700" dirty="0"/>
              <a:t>, </a:t>
            </a:r>
            <a:r>
              <a:rPr lang="en-ZA" sz="1700" dirty="0" smtClean="0"/>
              <a:t>Lindquist &amp; </a:t>
            </a:r>
            <a:r>
              <a:rPr lang="en-ZA" sz="1700" dirty="0"/>
              <a:t>Smith</a:t>
            </a:r>
            <a:r>
              <a:rPr lang="en-ZA" sz="1700" dirty="0" smtClean="0"/>
              <a:t>, </a:t>
            </a:r>
            <a:r>
              <a:rPr lang="en-ZA" sz="1700" dirty="0"/>
              <a:t>2007; Haylock </a:t>
            </a:r>
            <a:r>
              <a:rPr lang="en-ZA" sz="1700" dirty="0" smtClean="0"/>
              <a:t>&amp; Cockburn, 2008)</a:t>
            </a:r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val="413007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8148</TotalTime>
  <Words>1305</Words>
  <Application>Microsoft Office PowerPoint</Application>
  <PresentationFormat>Widescreen</PresentationFormat>
  <Paragraphs>122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Algerian</vt:lpstr>
      <vt:lpstr>Arial</vt:lpstr>
      <vt:lpstr>Arial Unicode MS</vt:lpstr>
      <vt:lpstr>Calibri</vt:lpstr>
      <vt:lpstr>Calibri Light</vt:lpstr>
      <vt:lpstr>Century Gothic</vt:lpstr>
      <vt:lpstr>Office Theme</vt:lpstr>
      <vt:lpstr>LEARNING FROM PRACTICE: WHAT MATHEMATICAL KNOWLEDGE IS NEEDED FOR DEVELOPING NUMBER SENSE </vt:lpstr>
      <vt:lpstr>Maths education in South Africa</vt:lpstr>
      <vt:lpstr>Reasons behind maths poor performance</vt:lpstr>
      <vt:lpstr>What is Mathematics Knowledge for teaching (MKfT)?</vt:lpstr>
      <vt:lpstr>Model of Mathematical Knowledge for Teaching (Ball et al., 2008, p. 403)</vt:lpstr>
      <vt:lpstr>Research generalises that mathematics teachers lack both content and pedagogy. However careful consideration makes us realise:</vt:lpstr>
      <vt:lpstr>Why conduct this research ?</vt:lpstr>
      <vt:lpstr>Why counting?</vt:lpstr>
      <vt:lpstr>Some literature review about counting</vt:lpstr>
      <vt:lpstr>Methodology</vt:lpstr>
      <vt:lpstr>Data analysis</vt:lpstr>
      <vt:lpstr>PowerPoint Presentation</vt:lpstr>
      <vt:lpstr>Some interview extracts that influenced her counting sessions</vt:lpstr>
      <vt:lpstr>Model of Mathematical Knowledge for Teaching (Ball et al., 2008, )</vt:lpstr>
      <vt:lpstr>Findings: MKfT displayed during counting lessons </vt:lpstr>
      <vt:lpstr>Conclusion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FROM PRACTICE: WHAT MATHEMATICS KNOWLEDGE IS NEEDED FOR DEVELOPING NUMBER SENSE</dc:title>
  <dc:creator>Samukeliso Chikiwa</dc:creator>
  <cp:lastModifiedBy>HP</cp:lastModifiedBy>
  <cp:revision>90</cp:revision>
  <cp:lastPrinted>2017-06-23T06:39:47Z</cp:lastPrinted>
  <dcterms:created xsi:type="dcterms:W3CDTF">2017-05-25T13:48:56Z</dcterms:created>
  <dcterms:modified xsi:type="dcterms:W3CDTF">2017-07-05T21:48:05Z</dcterms:modified>
</cp:coreProperties>
</file>