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453" r:id="rId4"/>
    <p:sldId id="429" r:id="rId5"/>
    <p:sldId id="450" r:id="rId6"/>
    <p:sldId id="430" r:id="rId7"/>
    <p:sldId id="456" r:id="rId8"/>
    <p:sldId id="432" r:id="rId9"/>
    <p:sldId id="433" r:id="rId10"/>
    <p:sldId id="446" r:id="rId11"/>
    <p:sldId id="452" r:id="rId12"/>
    <p:sldId id="459" r:id="rId13"/>
    <p:sldId id="442" r:id="rId14"/>
    <p:sldId id="434" r:id="rId15"/>
    <p:sldId id="435" r:id="rId16"/>
    <p:sldId id="448" r:id="rId17"/>
    <p:sldId id="436" r:id="rId18"/>
    <p:sldId id="437" r:id="rId19"/>
    <p:sldId id="449" r:id="rId20"/>
    <p:sldId id="438" r:id="rId21"/>
    <p:sldId id="439" r:id="rId22"/>
    <p:sldId id="457" r:id="rId23"/>
    <p:sldId id="458" r:id="rId24"/>
    <p:sldId id="443" r:id="rId25"/>
    <p:sldId id="444" r:id="rId26"/>
    <p:sldId id="440" r:id="rId27"/>
    <p:sldId id="447" r:id="rId28"/>
    <p:sldId id="445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7145" autoAdjust="0"/>
  </p:normalViewPr>
  <p:slideViewPr>
    <p:cSldViewPr>
      <p:cViewPr varScale="1">
        <p:scale>
          <a:sx n="192" d="100"/>
          <a:sy n="192" d="100"/>
        </p:scale>
        <p:origin x="24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tiff"/><Relationship Id="rId12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23.tiff"/><Relationship Id="rId7" Type="http://schemas.openxmlformats.org/officeDocument/2006/relationships/image" Target="../media/image24.tiff"/><Relationship Id="rId8" Type="http://schemas.openxmlformats.org/officeDocument/2006/relationships/image" Target="../media/image25.tiff"/><Relationship Id="rId9" Type="http://schemas.openxmlformats.org/officeDocument/2006/relationships/image" Target="../media/image26.tiff"/><Relationship Id="rId10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832648" cy="4732436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Early Number Fun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Grade R programme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1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19</a:t>
            </a:r>
            <a:r>
              <a:rPr lang="en-GB" sz="36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April 2016</a:t>
            </a:r>
            <a:endParaRPr lang="en-GB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597030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Prof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Mellony 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Graven;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Carolyn Stevenson-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Milln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; </a:t>
            </a:r>
          </a:p>
          <a:p>
            <a:pPr algn="l"/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Pam Vale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;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Roxanne Long;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Samu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Chikiwa</a:t>
            </a:r>
            <a:endParaRPr lang="en-GB" dirty="0">
              <a:solidFill>
                <a:srgbClr val="D85C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725144"/>
            <a:ext cx="2520280" cy="63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22007"/>
            <a:ext cx="2520280" cy="44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parent program in 2016 with one school</a:t>
            </a:r>
          </a:p>
          <a:p>
            <a:r>
              <a:rPr lang="en-US" dirty="0" smtClean="0"/>
              <a:t>Depending on feedback offer to all schools</a:t>
            </a:r>
          </a:p>
          <a:p>
            <a:r>
              <a:rPr lang="en-US" dirty="0" smtClean="0"/>
              <a:t>Based on similar resource kit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Assumption: parents critical 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69250"/>
              </p:ext>
            </p:extLst>
          </p:nvPr>
        </p:nvGraphicFramePr>
        <p:xfrm>
          <a:off x="142742" y="1771913"/>
          <a:ext cx="8888567" cy="4969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72"/>
                <a:gridCol w="721356"/>
                <a:gridCol w="2967858"/>
                <a:gridCol w="1359776"/>
                <a:gridCol w="1308220"/>
                <a:gridCol w="1021136"/>
                <a:gridCol w="1262849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Grade 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 R </a:t>
                      </a:r>
                      <a:r>
                        <a:rPr lang="en-US" sz="1400" dirty="0" smtClean="0">
                          <a:sym typeface="Wingdings"/>
                        </a:rPr>
                        <a:t> 1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 1 &amp; 2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 3 &amp; 4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 4 </a:t>
                      </a:r>
                      <a:r>
                        <a:rPr lang="en-US" sz="1400" dirty="0" smtClean="0">
                          <a:sym typeface="Wingdings"/>
                        </a:rPr>
                        <a:t> 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6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/>
                        <a:t>Cranfield</a:t>
                      </a:r>
                      <a:r>
                        <a:rPr lang="en-US" sz="800" baseline="0" dirty="0" smtClean="0"/>
                        <a:t> et al.</a:t>
                      </a:r>
                      <a:endParaRPr lang="en-US" sz="80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Emergent numeracy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Learning to count and calculate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Calculate by structuring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Formal calculating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Counting</a:t>
                      </a:r>
                      <a:r>
                        <a:rPr lang="en-US" sz="1100" baseline="0" dirty="0" smtClean="0"/>
                        <a:t> and calculating up to 100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5"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Wright</a:t>
                      </a:r>
                      <a:r>
                        <a:rPr lang="en-US" sz="800" baseline="0" dirty="0" smtClean="0"/>
                        <a:t> et al. (LFIN)</a:t>
                      </a:r>
                      <a:endParaRPr lang="en-US" sz="80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EAS</a:t>
                      </a:r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0, 1, 2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3, 4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Structuring nos. 1 - 20</a:t>
                      </a:r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1, 2, 3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CPV</a:t>
                      </a:r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Buys &amp; </a:t>
                      </a:r>
                      <a:r>
                        <a:rPr lang="en-US" sz="800" dirty="0" err="1" smtClean="0"/>
                        <a:t>Treffers</a:t>
                      </a:r>
                      <a:endParaRPr lang="en-US" sz="80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Stages 1 to 4</a:t>
                      </a:r>
                    </a:p>
                    <a:p>
                      <a:pPr algn="ctr"/>
                      <a:r>
                        <a:rPr lang="en-US" sz="1100" dirty="0" smtClean="0"/>
                        <a:t>Context bound – up to 4 objects</a:t>
                      </a:r>
                    </a:p>
                    <a:p>
                      <a:pPr algn="ctr"/>
                      <a:r>
                        <a:rPr lang="en-US" sz="1100" dirty="0" smtClean="0"/>
                        <a:t>Object bound – up to 10 objects</a:t>
                      </a:r>
                    </a:p>
                    <a:p>
                      <a:pPr algn="ctr"/>
                      <a:r>
                        <a:rPr lang="en-US" sz="1100" dirty="0" smtClean="0"/>
                        <a:t>Via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symbolisation</a:t>
                      </a:r>
                      <a:r>
                        <a:rPr lang="en-US" sz="1100" baseline="0" dirty="0" smtClean="0"/>
                        <a:t> – unseen items/fingers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Stages 5 &amp; 6</a:t>
                      </a:r>
                    </a:p>
                    <a:p>
                      <a:pPr algn="ctr"/>
                      <a:r>
                        <a:rPr lang="en-US" sz="1100" dirty="0" smtClean="0"/>
                        <a:t>Count</a:t>
                      </a:r>
                      <a:r>
                        <a:rPr lang="en-US" sz="1100" baseline="0" dirty="0" smtClean="0"/>
                        <a:t> all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Count on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Count up to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Count down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Stages 7 &amp; 8</a:t>
                      </a:r>
                    </a:p>
                    <a:p>
                      <a:pPr algn="ctr"/>
                      <a:r>
                        <a:rPr lang="en-US" sz="1100" dirty="0" smtClean="0"/>
                        <a:t>Stringing &amp; splitting</a:t>
                      </a:r>
                    </a:p>
                    <a:p>
                      <a:pPr algn="ctr"/>
                      <a:r>
                        <a:rPr lang="en-US" sz="1100" dirty="0" smtClean="0"/>
                        <a:t>Doubles/halves</a:t>
                      </a:r>
                    </a:p>
                    <a:p>
                      <a:pPr algn="ctr"/>
                      <a:r>
                        <a:rPr lang="en-US" sz="1100" dirty="0" smtClean="0"/>
                        <a:t>Combining with 5 &amp; 10</a:t>
                      </a:r>
                    </a:p>
                    <a:p>
                      <a:pPr algn="ctr"/>
                      <a:r>
                        <a:rPr lang="en-US" sz="1100" dirty="0" smtClean="0"/>
                        <a:t>Partitions of 5 &amp; 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Stages 9 &amp; 10</a:t>
                      </a:r>
                    </a:p>
                    <a:p>
                      <a:pPr algn="ctr"/>
                      <a:r>
                        <a:rPr lang="en-US" sz="1100" dirty="0" smtClean="0"/>
                        <a:t>2-digit</a:t>
                      </a:r>
                      <a:r>
                        <a:rPr lang="en-US" sz="1100" baseline="0" dirty="0" smtClean="0"/>
                        <a:t> + and -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7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/>
                        <a:t>Buuys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Treffers</a:t>
                      </a:r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Visual progression</a:t>
                      </a:r>
                      <a:endParaRPr lang="en-US" sz="80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1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Representations</a:t>
                      </a:r>
                      <a:endParaRPr lang="en-US" sz="80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Tallies, finger patterns, dot patterns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Models of…</a:t>
                      </a:r>
                    </a:p>
                    <a:p>
                      <a:pPr algn="l"/>
                      <a:r>
                        <a:rPr lang="en-US" sz="1100" dirty="0" smtClean="0"/>
                        <a:t>Line</a:t>
                      </a:r>
                      <a:r>
                        <a:rPr lang="en-US" sz="1100" smtClean="0"/>
                        <a:t>, group,</a:t>
                      </a:r>
                      <a:br>
                        <a:rPr lang="en-US" sz="1100" smtClean="0"/>
                      </a:br>
                      <a:r>
                        <a:rPr lang="en-US" sz="1100" smtClean="0"/>
                        <a:t>combination, </a:t>
                      </a:r>
                      <a:br>
                        <a:rPr lang="en-US" sz="1100" smtClean="0"/>
                      </a:br>
                      <a:r>
                        <a:rPr lang="en-US" sz="1100" smtClean="0"/>
                        <a:t>part-part-whole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93157" y="4387920"/>
            <a:ext cx="7758546" cy="1621445"/>
            <a:chOff x="1803039" y="3982082"/>
            <a:chExt cx="10344727" cy="2161926"/>
          </a:xfrm>
        </p:grpSpPr>
        <p:grpSp>
          <p:nvGrpSpPr>
            <p:cNvPr id="4" name="Group 3"/>
            <p:cNvGrpSpPr/>
            <p:nvPr/>
          </p:nvGrpSpPr>
          <p:grpSpPr>
            <a:xfrm>
              <a:off x="1803039" y="5576551"/>
              <a:ext cx="991673" cy="193186"/>
              <a:chOff x="579549" y="5190184"/>
              <a:chExt cx="991673" cy="19318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579549" y="5383369"/>
                <a:ext cx="991673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571222" y="5190184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2788273" y="5383368"/>
              <a:ext cx="991673" cy="193186"/>
              <a:chOff x="579549" y="5190184"/>
              <a:chExt cx="991673" cy="19318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579549" y="5383369"/>
                <a:ext cx="991673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571222" y="5190184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3779946" y="5203067"/>
              <a:ext cx="991673" cy="193186"/>
              <a:chOff x="579549" y="5190184"/>
              <a:chExt cx="991673" cy="193186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579549" y="5383369"/>
                <a:ext cx="991673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1571222" y="5190184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4771619" y="5003439"/>
              <a:ext cx="991673" cy="193186"/>
              <a:chOff x="579549" y="5190184"/>
              <a:chExt cx="991673" cy="19318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579549" y="5383369"/>
                <a:ext cx="991673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571222" y="5190184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750237" y="4608257"/>
              <a:ext cx="1989785" cy="193187"/>
              <a:chOff x="579549" y="5190184"/>
              <a:chExt cx="1989785" cy="19318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579549" y="5383369"/>
                <a:ext cx="1989785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2562896" y="5190184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8733584" y="4408629"/>
              <a:ext cx="1989785" cy="193187"/>
              <a:chOff x="579549" y="5190184"/>
              <a:chExt cx="1989785" cy="19318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579549" y="5383369"/>
                <a:ext cx="1989785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562896" y="5190184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0706421" y="4209004"/>
              <a:ext cx="689018" cy="199623"/>
              <a:chOff x="579549" y="5190186"/>
              <a:chExt cx="689018" cy="19962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79549" y="5383371"/>
                <a:ext cx="689018" cy="6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268567" y="5190186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1395439" y="4008531"/>
              <a:ext cx="689018" cy="199623"/>
              <a:chOff x="579549" y="5190186"/>
              <a:chExt cx="689018" cy="19962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79549" y="5383371"/>
                <a:ext cx="689018" cy="6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268567" y="5190186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848670" y="5697561"/>
              <a:ext cx="763459" cy="4464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Learning</a:t>
              </a:r>
            </a:p>
            <a:p>
              <a:pPr algn="ctr"/>
              <a:r>
                <a:rPr lang="en-US" sz="788" dirty="0"/>
                <a:t>to count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6974" y="5508433"/>
              <a:ext cx="720712" cy="4464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Context</a:t>
              </a:r>
              <a:br>
                <a:rPr lang="en-US" sz="788" dirty="0"/>
              </a:br>
              <a:r>
                <a:rPr lang="en-US" sz="788" dirty="0"/>
                <a:t>bound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4339" y="5331068"/>
              <a:ext cx="652317" cy="4464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Object</a:t>
              </a:r>
              <a:br>
                <a:rPr lang="en-US" sz="788" dirty="0"/>
              </a:br>
              <a:r>
                <a:rPr lang="en-US" sz="788" dirty="0"/>
                <a:t>bound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18844" y="5125004"/>
              <a:ext cx="906659" cy="4464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Pure</a:t>
              </a:r>
              <a:br>
                <a:rPr lang="en-US" sz="788" dirty="0"/>
              </a:br>
              <a:r>
                <a:rPr lang="en-US" sz="788" dirty="0"/>
                <a:t>calculating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19003" y="4543678"/>
              <a:ext cx="1940975" cy="284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88" dirty="0"/>
                <a:t>Formal calculating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761075" y="4805442"/>
              <a:ext cx="991673" cy="193186"/>
              <a:chOff x="579549" y="5190184"/>
              <a:chExt cx="991673" cy="19318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579549" y="5383369"/>
                <a:ext cx="991673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571222" y="5190184"/>
                <a:ext cx="0" cy="19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801463" y="4931823"/>
              <a:ext cx="945131" cy="4464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Calculation</a:t>
              </a:r>
              <a:br>
                <a:rPr lang="en-US" sz="788" dirty="0"/>
              </a:br>
              <a:r>
                <a:rPr lang="en-US" sz="788" dirty="0"/>
                <a:t>by counting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3167" y="4743304"/>
              <a:ext cx="1940975" cy="284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88" dirty="0"/>
                <a:t>Counting by structuring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67576" y="4339770"/>
              <a:ext cx="624531" cy="4464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Count</a:t>
              </a:r>
              <a:br>
                <a:rPr lang="en-US" sz="788" dirty="0"/>
              </a:br>
              <a:r>
                <a:rPr lang="en-US" sz="788" dirty="0"/>
                <a:t>to 100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33013" y="4145591"/>
              <a:ext cx="814753" cy="4464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Calculate</a:t>
              </a:r>
              <a:br>
                <a:rPr lang="en-US" sz="788" dirty="0"/>
              </a:br>
              <a:r>
                <a:rPr lang="en-US" sz="788" dirty="0"/>
                <a:t>to 100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85574" y="5531100"/>
              <a:ext cx="31675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/>
                <a:t>1</a:t>
              </a:r>
              <a:endParaRPr lang="en-US" sz="788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0807" y="5337569"/>
              <a:ext cx="31675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56041" y="5145591"/>
              <a:ext cx="31675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09077" y="4961968"/>
              <a:ext cx="31675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9055" y="4759644"/>
              <a:ext cx="31675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4822" y="4586382"/>
              <a:ext cx="517664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6 - 7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31112" y="4362831"/>
              <a:ext cx="31675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921463" y="4175267"/>
              <a:ext cx="31675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64510" y="3982082"/>
              <a:ext cx="387285" cy="2847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88" dirty="0"/>
                <a:t>10</a:t>
              </a:r>
            </a:p>
          </p:txBody>
        </p:sp>
      </p:grp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1298730" y="304064"/>
            <a:ext cx="7643192" cy="505768"/>
          </a:xfrm>
        </p:spPr>
        <p:txBody>
          <a:bodyPr/>
          <a:lstStyle/>
          <a:p>
            <a:r>
              <a:rPr lang="en-US" dirty="0"/>
              <a:t>Progressive numeracy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666855" y="1771912"/>
            <a:ext cx="3384847" cy="4969455"/>
          </a:xfrm>
          <a:prstGeom prst="rect">
            <a:avLst/>
          </a:prstGeom>
          <a:solidFill>
            <a:srgbClr val="FFFFFF">
              <a:alpha val="9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R progression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0819" y="1775582"/>
            <a:ext cx="2599977" cy="639762"/>
          </a:xfrm>
        </p:spPr>
        <p:txBody>
          <a:bodyPr/>
          <a:lstStyle/>
          <a:p>
            <a:r>
              <a:rPr lang="en-US" dirty="0" smtClean="0"/>
              <a:t>Context-bound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1496" y="2415344"/>
            <a:ext cx="2598523" cy="41100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Putting across “How Many” and comparison questions in such a way that they are embedded in the child’s world of experience. </a:t>
            </a:r>
            <a:endParaRPr lang="en-US" dirty="0"/>
          </a:p>
          <a:p>
            <a:r>
              <a:rPr lang="en-GB" dirty="0"/>
              <a:t>Thus takes place in meaningful problem-related </a:t>
            </a:r>
            <a:r>
              <a:rPr lang="en-GB" dirty="0" smtClean="0"/>
              <a:t>situations</a:t>
            </a:r>
            <a:endParaRPr lang="en-US" dirty="0"/>
          </a:p>
          <a:p>
            <a:r>
              <a:rPr lang="en-GB" dirty="0"/>
              <a:t>Big push here is to present situations that encourage the child to:</a:t>
            </a:r>
            <a:endParaRPr lang="en-US" dirty="0"/>
          </a:p>
          <a:p>
            <a:pPr lvl="1"/>
            <a:r>
              <a:rPr lang="en-GB" dirty="0"/>
              <a:t>Count synchronously as a meaningful function</a:t>
            </a:r>
            <a:endParaRPr lang="en-US" dirty="0"/>
          </a:p>
          <a:p>
            <a:pPr lvl="1"/>
            <a:r>
              <a:rPr lang="en-GB" dirty="0"/>
              <a:t>order, </a:t>
            </a:r>
            <a:r>
              <a:rPr lang="en-GB" dirty="0" smtClean="0"/>
              <a:t>compare</a:t>
            </a:r>
            <a:r>
              <a:rPr lang="en-GB" dirty="0"/>
              <a:t>, </a:t>
            </a:r>
            <a:r>
              <a:rPr lang="en-GB" dirty="0" smtClean="0"/>
              <a:t>estimate</a:t>
            </a:r>
            <a:r>
              <a:rPr lang="en-GB" dirty="0"/>
              <a:t>, </a:t>
            </a:r>
            <a:endParaRPr lang="en-US" dirty="0"/>
          </a:p>
          <a:p>
            <a:pPr lvl="1"/>
            <a:r>
              <a:rPr lang="en-GB" dirty="0"/>
              <a:t>more, less, </a:t>
            </a:r>
            <a:r>
              <a:rPr lang="en-GB" dirty="0" smtClean="0"/>
              <a:t>many, few, ‘add</a:t>
            </a:r>
            <a:r>
              <a:rPr lang="en-GB" dirty="0"/>
              <a:t>’, ‘take away’</a:t>
            </a:r>
            <a:endParaRPr lang="en-US" dirty="0"/>
          </a:p>
          <a:p>
            <a:endParaRPr lang="en-US" dirty="0"/>
          </a:p>
          <a:p>
            <a:r>
              <a:rPr lang="en-GB" dirty="0"/>
              <a:t>Examples through circle time and in activity areas:</a:t>
            </a:r>
            <a:endParaRPr lang="en-US" dirty="0"/>
          </a:p>
          <a:p>
            <a:pPr lvl="0"/>
            <a:r>
              <a:rPr lang="en-GB" b="1" dirty="0"/>
              <a:t>How old </a:t>
            </a:r>
            <a:r>
              <a:rPr lang="en-GB" dirty="0"/>
              <a:t>- a birthday party cake where candles are lit one-by-one</a:t>
            </a:r>
            <a:endParaRPr lang="en-US" dirty="0"/>
          </a:p>
          <a:p>
            <a:pPr lvl="0"/>
            <a:r>
              <a:rPr lang="en-GB" b="1" dirty="0"/>
              <a:t>What time is it</a:t>
            </a:r>
            <a:r>
              <a:rPr lang="en-GB" dirty="0"/>
              <a:t> – counting by clock strikes</a:t>
            </a:r>
            <a:endParaRPr lang="en-US" dirty="0"/>
          </a:p>
          <a:p>
            <a:pPr lvl="0"/>
            <a:r>
              <a:rPr lang="en-GB" b="1" dirty="0"/>
              <a:t>How high is the tower</a:t>
            </a:r>
            <a:r>
              <a:rPr lang="en-GB" dirty="0"/>
              <a:t> – counting a stack of building blocks</a:t>
            </a:r>
            <a:endParaRPr lang="en-US" dirty="0"/>
          </a:p>
          <a:p>
            <a:r>
              <a:rPr lang="en-GB" b="1" dirty="0"/>
              <a:t>How many children in the group</a:t>
            </a:r>
            <a:r>
              <a:rPr lang="en-GB" dirty="0"/>
              <a:t> – counting to know how many for sweets </a:t>
            </a:r>
            <a:r>
              <a:rPr lang="en-GB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3347187" y="1781126"/>
            <a:ext cx="2599977" cy="639762"/>
          </a:xfrm>
        </p:spPr>
        <p:txBody>
          <a:bodyPr/>
          <a:lstStyle/>
          <a:p>
            <a:r>
              <a:rPr lang="en-US" dirty="0" smtClean="0"/>
              <a:t>Object-bound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347864" y="2420888"/>
            <a:ext cx="2598523" cy="41100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Putting across “How Many” and comparison questions that are related directly to concrete objects.</a:t>
            </a:r>
            <a:endParaRPr lang="en-US" dirty="0"/>
          </a:p>
          <a:p>
            <a:r>
              <a:rPr lang="en-GB" dirty="0"/>
              <a:t>To progress from context-bound, gradually push the context into the background but the situation still remains available for those children who still need it</a:t>
            </a:r>
            <a:endParaRPr lang="en-US" dirty="0"/>
          </a:p>
          <a:p>
            <a:r>
              <a:rPr lang="en-GB" dirty="0"/>
              <a:t>E.g. Shift birthday party question from “how old” to “how many candles”</a:t>
            </a:r>
            <a:endParaRPr lang="en-US" dirty="0"/>
          </a:p>
          <a:p>
            <a:endParaRPr lang="en-US" dirty="0"/>
          </a:p>
          <a:p>
            <a:r>
              <a:rPr lang="en-GB" dirty="0"/>
              <a:t>Big push here is to present situations that encourage the child to:</a:t>
            </a:r>
            <a:endParaRPr lang="en-US" dirty="0"/>
          </a:p>
          <a:p>
            <a:pPr lvl="1"/>
            <a:r>
              <a:rPr lang="en-GB" dirty="0"/>
              <a:t>Count concrete objects synchronously as a meaningful function</a:t>
            </a:r>
            <a:endParaRPr lang="en-US" dirty="0"/>
          </a:p>
          <a:p>
            <a:pPr lvl="1"/>
            <a:r>
              <a:rPr lang="en-GB" dirty="0"/>
              <a:t>Some visible and some hidden via concealment games</a:t>
            </a:r>
            <a:endParaRPr lang="en-US" dirty="0"/>
          </a:p>
          <a:p>
            <a:pPr lvl="1"/>
            <a:r>
              <a:rPr lang="en-GB" dirty="0"/>
              <a:t>Lay out objects in an orderly way or pattern for recognition</a:t>
            </a:r>
            <a:endParaRPr lang="en-US" dirty="0"/>
          </a:p>
          <a:p>
            <a:pPr lvl="1"/>
            <a:r>
              <a:rPr lang="en-GB" dirty="0"/>
              <a:t>Order, compare, estimate, </a:t>
            </a:r>
            <a:endParaRPr lang="en-US" dirty="0"/>
          </a:p>
          <a:p>
            <a:pPr lvl="1"/>
            <a:r>
              <a:rPr lang="en-GB" dirty="0"/>
              <a:t>more, less, </a:t>
            </a:r>
            <a:r>
              <a:rPr lang="en-GB" dirty="0" smtClean="0"/>
              <a:t>many</a:t>
            </a:r>
            <a:endParaRPr lang="en-US" dirty="0"/>
          </a:p>
          <a:p>
            <a:pPr lvl="1"/>
            <a:r>
              <a:rPr lang="en-GB" dirty="0"/>
              <a:t>Simple strategies for adding and </a:t>
            </a:r>
            <a:r>
              <a:rPr lang="en-GB" dirty="0" smtClean="0"/>
              <a:t>taking away items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6322878" y="1775582"/>
            <a:ext cx="2599977" cy="639762"/>
          </a:xfrm>
        </p:spPr>
        <p:txBody>
          <a:bodyPr/>
          <a:lstStyle/>
          <a:p>
            <a:r>
              <a:rPr lang="en-US" dirty="0" smtClean="0"/>
              <a:t>Pure counting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6323555" y="2415344"/>
            <a:ext cx="2598523" cy="41100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Transferring counting from objects to representations of the objects such as</a:t>
            </a:r>
            <a:endParaRPr lang="en-US" dirty="0"/>
          </a:p>
          <a:p>
            <a:pPr lvl="1"/>
            <a:r>
              <a:rPr lang="en-GB" dirty="0"/>
              <a:t>Fingers</a:t>
            </a:r>
            <a:endParaRPr lang="en-US" dirty="0"/>
          </a:p>
          <a:p>
            <a:pPr lvl="1"/>
            <a:r>
              <a:rPr lang="en-GB" dirty="0"/>
              <a:t>Dot patterns</a:t>
            </a:r>
            <a:endParaRPr lang="en-US" dirty="0"/>
          </a:p>
          <a:p>
            <a:pPr lvl="1"/>
            <a:r>
              <a:rPr lang="en-GB" dirty="0"/>
              <a:t>Concrete objects</a:t>
            </a:r>
            <a:endParaRPr lang="en-US" dirty="0"/>
          </a:p>
          <a:p>
            <a:pPr lvl="1"/>
            <a:r>
              <a:rPr lang="en-GB" dirty="0"/>
              <a:t>Tallies</a:t>
            </a:r>
            <a:endParaRPr lang="en-US" dirty="0"/>
          </a:p>
          <a:p>
            <a:pPr lvl="1"/>
            <a:r>
              <a:rPr lang="en-GB" dirty="0"/>
              <a:t>Number symbols</a:t>
            </a:r>
            <a:endParaRPr lang="en-US" dirty="0"/>
          </a:p>
          <a:p>
            <a:pPr lvl="1"/>
            <a:r>
              <a:rPr lang="en-GB" dirty="0"/>
              <a:t>All above except the number symbol contain something in a countable form. </a:t>
            </a:r>
            <a:endParaRPr lang="en-US" dirty="0"/>
          </a:p>
          <a:p>
            <a:endParaRPr lang="en-US" dirty="0"/>
          </a:p>
          <a:p>
            <a:r>
              <a:rPr lang="en-GB" dirty="0"/>
              <a:t>Big push here is </a:t>
            </a:r>
            <a:r>
              <a:rPr lang="en-GB" dirty="0" smtClean="0"/>
              <a:t>to:</a:t>
            </a:r>
          </a:p>
          <a:p>
            <a:pPr lvl="1"/>
            <a:r>
              <a:rPr lang="en-GB" dirty="0" smtClean="0"/>
              <a:t>provide </a:t>
            </a:r>
            <a:r>
              <a:rPr lang="en-GB" dirty="0"/>
              <a:t>situations where the children can link countable items with the numeral form using flash cards and other resources.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objective is not to do arithmetical operations but rather to focus on the understanding of the what the numeral symbol means. </a:t>
            </a:r>
            <a:endParaRPr lang="en-US" dirty="0"/>
          </a:p>
          <a:p>
            <a:pPr lvl="1"/>
            <a:endParaRPr lang="en-US" dirty="0"/>
          </a:p>
          <a:p>
            <a:r>
              <a:rPr lang="en-GB" dirty="0"/>
              <a:t>Continuing to work with visible and non visible items so that children start to imagine representations.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representations help to progress up the steps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95094"/>
            <a:ext cx="3059430" cy="18954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95094"/>
            <a:ext cx="3059430" cy="18796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290299"/>
            <a:ext cx="3059430" cy="19030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423932"/>
            <a:ext cx="3059430" cy="1755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75260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 and 10-frames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38898" y="177402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ingers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5621" y="3990569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Dot patterns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6578" y="402420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Bead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2851252" cy="48354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A teachers job is not to make all learning easy – its to help children rise to the challenges of learning and to enjoy the learning process with all the mistakes along the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matter – but children must learn to enjoy a challenge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1998" y="2348880"/>
            <a:ext cx="5586194" cy="3108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7060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98" y="188640"/>
            <a:ext cx="7848872" cy="1252728"/>
          </a:xfrm>
        </p:spPr>
        <p:txBody>
          <a:bodyPr/>
          <a:lstStyle/>
          <a:p>
            <a:pPr algn="l"/>
            <a:r>
              <a:rPr lang="en-US" sz="2800" dirty="0" smtClean="0"/>
              <a:t>Growth </a:t>
            </a:r>
            <a:r>
              <a:rPr lang="en-US" sz="2800" dirty="0"/>
              <a:t>mindset</a:t>
            </a:r>
            <a:br>
              <a:rPr lang="en-US" sz="2800" dirty="0"/>
            </a:br>
            <a:r>
              <a:rPr lang="en-US" sz="2800" dirty="0"/>
              <a:t>Research on mindsets overwhelmingly strong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804564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020" y="304064"/>
            <a:ext cx="4039901" cy="1252728"/>
          </a:xfrm>
        </p:spPr>
        <p:txBody>
          <a:bodyPr/>
          <a:lstStyle/>
          <a:p>
            <a:r>
              <a:rPr lang="en-US" dirty="0" smtClean="0"/>
              <a:t>Mindset posters for </a:t>
            </a:r>
            <a:r>
              <a:rPr lang="en-US" smtClean="0"/>
              <a:t>your classrooms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02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Neurological research on executive </a:t>
            </a:r>
            <a:r>
              <a:rPr lang="en-US" dirty="0" err="1" smtClean="0"/>
              <a:t>functiong</a:t>
            </a:r>
            <a:r>
              <a:rPr lang="en-US" dirty="0" smtClean="0"/>
              <a:t> informs many activities we have chosen</a:t>
            </a:r>
          </a:p>
          <a:p>
            <a:r>
              <a:rPr lang="en-US" dirty="0" smtClean="0"/>
              <a:t>3 key aspects – influence school readiness and performance more than IQ</a:t>
            </a:r>
          </a:p>
          <a:p>
            <a:pPr lvl="1"/>
            <a:r>
              <a:rPr lang="en-US" dirty="0" smtClean="0"/>
              <a:t>Working memory</a:t>
            </a:r>
          </a:p>
          <a:p>
            <a:pPr lvl="1"/>
            <a:r>
              <a:rPr lang="en-US" dirty="0" smtClean="0"/>
              <a:t>Inhibition</a:t>
            </a:r>
          </a:p>
          <a:p>
            <a:pPr lvl="1"/>
            <a:r>
              <a:rPr lang="en-US" dirty="0" smtClean="0"/>
              <a:t>Shifting attention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control (Executive functioning)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1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 is a picture of 10 objects on a plate</a:t>
            </a:r>
          </a:p>
          <a:p>
            <a:r>
              <a:rPr lang="en-US" dirty="0" smtClean="0"/>
              <a:t>You have 30 seconds to try to remember them without writing them down</a:t>
            </a:r>
          </a:p>
          <a:p>
            <a:r>
              <a:rPr lang="en-US" b="1" dirty="0" smtClean="0"/>
              <a:t>How many can you remember?</a:t>
            </a:r>
          </a:p>
          <a:p>
            <a:r>
              <a:rPr lang="en-US" dirty="0" smtClean="0"/>
              <a:t>Learners will use real objects that they bring from home</a:t>
            </a:r>
          </a:p>
          <a:p>
            <a:r>
              <a:rPr lang="en-US" dirty="0" smtClean="0"/>
              <a:t>The game can be made harder by:</a:t>
            </a:r>
          </a:p>
          <a:p>
            <a:pPr lvl="1"/>
            <a:r>
              <a:rPr lang="en-US" dirty="0" smtClean="0"/>
              <a:t>More items</a:t>
            </a:r>
          </a:p>
          <a:p>
            <a:pPr lvl="1"/>
            <a:r>
              <a:rPr lang="en-US" dirty="0" smtClean="0"/>
              <a:t>Asking to remember </a:t>
            </a:r>
            <a:r>
              <a:rPr lang="en-US" dirty="0" err="1" smtClean="0"/>
              <a:t>colours</a:t>
            </a:r>
            <a:r>
              <a:rPr lang="en-US" dirty="0" smtClean="0"/>
              <a:t>, size, quantity…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game for working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6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7" y="242069"/>
            <a:ext cx="7324791" cy="6615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170" y="831555"/>
            <a:ext cx="2596371" cy="1557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891" y="3279748"/>
            <a:ext cx="1350035" cy="1609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905" y="370327"/>
            <a:ext cx="1863404" cy="16563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42323" y="5092804"/>
            <a:ext cx="4637085" cy="1046198"/>
            <a:chOff x="363540" y="2068477"/>
            <a:chExt cx="4637085" cy="10461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540" y="2068477"/>
              <a:ext cx="4637085" cy="1046198"/>
            </a:xfrm>
            <a:prstGeom prst="rect">
              <a:avLst/>
            </a:prstGeom>
          </p:spPr>
        </p:pic>
        <p:sp>
          <p:nvSpPr>
            <p:cNvPr id="8" name="Chevron 7"/>
            <p:cNvSpPr/>
            <p:nvPr/>
          </p:nvSpPr>
          <p:spPr>
            <a:xfrm rot="19628356">
              <a:off x="3844374" y="2237306"/>
              <a:ext cx="155279" cy="172970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evron 8"/>
            <p:cNvSpPr/>
            <p:nvPr/>
          </p:nvSpPr>
          <p:spPr>
            <a:xfrm rot="19628356">
              <a:off x="3668422" y="2380388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hevron 9"/>
            <p:cNvSpPr/>
            <p:nvPr/>
          </p:nvSpPr>
          <p:spPr>
            <a:xfrm rot="19628356">
              <a:off x="3466785" y="2587689"/>
              <a:ext cx="155279" cy="183659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hevron 10"/>
            <p:cNvSpPr/>
            <p:nvPr/>
          </p:nvSpPr>
          <p:spPr>
            <a:xfrm rot="1755852">
              <a:off x="3208871" y="2693250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evron 11"/>
            <p:cNvSpPr/>
            <p:nvPr/>
          </p:nvSpPr>
          <p:spPr>
            <a:xfrm>
              <a:off x="2710278" y="2392344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evron 12"/>
            <p:cNvSpPr/>
            <p:nvPr/>
          </p:nvSpPr>
          <p:spPr>
            <a:xfrm>
              <a:off x="2111322" y="2699009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evron 13"/>
            <p:cNvSpPr/>
            <p:nvPr/>
          </p:nvSpPr>
          <p:spPr>
            <a:xfrm rot="2593366">
              <a:off x="2982258" y="2529308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evron 14"/>
            <p:cNvSpPr/>
            <p:nvPr/>
          </p:nvSpPr>
          <p:spPr>
            <a:xfrm rot="19544658">
              <a:off x="2400630" y="2564210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/>
            <p:cNvSpPr/>
            <p:nvPr/>
          </p:nvSpPr>
          <p:spPr>
            <a:xfrm>
              <a:off x="1542229" y="2455246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826458" y="2808574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evron 17"/>
            <p:cNvSpPr/>
            <p:nvPr/>
          </p:nvSpPr>
          <p:spPr>
            <a:xfrm rot="19544658">
              <a:off x="1157771" y="2622294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 rot="2593366">
              <a:off x="1814740" y="2580298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459" y="1450046"/>
            <a:ext cx="1426688" cy="17379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83" y="3504227"/>
            <a:ext cx="1575534" cy="14859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496" y="4400208"/>
            <a:ext cx="1886584" cy="14149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546" y="1797594"/>
            <a:ext cx="1792378" cy="12994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685" y="3946443"/>
            <a:ext cx="1405702" cy="1095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85" y="2183155"/>
            <a:ext cx="1768383" cy="17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3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Who are we in the SANCP? </a:t>
            </a:r>
          </a:p>
          <a:p>
            <a:r>
              <a:rPr lang="en-GB" dirty="0" smtClean="0"/>
              <a:t>What is our brief?</a:t>
            </a:r>
          </a:p>
          <a:p>
            <a:r>
              <a:rPr lang="en-GB" dirty="0" smtClean="0"/>
              <a:t>Who are we accountable to?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Like NICLE this is a partnership of teachers, teacher educators, researchers, district/ provincial specialists to form a learning/inquiry community</a:t>
            </a:r>
          </a:p>
          <a:p>
            <a:r>
              <a:rPr lang="en-GB" dirty="0" smtClean="0"/>
              <a:t>Our joint enterprise: to all learn about how to support South African Grade </a:t>
            </a:r>
            <a:r>
              <a:rPr lang="en-GB" dirty="0" err="1" smtClean="0"/>
              <a:t>Rs</a:t>
            </a:r>
            <a:r>
              <a:rPr lang="en-GB" dirty="0" smtClean="0"/>
              <a:t> better and how to support teachers better (both pre and inset)</a:t>
            </a:r>
          </a:p>
          <a:p>
            <a:r>
              <a:rPr lang="en-GB" dirty="0" smtClean="0"/>
              <a:t>Resources are research informed and curriculum informed – experience of them and adaptations are teacher informed - concrete testing and trialling, discussion and sharing</a:t>
            </a:r>
          </a:p>
          <a:p>
            <a:r>
              <a:rPr lang="en-GB" dirty="0" smtClean="0"/>
              <a:t>Meet once per month – greatest resource will be our interactions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of co-learners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Simon says – change to isiXhosa or Afrikaans</a:t>
            </a:r>
          </a:p>
          <a:p>
            <a:r>
              <a:rPr lang="en-US" dirty="0" smtClean="0"/>
              <a:t>Play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game for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5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Shifting attention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28799"/>
            <a:ext cx="3456384" cy="32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ways can you sort a pack of cards?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2404644"/>
            <a:ext cx="7488832" cy="42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7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Resources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relating to each of the above aspects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Teacher handbook </a:t>
            </a:r>
            <a:r>
              <a:rPr lang="en-US" dirty="0" smtClean="0"/>
              <a:t>to build up into a library</a:t>
            </a:r>
          </a:p>
          <a:p>
            <a:r>
              <a:rPr lang="en-US" dirty="0" smtClean="0"/>
              <a:t>This session resources have focused on those needed for assessment</a:t>
            </a:r>
          </a:p>
          <a:p>
            <a:pPr lvl="1"/>
            <a:r>
              <a:rPr lang="en-US" dirty="0" smtClean="0"/>
              <a:t>Focusing on learner progression is essential but can’t be done without individual assessment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7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337" y="2009115"/>
            <a:ext cx="9144000" cy="24434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513376"/>
            <a:ext cx="8611892" cy="372486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Demo of Lebone learners teachers stand around us </a:t>
            </a:r>
            <a:r>
              <a:rPr lang="en-US" sz="1400" dirty="0" err="1" smtClean="0"/>
              <a:t>doint</a:t>
            </a:r>
            <a:r>
              <a:rPr lang="en-US" sz="1400" dirty="0" smtClean="0"/>
              <a:t> it in groups with their clipboards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514" y="3321455"/>
            <a:ext cx="9144000" cy="2385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1" y="4668715"/>
            <a:ext cx="9144000" cy="22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1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accountability involves us sharing what we are learning about how to strengthen Grade R learning with others at conferences and through research and publications</a:t>
            </a:r>
          </a:p>
          <a:p>
            <a:r>
              <a:rPr lang="en-US" dirty="0" smtClean="0"/>
              <a:t>All schools and teachers names are anonymous</a:t>
            </a:r>
          </a:p>
          <a:p>
            <a:r>
              <a:rPr lang="en-US" dirty="0" smtClean="0"/>
              <a:t>We are researching whether the support we are giving and bringing helps</a:t>
            </a:r>
          </a:p>
          <a:p>
            <a:r>
              <a:rPr lang="en-US" dirty="0" smtClean="0"/>
              <a:t>For this we will draw on questionnaires, interviews (</a:t>
            </a:r>
            <a:r>
              <a:rPr lang="en-US" dirty="0"/>
              <a:t>o</a:t>
            </a:r>
            <a:r>
              <a:rPr lang="en-US" dirty="0" smtClean="0"/>
              <a:t>ccasional), classroom visits and learner assessment forms</a:t>
            </a:r>
          </a:p>
          <a:p>
            <a:r>
              <a:rPr lang="en-US" dirty="0" smtClean="0"/>
              <a:t>NOT assessing you as teachers – researching how key resources and activities may or may not be helping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 about what we are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4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6523660" cy="48354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a lion, leopard or other scary creature mask</a:t>
            </a:r>
          </a:p>
          <a:p>
            <a:r>
              <a:rPr lang="en-US" dirty="0" smtClean="0"/>
              <a:t>Materials:</a:t>
            </a:r>
          </a:p>
          <a:p>
            <a:pPr lvl="1"/>
            <a:r>
              <a:rPr lang="en-US" dirty="0" smtClean="0"/>
              <a:t>Paper plate, marker pens, elastic </a:t>
            </a:r>
            <a:r>
              <a:rPr lang="en-US" dirty="0" err="1" smtClean="0"/>
              <a:t>scissors,stapler</a:t>
            </a:r>
            <a:endParaRPr lang="en-US" dirty="0" smtClean="0"/>
          </a:p>
          <a:p>
            <a:r>
              <a:rPr lang="en-US" dirty="0" smtClean="0"/>
              <a:t>Children can make own and can be zebras or other in pretend play</a:t>
            </a:r>
          </a:p>
          <a:p>
            <a:r>
              <a:rPr lang="en-US" dirty="0" smtClean="0"/>
              <a:t>Play game (can also use chalk on floor)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game activity – Lion, lion what’s the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1894746"/>
            <a:ext cx="2016224" cy="45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4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 box with range of other resources BUT need to bring assessment sheets of learners for our records</a:t>
            </a:r>
          </a:p>
          <a:p>
            <a:r>
              <a:rPr lang="en-US" dirty="0" smtClean="0"/>
              <a:t>Travel well and we are really excited to be partnering </a:t>
            </a:r>
            <a:r>
              <a:rPr lang="en-US" smtClean="0"/>
              <a:t>with you all!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month: 17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 17</a:t>
            </a:r>
            <a:r>
              <a:rPr lang="en-US" baseline="30000" dirty="0" smtClean="0"/>
              <a:t>th</a:t>
            </a:r>
            <a:r>
              <a:rPr lang="en-US" dirty="0" smtClean="0"/>
              <a:t> May (1-4pm)</a:t>
            </a:r>
          </a:p>
          <a:p>
            <a:r>
              <a:rPr lang="en-US" dirty="0" smtClean="0"/>
              <a:t>Tue 14</a:t>
            </a:r>
            <a:r>
              <a:rPr lang="en-US" baseline="30000" dirty="0" smtClean="0"/>
              <a:t>th</a:t>
            </a:r>
            <a:r>
              <a:rPr lang="en-US" dirty="0" smtClean="0"/>
              <a:t> June </a:t>
            </a:r>
            <a:r>
              <a:rPr lang="en-US" dirty="0"/>
              <a:t>(1-4pm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Tue 19</a:t>
            </a:r>
            <a:r>
              <a:rPr lang="en-US" baseline="30000" dirty="0" smtClean="0"/>
              <a:t>th</a:t>
            </a:r>
            <a:r>
              <a:rPr lang="en-US" dirty="0" smtClean="0"/>
              <a:t> July </a:t>
            </a:r>
            <a:r>
              <a:rPr lang="en-US" dirty="0"/>
              <a:t>(1-4pm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Tue 23</a:t>
            </a:r>
            <a:r>
              <a:rPr lang="en-US" baseline="30000" dirty="0" smtClean="0"/>
              <a:t>rd</a:t>
            </a:r>
            <a:r>
              <a:rPr lang="en-US" dirty="0" smtClean="0"/>
              <a:t> August </a:t>
            </a:r>
            <a:r>
              <a:rPr lang="en-US" dirty="0"/>
              <a:t>(1-4pm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Tue 20 September </a:t>
            </a:r>
            <a:r>
              <a:rPr lang="en-US" dirty="0"/>
              <a:t>(1-4pm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Venue – Post Grad Village</a:t>
            </a:r>
          </a:p>
          <a:p>
            <a:r>
              <a:rPr lang="en-US" dirty="0" smtClean="0"/>
              <a:t>Similar dates for 2017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2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visits – meet &amp; feel for physical spaces in classrooms</a:t>
            </a:r>
          </a:p>
          <a:p>
            <a:r>
              <a:rPr lang="en-US" dirty="0" smtClean="0"/>
              <a:t>Know most schools from NICLE but not G R</a:t>
            </a:r>
          </a:p>
          <a:p>
            <a:r>
              <a:rPr lang="en-US" dirty="0" smtClean="0"/>
              <a:t>Need more background and views  - tailor ENF &amp; support your trajectory</a:t>
            </a:r>
          </a:p>
          <a:p>
            <a:r>
              <a:rPr lang="en-US" dirty="0" smtClean="0"/>
              <a:t>Questionnaire (30 minutes)</a:t>
            </a:r>
          </a:p>
          <a:p>
            <a:r>
              <a:rPr lang="en-US" dirty="0" smtClean="0"/>
              <a:t>Teacher introductions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9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Pre-school is critical in closing the performance gap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717" y="4077072"/>
            <a:ext cx="3092368" cy="2520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129" y="1400660"/>
            <a:ext cx="3280245" cy="5196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717" y="1387436"/>
            <a:ext cx="3260399" cy="25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6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CoPs</a:t>
            </a:r>
            <a:r>
              <a:rPr lang="en-US" dirty="0" smtClean="0"/>
              <a:t> and PLCs buzzword for supportive communities focused on learning</a:t>
            </a:r>
          </a:p>
          <a:p>
            <a:r>
              <a:rPr lang="en-US" dirty="0" smtClean="0"/>
              <a:t>We all learn – common goal </a:t>
            </a:r>
          </a:p>
          <a:p>
            <a:r>
              <a:rPr lang="en-US" dirty="0" smtClean="0"/>
              <a:t>our role to bring quality resources for engaging</a:t>
            </a:r>
          </a:p>
          <a:p>
            <a:r>
              <a:rPr lang="en-US" dirty="0" smtClean="0"/>
              <a:t>Resources chosen - consulted widely (including teachers)</a:t>
            </a:r>
          </a:p>
          <a:p>
            <a:r>
              <a:rPr lang="en-US" dirty="0" smtClean="0"/>
              <a:t>Practitioner and research informed</a:t>
            </a:r>
          </a:p>
          <a:p>
            <a:r>
              <a:rPr lang="en-US" dirty="0" smtClean="0"/>
              <a:t>Program/resources transform with your input</a:t>
            </a:r>
          </a:p>
          <a:p>
            <a:r>
              <a:rPr lang="en-US" dirty="0" smtClean="0"/>
              <a:t>tailor program according to feedback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3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60648"/>
            <a:ext cx="7560840" cy="6426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327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construction</a:t>
            </a:r>
          </a:p>
          <a:p>
            <a:r>
              <a:rPr lang="en-US" dirty="0" smtClean="0"/>
              <a:t>Build on existing knowledge</a:t>
            </a:r>
          </a:p>
          <a:p>
            <a:r>
              <a:rPr lang="en-US" dirty="0" smtClean="0"/>
              <a:t>Activities should be at ‘cutting edge’</a:t>
            </a:r>
          </a:p>
          <a:p>
            <a:r>
              <a:rPr lang="en-US" dirty="0" smtClean="0"/>
              <a:t>Activities should encourage</a:t>
            </a:r>
          </a:p>
          <a:p>
            <a:pPr lvl="1"/>
            <a:r>
              <a:rPr lang="en-US" dirty="0" smtClean="0"/>
              <a:t>language development</a:t>
            </a:r>
          </a:p>
          <a:p>
            <a:pPr lvl="1"/>
            <a:r>
              <a:rPr lang="en-US" dirty="0" smtClean="0"/>
              <a:t>play </a:t>
            </a:r>
            <a:r>
              <a:rPr lang="en-US" dirty="0"/>
              <a:t>/ imaginary play</a:t>
            </a:r>
            <a:endParaRPr lang="en-US" dirty="0" smtClean="0"/>
          </a:p>
          <a:p>
            <a:pPr lvl="1"/>
            <a:r>
              <a:rPr lang="en-US" dirty="0" smtClean="0"/>
              <a:t>story telling</a:t>
            </a:r>
          </a:p>
          <a:p>
            <a:pPr lvl="1"/>
            <a:r>
              <a:rPr lang="en-US" dirty="0" smtClean="0"/>
              <a:t>movement activities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assumptions/ Big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2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on learner knowledge and working at the cutting </a:t>
            </a:r>
            <a:r>
              <a:rPr lang="en-US" dirty="0" smtClean="0"/>
              <a:t>edge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Lila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87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28362</TotalTime>
  <Words>1304</Words>
  <Application>Microsoft Macintosh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Symbol</vt:lpstr>
      <vt:lpstr>Times New Roman</vt:lpstr>
      <vt:lpstr>Trebuchet MS</vt:lpstr>
      <vt:lpstr>Wingdings</vt:lpstr>
      <vt:lpstr>Waveform</vt:lpstr>
      <vt:lpstr>Early Number Fun Grade R programme Session 1 19th April 2016</vt:lpstr>
      <vt:lpstr>Community of co-learners</vt:lpstr>
      <vt:lpstr>Suggested dates</vt:lpstr>
      <vt:lpstr>Getting to know you</vt:lpstr>
      <vt:lpstr>Pre-school is critical in closing the performance gap</vt:lpstr>
      <vt:lpstr>Orientation document</vt:lpstr>
      <vt:lpstr>PowerPoint Presentation</vt:lpstr>
      <vt:lpstr>Guiding assumptions/ Big ideas</vt:lpstr>
      <vt:lpstr>Lila video</vt:lpstr>
      <vt:lpstr>Assumption: parents critical resource</vt:lpstr>
      <vt:lpstr>Progressive numeracy learning</vt:lpstr>
      <vt:lpstr>Grade R progression</vt:lpstr>
      <vt:lpstr>Key representations help to progress up the steps</vt:lpstr>
      <vt:lpstr>Emotions matter – but children must learn to enjoy a challenge</vt:lpstr>
      <vt:lpstr>Growth mindset Research on mindsets overwhelmingly strong </vt:lpstr>
      <vt:lpstr>Mindset posters for your classrooms</vt:lpstr>
      <vt:lpstr>Cognitive control (Executive functioning)</vt:lpstr>
      <vt:lpstr>Example game for working memory</vt:lpstr>
      <vt:lpstr>PowerPoint Presentation</vt:lpstr>
      <vt:lpstr>Example game for Inhibition</vt:lpstr>
      <vt:lpstr>Examples for Shifting attention</vt:lpstr>
      <vt:lpstr>PowerPoint Presentation</vt:lpstr>
      <vt:lpstr>How many ways can you sort a pack of cards?</vt:lpstr>
      <vt:lpstr>Each month</vt:lpstr>
      <vt:lpstr>Assessment</vt:lpstr>
      <vt:lpstr>Ongoing research about what we are learning</vt:lpstr>
      <vt:lpstr>Fun game activity – Lion, lion what’s the time</vt:lpstr>
      <vt:lpstr>Next month: 17th May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>Debbie Stott</cp:lastModifiedBy>
  <cp:revision>441</cp:revision>
  <cp:lastPrinted>2016-03-23T14:46:19Z</cp:lastPrinted>
  <dcterms:created xsi:type="dcterms:W3CDTF">2011-08-11T12:52:44Z</dcterms:created>
  <dcterms:modified xsi:type="dcterms:W3CDTF">2016-04-19T07:39:43Z</dcterms:modified>
</cp:coreProperties>
</file>