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6"/>
  </p:notesMasterIdLst>
  <p:handoutMasterIdLst>
    <p:handoutMasterId r:id="rId37"/>
  </p:handoutMasterIdLst>
  <p:sldIdLst>
    <p:sldId id="256" r:id="rId2"/>
    <p:sldId id="450" r:id="rId3"/>
    <p:sldId id="451" r:id="rId4"/>
    <p:sldId id="260" r:id="rId5"/>
    <p:sldId id="466" r:id="rId6"/>
    <p:sldId id="474" r:id="rId7"/>
    <p:sldId id="467" r:id="rId8"/>
    <p:sldId id="470" r:id="rId9"/>
    <p:sldId id="475" r:id="rId10"/>
    <p:sldId id="476" r:id="rId11"/>
    <p:sldId id="477" r:id="rId12"/>
    <p:sldId id="478" r:id="rId13"/>
    <p:sldId id="471" r:id="rId14"/>
    <p:sldId id="452" r:id="rId15"/>
    <p:sldId id="448" r:id="rId16"/>
    <p:sldId id="472" r:id="rId17"/>
    <p:sldId id="436" r:id="rId18"/>
    <p:sldId id="453" r:id="rId19"/>
    <p:sldId id="454" r:id="rId20"/>
    <p:sldId id="468" r:id="rId21"/>
    <p:sldId id="455" r:id="rId22"/>
    <p:sldId id="456" r:id="rId23"/>
    <p:sldId id="457" r:id="rId24"/>
    <p:sldId id="458" r:id="rId25"/>
    <p:sldId id="459" r:id="rId26"/>
    <p:sldId id="460" r:id="rId27"/>
    <p:sldId id="461" r:id="rId28"/>
    <p:sldId id="462" r:id="rId29"/>
    <p:sldId id="463" r:id="rId30"/>
    <p:sldId id="464" r:id="rId31"/>
    <p:sldId id="469" r:id="rId32"/>
    <p:sldId id="465" r:id="rId33"/>
    <p:sldId id="473" r:id="rId34"/>
    <p:sldId id="445" r:id="rId35"/>
  </p:sldIdLst>
  <p:sldSz cx="9144000" cy="6858000" type="screen4x3"/>
  <p:notesSz cx="9928225"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lony Grave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2" autoAdjust="0"/>
    <p:restoredTop sz="87145" autoAdjust="0"/>
  </p:normalViewPr>
  <p:slideViewPr>
    <p:cSldViewPr>
      <p:cViewPr varScale="1">
        <p:scale>
          <a:sx n="192" d="100"/>
          <a:sy n="192" d="100"/>
        </p:scale>
        <p:origin x="2408" y="184"/>
      </p:cViewPr>
      <p:guideLst>
        <p:guide orient="horz" pos="2160"/>
        <p:guide pos="2880"/>
      </p:guideLst>
    </p:cSldViewPr>
  </p:slideViewPr>
  <p:outlineViewPr>
    <p:cViewPr>
      <p:scale>
        <a:sx n="33" d="100"/>
        <a:sy n="33" d="100"/>
      </p:scale>
      <p:origin x="0" y="399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57" d="100"/>
          <a:sy n="157" d="100"/>
        </p:scale>
        <p:origin x="6680" y="184"/>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commentAuthors" Target="commentAuthors.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2231" cy="3398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23698" y="0"/>
            <a:ext cx="4302231" cy="339884"/>
          </a:xfrm>
          <a:prstGeom prst="rect">
            <a:avLst/>
          </a:prstGeom>
        </p:spPr>
        <p:txBody>
          <a:bodyPr vert="horz" lIns="91440" tIns="45720" rIns="91440" bIns="45720" rtlCol="0"/>
          <a:lstStyle>
            <a:lvl1pPr algn="r">
              <a:defRPr sz="1200"/>
            </a:lvl1pPr>
          </a:lstStyle>
          <a:p>
            <a:fld id="{BA68C39C-3178-4D0C-931F-5E2553A3EC8F}" type="datetimeFigureOut">
              <a:rPr lang="en-US" smtClean="0"/>
              <a:t>7/20/16</a:t>
            </a:fld>
            <a:endParaRPr lang="en-US"/>
          </a:p>
        </p:txBody>
      </p:sp>
      <p:sp>
        <p:nvSpPr>
          <p:cNvPr id="4" name="Footer Placeholder 3"/>
          <p:cNvSpPr>
            <a:spLocks noGrp="1"/>
          </p:cNvSpPr>
          <p:nvPr>
            <p:ph type="ftr" sz="quarter" idx="2"/>
          </p:nvPr>
        </p:nvSpPr>
        <p:spPr>
          <a:xfrm>
            <a:off x="1" y="6456612"/>
            <a:ext cx="4302231" cy="3398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3698" y="6456612"/>
            <a:ext cx="4302231" cy="339884"/>
          </a:xfrm>
          <a:prstGeom prst="rect">
            <a:avLst/>
          </a:prstGeom>
        </p:spPr>
        <p:txBody>
          <a:bodyPr vert="horz" lIns="91440" tIns="45720" rIns="91440" bIns="45720" rtlCol="0" anchor="b"/>
          <a:lstStyle>
            <a:lvl1pPr algn="r">
              <a:defRPr sz="1200"/>
            </a:lvl1pPr>
          </a:lstStyle>
          <a:p>
            <a:fld id="{F52EACFB-053F-4053-BA47-77E3374A3309}" type="slidenum">
              <a:rPr lang="en-US" smtClean="0"/>
              <a:t>‹#›</a:t>
            </a:fld>
            <a:endParaRPr lang="en-US"/>
          </a:p>
        </p:txBody>
      </p:sp>
    </p:spTree>
    <p:extLst>
      <p:ext uri="{BB962C8B-B14F-4D97-AF65-F5344CB8AC3E}">
        <p14:creationId xmlns:p14="http://schemas.microsoft.com/office/powerpoint/2010/main" val="39667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313" cy="34021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594" y="0"/>
            <a:ext cx="4303313" cy="340210"/>
          </a:xfrm>
          <a:prstGeom prst="rect">
            <a:avLst/>
          </a:prstGeom>
        </p:spPr>
        <p:txBody>
          <a:bodyPr vert="horz" lIns="91440" tIns="45720" rIns="91440" bIns="45720" rtlCol="0"/>
          <a:lstStyle>
            <a:lvl1pPr algn="r">
              <a:defRPr sz="1200"/>
            </a:lvl1pPr>
          </a:lstStyle>
          <a:p>
            <a:fld id="{15960743-97CB-4F6D-BD56-F920467721F2}" type="datetimeFigureOut">
              <a:rPr lang="en-GB" smtClean="0"/>
              <a:t>20/07/2016</a:t>
            </a:fld>
            <a:endParaRPr lang="en-GB"/>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360" y="3229277"/>
            <a:ext cx="7943507" cy="305862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6378"/>
            <a:ext cx="4303313" cy="34021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594" y="6456378"/>
            <a:ext cx="4303313" cy="340210"/>
          </a:xfrm>
          <a:prstGeom prst="rect">
            <a:avLst/>
          </a:prstGeom>
        </p:spPr>
        <p:txBody>
          <a:bodyPr vert="horz" lIns="91440" tIns="45720" rIns="91440" bIns="45720" rtlCol="0" anchor="b"/>
          <a:lstStyle>
            <a:lvl1pPr algn="r">
              <a:defRPr sz="1200"/>
            </a:lvl1pPr>
          </a:lstStyle>
          <a:p>
            <a:fld id="{BA7FA06B-B4EA-4159-9303-65CD38B1026E}" type="slidenum">
              <a:rPr lang="en-GB" smtClean="0"/>
              <a:t>‹#›</a:t>
            </a:fld>
            <a:endParaRPr lang="en-GB"/>
          </a:p>
        </p:txBody>
      </p:sp>
    </p:spTree>
    <p:extLst>
      <p:ext uri="{BB962C8B-B14F-4D97-AF65-F5344CB8AC3E}">
        <p14:creationId xmlns:p14="http://schemas.microsoft.com/office/powerpoint/2010/main" val="3210709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w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5163672" y="6250164"/>
            <a:ext cx="3786690" cy="365125"/>
          </a:xfrm>
          <a:prstGeom prst="rect">
            <a:avLst/>
          </a:prstGeom>
        </p:spPr>
        <p:txBody>
          <a:bodyPr/>
          <a:lstStyle/>
          <a:p>
            <a:fld id="{809E4A31-66A3-440D-87AC-D2229FC05785}" type="datetimeFigureOut">
              <a:rPr lang="en-US" smtClean="0"/>
              <a:t>7/20/16</a:t>
            </a:fld>
            <a:endParaRPr lang="en-US"/>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991088" y="6250163"/>
            <a:ext cx="1161826" cy="365125"/>
          </a:xfrm>
          <a:prstGeom prst="rect">
            <a:avLst/>
          </a:prstGeom>
        </p:spPr>
        <p:txBody>
          <a:bodyPr/>
          <a:lstStyle/>
          <a:p>
            <a:fld id="{7667E6A9-3D0D-40A8-8DD6-ED578F7599C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1043608" y="260648"/>
            <a:ext cx="7848872" cy="1252728"/>
          </a:xfrm>
        </p:spPr>
        <p:txBody>
          <a:bodyPr/>
          <a:lstStyle/>
          <a:p>
            <a:r>
              <a:rPr lang="en-US" dirty="0" smtClean="0"/>
              <a:t>Click to edit Master title style</a:t>
            </a:r>
            <a:endParaRPr lang="en-US" dirty="0"/>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7983730" y="5949280"/>
            <a:ext cx="963167" cy="828000"/>
          </a:xfrm>
          <a:prstGeom prst="rect">
            <a:avLst/>
          </a:prstGeom>
          <a:noFill/>
          <a:ln>
            <a:noFill/>
          </a:ln>
          <a:extLst>
            <a:ext uri="{53640926-AAD7-44d8-BBD7-CCE9431645EC}">
              <a14:shadowObscured xmlns:a14="http://schemas.microsoft.com/office/drawing/2010/main" xmlns=""/>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5163672" y="6250164"/>
            <a:ext cx="3786690" cy="365125"/>
          </a:xfrm>
          <a:prstGeom prst="rect">
            <a:avLst/>
          </a:prstGeom>
        </p:spPr>
        <p:txBody>
          <a:bodyPr/>
          <a:lstStyle/>
          <a:p>
            <a:fld id="{809E4A31-66A3-440D-87AC-D2229FC05785}" type="datetimeFigureOut">
              <a:rPr lang="en-US" smtClean="0"/>
              <a:t>7/20/16</a:t>
            </a:fld>
            <a:endParaRPr lang="en-US"/>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991088" y="6250163"/>
            <a:ext cx="1161826" cy="365125"/>
          </a:xfrm>
          <a:prstGeom prst="rect">
            <a:avLst/>
          </a:prstGeom>
        </p:spPr>
        <p:txBody>
          <a:bodyPr/>
          <a:lstStyle/>
          <a:p>
            <a:fld id="{7667E6A9-3D0D-40A8-8DD6-ED578F7599C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1772816"/>
            <a:ext cx="3822192" cy="4608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1772816"/>
            <a:ext cx="3822192" cy="4608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7983730" y="5949280"/>
            <a:ext cx="963167" cy="828000"/>
          </a:xfrm>
          <a:prstGeom prst="rect">
            <a:avLst/>
          </a:prstGeom>
          <a:noFill/>
          <a:ln>
            <a:noFill/>
          </a:ln>
          <a:extLst>
            <a:ext uri="{53640926-AAD7-44d8-BBD7-CCE9431645EC}">
              <a14:shadowObscured xmlns:a14="http://schemas.microsoft.com/office/drawing/2010/main" xmlns=""/>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1781126"/>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77332" y="2564904"/>
            <a:ext cx="3820055" cy="3816424"/>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781125"/>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64904"/>
            <a:ext cx="3822192" cy="3816424"/>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7983730" y="5949280"/>
            <a:ext cx="963167" cy="828000"/>
          </a:xfrm>
          <a:prstGeom prst="rect">
            <a:avLst/>
          </a:prstGeom>
          <a:noFill/>
          <a:ln>
            <a:noFill/>
          </a:ln>
          <a:extLst>
            <a:ext uri="{53640926-AAD7-44d8-BBD7-CCE9431645EC}">
              <a14:shadowObscured xmlns:a14="http://schemas.microsoft.com/office/drawing/2010/main" xmlns=""/>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7983730" y="5949280"/>
            <a:ext cx="963167" cy="828000"/>
          </a:xfrm>
          <a:prstGeom prst="rect">
            <a:avLst/>
          </a:prstGeom>
          <a:noFill/>
          <a:ln>
            <a:noFill/>
          </a:ln>
          <a:extLst>
            <a:ext uri="{53640926-AAD7-44d8-BBD7-CCE9431645EC}">
              <a14:shadowObscured xmlns:a14="http://schemas.microsoft.com/office/drawing/2010/main" xmlns=""/>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17" name="Group 16"/>
          <p:cNvGrpSpPr/>
          <p:nvPr userDrawn="1"/>
        </p:nvGrpSpPr>
        <p:grpSpPr>
          <a:xfrm>
            <a:off x="180776" y="188640"/>
            <a:ext cx="8783712" cy="1944217"/>
            <a:chOff x="180776" y="188640"/>
            <a:chExt cx="8783712" cy="1944217"/>
          </a:xfrm>
        </p:grpSpPr>
        <p:sp>
          <p:nvSpPr>
            <p:cNvPr id="5" name="Rounded Rectangle 4"/>
            <p:cNvSpPr/>
            <p:nvPr userDrawn="1"/>
          </p:nvSpPr>
          <p:spPr>
            <a:xfrm>
              <a:off x="268544" y="562377"/>
              <a:ext cx="8678354" cy="1426464"/>
            </a:xfrm>
            <a:prstGeom prst="round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2" name="Rounded Rectangle 11"/>
            <p:cNvSpPr/>
            <p:nvPr/>
          </p:nvSpPr>
          <p:spPr>
            <a:xfrm>
              <a:off x="268544" y="188641"/>
              <a:ext cx="8695944" cy="929256"/>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14"/>
            <p:cNvSpPr>
              <a:spLocks/>
            </p:cNvSpPr>
            <p:nvPr/>
          </p:nvSpPr>
          <p:spPr bwMode="hidden">
            <a:xfrm>
              <a:off x="3516655" y="316942"/>
              <a:ext cx="5430243" cy="1158233"/>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1">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268544" y="188640"/>
              <a:ext cx="8678353" cy="128653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1">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1619672" y="340520"/>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5224440" y="385597"/>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180776" y="1238200"/>
              <a:ext cx="8783712" cy="89465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6"/>
            <p:cNvSpPr>
              <a:spLocks/>
            </p:cNvSpPr>
            <p:nvPr userDrawn="1"/>
          </p:nvSpPr>
          <p:spPr bwMode="hidden">
            <a:xfrm rot="11251488">
              <a:off x="5512472" y="1052737"/>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3" name="Picture 12"/>
          <p:cNvPicPr/>
          <p:nvPr userDrawn="1"/>
        </p:nvPicPr>
        <p:blipFill>
          <a:blip r:embed="rId2" cstate="email">
            <a:extLst>
              <a:ext uri="{28A0092B-C50C-407E-A947-70E740481C1C}">
                <a14:useLocalDpi xmlns:a14="http://schemas.microsoft.com/office/drawing/2010/main"/>
              </a:ext>
            </a:extLst>
          </a:blip>
          <a:stretch>
            <a:fillRect/>
          </a:stretch>
        </p:blipFill>
        <p:spPr>
          <a:xfrm>
            <a:off x="323528" y="260648"/>
            <a:ext cx="543824" cy="955929"/>
          </a:xfrm>
          <a:prstGeom prst="rect">
            <a:avLst/>
          </a:prstGeom>
        </p:spPr>
      </p:pic>
      <p:pic>
        <p:nvPicPr>
          <p:cNvPr id="14" name="Picture 1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7983730" y="5949280"/>
            <a:ext cx="963167" cy="828000"/>
          </a:xfrm>
          <a:prstGeom prst="rect">
            <a:avLst/>
          </a:prstGeom>
          <a:noFill/>
          <a:ln>
            <a:noFill/>
          </a:ln>
          <a:extLst>
            <a:ext uri="{53640926-AAD7-44d8-BBD7-CCE9431645EC}">
              <a14:shadowObscured xmlns:a14="http://schemas.microsoft.com/office/drawing/2010/main" xmlns=""/>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 name="Group 15"/>
          <p:cNvGrpSpPr/>
          <p:nvPr userDrawn="1"/>
        </p:nvGrpSpPr>
        <p:grpSpPr>
          <a:xfrm>
            <a:off x="180776" y="188640"/>
            <a:ext cx="8783712" cy="1944217"/>
            <a:chOff x="180776" y="188640"/>
            <a:chExt cx="8783712" cy="1944217"/>
          </a:xfrm>
        </p:grpSpPr>
        <p:sp>
          <p:nvSpPr>
            <p:cNvPr id="17" name="Rounded Rectangle 16"/>
            <p:cNvSpPr/>
            <p:nvPr userDrawn="1"/>
          </p:nvSpPr>
          <p:spPr>
            <a:xfrm>
              <a:off x="268544" y="562377"/>
              <a:ext cx="8678354" cy="1426464"/>
            </a:xfrm>
            <a:prstGeom prst="round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8" name="Rounded Rectangle 17"/>
            <p:cNvSpPr/>
            <p:nvPr/>
          </p:nvSpPr>
          <p:spPr>
            <a:xfrm>
              <a:off x="268544" y="188641"/>
              <a:ext cx="8695944" cy="929256"/>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4"/>
            <p:cNvSpPr>
              <a:spLocks/>
            </p:cNvSpPr>
            <p:nvPr/>
          </p:nvSpPr>
          <p:spPr bwMode="hidden">
            <a:xfrm>
              <a:off x="3516655" y="316942"/>
              <a:ext cx="5430243" cy="1158233"/>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1">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p:nvSpPr>
          <p:spPr bwMode="hidden">
            <a:xfrm>
              <a:off x="268544" y="188640"/>
              <a:ext cx="8678353" cy="128653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1">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2"/>
            <p:cNvSpPr>
              <a:spLocks/>
            </p:cNvSpPr>
            <p:nvPr/>
          </p:nvSpPr>
          <p:spPr bwMode="hidden">
            <a:xfrm>
              <a:off x="1619672" y="340520"/>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6"/>
            <p:cNvSpPr>
              <a:spLocks/>
            </p:cNvSpPr>
            <p:nvPr/>
          </p:nvSpPr>
          <p:spPr bwMode="hidden">
            <a:xfrm>
              <a:off x="5224440" y="385597"/>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4" name="Freeform 23"/>
            <p:cNvSpPr>
              <a:spLocks/>
            </p:cNvSpPr>
            <p:nvPr/>
          </p:nvSpPr>
          <p:spPr bwMode="hidden">
            <a:xfrm>
              <a:off x="180776" y="1238200"/>
              <a:ext cx="8783712" cy="89465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6"/>
            <p:cNvSpPr>
              <a:spLocks/>
            </p:cNvSpPr>
            <p:nvPr userDrawn="1"/>
          </p:nvSpPr>
          <p:spPr bwMode="hidden">
            <a:xfrm rot="11251488">
              <a:off x="5512472" y="1052737"/>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31" name="Picture 30"/>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72014" y="270601"/>
              <a:ext cx="671594" cy="926151"/>
            </a:xfrm>
            <a:prstGeom prst="rect">
              <a:avLst/>
            </a:prstGeom>
            <a:noFill/>
            <a:ln>
              <a:noFill/>
            </a:ln>
          </p:spPr>
        </p:pic>
      </p:grpSp>
      <p:sp>
        <p:nvSpPr>
          <p:cNvPr id="22" name="Title 21"/>
          <p:cNvSpPr>
            <a:spLocks noGrp="1"/>
          </p:cNvSpPr>
          <p:nvPr>
            <p:ph type="title"/>
          </p:nvPr>
        </p:nvSpPr>
        <p:spPr>
          <a:xfrm>
            <a:off x="914400" y="1556792"/>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574356"/>
            <a:ext cx="3904076" cy="4064444"/>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chemeClr val="tx2"/>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Picture Placeholder 2"/>
          <p:cNvSpPr>
            <a:spLocks noGrp="1"/>
          </p:cNvSpPr>
          <p:nvPr>
            <p:ph type="pic" idx="1"/>
          </p:nvPr>
        </p:nvSpPr>
        <p:spPr>
          <a:xfrm>
            <a:off x="395536" y="1124744"/>
            <a:ext cx="4320480" cy="3528392"/>
          </a:xfrm>
          <a:prstGeom prst="roundRect">
            <a:avLst>
              <a:gd name="adj" fmla="val 3924"/>
            </a:avLst>
          </a:prstGeom>
          <a:solidFill>
            <a:schemeClr val="accent5"/>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251520" y="188640"/>
            <a:ext cx="8783712" cy="1830761"/>
            <a:chOff x="251520" y="188640"/>
            <a:chExt cx="8783712" cy="1830761"/>
          </a:xfrm>
        </p:grpSpPr>
        <p:sp>
          <p:nvSpPr>
            <p:cNvPr id="16" name="Rounded Rectangle 15"/>
            <p:cNvSpPr/>
            <p:nvPr userDrawn="1"/>
          </p:nvSpPr>
          <p:spPr>
            <a:xfrm>
              <a:off x="268544" y="404664"/>
              <a:ext cx="8678354" cy="1426464"/>
            </a:xfrm>
            <a:prstGeom prst="round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2" name="Rounded Rectangle 21"/>
            <p:cNvSpPr/>
            <p:nvPr/>
          </p:nvSpPr>
          <p:spPr>
            <a:xfrm>
              <a:off x="268544" y="188640"/>
              <a:ext cx="8695944" cy="71323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4"/>
            <p:cNvSpPr>
              <a:spLocks/>
            </p:cNvSpPr>
            <p:nvPr/>
          </p:nvSpPr>
          <p:spPr bwMode="hidden">
            <a:xfrm>
              <a:off x="4355976" y="316943"/>
              <a:ext cx="4590922" cy="1061568"/>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1">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8"/>
            <p:cNvSpPr>
              <a:spLocks/>
            </p:cNvSpPr>
            <p:nvPr/>
          </p:nvSpPr>
          <p:spPr bwMode="hidden">
            <a:xfrm>
              <a:off x="268545" y="188640"/>
              <a:ext cx="4955896" cy="128653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1">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2"/>
            <p:cNvSpPr>
              <a:spLocks/>
            </p:cNvSpPr>
            <p:nvPr/>
          </p:nvSpPr>
          <p:spPr bwMode="hidden">
            <a:xfrm>
              <a:off x="1043608" y="260648"/>
              <a:ext cx="3864381" cy="1360288"/>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p:cNvSpPr>
            <p:nvPr/>
          </p:nvSpPr>
          <p:spPr bwMode="hidden">
            <a:xfrm>
              <a:off x="5224440" y="385597"/>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7" name="Freeform 26"/>
            <p:cNvSpPr>
              <a:spLocks/>
            </p:cNvSpPr>
            <p:nvPr/>
          </p:nvSpPr>
          <p:spPr bwMode="hidden">
            <a:xfrm>
              <a:off x="251520" y="1124744"/>
              <a:ext cx="8783712" cy="89465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userDrawn="1"/>
          </p:nvSpPr>
          <p:spPr bwMode="hidden">
            <a:xfrm rot="11251488">
              <a:off x="5512472" y="908721"/>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userDrawn="1">
            <p:ph type="title"/>
          </p:nvPr>
        </p:nvSpPr>
        <p:spPr>
          <a:xfrm>
            <a:off x="1298730" y="304064"/>
            <a:ext cx="7643192" cy="1252728"/>
          </a:xfrm>
          <a:prstGeom prst="rect">
            <a:avLst/>
          </a:prstGeom>
        </p:spPr>
        <p:txBody>
          <a:bodyPr vert="horz" lIns="91440" tIns="45720" rIns="91440" bIns="45720" rtlCol="0" anchor="ctr">
            <a:noAutofit/>
          </a:bodyPr>
          <a:lstStyle/>
          <a:p>
            <a:endParaRPr lang="en-US" dirty="0"/>
          </a:p>
        </p:txBody>
      </p:sp>
      <p:sp>
        <p:nvSpPr>
          <p:cNvPr id="3" name="Text Placeholder 2"/>
          <p:cNvSpPr>
            <a:spLocks noGrp="1"/>
          </p:cNvSpPr>
          <p:nvPr userDrawn="1">
            <p:ph type="body" idx="1"/>
          </p:nvPr>
        </p:nvSpPr>
        <p:spPr>
          <a:xfrm>
            <a:off x="352596" y="1774065"/>
            <a:ext cx="8611892" cy="483543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NEW_SANC_LOGO_HIGH_QUAL.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251520" y="188640"/>
            <a:ext cx="720080" cy="1258039"/>
          </a:xfrm>
          <a:prstGeom prst="rect">
            <a:avLst/>
          </a:prstGeom>
          <a:noFill/>
          <a:ln w="28575">
            <a:solidFill>
              <a:schemeClr val="accent1"/>
            </a:solidFill>
          </a:ln>
          <a:effectLst>
            <a:outerShdw blurRad="50800" dist="38100" dir="10800000" algn="r" rotWithShape="0">
              <a:prstClr val="black">
                <a:alpha val="40000"/>
              </a:prstClr>
            </a:outerShdw>
          </a:effectLst>
        </p:spPr>
      </p:pic>
      <p:pic>
        <p:nvPicPr>
          <p:cNvPr id="14" name="Picture 13"/>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bwMode="auto">
          <a:xfrm>
            <a:off x="7983730" y="5949280"/>
            <a:ext cx="963167" cy="828000"/>
          </a:xfrm>
          <a:prstGeom prst="rect">
            <a:avLst/>
          </a:prstGeom>
          <a:noFill/>
          <a:ln>
            <a:noFill/>
          </a:ln>
          <a:extLst>
            <a:ext uri="{53640926-AAD7-44d8-BBD7-CCE9431645EC}">
              <a14:shadowObscured xmlns:a14="http://schemas.microsoft.com/office/drawing/2010/main" xmlns=""/>
            </a:ext>
          </a:extLst>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r" defTabSz="914400" rtl="0" eaLnBrk="1" latinLnBrk="0" hangingPunct="1">
        <a:spcBef>
          <a:spcPct val="0"/>
        </a:spcBef>
        <a:buNone/>
        <a:defRPr sz="3200" kern="1200" normalizeH="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emf"/></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 Id="rId3"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 Id="rId3"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 Id="rId3" Type="http://schemas.openxmlformats.org/officeDocument/2006/relationships/image" Target="../media/image4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67544" y="404664"/>
            <a:ext cx="5832648" cy="4732436"/>
          </a:xfrm>
        </p:spPr>
        <p:txBody>
          <a:bodyPr anchor="ctr" anchorCtr="1">
            <a:normAutofit/>
          </a:bodyPr>
          <a:lstStyle/>
          <a:p>
            <a:pPr algn="ctr">
              <a:spcAft>
                <a:spcPts val="0"/>
              </a:spcAft>
            </a:pPr>
            <a:r>
              <a:rPr lang="en-GB" sz="3600" dirty="0" smtClean="0">
                <a:solidFill>
                  <a:schemeClr val="bg1"/>
                </a:solidFill>
                <a:effectLst>
                  <a:outerShdw blurRad="50800" dist="38100" dir="2700000" algn="tl" rotWithShape="0">
                    <a:srgbClr val="000000">
                      <a:alpha val="43000"/>
                    </a:srgbClr>
                  </a:outerShdw>
                </a:effectLst>
              </a:rPr>
              <a:t>Early Number Fun</a:t>
            </a:r>
            <a:br>
              <a:rPr lang="en-GB" sz="3600" dirty="0" smtClean="0">
                <a:solidFill>
                  <a:schemeClr val="bg1"/>
                </a:solidFill>
                <a:effectLst>
                  <a:outerShdw blurRad="50800" dist="38100" dir="2700000" algn="tl" rotWithShape="0">
                    <a:srgbClr val="000000">
                      <a:alpha val="43000"/>
                    </a:srgbClr>
                  </a:outerShdw>
                </a:effectLst>
              </a:rPr>
            </a:br>
            <a:r>
              <a:rPr lang="en-GB" sz="3600" dirty="0" smtClean="0">
                <a:solidFill>
                  <a:schemeClr val="bg1"/>
                </a:solidFill>
                <a:effectLst>
                  <a:outerShdw blurRad="50800" dist="38100" dir="2700000" algn="tl" rotWithShape="0">
                    <a:srgbClr val="000000">
                      <a:alpha val="43000"/>
                    </a:srgbClr>
                  </a:outerShdw>
                </a:effectLst>
              </a:rPr>
              <a:t>Grade R programme</a:t>
            </a:r>
            <a:br>
              <a:rPr lang="en-GB" sz="3600" dirty="0" smtClean="0">
                <a:solidFill>
                  <a:schemeClr val="bg1"/>
                </a:solidFill>
                <a:effectLst>
                  <a:outerShdw blurRad="50800" dist="38100" dir="2700000" algn="tl" rotWithShape="0">
                    <a:srgbClr val="000000">
                      <a:alpha val="43000"/>
                    </a:srgbClr>
                  </a:outerShdw>
                </a:effectLst>
              </a:rPr>
            </a:br>
            <a:r>
              <a:rPr lang="en-GB" sz="3600" dirty="0" smtClean="0">
                <a:solidFill>
                  <a:schemeClr val="bg1"/>
                </a:solidFill>
                <a:effectLst>
                  <a:outerShdw blurRad="50800" dist="38100" dir="2700000" algn="tl" rotWithShape="0">
                    <a:srgbClr val="000000">
                      <a:alpha val="43000"/>
                    </a:srgbClr>
                  </a:outerShdw>
                </a:effectLst>
              </a:rPr>
              <a:t>Session 2</a:t>
            </a:r>
            <a:br>
              <a:rPr lang="en-GB" sz="3600" dirty="0" smtClean="0">
                <a:solidFill>
                  <a:schemeClr val="bg1"/>
                </a:solidFill>
                <a:effectLst>
                  <a:outerShdw blurRad="50800" dist="38100" dir="2700000" algn="tl" rotWithShape="0">
                    <a:srgbClr val="000000">
                      <a:alpha val="43000"/>
                    </a:srgbClr>
                  </a:outerShdw>
                </a:effectLst>
              </a:rPr>
            </a:br>
            <a:r>
              <a:rPr lang="en-GB" sz="3600" dirty="0" smtClean="0">
                <a:solidFill>
                  <a:schemeClr val="bg1"/>
                </a:solidFill>
                <a:effectLst>
                  <a:outerShdw blurRad="50800" dist="38100" dir="2700000" algn="tl" rotWithShape="0">
                    <a:srgbClr val="000000">
                      <a:alpha val="43000"/>
                    </a:srgbClr>
                  </a:outerShdw>
                </a:effectLst>
              </a:rPr>
              <a:t>17</a:t>
            </a:r>
            <a:r>
              <a:rPr lang="en-GB" sz="3600" baseline="30000" dirty="0" smtClean="0">
                <a:solidFill>
                  <a:schemeClr val="bg1"/>
                </a:solidFill>
                <a:effectLst>
                  <a:outerShdw blurRad="50800" dist="38100" dir="2700000" algn="tl" rotWithShape="0">
                    <a:srgbClr val="000000">
                      <a:alpha val="43000"/>
                    </a:srgbClr>
                  </a:outerShdw>
                </a:effectLst>
              </a:rPr>
              <a:t>th</a:t>
            </a:r>
            <a:r>
              <a:rPr lang="en-GB" sz="3600" dirty="0" smtClean="0">
                <a:solidFill>
                  <a:schemeClr val="bg1"/>
                </a:solidFill>
                <a:effectLst>
                  <a:outerShdw blurRad="50800" dist="38100" dir="2700000" algn="tl" rotWithShape="0">
                    <a:srgbClr val="000000">
                      <a:alpha val="43000"/>
                    </a:srgbClr>
                  </a:outerShdw>
                </a:effectLst>
              </a:rPr>
              <a:t> May 2016</a:t>
            </a:r>
            <a:endParaRPr lang="en-GB" sz="3600" dirty="0">
              <a:solidFill>
                <a:schemeClr val="bg1"/>
              </a:solidFill>
              <a:effectLst>
                <a:outerShdw blurRad="50800" dist="38100" dir="2700000" algn="tl" rotWithShape="0">
                  <a:srgbClr val="000000">
                    <a:alpha val="43000"/>
                  </a:srgbClr>
                </a:outerShdw>
              </a:effectLst>
            </a:endParaRPr>
          </a:p>
        </p:txBody>
      </p:sp>
      <p:sp>
        <p:nvSpPr>
          <p:cNvPr id="8" name="Subtitle 7"/>
          <p:cNvSpPr>
            <a:spLocks noGrp="1"/>
          </p:cNvSpPr>
          <p:nvPr>
            <p:ph type="subTitle" idx="1"/>
          </p:nvPr>
        </p:nvSpPr>
        <p:spPr>
          <a:xfrm>
            <a:off x="323528" y="5661248"/>
            <a:ext cx="8597030" cy="1008112"/>
          </a:xfrm>
        </p:spPr>
        <p:txBody>
          <a:bodyPr>
            <a:noAutofit/>
          </a:bodyPr>
          <a:lstStyle/>
          <a:p>
            <a:pPr algn="l"/>
            <a:r>
              <a:rPr lang="en-US" b="1" dirty="0" smtClean="0">
                <a:solidFill>
                  <a:srgbClr val="D85C00"/>
                </a:solidFill>
                <a:ea typeface="Calibri"/>
                <a:cs typeface="Times New Roman"/>
              </a:rPr>
              <a:t>Prof </a:t>
            </a:r>
            <a:r>
              <a:rPr lang="en-US" b="1" dirty="0">
                <a:solidFill>
                  <a:srgbClr val="D85C00"/>
                </a:solidFill>
                <a:ea typeface="Calibri"/>
                <a:cs typeface="Times New Roman"/>
              </a:rPr>
              <a:t>Mellony </a:t>
            </a:r>
            <a:r>
              <a:rPr lang="en-US" b="1" dirty="0" smtClean="0">
                <a:solidFill>
                  <a:srgbClr val="D85C00"/>
                </a:solidFill>
                <a:ea typeface="Calibri"/>
                <a:cs typeface="Times New Roman"/>
              </a:rPr>
              <a:t>Graven; </a:t>
            </a:r>
            <a:r>
              <a:rPr lang="en-US" b="1" dirty="0" err="1" smtClean="0">
                <a:solidFill>
                  <a:srgbClr val="D85C00"/>
                </a:solidFill>
                <a:ea typeface="Calibri"/>
                <a:cs typeface="Times New Roman"/>
              </a:rPr>
              <a:t>Dr</a:t>
            </a:r>
            <a:r>
              <a:rPr lang="en-US" b="1" dirty="0" smtClean="0">
                <a:solidFill>
                  <a:srgbClr val="D85C00"/>
                </a:solidFill>
                <a:ea typeface="Calibri"/>
                <a:cs typeface="Times New Roman"/>
              </a:rPr>
              <a:t> Debbie Stott, </a:t>
            </a:r>
            <a:r>
              <a:rPr lang="en-US" b="1" dirty="0" err="1" smtClean="0">
                <a:solidFill>
                  <a:srgbClr val="D85C00"/>
                </a:solidFill>
                <a:ea typeface="Calibri"/>
                <a:cs typeface="Times New Roman"/>
              </a:rPr>
              <a:t>Ms</a:t>
            </a:r>
            <a:r>
              <a:rPr lang="en-US" b="1" dirty="0" smtClean="0">
                <a:solidFill>
                  <a:srgbClr val="D85C00"/>
                </a:solidFill>
                <a:ea typeface="Calibri"/>
                <a:cs typeface="Times New Roman"/>
              </a:rPr>
              <a:t> Carolyn Stevenson-</a:t>
            </a:r>
            <a:r>
              <a:rPr lang="en-US" b="1" dirty="0" err="1" smtClean="0">
                <a:solidFill>
                  <a:srgbClr val="D85C00"/>
                </a:solidFill>
                <a:ea typeface="Calibri"/>
                <a:cs typeface="Times New Roman"/>
              </a:rPr>
              <a:t>Milln</a:t>
            </a:r>
            <a:r>
              <a:rPr lang="en-US" b="1" dirty="0" smtClean="0">
                <a:solidFill>
                  <a:srgbClr val="D85C00"/>
                </a:solidFill>
                <a:ea typeface="Calibri"/>
                <a:cs typeface="Times New Roman"/>
              </a:rPr>
              <a:t>; </a:t>
            </a:r>
          </a:p>
          <a:p>
            <a:pPr algn="l"/>
            <a:r>
              <a:rPr lang="en-US" b="1" dirty="0" err="1" smtClean="0">
                <a:solidFill>
                  <a:srgbClr val="D85C00"/>
                </a:solidFill>
                <a:ea typeface="Calibri"/>
                <a:cs typeface="Times New Roman"/>
              </a:rPr>
              <a:t>Ms</a:t>
            </a:r>
            <a:r>
              <a:rPr lang="en-US" b="1" dirty="0" smtClean="0">
                <a:solidFill>
                  <a:srgbClr val="D85C00"/>
                </a:solidFill>
                <a:ea typeface="Calibri"/>
                <a:cs typeface="Times New Roman"/>
              </a:rPr>
              <a:t> Pam Vale; </a:t>
            </a:r>
            <a:r>
              <a:rPr lang="en-US" b="1" dirty="0" err="1" smtClean="0">
                <a:solidFill>
                  <a:srgbClr val="D85C00"/>
                </a:solidFill>
                <a:ea typeface="Calibri"/>
                <a:cs typeface="Times New Roman"/>
              </a:rPr>
              <a:t>Ms</a:t>
            </a:r>
            <a:r>
              <a:rPr lang="en-US" b="1" dirty="0" smtClean="0">
                <a:solidFill>
                  <a:srgbClr val="D85C00"/>
                </a:solidFill>
                <a:ea typeface="Calibri"/>
                <a:cs typeface="Times New Roman"/>
              </a:rPr>
              <a:t> </a:t>
            </a:r>
            <a:r>
              <a:rPr lang="en-US" b="1" dirty="0">
                <a:solidFill>
                  <a:srgbClr val="D85C00"/>
                </a:solidFill>
                <a:ea typeface="Calibri"/>
                <a:cs typeface="Times New Roman"/>
              </a:rPr>
              <a:t>Roxanne Long; </a:t>
            </a:r>
            <a:r>
              <a:rPr lang="en-US" b="1" dirty="0" err="1">
                <a:solidFill>
                  <a:srgbClr val="D85C00"/>
                </a:solidFill>
                <a:ea typeface="Calibri"/>
                <a:cs typeface="Times New Roman"/>
              </a:rPr>
              <a:t>Ms</a:t>
            </a:r>
            <a:r>
              <a:rPr lang="en-US" b="1" dirty="0">
                <a:solidFill>
                  <a:srgbClr val="D85C00"/>
                </a:solidFill>
                <a:ea typeface="Calibri"/>
                <a:cs typeface="Times New Roman"/>
              </a:rPr>
              <a:t> </a:t>
            </a:r>
            <a:r>
              <a:rPr lang="en-US" b="1" dirty="0" err="1" smtClean="0">
                <a:solidFill>
                  <a:srgbClr val="D85C00"/>
                </a:solidFill>
                <a:ea typeface="Calibri"/>
                <a:cs typeface="Times New Roman"/>
              </a:rPr>
              <a:t>Samu</a:t>
            </a:r>
            <a:r>
              <a:rPr lang="en-US" b="1" dirty="0" smtClean="0">
                <a:solidFill>
                  <a:srgbClr val="D85C00"/>
                </a:solidFill>
                <a:ea typeface="Calibri"/>
                <a:cs typeface="Times New Roman"/>
              </a:rPr>
              <a:t> </a:t>
            </a:r>
            <a:r>
              <a:rPr lang="en-US" b="1" dirty="0" err="1" smtClean="0">
                <a:solidFill>
                  <a:srgbClr val="D85C00"/>
                </a:solidFill>
                <a:ea typeface="Calibri"/>
                <a:cs typeface="Times New Roman"/>
              </a:rPr>
              <a:t>Chikiwa</a:t>
            </a:r>
            <a:endParaRPr lang="en-GB" dirty="0">
              <a:solidFill>
                <a:srgbClr val="D85C00"/>
              </a:solidFill>
            </a:endParaRPr>
          </a:p>
        </p:txBody>
      </p:sp>
      <p:pic>
        <p:nvPicPr>
          <p:cNvPr id="1229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228184" y="4725144"/>
            <a:ext cx="2520280" cy="6398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 name="Picture 1" descr="NEW_SANC_LOGO_HIGH_QUAL.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28184" y="322007"/>
            <a:ext cx="2520280" cy="4403137"/>
          </a:xfrm>
          <a:prstGeom prst="rect">
            <a:avLst/>
          </a:prstGeom>
        </p:spPr>
      </p:pic>
    </p:spTree>
    <p:extLst>
      <p:ext uri="{BB962C8B-B14F-4D97-AF65-F5344CB8AC3E}">
        <p14:creationId xmlns:p14="http://schemas.microsoft.com/office/powerpoint/2010/main" val="3365427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187" y="188640"/>
            <a:ext cx="4320000" cy="2650328"/>
          </a:xfrm>
          <a:prstGeom prst="rect">
            <a:avLst/>
          </a:prstGeom>
          <a:ln>
            <a:solidFill>
              <a:schemeClr val="tx1"/>
            </a:solidFill>
          </a:ln>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5196" y="188640"/>
            <a:ext cx="4320000" cy="2989090"/>
          </a:xfrm>
          <a:prstGeom prst="rect">
            <a:avLst/>
          </a:prstGeom>
          <a:ln>
            <a:solidFill>
              <a:schemeClr val="tx1"/>
            </a:solidFill>
          </a:ln>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528" y="3618790"/>
            <a:ext cx="4320000" cy="2938182"/>
          </a:xfrm>
          <a:prstGeom prst="rect">
            <a:avLst/>
          </a:prstGeom>
          <a:ln>
            <a:solidFill>
              <a:schemeClr val="tx1"/>
            </a:solidFill>
          </a:ln>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75374" y="3617303"/>
            <a:ext cx="4320000" cy="2706374"/>
          </a:xfrm>
          <a:prstGeom prst="rect">
            <a:avLst/>
          </a:prstGeom>
          <a:ln>
            <a:solidFill>
              <a:schemeClr val="tx1"/>
            </a:solidFill>
          </a:ln>
        </p:spPr>
      </p:pic>
    </p:spTree>
    <p:extLst>
      <p:ext uri="{BB962C8B-B14F-4D97-AF65-F5344CB8AC3E}">
        <p14:creationId xmlns:p14="http://schemas.microsoft.com/office/powerpoint/2010/main" val="1798369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4962" y="197349"/>
            <a:ext cx="4320000" cy="2787568"/>
          </a:xfrm>
          <a:prstGeom prst="rect">
            <a:avLst/>
          </a:prstGeom>
          <a:ln>
            <a:solidFill>
              <a:schemeClr val="tx1"/>
            </a:solidFill>
          </a:ln>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30644" y="197349"/>
            <a:ext cx="4320000" cy="2655380"/>
          </a:xfrm>
          <a:prstGeom prst="rect">
            <a:avLst/>
          </a:prstGeom>
          <a:ln>
            <a:solidFill>
              <a:schemeClr val="tx1"/>
            </a:solidFill>
          </a:ln>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108" y="3111293"/>
            <a:ext cx="4320000" cy="2927634"/>
          </a:xfrm>
          <a:prstGeom prst="rect">
            <a:avLst/>
          </a:prstGeom>
          <a:ln>
            <a:solidFill>
              <a:schemeClr val="tx1"/>
            </a:solidFill>
          </a:ln>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60032" y="2975450"/>
            <a:ext cx="1800680" cy="1252147"/>
          </a:xfrm>
          <a:prstGeom prst="rect">
            <a:avLst/>
          </a:prstGeom>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22918" y="4266813"/>
            <a:ext cx="1818657" cy="1264648"/>
          </a:xfrm>
          <a:prstGeom prst="rect">
            <a:avLst/>
          </a:prstGeom>
        </p:spPr>
      </p:pic>
      <p:pic>
        <p:nvPicPr>
          <p:cNvPr id="7" name="Picture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67504" y="2981256"/>
            <a:ext cx="1798373" cy="1246341"/>
          </a:xfrm>
          <a:prstGeom prst="rect">
            <a:avLst/>
          </a:prstGeom>
        </p:spPr>
      </p:pic>
      <p:sp>
        <p:nvSpPr>
          <p:cNvPr id="8" name="TextBox 7"/>
          <p:cNvSpPr txBox="1"/>
          <p:nvPr/>
        </p:nvSpPr>
        <p:spPr>
          <a:xfrm>
            <a:off x="179512" y="6165304"/>
            <a:ext cx="8902264" cy="646331"/>
          </a:xfrm>
          <a:prstGeom prst="rect">
            <a:avLst/>
          </a:prstGeom>
          <a:solidFill>
            <a:schemeClr val="tx1"/>
          </a:solidFill>
        </p:spPr>
        <p:txBody>
          <a:bodyPr wrap="square" rtlCol="0">
            <a:spAutoFit/>
          </a:bodyPr>
          <a:lstStyle/>
          <a:p>
            <a:pPr algn="r"/>
            <a:r>
              <a:rPr lang="en-US" sz="2000" dirty="0" smtClean="0">
                <a:solidFill>
                  <a:schemeClr val="bg1"/>
                </a:solidFill>
              </a:rPr>
              <a:t>Available from:</a:t>
            </a:r>
          </a:p>
          <a:p>
            <a:pPr algn="r"/>
            <a:r>
              <a:rPr lang="en-US" sz="1600" dirty="0">
                <a:solidFill>
                  <a:schemeClr val="bg1"/>
                </a:solidFill>
              </a:rPr>
              <a:t>http://</a:t>
            </a:r>
            <a:r>
              <a:rPr lang="en-US" sz="1600" dirty="0" err="1" smtClean="0">
                <a:solidFill>
                  <a:schemeClr val="bg1"/>
                </a:solidFill>
              </a:rPr>
              <a:t>www.ru.ac.za</a:t>
            </a:r>
            <a:r>
              <a:rPr lang="en-US" sz="1600" dirty="0" smtClean="0">
                <a:solidFill>
                  <a:schemeClr val="bg1"/>
                </a:solidFill>
              </a:rPr>
              <a:t>/</a:t>
            </a:r>
            <a:r>
              <a:rPr lang="en-US" sz="1600" dirty="0" err="1" smtClean="0">
                <a:solidFill>
                  <a:schemeClr val="bg1"/>
                </a:solidFill>
              </a:rPr>
              <a:t>sanc</a:t>
            </a:r>
            <a:r>
              <a:rPr lang="en-US" sz="1600" dirty="0" smtClean="0">
                <a:solidFill>
                  <a:schemeClr val="bg1"/>
                </a:solidFill>
              </a:rPr>
              <a:t>/</a:t>
            </a:r>
            <a:r>
              <a:rPr lang="en-US" sz="1600" dirty="0" err="1" smtClean="0">
                <a:solidFill>
                  <a:schemeClr val="bg1"/>
                </a:solidFill>
              </a:rPr>
              <a:t>teacherdevelopment</a:t>
            </a:r>
            <a:r>
              <a:rPr lang="en-US" sz="1600" dirty="0" smtClean="0">
                <a:solidFill>
                  <a:schemeClr val="bg1"/>
                </a:solidFill>
              </a:rPr>
              <a:t>/earlynumberfungrader2016-2017</a:t>
            </a:r>
            <a:endParaRPr lang="en-US" sz="1600" dirty="0">
              <a:solidFill>
                <a:schemeClr val="bg1"/>
              </a:solidFill>
            </a:endParaRPr>
          </a:p>
        </p:txBody>
      </p:sp>
    </p:spTree>
    <p:extLst>
      <p:ext uri="{BB962C8B-B14F-4D97-AF65-F5344CB8AC3E}">
        <p14:creationId xmlns:p14="http://schemas.microsoft.com/office/powerpoint/2010/main" val="996207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7624" y="1268759"/>
            <a:ext cx="4032448" cy="5492473"/>
          </a:xfrm>
          <a:prstGeom prst="rect">
            <a:avLst/>
          </a:prstGeom>
        </p:spPr>
      </p:pic>
      <p:sp>
        <p:nvSpPr>
          <p:cNvPr id="3" name="Title 2"/>
          <p:cNvSpPr>
            <a:spLocks noGrp="1"/>
          </p:cNvSpPr>
          <p:nvPr>
            <p:ph type="title"/>
          </p:nvPr>
        </p:nvSpPr>
        <p:spPr/>
        <p:txBody>
          <a:bodyPr/>
          <a:lstStyle/>
          <a:p>
            <a:r>
              <a:rPr lang="en-US" dirty="0" smtClean="0"/>
              <a:t>Example extension activity</a:t>
            </a:r>
            <a:endParaRPr lang="en-US" dirty="0"/>
          </a:p>
        </p:txBody>
      </p:sp>
    </p:spTree>
    <p:extLst>
      <p:ext uri="{BB962C8B-B14F-4D97-AF65-F5344CB8AC3E}">
        <p14:creationId xmlns:p14="http://schemas.microsoft.com/office/powerpoint/2010/main" val="914338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Based on what you saw in the reading demonstration discuss the following:</a:t>
            </a:r>
          </a:p>
          <a:p>
            <a:r>
              <a:rPr lang="en-US" dirty="0" smtClean="0"/>
              <a:t>What numeracy skills were being developed?</a:t>
            </a:r>
          </a:p>
          <a:p>
            <a:r>
              <a:rPr lang="en-US" dirty="0" smtClean="0"/>
              <a:t>What other skills were being developed?</a:t>
            </a:r>
          </a:p>
          <a:p>
            <a:r>
              <a:rPr lang="en-US" dirty="0" smtClean="0"/>
              <a:t>What would you do differently with your learners? Explain.</a:t>
            </a:r>
            <a:endParaRPr lang="en-US" dirty="0"/>
          </a:p>
          <a:p>
            <a:endParaRPr lang="en-US" dirty="0"/>
          </a:p>
        </p:txBody>
      </p:sp>
      <p:sp>
        <p:nvSpPr>
          <p:cNvPr id="3" name="Title 2"/>
          <p:cNvSpPr>
            <a:spLocks noGrp="1"/>
          </p:cNvSpPr>
          <p:nvPr>
            <p:ph type="title"/>
          </p:nvPr>
        </p:nvSpPr>
        <p:spPr/>
        <p:txBody>
          <a:bodyPr/>
          <a:lstStyle/>
          <a:p>
            <a:r>
              <a:rPr lang="en-US" dirty="0" smtClean="0"/>
              <a:t>Reflection and possible adaptations</a:t>
            </a:r>
            <a:endParaRPr lang="en-US" dirty="0"/>
          </a:p>
        </p:txBody>
      </p:sp>
    </p:spTree>
    <p:extLst>
      <p:ext uri="{BB962C8B-B14F-4D97-AF65-F5344CB8AC3E}">
        <p14:creationId xmlns:p14="http://schemas.microsoft.com/office/powerpoint/2010/main" val="1466066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1259632" y="1700808"/>
            <a:ext cx="6523038" cy="4833938"/>
          </a:xfrm>
        </p:spPr>
      </p:pic>
      <p:sp>
        <p:nvSpPr>
          <p:cNvPr id="3" name="Title 2"/>
          <p:cNvSpPr>
            <a:spLocks noGrp="1"/>
          </p:cNvSpPr>
          <p:nvPr>
            <p:ph type="title"/>
          </p:nvPr>
        </p:nvSpPr>
        <p:spPr/>
        <p:txBody>
          <a:bodyPr/>
          <a:lstStyle/>
          <a:p>
            <a:r>
              <a:rPr lang="en-US" dirty="0" smtClean="0"/>
              <a:t>Creative activity – Making finger puppets</a:t>
            </a:r>
            <a:endParaRPr lang="en-US" dirty="0"/>
          </a:p>
        </p:txBody>
      </p:sp>
    </p:spTree>
    <p:extLst>
      <p:ext uri="{BB962C8B-B14F-4D97-AF65-F5344CB8AC3E}">
        <p14:creationId xmlns:p14="http://schemas.microsoft.com/office/powerpoint/2010/main" val="3720614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2020" y="304064"/>
            <a:ext cx="4039901" cy="1252728"/>
          </a:xfrm>
        </p:spPr>
        <p:txBody>
          <a:bodyPr/>
          <a:lstStyle/>
          <a:p>
            <a:r>
              <a:rPr lang="en-US" dirty="0" smtClean="0"/>
              <a:t>Next mindset poster for your classrooms</a:t>
            </a:r>
            <a:endParaRPr lang="en-US" dirty="0"/>
          </a:p>
        </p:txBody>
      </p:sp>
      <p:pic>
        <p:nvPicPr>
          <p:cNvPr id="3" name="Picture 2"/>
          <p:cNvPicPr>
            <a:picLocks noChangeAspect="1"/>
          </p:cNvPicPr>
          <p:nvPr/>
        </p:nvPicPr>
        <p:blipFill>
          <a:blip r:embed="rId2"/>
          <a:stretch>
            <a:fillRect/>
          </a:stretch>
        </p:blipFill>
        <p:spPr>
          <a:xfrm>
            <a:off x="179512" y="2132856"/>
            <a:ext cx="8347717" cy="3806213"/>
          </a:xfrm>
          <a:prstGeom prst="rect">
            <a:avLst/>
          </a:prstGeom>
        </p:spPr>
      </p:pic>
    </p:spTree>
    <p:extLst>
      <p:ext uri="{BB962C8B-B14F-4D97-AF65-F5344CB8AC3E}">
        <p14:creationId xmlns:p14="http://schemas.microsoft.com/office/powerpoint/2010/main" val="2145469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smtClean="0"/>
              <a:t>Developing confidence in working with numbers will help learners develop a love of numbers BUT</a:t>
            </a:r>
          </a:p>
          <a:p>
            <a:r>
              <a:rPr lang="en-US" dirty="0" smtClean="0"/>
              <a:t>Grappling with numbers, making mistakes and thinking about those mistakes is important for developing love for learning about numbers and sustaining this love even when the number ranges get much bigger and more challenging. </a:t>
            </a:r>
          </a:p>
          <a:p>
            <a:r>
              <a:rPr lang="en-US" dirty="0" smtClean="0"/>
              <a:t>Discuss these ideas with your learners when you put up the poster – we love working with numbers not because its always easy but because its interesting and helps our brain to grow (previous poster).</a:t>
            </a:r>
            <a:endParaRPr lang="en-US" dirty="0"/>
          </a:p>
        </p:txBody>
      </p:sp>
      <p:sp>
        <p:nvSpPr>
          <p:cNvPr id="2" name="Title 1"/>
          <p:cNvSpPr>
            <a:spLocks noGrp="1"/>
          </p:cNvSpPr>
          <p:nvPr>
            <p:ph type="title"/>
          </p:nvPr>
        </p:nvSpPr>
        <p:spPr/>
        <p:txBody>
          <a:bodyPr/>
          <a:lstStyle/>
          <a:p>
            <a:r>
              <a:rPr lang="en-US" dirty="0" smtClean="0"/>
              <a:t>Love of learning – love of numbers</a:t>
            </a:r>
            <a:endParaRPr lang="en-US" dirty="0"/>
          </a:p>
        </p:txBody>
      </p:sp>
    </p:spTree>
    <p:extLst>
      <p:ext uri="{BB962C8B-B14F-4D97-AF65-F5344CB8AC3E}">
        <p14:creationId xmlns:p14="http://schemas.microsoft.com/office/powerpoint/2010/main" val="2212293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p:pic>
      <p:sp>
        <p:nvSpPr>
          <p:cNvPr id="3" name="Title 2"/>
          <p:cNvSpPr>
            <a:spLocks noGrp="1"/>
          </p:cNvSpPr>
          <p:nvPr>
            <p:ph type="title"/>
          </p:nvPr>
        </p:nvSpPr>
        <p:spPr/>
        <p:txBody>
          <a:bodyPr/>
          <a:lstStyle/>
          <a:p>
            <a:r>
              <a:rPr lang="en-US" dirty="0" smtClean="0"/>
              <a:t>Cognitive control</a:t>
            </a:r>
            <a:br>
              <a:rPr lang="en-US" dirty="0" smtClean="0"/>
            </a:br>
            <a:r>
              <a:rPr lang="en-US" dirty="0" smtClean="0"/>
              <a:t>Focus on SHIFTING ATTENTION</a:t>
            </a:r>
            <a:endParaRPr lang="en-US" dirty="0"/>
          </a:p>
        </p:txBody>
      </p:sp>
    </p:spTree>
    <p:extLst>
      <p:ext uri="{BB962C8B-B14F-4D97-AF65-F5344CB8AC3E}">
        <p14:creationId xmlns:p14="http://schemas.microsoft.com/office/powerpoint/2010/main" val="3967810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Free Play / Inquiry Phase</a:t>
            </a:r>
            <a:endParaRPr lang="en-ZA" dirty="0"/>
          </a:p>
        </p:txBody>
      </p:sp>
      <p:sp>
        <p:nvSpPr>
          <p:cNvPr id="3" name="Content Placeholder 2"/>
          <p:cNvSpPr>
            <a:spLocks noGrp="1"/>
          </p:cNvSpPr>
          <p:nvPr>
            <p:ph idx="1"/>
          </p:nvPr>
        </p:nvSpPr>
        <p:spPr/>
        <p:txBody>
          <a:bodyPr>
            <a:normAutofit fontScale="70000" lnSpcReduction="20000"/>
          </a:bodyPr>
          <a:lstStyle/>
          <a:p>
            <a:r>
              <a:rPr lang="en-ZA" dirty="0" smtClean="0"/>
              <a:t>to develop and support geometric reasoning, learners should be given many different opportunities to play freely with materials, e.g. the shape cards in your resource kit.</a:t>
            </a:r>
          </a:p>
          <a:p>
            <a:r>
              <a:rPr lang="en-ZA" dirty="0" smtClean="0"/>
              <a:t>By playing with shape-related materials, children develop their </a:t>
            </a:r>
            <a:r>
              <a:rPr lang="en-ZA" b="1" dirty="0" smtClean="0"/>
              <a:t>physical knowledge</a:t>
            </a:r>
            <a:r>
              <a:rPr lang="en-ZA" dirty="0" smtClean="0"/>
              <a:t>. Guided not by the teacher, but by their own imagination - through touching, looking at, and building with shapes and objects</a:t>
            </a:r>
            <a:r>
              <a:rPr lang="en-ZA" dirty="0"/>
              <a:t> </a:t>
            </a:r>
            <a:r>
              <a:rPr lang="en-ZA" dirty="0" smtClean="0"/>
              <a:t>- learners develop understanding of the </a:t>
            </a:r>
            <a:r>
              <a:rPr lang="en-ZA" b="1" dirty="0" smtClean="0"/>
              <a:t>properties </a:t>
            </a:r>
            <a:r>
              <a:rPr lang="en-ZA" dirty="0" smtClean="0"/>
              <a:t>of the materials provided.</a:t>
            </a:r>
          </a:p>
          <a:p>
            <a:r>
              <a:rPr lang="en-ZA" dirty="0" smtClean="0"/>
              <a:t>Visualisation skills also develop through free-play and exploration of materials, as learners:</a:t>
            </a:r>
          </a:p>
          <a:p>
            <a:pPr lvl="1"/>
            <a:r>
              <a:rPr lang="en-ZA" dirty="0" smtClean="0"/>
              <a:t>recognise the shapes and objects</a:t>
            </a:r>
          </a:p>
          <a:p>
            <a:pPr lvl="1"/>
            <a:r>
              <a:rPr lang="en-ZA" dirty="0" smtClean="0"/>
              <a:t>sort them into group with similar properties or attributes, and can see the differences and similarities between the shapes or objects</a:t>
            </a:r>
            <a:r>
              <a:rPr lang="en-ZA" dirty="0"/>
              <a:t/>
            </a:r>
            <a:br>
              <a:rPr lang="en-ZA" dirty="0"/>
            </a:br>
            <a:endParaRPr lang="en-ZA" dirty="0"/>
          </a:p>
        </p:txBody>
      </p:sp>
    </p:spTree>
    <p:extLst>
      <p:ext uri="{BB962C8B-B14F-4D97-AF65-F5344CB8AC3E}">
        <p14:creationId xmlns:p14="http://schemas.microsoft.com/office/powerpoint/2010/main" val="4223884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Focused Play</a:t>
            </a:r>
            <a:endParaRPr lang="en-ZA" dirty="0"/>
          </a:p>
        </p:txBody>
      </p:sp>
      <p:sp>
        <p:nvSpPr>
          <p:cNvPr id="3" name="Content Placeholder 2"/>
          <p:cNvSpPr>
            <a:spLocks noGrp="1"/>
          </p:cNvSpPr>
          <p:nvPr>
            <p:ph idx="1"/>
          </p:nvPr>
        </p:nvSpPr>
        <p:spPr/>
        <p:txBody>
          <a:bodyPr>
            <a:normAutofit fontScale="92500" lnSpcReduction="10000"/>
          </a:bodyPr>
          <a:lstStyle/>
          <a:p>
            <a:r>
              <a:rPr lang="en-ZA" dirty="0" smtClean="0"/>
              <a:t>During ‘focused play’, sometimes referred to as ‘teacher-directed activities’; learners use the same materials as ‘free-play’.</a:t>
            </a:r>
          </a:p>
          <a:p>
            <a:r>
              <a:rPr lang="en-ZA" dirty="0" smtClean="0"/>
              <a:t>BUT rather than leaving the learners to create their own shapes and objects, the teacher guides the activity -by setting challenges </a:t>
            </a:r>
          </a:p>
          <a:p>
            <a:r>
              <a:rPr lang="en-ZA" dirty="0" smtClean="0"/>
              <a:t>This develops </a:t>
            </a:r>
            <a:r>
              <a:rPr lang="en-ZA" b="1" dirty="0" smtClean="0"/>
              <a:t>- Logico mathematical (conceptual) knowledge</a:t>
            </a:r>
          </a:p>
          <a:p>
            <a:r>
              <a:rPr lang="en-ZA" dirty="0" smtClean="0"/>
              <a:t>These games are examples of ‘challenges’ to pose to learners</a:t>
            </a:r>
            <a:endParaRPr lang="en-ZA" dirty="0"/>
          </a:p>
        </p:txBody>
      </p:sp>
    </p:spTree>
    <p:extLst>
      <p:ext uri="{BB962C8B-B14F-4D97-AF65-F5344CB8AC3E}">
        <p14:creationId xmlns:p14="http://schemas.microsoft.com/office/powerpoint/2010/main" val="960122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groups of 3-4 and with teachers from other schools discuss the questions on the handout</a:t>
            </a:r>
          </a:p>
          <a:p>
            <a:r>
              <a:rPr lang="en-US" dirty="0" smtClean="0"/>
              <a:t>Select a scribe to jot down main ideas and points of discussion</a:t>
            </a:r>
          </a:p>
          <a:p>
            <a:endParaRPr lang="en-US" dirty="0"/>
          </a:p>
        </p:txBody>
      </p:sp>
      <p:sp>
        <p:nvSpPr>
          <p:cNvPr id="3" name="Title 2"/>
          <p:cNvSpPr>
            <a:spLocks noGrp="1"/>
          </p:cNvSpPr>
          <p:nvPr>
            <p:ph type="title"/>
          </p:nvPr>
        </p:nvSpPr>
        <p:spPr/>
        <p:txBody>
          <a:bodyPr/>
          <a:lstStyle/>
          <a:p>
            <a:r>
              <a:rPr lang="en-US" dirty="0" smtClean="0"/>
              <a:t>Group feedback on:</a:t>
            </a:r>
            <a:br>
              <a:rPr lang="en-US" dirty="0" smtClean="0"/>
            </a:br>
            <a:r>
              <a:rPr lang="en-US" dirty="0" smtClean="0"/>
              <a:t>Session 1 assessments</a:t>
            </a:r>
            <a:endParaRPr lang="en-US" dirty="0"/>
          </a:p>
        </p:txBody>
      </p:sp>
    </p:spTree>
    <p:extLst>
      <p:ext uri="{BB962C8B-B14F-4D97-AF65-F5344CB8AC3E}">
        <p14:creationId xmlns:p14="http://schemas.microsoft.com/office/powerpoint/2010/main" val="1353819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a:xfrm>
            <a:off x="323528" y="2708920"/>
            <a:ext cx="4894986" cy="3036488"/>
          </a:xfrm>
        </p:spPr>
      </p:pic>
      <p:sp>
        <p:nvSpPr>
          <p:cNvPr id="3" name="Title 2"/>
          <p:cNvSpPr>
            <a:spLocks noGrp="1"/>
          </p:cNvSpPr>
          <p:nvPr>
            <p:ph type="title"/>
          </p:nvPr>
        </p:nvSpPr>
        <p:spPr/>
        <p:txBody>
          <a:bodyPr/>
          <a:lstStyle/>
          <a:p>
            <a:r>
              <a:rPr lang="en-US" dirty="0" smtClean="0"/>
              <a:t>Shape sorting</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1305" y="1628800"/>
            <a:ext cx="3782695" cy="4536504"/>
          </a:xfrm>
          <a:prstGeom prst="rect">
            <a:avLst/>
          </a:prstGeom>
        </p:spPr>
      </p:pic>
    </p:spTree>
    <p:extLst>
      <p:ext uri="{BB962C8B-B14F-4D97-AF65-F5344CB8AC3E}">
        <p14:creationId xmlns:p14="http://schemas.microsoft.com/office/powerpoint/2010/main" val="1690427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Games</a:t>
            </a:r>
            <a:endParaRPr lang="en-ZA" dirty="0"/>
          </a:p>
        </p:txBody>
      </p:sp>
      <p:pic>
        <p:nvPicPr>
          <p:cNvPr id="9" name="Content Placeholder 8"/>
          <p:cNvPicPr>
            <a:picLocks noGrp="1" noChangeAspect="1"/>
          </p:cNvPicPr>
          <p:nvPr>
            <p:ph idx="1"/>
          </p:nvPr>
        </p:nvPicPr>
        <p:blipFill>
          <a:blip r:embed="rId2"/>
          <a:stretch>
            <a:fillRect/>
          </a:stretch>
        </p:blipFill>
        <p:spPr>
          <a:xfrm>
            <a:off x="1187624" y="1268760"/>
            <a:ext cx="7056784" cy="5442570"/>
          </a:xfrm>
          <a:prstGeom prst="rect">
            <a:avLst/>
          </a:prstGeom>
        </p:spPr>
      </p:pic>
    </p:spTree>
    <p:extLst>
      <p:ext uri="{BB962C8B-B14F-4D97-AF65-F5344CB8AC3E}">
        <p14:creationId xmlns:p14="http://schemas.microsoft.com/office/powerpoint/2010/main" val="1695042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23528" y="1556792"/>
            <a:ext cx="8568952" cy="4743450"/>
          </a:xfrm>
          <a:prstGeom prst="rect">
            <a:avLst/>
          </a:prstGeom>
        </p:spPr>
      </p:pic>
    </p:spTree>
    <p:extLst>
      <p:ext uri="{BB962C8B-B14F-4D97-AF65-F5344CB8AC3E}">
        <p14:creationId xmlns:p14="http://schemas.microsoft.com/office/powerpoint/2010/main" val="109205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51520" y="1556792"/>
            <a:ext cx="8568952" cy="5083175"/>
          </a:xfrm>
          <a:prstGeom prst="rect">
            <a:avLst/>
          </a:prstGeom>
        </p:spPr>
      </p:pic>
    </p:spTree>
    <p:extLst>
      <p:ext uri="{BB962C8B-B14F-4D97-AF65-F5344CB8AC3E}">
        <p14:creationId xmlns:p14="http://schemas.microsoft.com/office/powerpoint/2010/main" val="2517176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395536" y="1916832"/>
            <a:ext cx="8280920" cy="3690003"/>
          </a:xfrm>
          <a:prstGeom prst="rect">
            <a:avLst/>
          </a:prstGeom>
        </p:spPr>
      </p:pic>
    </p:spTree>
    <p:extLst>
      <p:ext uri="{BB962C8B-B14F-4D97-AF65-F5344CB8AC3E}">
        <p14:creationId xmlns:p14="http://schemas.microsoft.com/office/powerpoint/2010/main" val="1258258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Examples</a:t>
            </a:r>
            <a:endParaRPr lang="en-ZA" dirty="0"/>
          </a:p>
        </p:txBody>
      </p:sp>
      <p:pic>
        <p:nvPicPr>
          <p:cNvPr id="17" name="Picture 1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6086596" y="2303061"/>
            <a:ext cx="3499658" cy="1963154"/>
          </a:xfrm>
          <a:prstGeom prst="rect">
            <a:avLst/>
          </a:prstGeom>
        </p:spPr>
      </p:pic>
      <p:pic>
        <p:nvPicPr>
          <p:cNvPr id="20" name="Picture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7712" y="548680"/>
            <a:ext cx="2766870" cy="2864773"/>
          </a:xfrm>
          <a:prstGeom prst="rect">
            <a:avLst/>
          </a:prstGeom>
        </p:spPr>
      </p:pic>
      <p:pic>
        <p:nvPicPr>
          <p:cNvPr id="21" name="Picture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3346" y="3606900"/>
            <a:ext cx="3160542" cy="3062460"/>
          </a:xfrm>
          <a:prstGeom prst="rect">
            <a:avLst/>
          </a:prstGeom>
        </p:spPr>
      </p:pic>
      <p:pic>
        <p:nvPicPr>
          <p:cNvPr id="22" name="Picture 2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99992" y="2799854"/>
            <a:ext cx="2232247" cy="3822651"/>
          </a:xfrm>
          <a:prstGeom prst="rect">
            <a:avLst/>
          </a:prstGeom>
        </p:spPr>
      </p:pic>
    </p:spTree>
    <p:extLst>
      <p:ext uri="{BB962C8B-B14F-4D97-AF65-F5344CB8AC3E}">
        <p14:creationId xmlns:p14="http://schemas.microsoft.com/office/powerpoint/2010/main" val="1798621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98986" y="449678"/>
            <a:ext cx="3348758" cy="5958645"/>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4042" y="449678"/>
            <a:ext cx="3348758" cy="5958645"/>
          </a:xfrm>
          <a:prstGeom prst="rect">
            <a:avLst/>
          </a:prstGeom>
        </p:spPr>
      </p:pic>
    </p:spTree>
    <p:extLst>
      <p:ext uri="{BB962C8B-B14F-4D97-AF65-F5344CB8AC3E}">
        <p14:creationId xmlns:p14="http://schemas.microsoft.com/office/powerpoint/2010/main" val="354520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7584" y="692696"/>
            <a:ext cx="3312368" cy="5393588"/>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92080" y="548680"/>
            <a:ext cx="3240360" cy="5398206"/>
          </a:xfrm>
          <a:prstGeom prst="rect">
            <a:avLst/>
          </a:prstGeom>
        </p:spPr>
      </p:pic>
    </p:spTree>
    <p:extLst>
      <p:ext uri="{BB962C8B-B14F-4D97-AF65-F5344CB8AC3E}">
        <p14:creationId xmlns:p14="http://schemas.microsoft.com/office/powerpoint/2010/main" val="2631266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28448" y="499393"/>
            <a:ext cx="3748008" cy="5989897"/>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41288" y="1033506"/>
            <a:ext cx="5900929" cy="4832703"/>
          </a:xfrm>
          <a:prstGeom prst="rect">
            <a:avLst/>
          </a:prstGeom>
        </p:spPr>
      </p:pic>
    </p:spTree>
    <p:extLst>
      <p:ext uri="{BB962C8B-B14F-4D97-AF65-F5344CB8AC3E}">
        <p14:creationId xmlns:p14="http://schemas.microsoft.com/office/powerpoint/2010/main" val="157432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23528" y="1844824"/>
            <a:ext cx="8712968" cy="4389903"/>
          </a:xfrm>
          <a:prstGeom prst="rect">
            <a:avLst/>
          </a:prstGeom>
        </p:spPr>
      </p:pic>
    </p:spTree>
    <p:extLst>
      <p:ext uri="{BB962C8B-B14F-4D97-AF65-F5344CB8AC3E}">
        <p14:creationId xmlns:p14="http://schemas.microsoft.com/office/powerpoint/2010/main" val="1830344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groups of 3-4 and with teachers from other schools discuss the questions on the handout</a:t>
            </a:r>
          </a:p>
          <a:p>
            <a:r>
              <a:rPr lang="en-US" dirty="0"/>
              <a:t>Select a scribe to jot down main ideas and points of discussion</a:t>
            </a:r>
          </a:p>
          <a:p>
            <a:endParaRPr lang="en-US" dirty="0"/>
          </a:p>
        </p:txBody>
      </p:sp>
      <p:sp>
        <p:nvSpPr>
          <p:cNvPr id="3" name="Title 2"/>
          <p:cNvSpPr>
            <a:spLocks noGrp="1"/>
          </p:cNvSpPr>
          <p:nvPr>
            <p:ph type="title"/>
          </p:nvPr>
        </p:nvSpPr>
        <p:spPr/>
        <p:txBody>
          <a:bodyPr/>
          <a:lstStyle/>
          <a:p>
            <a:r>
              <a:rPr lang="en-US" dirty="0" smtClean="0"/>
              <a:t>Reflection on:</a:t>
            </a:r>
            <a:br>
              <a:rPr lang="en-US" dirty="0" smtClean="0"/>
            </a:br>
            <a:r>
              <a:rPr lang="en-US" dirty="0" smtClean="0"/>
              <a:t>implementation of session 1 Activities</a:t>
            </a:r>
            <a:endParaRPr lang="en-US" dirty="0"/>
          </a:p>
        </p:txBody>
      </p:sp>
    </p:spTree>
    <p:extLst>
      <p:ext uri="{BB962C8B-B14F-4D97-AF65-F5344CB8AC3E}">
        <p14:creationId xmlns:p14="http://schemas.microsoft.com/office/powerpoint/2010/main" val="1686485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23528" y="1700808"/>
            <a:ext cx="8424936" cy="4097010"/>
          </a:xfrm>
          <a:prstGeom prst="rect">
            <a:avLst/>
          </a:prstGeom>
        </p:spPr>
      </p:pic>
    </p:spTree>
    <p:extLst>
      <p:ext uri="{BB962C8B-B14F-4D97-AF65-F5344CB8AC3E}">
        <p14:creationId xmlns:p14="http://schemas.microsoft.com/office/powerpoint/2010/main" val="1191514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 these activities with 3-D objects</a:t>
            </a:r>
            <a:endParaRPr lang="en-US" dirty="0"/>
          </a:p>
        </p:txBody>
      </p:sp>
      <p:sp>
        <p:nvSpPr>
          <p:cNvPr id="5" name="Content Placeholder 4"/>
          <p:cNvSpPr>
            <a:spLocks noGrp="1"/>
          </p:cNvSpPr>
          <p:nvPr>
            <p:ph idx="1"/>
          </p:nvPr>
        </p:nvSpPr>
        <p:spPr/>
        <p:txBody>
          <a:bodyPr/>
          <a:lstStyle/>
          <a:p>
            <a:r>
              <a:rPr lang="en-US" dirty="0" smtClean="0"/>
              <a:t>All of the above activities can be done with differently shaped 3-D objects that learners can bring from their environment.</a:t>
            </a:r>
          </a:p>
          <a:p>
            <a:r>
              <a:rPr lang="en-US" dirty="0"/>
              <a:t>e</a:t>
            </a:r>
            <a:r>
              <a:rPr lang="en-US" dirty="0" smtClean="0"/>
              <a:t>.g. toilet rolls, match/milk/tissue boxes, cans, dice, balls and so on</a:t>
            </a:r>
          </a:p>
          <a:p>
            <a:endParaRPr lang="en-US" dirty="0"/>
          </a:p>
        </p:txBody>
      </p:sp>
      <p:pic>
        <p:nvPicPr>
          <p:cNvPr id="6" name="Picture 5"/>
          <p:cNvPicPr>
            <a:picLocks noChangeAspect="1"/>
          </p:cNvPicPr>
          <p:nvPr/>
        </p:nvPicPr>
        <p:blipFill>
          <a:blip r:embed="rId2"/>
          <a:stretch>
            <a:fillRect/>
          </a:stretch>
        </p:blipFill>
        <p:spPr>
          <a:xfrm>
            <a:off x="5580112" y="4797152"/>
            <a:ext cx="1524000" cy="1536700"/>
          </a:xfrm>
          <a:prstGeom prst="rect">
            <a:avLst/>
          </a:prstGeom>
        </p:spPr>
      </p:pic>
    </p:spTree>
    <p:extLst>
      <p:ext uri="{BB962C8B-B14F-4D97-AF65-F5344CB8AC3E}">
        <p14:creationId xmlns:p14="http://schemas.microsoft.com/office/powerpoint/2010/main" val="174053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lgn="ctr">
              <a:buNone/>
            </a:pPr>
            <a:r>
              <a:rPr lang="en-ZA" dirty="0" smtClean="0"/>
              <a:t>“Both </a:t>
            </a:r>
            <a:r>
              <a:rPr lang="en-ZA" dirty="0"/>
              <a:t>free- and focused play contribute to children developing intuitive </a:t>
            </a:r>
            <a:r>
              <a:rPr lang="en-ZA" dirty="0" smtClean="0"/>
              <a:t>understandings of </a:t>
            </a:r>
            <a:r>
              <a:rPr lang="en-ZA" dirty="0"/>
              <a:t>how shapes and objects are the same and/or different. They begin to realise </a:t>
            </a:r>
            <a:r>
              <a:rPr lang="en-ZA" dirty="0" smtClean="0"/>
              <a:t>that properties </a:t>
            </a:r>
            <a:r>
              <a:rPr lang="en-ZA" dirty="0"/>
              <a:t>such as the lengths of the sides/edges, the angle-size of vertices and nature</a:t>
            </a:r>
            <a:br>
              <a:rPr lang="en-ZA" dirty="0"/>
            </a:br>
            <a:r>
              <a:rPr lang="en-ZA" dirty="0"/>
              <a:t>of surfaces all define the shape or object with which they are working</a:t>
            </a:r>
            <a:r>
              <a:rPr lang="en-ZA" dirty="0" smtClean="0"/>
              <a:t>.”</a:t>
            </a:r>
          </a:p>
          <a:p>
            <a:pPr marL="0" indent="0" algn="ctr">
              <a:buNone/>
            </a:pPr>
            <a:endParaRPr lang="en-ZA" dirty="0" smtClean="0"/>
          </a:p>
          <a:p>
            <a:pPr marL="0" indent="0" algn="ctr">
              <a:buNone/>
            </a:pPr>
            <a:r>
              <a:rPr lang="en-ZA" sz="1900" i="1" dirty="0"/>
              <a:t>(</a:t>
            </a:r>
            <a:r>
              <a:rPr lang="en-ZA" sz="1900" i="1" dirty="0" smtClean="0"/>
              <a:t>Numeracy Handbook for Foundation Phase Teachers, (2013), p. 114)</a:t>
            </a:r>
            <a:endParaRPr lang="en-ZA" dirty="0"/>
          </a:p>
        </p:txBody>
      </p:sp>
    </p:spTree>
    <p:extLst>
      <p:ext uri="{BB962C8B-B14F-4D97-AF65-F5344CB8AC3E}">
        <p14:creationId xmlns:p14="http://schemas.microsoft.com/office/powerpoint/2010/main" val="1400833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the next session as always we will reflect on your implementation of these activities in your class</a:t>
            </a:r>
          </a:p>
          <a:p>
            <a:r>
              <a:rPr lang="en-US" dirty="0"/>
              <a:t>Take photos of your learners using resources in </a:t>
            </a:r>
            <a:r>
              <a:rPr lang="en-US" dirty="0" smtClean="0"/>
              <a:t>class</a:t>
            </a:r>
          </a:p>
          <a:p>
            <a:r>
              <a:rPr lang="en-US" dirty="0" smtClean="0"/>
              <a:t>Jot down your reflections and bring them to the next session</a:t>
            </a:r>
            <a:endParaRPr lang="en-US" dirty="0"/>
          </a:p>
        </p:txBody>
      </p:sp>
      <p:sp>
        <p:nvSpPr>
          <p:cNvPr id="3" name="Title 2"/>
          <p:cNvSpPr>
            <a:spLocks noGrp="1"/>
          </p:cNvSpPr>
          <p:nvPr>
            <p:ph type="title"/>
          </p:nvPr>
        </p:nvSpPr>
        <p:spPr/>
        <p:txBody>
          <a:bodyPr/>
          <a:lstStyle/>
          <a:p>
            <a:r>
              <a:rPr lang="en-US" dirty="0" smtClean="0"/>
              <a:t>Implementing ideas</a:t>
            </a:r>
            <a:endParaRPr lang="en-US" dirty="0"/>
          </a:p>
        </p:txBody>
      </p:sp>
    </p:spTree>
    <p:extLst>
      <p:ext uri="{BB962C8B-B14F-4D97-AF65-F5344CB8AC3E}">
        <p14:creationId xmlns:p14="http://schemas.microsoft.com/office/powerpoint/2010/main" val="201809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596" y="1484785"/>
            <a:ext cx="8611892" cy="5124720"/>
          </a:xfrm>
        </p:spPr>
        <p:txBody>
          <a:bodyPr>
            <a:normAutofit lnSpcReduction="10000"/>
          </a:bodyPr>
          <a:lstStyle/>
          <a:p>
            <a:r>
              <a:rPr lang="en-US" dirty="0" smtClean="0"/>
              <a:t>Next month’s session – Monday 20</a:t>
            </a:r>
            <a:r>
              <a:rPr lang="en-US" baseline="30000" dirty="0" smtClean="0"/>
              <a:t>th</a:t>
            </a:r>
            <a:r>
              <a:rPr lang="en-US" dirty="0" smtClean="0"/>
              <a:t> June</a:t>
            </a:r>
          </a:p>
          <a:p>
            <a:r>
              <a:rPr lang="en-US" dirty="0"/>
              <a:t>I</a:t>
            </a:r>
            <a:r>
              <a:rPr lang="en-US" dirty="0" smtClean="0"/>
              <a:t>nternationally acclaimed mathematics educator Robyn Jorgensen </a:t>
            </a:r>
            <a:br>
              <a:rPr lang="en-US" dirty="0" smtClean="0"/>
            </a:br>
            <a:r>
              <a:rPr lang="en-US" dirty="0" smtClean="0"/>
              <a:t>(NICLE teachers to join from 3pm)</a:t>
            </a:r>
            <a:endParaRPr lang="en-US" dirty="0"/>
          </a:p>
          <a:p>
            <a:endParaRPr lang="en-US" dirty="0" smtClean="0"/>
          </a:p>
          <a:p>
            <a:endParaRPr lang="en-US" dirty="0" smtClean="0"/>
          </a:p>
          <a:p>
            <a:endParaRPr lang="en-US" dirty="0" smtClean="0"/>
          </a:p>
          <a:p>
            <a:endParaRPr lang="en-US" dirty="0"/>
          </a:p>
          <a:p>
            <a:r>
              <a:rPr lang="en-US" dirty="0" smtClean="0"/>
              <a:t>Travel well and we are really excited to be partnering with you all!</a:t>
            </a:r>
            <a:endParaRPr lang="en-US" dirty="0"/>
          </a:p>
        </p:txBody>
      </p:sp>
      <p:sp>
        <p:nvSpPr>
          <p:cNvPr id="3" name="Title 2"/>
          <p:cNvSpPr>
            <a:spLocks noGrp="1"/>
          </p:cNvSpPr>
          <p:nvPr>
            <p:ph type="title"/>
          </p:nvPr>
        </p:nvSpPr>
        <p:spPr/>
        <p:txBody>
          <a:bodyPr/>
          <a:lstStyle/>
          <a:p>
            <a:r>
              <a:rPr lang="en-US" dirty="0" smtClean="0"/>
              <a:t>Next month: 20</a:t>
            </a:r>
            <a:r>
              <a:rPr lang="en-US" baseline="30000" dirty="0" smtClean="0"/>
              <a:t>th</a:t>
            </a:r>
            <a:r>
              <a:rPr lang="en-US" dirty="0" smtClean="0"/>
              <a:t> June</a:t>
            </a:r>
            <a:endParaRPr lang="en-US" dirty="0"/>
          </a:p>
        </p:txBody>
      </p:sp>
      <p:pic>
        <p:nvPicPr>
          <p:cNvPr id="4" name="Picture 3"/>
          <p:cNvPicPr>
            <a:picLocks noChangeAspect="1"/>
          </p:cNvPicPr>
          <p:nvPr/>
        </p:nvPicPr>
        <p:blipFill>
          <a:blip r:embed="rId2"/>
          <a:stretch>
            <a:fillRect/>
          </a:stretch>
        </p:blipFill>
        <p:spPr>
          <a:xfrm>
            <a:off x="2627784" y="3429000"/>
            <a:ext cx="3124200" cy="1765300"/>
          </a:xfrm>
          <a:prstGeom prst="rect">
            <a:avLst/>
          </a:prstGeom>
        </p:spPr>
      </p:pic>
    </p:spTree>
    <p:extLst>
      <p:ext uri="{BB962C8B-B14F-4D97-AF65-F5344CB8AC3E}">
        <p14:creationId xmlns:p14="http://schemas.microsoft.com/office/powerpoint/2010/main" val="370158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Dialogical </a:t>
            </a:r>
            <a:r>
              <a:rPr lang="en-US" dirty="0" smtClean="0"/>
              <a:t>reading using number story books </a:t>
            </a:r>
            <a:endParaRPr lang="en-US" dirty="0"/>
          </a:p>
        </p:txBody>
      </p:sp>
      <p:grpSp>
        <p:nvGrpSpPr>
          <p:cNvPr id="10" name="Group 9"/>
          <p:cNvGrpSpPr/>
          <p:nvPr/>
        </p:nvGrpSpPr>
        <p:grpSpPr>
          <a:xfrm>
            <a:off x="467544" y="2119595"/>
            <a:ext cx="7200800" cy="4477757"/>
            <a:chOff x="0" y="0"/>
            <a:chExt cx="11976100" cy="6705600"/>
          </a:xfrm>
        </p:grpSpPr>
        <p:pic>
          <p:nvPicPr>
            <p:cNvPr id="11" name="Picture 10"/>
            <p:cNvPicPr>
              <a:picLocks noChangeAspect="1"/>
            </p:cNvPicPr>
            <p:nvPr/>
          </p:nvPicPr>
          <p:blipFill>
            <a:blip r:embed="rId2"/>
            <a:stretch>
              <a:fillRect/>
            </a:stretch>
          </p:blipFill>
          <p:spPr>
            <a:xfrm>
              <a:off x="0" y="0"/>
              <a:ext cx="11976100" cy="6705600"/>
            </a:xfrm>
            <a:prstGeom prst="rect">
              <a:avLst/>
            </a:prstGeom>
          </p:spPr>
        </p:pic>
        <p:sp>
          <p:nvSpPr>
            <p:cNvPr id="12" name="Oval 11"/>
            <p:cNvSpPr/>
            <p:nvPr/>
          </p:nvSpPr>
          <p:spPr>
            <a:xfrm>
              <a:off x="2574692" y="4683525"/>
              <a:ext cx="981013" cy="914400"/>
            </a:xfrm>
            <a:prstGeom prst="ellipse">
              <a:avLst/>
            </a:prstGeom>
            <a:noFill/>
            <a:ln w="571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Oval 12"/>
            <p:cNvSpPr/>
            <p:nvPr/>
          </p:nvSpPr>
          <p:spPr>
            <a:xfrm>
              <a:off x="1916176" y="5694561"/>
              <a:ext cx="1760642" cy="914400"/>
            </a:xfrm>
            <a:prstGeom prst="ellipse">
              <a:avLst/>
            </a:prstGeom>
            <a:noFill/>
            <a:ln w="571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7" name="Oval 6"/>
          <p:cNvSpPr/>
          <p:nvPr/>
        </p:nvSpPr>
        <p:spPr>
          <a:xfrm>
            <a:off x="2605462" y="5091194"/>
            <a:ext cx="589848" cy="610603"/>
          </a:xfrm>
          <a:prstGeom prst="ellipse">
            <a:avLst/>
          </a:prstGeom>
          <a:noFill/>
          <a:ln w="571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4" name="Straight Arrow Connector 3"/>
          <p:cNvCxnSpPr/>
          <p:nvPr/>
        </p:nvCxnSpPr>
        <p:spPr>
          <a:xfrm flipV="1">
            <a:off x="2267744" y="5097574"/>
            <a:ext cx="576064" cy="12290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67544" y="1734772"/>
            <a:ext cx="7180812" cy="400110"/>
          </a:xfrm>
          <a:prstGeom prst="rect">
            <a:avLst/>
          </a:prstGeom>
          <a:noFill/>
        </p:spPr>
        <p:txBody>
          <a:bodyPr wrap="none" rtlCol="0">
            <a:spAutoFit/>
          </a:bodyPr>
          <a:lstStyle/>
          <a:p>
            <a:r>
              <a:rPr lang="en-US" sz="2000" dirty="0">
                <a:solidFill>
                  <a:schemeClr val="accent6">
                    <a:lumMod val="75000"/>
                  </a:schemeClr>
                </a:solidFill>
              </a:rPr>
              <a:t>CONTEXT-BOUND– BUT extending to </a:t>
            </a:r>
            <a:r>
              <a:rPr lang="en-US" sz="2000" dirty="0" smtClean="0">
                <a:solidFill>
                  <a:schemeClr val="accent6">
                    <a:lumMod val="75000"/>
                  </a:schemeClr>
                </a:solidFill>
              </a:rPr>
              <a:t>OBJECT-BOUND counting</a:t>
            </a:r>
            <a:endParaRPr lang="en-US" sz="2000" dirty="0">
              <a:solidFill>
                <a:schemeClr val="accent6">
                  <a:lumMod val="75000"/>
                </a:schemeClr>
              </a:solidFill>
            </a:endParaRPr>
          </a:p>
        </p:txBody>
      </p:sp>
    </p:spTree>
    <p:extLst>
      <p:ext uri="{BB962C8B-B14F-4D97-AF65-F5344CB8AC3E}">
        <p14:creationId xmlns:p14="http://schemas.microsoft.com/office/powerpoint/2010/main" val="969213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lvl="0"/>
            <a:r>
              <a:rPr lang="en-GB" dirty="0">
                <a:solidFill>
                  <a:schemeClr val="accent6">
                    <a:lumMod val="75000"/>
                  </a:schemeClr>
                </a:solidFill>
              </a:rPr>
              <a:t>Context bound counting and calculating</a:t>
            </a:r>
            <a:r>
              <a:rPr lang="en-GB" dirty="0"/>
              <a:t/>
            </a:r>
            <a:br>
              <a:rPr lang="en-GB" dirty="0"/>
            </a:br>
            <a:r>
              <a:rPr lang="en-GB" dirty="0"/>
              <a:t>(1-5 in the first 2 stories 1-10 in the 3rd)</a:t>
            </a:r>
            <a:endParaRPr lang="en-ZA" dirty="0"/>
          </a:p>
          <a:p>
            <a:pPr lvl="0"/>
            <a:r>
              <a:rPr lang="en-GB" dirty="0">
                <a:solidFill>
                  <a:schemeClr val="accent6">
                    <a:lumMod val="75000"/>
                  </a:schemeClr>
                </a:solidFill>
              </a:rPr>
              <a:t>Object bound counting and calculating </a:t>
            </a:r>
            <a:r>
              <a:rPr lang="en-GB" dirty="0"/>
              <a:t/>
            </a:r>
            <a:br>
              <a:rPr lang="en-GB" dirty="0"/>
            </a:br>
            <a:r>
              <a:rPr lang="en-GB" dirty="0"/>
              <a:t>(1-5 in the first 2 stories 1-10 in the 3rd )</a:t>
            </a:r>
            <a:endParaRPr lang="en-ZA" dirty="0"/>
          </a:p>
          <a:p>
            <a:pPr lvl="0"/>
            <a:r>
              <a:rPr lang="en-GB" dirty="0" smtClean="0">
                <a:solidFill>
                  <a:schemeClr val="accent6">
                    <a:lumMod val="75000"/>
                  </a:schemeClr>
                </a:solidFill>
              </a:rPr>
              <a:t>Numeral </a:t>
            </a:r>
            <a:r>
              <a:rPr lang="en-GB" dirty="0">
                <a:solidFill>
                  <a:schemeClr val="accent6">
                    <a:lumMod val="75000"/>
                  </a:schemeClr>
                </a:solidFill>
              </a:rPr>
              <a:t>recognition </a:t>
            </a:r>
            <a:r>
              <a:rPr lang="en-GB" dirty="0"/>
              <a:t/>
            </a:r>
            <a:br>
              <a:rPr lang="en-GB" dirty="0"/>
            </a:br>
            <a:r>
              <a:rPr lang="en-GB" dirty="0"/>
              <a:t>(numerals 1-5 in the first 2 stories 1-10 in the 3rd)</a:t>
            </a:r>
            <a:endParaRPr lang="en-ZA" dirty="0"/>
          </a:p>
          <a:p>
            <a:pPr lvl="0"/>
            <a:r>
              <a:rPr lang="en-GB" dirty="0" smtClean="0">
                <a:solidFill>
                  <a:schemeClr val="accent6">
                    <a:lumMod val="75000"/>
                  </a:schemeClr>
                </a:solidFill>
              </a:rPr>
              <a:t>Compare quantities </a:t>
            </a:r>
            <a:r>
              <a:rPr lang="en-GB" dirty="0" smtClean="0"/>
              <a:t>and </a:t>
            </a:r>
            <a:r>
              <a:rPr lang="en-GB" dirty="0"/>
              <a:t>develop language of more/ less/ many/ none</a:t>
            </a:r>
            <a:endParaRPr lang="en-ZA" dirty="0"/>
          </a:p>
          <a:p>
            <a:pPr lvl="0"/>
            <a:r>
              <a:rPr lang="en-GB" dirty="0">
                <a:solidFill>
                  <a:schemeClr val="accent6">
                    <a:lumMod val="75000"/>
                  </a:schemeClr>
                </a:solidFill>
              </a:rPr>
              <a:t>D</a:t>
            </a:r>
            <a:r>
              <a:rPr lang="en-GB" dirty="0" smtClean="0">
                <a:solidFill>
                  <a:schemeClr val="accent6">
                    <a:lumMod val="75000"/>
                  </a:schemeClr>
                </a:solidFill>
              </a:rPr>
              <a:t>evelop </a:t>
            </a:r>
            <a:r>
              <a:rPr lang="en-GB" dirty="0">
                <a:solidFill>
                  <a:schemeClr val="accent6">
                    <a:lumMod val="75000"/>
                  </a:schemeClr>
                </a:solidFill>
              </a:rPr>
              <a:t>comparative language </a:t>
            </a:r>
            <a:r>
              <a:rPr lang="en-GB" dirty="0"/>
              <a:t>for size – big and small; more and less</a:t>
            </a:r>
            <a:endParaRPr lang="en-ZA" dirty="0"/>
          </a:p>
          <a:p>
            <a:pPr lvl="0"/>
            <a:r>
              <a:rPr lang="en-GB" dirty="0">
                <a:solidFill>
                  <a:schemeClr val="accent6">
                    <a:lumMod val="75000"/>
                  </a:schemeClr>
                </a:solidFill>
              </a:rPr>
              <a:t>R</a:t>
            </a:r>
            <a:r>
              <a:rPr lang="en-GB" dirty="0" smtClean="0">
                <a:solidFill>
                  <a:schemeClr val="accent6">
                    <a:lumMod val="75000"/>
                  </a:schemeClr>
                </a:solidFill>
              </a:rPr>
              <a:t>ecognition</a:t>
            </a:r>
            <a:r>
              <a:rPr lang="en-GB" dirty="0" smtClean="0"/>
              <a:t> </a:t>
            </a:r>
            <a:r>
              <a:rPr lang="en-GB" dirty="0"/>
              <a:t>of words like ‘more’ ‘less’ ‘big’ ‘small’</a:t>
            </a:r>
            <a:endParaRPr lang="en-ZA" dirty="0"/>
          </a:p>
          <a:p>
            <a:pPr lvl="0"/>
            <a:r>
              <a:rPr lang="en-GB" dirty="0">
                <a:solidFill>
                  <a:schemeClr val="accent6">
                    <a:lumMod val="75000"/>
                  </a:schemeClr>
                </a:solidFill>
              </a:rPr>
              <a:t>D</a:t>
            </a:r>
            <a:r>
              <a:rPr lang="en-GB" dirty="0" smtClean="0">
                <a:solidFill>
                  <a:schemeClr val="accent6">
                    <a:lumMod val="75000"/>
                  </a:schemeClr>
                </a:solidFill>
              </a:rPr>
              <a:t>evelop </a:t>
            </a:r>
            <a:r>
              <a:rPr lang="en-GB" dirty="0">
                <a:solidFill>
                  <a:schemeClr val="accent6">
                    <a:lumMod val="75000"/>
                  </a:schemeClr>
                </a:solidFill>
              </a:rPr>
              <a:t>a patterned sense of bonds to </a:t>
            </a:r>
            <a:r>
              <a:rPr lang="en-GB" dirty="0" smtClean="0">
                <a:solidFill>
                  <a:schemeClr val="accent6">
                    <a:lumMod val="75000"/>
                  </a:schemeClr>
                </a:solidFill>
              </a:rPr>
              <a:t>5</a:t>
            </a:r>
            <a:br>
              <a:rPr lang="en-GB" dirty="0" smtClean="0">
                <a:solidFill>
                  <a:schemeClr val="accent6">
                    <a:lumMod val="75000"/>
                  </a:schemeClr>
                </a:solidFill>
              </a:rPr>
            </a:br>
            <a:r>
              <a:rPr lang="en-GB" dirty="0" smtClean="0"/>
              <a:t>(i.e</a:t>
            </a:r>
            <a:r>
              <a:rPr lang="en-GB" dirty="0"/>
              <a:t>. 5-0; 4-1; 3-2; 2-3; 1-4; 0-5 and bonds to 10 - 3rd story)</a:t>
            </a:r>
            <a:endParaRPr lang="en-ZA" dirty="0"/>
          </a:p>
          <a:p>
            <a:pPr lvl="0"/>
            <a:r>
              <a:rPr lang="en-GB" dirty="0"/>
              <a:t>U</a:t>
            </a:r>
            <a:r>
              <a:rPr lang="en-GB" dirty="0" smtClean="0"/>
              <a:t>se </a:t>
            </a:r>
            <a:r>
              <a:rPr lang="en-GB" dirty="0"/>
              <a:t>written tallies and/or numbers to represent the patterned story of how the ‘number of …’ changes in each place in each stage of the story (extension for learners ready for this aspect</a:t>
            </a:r>
            <a:r>
              <a:rPr lang="en-GB" dirty="0" smtClean="0"/>
              <a:t>)</a:t>
            </a:r>
            <a:endParaRPr lang="en-ZA" dirty="0"/>
          </a:p>
        </p:txBody>
      </p:sp>
      <p:sp>
        <p:nvSpPr>
          <p:cNvPr id="3" name="Title 2"/>
          <p:cNvSpPr>
            <a:spLocks noGrp="1"/>
          </p:cNvSpPr>
          <p:nvPr>
            <p:ph type="title"/>
          </p:nvPr>
        </p:nvSpPr>
        <p:spPr/>
        <p:txBody>
          <a:bodyPr/>
          <a:lstStyle/>
          <a:p>
            <a:r>
              <a:rPr lang="en-US" dirty="0" smtClean="0"/>
              <a:t>Number story activities: Key numeracy skills</a:t>
            </a:r>
            <a:endParaRPr lang="en-US" dirty="0"/>
          </a:p>
        </p:txBody>
      </p:sp>
    </p:spTree>
    <p:extLst>
      <p:ext uri="{BB962C8B-B14F-4D97-AF65-F5344CB8AC3E}">
        <p14:creationId xmlns:p14="http://schemas.microsoft.com/office/powerpoint/2010/main" val="524448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Love of stories and Love of reading</a:t>
            </a:r>
          </a:p>
          <a:p>
            <a:r>
              <a:rPr lang="en-US" dirty="0" smtClean="0"/>
              <a:t>Listening and prediction skills</a:t>
            </a:r>
          </a:p>
          <a:p>
            <a:r>
              <a:rPr lang="en-US" dirty="0" smtClean="0"/>
              <a:t>Comprehension skills</a:t>
            </a:r>
          </a:p>
          <a:p>
            <a:pPr lvl="0"/>
            <a:r>
              <a:rPr lang="en-GB" dirty="0" smtClean="0"/>
              <a:t>Develop </a:t>
            </a:r>
            <a:r>
              <a:rPr lang="en-GB" dirty="0"/>
              <a:t>comparative language for </a:t>
            </a:r>
            <a:r>
              <a:rPr lang="en-GB" dirty="0" smtClean="0"/>
              <a:t>size:</a:t>
            </a:r>
            <a:br>
              <a:rPr lang="en-GB" dirty="0" smtClean="0"/>
            </a:br>
            <a:r>
              <a:rPr lang="en-GB" dirty="0" smtClean="0"/>
              <a:t>big </a:t>
            </a:r>
            <a:r>
              <a:rPr lang="en-GB" dirty="0"/>
              <a:t>and small; more and less</a:t>
            </a:r>
            <a:endParaRPr lang="en-ZA" dirty="0"/>
          </a:p>
          <a:p>
            <a:pPr lvl="0"/>
            <a:r>
              <a:rPr lang="en-GB" dirty="0" smtClean="0"/>
              <a:t>Common word recognition:</a:t>
            </a:r>
            <a:br>
              <a:rPr lang="en-GB" dirty="0" smtClean="0"/>
            </a:br>
            <a:r>
              <a:rPr lang="en-GB" dirty="0" smtClean="0"/>
              <a:t>‘</a:t>
            </a:r>
            <a:r>
              <a:rPr lang="en-GB" dirty="0"/>
              <a:t>more’ ‘less’ ‘big’ ‘small</a:t>
            </a:r>
            <a:r>
              <a:rPr lang="en-GB" dirty="0" smtClean="0"/>
              <a:t>’</a:t>
            </a:r>
          </a:p>
          <a:p>
            <a:pPr lvl="0"/>
            <a:r>
              <a:rPr lang="en-GB" dirty="0" smtClean="0"/>
              <a:t>Imagination and own story telling</a:t>
            </a:r>
          </a:p>
          <a:p>
            <a:pPr lvl="0"/>
            <a:r>
              <a:rPr lang="en-GB" dirty="0" smtClean="0"/>
              <a:t>Logic, structuring and organisation of ideas</a:t>
            </a:r>
          </a:p>
          <a:p>
            <a:pPr lvl="0"/>
            <a:endParaRPr lang="en-ZA" dirty="0"/>
          </a:p>
          <a:p>
            <a:endParaRPr lang="en-US" dirty="0"/>
          </a:p>
        </p:txBody>
      </p:sp>
      <p:sp>
        <p:nvSpPr>
          <p:cNvPr id="3" name="Title 2"/>
          <p:cNvSpPr>
            <a:spLocks noGrp="1"/>
          </p:cNvSpPr>
          <p:nvPr>
            <p:ph type="title"/>
          </p:nvPr>
        </p:nvSpPr>
        <p:spPr/>
        <p:txBody>
          <a:bodyPr/>
          <a:lstStyle/>
          <a:p>
            <a:r>
              <a:rPr lang="en-US" dirty="0" smtClean="0"/>
              <a:t>Number stories – key literacy skills</a:t>
            </a:r>
            <a:endParaRPr lang="en-US" dirty="0"/>
          </a:p>
        </p:txBody>
      </p:sp>
    </p:spTree>
    <p:extLst>
      <p:ext uri="{BB962C8B-B14F-4D97-AF65-F5344CB8AC3E}">
        <p14:creationId xmlns:p14="http://schemas.microsoft.com/office/powerpoint/2010/main" val="788574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lvl="0"/>
            <a:r>
              <a:rPr lang="en-GB" dirty="0" smtClean="0"/>
              <a:t>Focus </a:t>
            </a:r>
            <a:r>
              <a:rPr lang="en-GB" dirty="0"/>
              <a:t>on pictures, numerals and words and speak the key words and number names as the story unfolds</a:t>
            </a:r>
            <a:endParaRPr lang="en-ZA" dirty="0"/>
          </a:p>
          <a:p>
            <a:pPr lvl="0"/>
            <a:r>
              <a:rPr lang="en-GB" dirty="0"/>
              <a:t>Act out with facial expressions emotions and feelings communicated in the story</a:t>
            </a:r>
            <a:endParaRPr lang="en-ZA" dirty="0"/>
          </a:p>
          <a:p>
            <a:pPr lvl="0"/>
            <a:r>
              <a:rPr lang="en-GB" dirty="0"/>
              <a:t>Have a conversation with the reader </a:t>
            </a:r>
            <a:endParaRPr lang="en-ZA" dirty="0"/>
          </a:p>
          <a:p>
            <a:pPr lvl="0"/>
            <a:r>
              <a:rPr lang="en-GB" dirty="0"/>
              <a:t>Predict what might happen next</a:t>
            </a:r>
            <a:endParaRPr lang="en-ZA" dirty="0"/>
          </a:p>
          <a:p>
            <a:pPr lvl="0"/>
            <a:r>
              <a:rPr lang="en-GB" dirty="0"/>
              <a:t>Tell their own stories using story-boards and puppets</a:t>
            </a:r>
            <a:endParaRPr lang="en-ZA" dirty="0"/>
          </a:p>
          <a:p>
            <a:pPr lvl="0"/>
            <a:r>
              <a:rPr lang="en-GB" dirty="0"/>
              <a:t>Tell their own stories using their fingers to represent the number of monkeys/frogs/children in different trees/lily pads/places etc.</a:t>
            </a:r>
            <a:endParaRPr lang="en-ZA" dirty="0"/>
          </a:p>
          <a:p>
            <a:r>
              <a:rPr lang="en-GB" dirty="0"/>
              <a:t>Do imitative reading where they ‘read’ the story to others in the class </a:t>
            </a:r>
            <a:endParaRPr lang="en-US" dirty="0"/>
          </a:p>
          <a:p>
            <a:endParaRPr lang="en-US" dirty="0"/>
          </a:p>
        </p:txBody>
      </p:sp>
      <p:sp>
        <p:nvSpPr>
          <p:cNvPr id="3" name="Title 2"/>
          <p:cNvSpPr>
            <a:spLocks noGrp="1"/>
          </p:cNvSpPr>
          <p:nvPr>
            <p:ph type="title"/>
          </p:nvPr>
        </p:nvSpPr>
        <p:spPr/>
        <p:txBody>
          <a:bodyPr/>
          <a:lstStyle/>
          <a:p>
            <a:r>
              <a:rPr lang="en-US" dirty="0" smtClean="0"/>
              <a:t>Method</a:t>
            </a:r>
            <a:endParaRPr lang="en-US" dirty="0"/>
          </a:p>
        </p:txBody>
      </p:sp>
    </p:spTree>
    <p:extLst>
      <p:ext uri="{BB962C8B-B14F-4D97-AF65-F5344CB8AC3E}">
        <p14:creationId xmlns:p14="http://schemas.microsoft.com/office/powerpoint/2010/main" val="811486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Method was piloted with 3 learners in an after care </a:t>
            </a:r>
            <a:r>
              <a:rPr lang="en-US" dirty="0" err="1" smtClean="0"/>
              <a:t>centre</a:t>
            </a:r>
            <a:endParaRPr lang="en-US" dirty="0" smtClean="0"/>
          </a:p>
          <a:p>
            <a:r>
              <a:rPr lang="en-US" dirty="0" smtClean="0"/>
              <a:t>Piloting with a small group of learners first can help to adapt you method and needs to the Gr R learners in your class</a:t>
            </a:r>
          </a:p>
          <a:p>
            <a:r>
              <a:rPr lang="en-US" dirty="0" smtClean="0"/>
              <a:t>Today we have 2 learner volunteers to share with you a demonstration of using the books</a:t>
            </a:r>
          </a:p>
          <a:p>
            <a:r>
              <a:rPr lang="en-US" dirty="0" smtClean="0"/>
              <a:t>Of course each situation will be different according to your learners input but we hope the demonstration illuminates some aspects of the method</a:t>
            </a:r>
          </a:p>
        </p:txBody>
      </p:sp>
      <p:sp>
        <p:nvSpPr>
          <p:cNvPr id="3" name="Title 2"/>
          <p:cNvSpPr>
            <a:spLocks noGrp="1"/>
          </p:cNvSpPr>
          <p:nvPr>
            <p:ph type="title"/>
          </p:nvPr>
        </p:nvSpPr>
        <p:spPr/>
        <p:txBody>
          <a:bodyPr/>
          <a:lstStyle/>
          <a:p>
            <a:r>
              <a:rPr lang="en-US" dirty="0" smtClean="0"/>
              <a:t>Piloting and demonstration</a:t>
            </a:r>
            <a:endParaRPr lang="en-US" dirty="0"/>
          </a:p>
        </p:txBody>
      </p:sp>
    </p:spTree>
    <p:extLst>
      <p:ext uri="{BB962C8B-B14F-4D97-AF65-F5344CB8AC3E}">
        <p14:creationId xmlns:p14="http://schemas.microsoft.com/office/powerpoint/2010/main" val="252065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3528" y="476672"/>
            <a:ext cx="4680000" cy="2373983"/>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11960" y="2276872"/>
            <a:ext cx="4680000" cy="2727049"/>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1520" y="3930775"/>
            <a:ext cx="4680000" cy="2505177"/>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076056" y="476672"/>
            <a:ext cx="1334020" cy="461665"/>
          </a:xfrm>
          <a:prstGeom prst="rect">
            <a:avLst/>
          </a:prstGeom>
          <a:noFill/>
        </p:spPr>
        <p:txBody>
          <a:bodyPr wrap="none" rtlCol="0">
            <a:spAutoFit/>
          </a:bodyPr>
          <a:lstStyle/>
          <a:p>
            <a:r>
              <a:rPr lang="en-US" sz="2400" dirty="0" smtClean="0">
                <a:latin typeface="Century Gothic" charset="0"/>
                <a:ea typeface="Century Gothic" charset="0"/>
                <a:cs typeface="Century Gothic" charset="0"/>
              </a:rPr>
              <a:t>isiXhosa</a:t>
            </a:r>
            <a:endParaRPr lang="en-US" sz="2400" dirty="0">
              <a:latin typeface="Century Gothic" charset="0"/>
              <a:ea typeface="Century Gothic" charset="0"/>
              <a:cs typeface="Century Gothic" charset="0"/>
            </a:endParaRPr>
          </a:p>
        </p:txBody>
      </p:sp>
      <p:sp>
        <p:nvSpPr>
          <p:cNvPr id="7" name="TextBox 6"/>
          <p:cNvSpPr txBox="1"/>
          <p:nvPr/>
        </p:nvSpPr>
        <p:spPr>
          <a:xfrm>
            <a:off x="2637387" y="3217586"/>
            <a:ext cx="1544012" cy="461665"/>
          </a:xfrm>
          <a:prstGeom prst="rect">
            <a:avLst/>
          </a:prstGeom>
          <a:noFill/>
        </p:spPr>
        <p:txBody>
          <a:bodyPr wrap="none" rtlCol="0">
            <a:spAutoFit/>
          </a:bodyPr>
          <a:lstStyle/>
          <a:p>
            <a:r>
              <a:rPr lang="en-US" sz="2400" dirty="0" smtClean="0">
                <a:latin typeface="Century Gothic" charset="0"/>
                <a:ea typeface="Century Gothic" charset="0"/>
                <a:cs typeface="Century Gothic" charset="0"/>
              </a:rPr>
              <a:t>Afrikaans</a:t>
            </a:r>
            <a:endParaRPr lang="en-US" sz="2400" dirty="0">
              <a:latin typeface="Century Gothic" charset="0"/>
              <a:ea typeface="Century Gothic" charset="0"/>
              <a:cs typeface="Century Gothic" charset="0"/>
            </a:endParaRPr>
          </a:p>
        </p:txBody>
      </p:sp>
      <p:sp>
        <p:nvSpPr>
          <p:cNvPr id="8" name="TextBox 7"/>
          <p:cNvSpPr txBox="1"/>
          <p:nvPr/>
        </p:nvSpPr>
        <p:spPr>
          <a:xfrm>
            <a:off x="5003528" y="5974287"/>
            <a:ext cx="1173719" cy="461665"/>
          </a:xfrm>
          <a:prstGeom prst="rect">
            <a:avLst/>
          </a:prstGeom>
          <a:noFill/>
        </p:spPr>
        <p:txBody>
          <a:bodyPr wrap="none" rtlCol="0">
            <a:spAutoFit/>
          </a:bodyPr>
          <a:lstStyle/>
          <a:p>
            <a:r>
              <a:rPr lang="en-US" sz="2400" dirty="0" smtClean="0">
                <a:latin typeface="Century Gothic" charset="0"/>
                <a:ea typeface="Century Gothic" charset="0"/>
                <a:cs typeface="Century Gothic" charset="0"/>
              </a:rPr>
              <a:t>English</a:t>
            </a:r>
            <a:endParaRPr lang="en-US" sz="2400" dirty="0">
              <a:latin typeface="Century Gothic" charset="0"/>
              <a:ea typeface="Century Gothic" charset="0"/>
              <a:cs typeface="Century Gothic" charset="0"/>
            </a:endParaRPr>
          </a:p>
        </p:txBody>
      </p:sp>
    </p:spTree>
    <p:extLst>
      <p:ext uri="{BB962C8B-B14F-4D97-AF65-F5344CB8AC3E}">
        <p14:creationId xmlns:p14="http://schemas.microsoft.com/office/powerpoint/2010/main" val="1058214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Custom 1">
      <a:dk1>
        <a:sysClr val="windowText" lastClr="000000"/>
      </a:dk1>
      <a:lt1>
        <a:sysClr val="window" lastClr="FFFFFF"/>
      </a:lt1>
      <a:dk2>
        <a:srgbClr val="212745"/>
      </a:dk2>
      <a:lt2>
        <a:srgbClr val="B4DCFA"/>
      </a:lt2>
      <a:accent1>
        <a:srgbClr val="11B2EB"/>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32740</TotalTime>
  <Words>804</Words>
  <Application>Microsoft Macintosh PowerPoint</Application>
  <PresentationFormat>On-screen Show (4:3)</PresentationFormat>
  <Paragraphs>91</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Calibri</vt:lpstr>
      <vt:lpstr>Century Gothic</vt:lpstr>
      <vt:lpstr>Symbol</vt:lpstr>
      <vt:lpstr>Times New Roman</vt:lpstr>
      <vt:lpstr>Trebuchet MS</vt:lpstr>
      <vt:lpstr>Waveform</vt:lpstr>
      <vt:lpstr>Early Number Fun Grade R programme Session 2 17th May 2016</vt:lpstr>
      <vt:lpstr>Group feedback on: Session 1 assessments</vt:lpstr>
      <vt:lpstr>Reflection on: implementation of session 1 Activities</vt:lpstr>
      <vt:lpstr>Dialogical reading using number story books </vt:lpstr>
      <vt:lpstr>Number story activities: Key numeracy skills</vt:lpstr>
      <vt:lpstr>Number stories – key literacy skills</vt:lpstr>
      <vt:lpstr>Method</vt:lpstr>
      <vt:lpstr>Piloting and demonstration</vt:lpstr>
      <vt:lpstr>PowerPoint Presentation</vt:lpstr>
      <vt:lpstr>PowerPoint Presentation</vt:lpstr>
      <vt:lpstr>PowerPoint Presentation</vt:lpstr>
      <vt:lpstr>Example extension activity</vt:lpstr>
      <vt:lpstr>Reflection and possible adaptations</vt:lpstr>
      <vt:lpstr>Creative activity – Making finger puppets</vt:lpstr>
      <vt:lpstr>Next mindset poster for your classrooms</vt:lpstr>
      <vt:lpstr>Love of learning – love of numbers</vt:lpstr>
      <vt:lpstr>Cognitive control Focus on SHIFTING ATTENTION</vt:lpstr>
      <vt:lpstr>Free Play / Inquiry Phase</vt:lpstr>
      <vt:lpstr>Focused Play</vt:lpstr>
      <vt:lpstr>Shape sorting</vt:lpstr>
      <vt:lpstr>Games</vt:lpstr>
      <vt:lpstr>PowerPoint Presentation</vt:lpstr>
      <vt:lpstr>PowerPoint Presentation</vt:lpstr>
      <vt:lpstr>PowerPoint Presentation</vt:lpstr>
      <vt:lpstr>Examples</vt:lpstr>
      <vt:lpstr>PowerPoint Presentation</vt:lpstr>
      <vt:lpstr>PowerPoint Presentation</vt:lpstr>
      <vt:lpstr>PowerPoint Presentation</vt:lpstr>
      <vt:lpstr>PowerPoint Presentation</vt:lpstr>
      <vt:lpstr>PowerPoint Presentation</vt:lpstr>
      <vt:lpstr>Do these activities with 3-D objects</vt:lpstr>
      <vt:lpstr>PowerPoint Presentation</vt:lpstr>
      <vt:lpstr>Implementing ideas</vt:lpstr>
      <vt:lpstr>Next month: 20th June</vt:lpstr>
    </vt:vector>
  </TitlesOfParts>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Rhodes</dc:creator>
  <cp:lastModifiedBy>Debbie Stott</cp:lastModifiedBy>
  <cp:revision>485</cp:revision>
  <cp:lastPrinted>2016-05-16T11:11:11Z</cp:lastPrinted>
  <dcterms:created xsi:type="dcterms:W3CDTF">2011-08-11T12:52:44Z</dcterms:created>
  <dcterms:modified xsi:type="dcterms:W3CDTF">2016-07-20T11:47:55Z</dcterms:modified>
</cp:coreProperties>
</file>