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handoutMasterIdLst>
    <p:handoutMasterId r:id="rId24"/>
  </p:handoutMasterIdLst>
  <p:sldIdLst>
    <p:sldId id="256" r:id="rId2"/>
    <p:sldId id="450" r:id="rId3"/>
    <p:sldId id="260" r:id="rId4"/>
    <p:sldId id="466" r:id="rId5"/>
    <p:sldId id="474" r:id="rId6"/>
    <p:sldId id="467" r:id="rId7"/>
    <p:sldId id="475" r:id="rId8"/>
    <p:sldId id="476" r:id="rId9"/>
    <p:sldId id="477" r:id="rId10"/>
    <p:sldId id="451" r:id="rId11"/>
    <p:sldId id="483" r:id="rId12"/>
    <p:sldId id="484" r:id="rId13"/>
    <p:sldId id="485" r:id="rId14"/>
    <p:sldId id="486" r:id="rId15"/>
    <p:sldId id="478" r:id="rId16"/>
    <p:sldId id="479" r:id="rId17"/>
    <p:sldId id="480" r:id="rId18"/>
    <p:sldId id="481" r:id="rId19"/>
    <p:sldId id="482" r:id="rId20"/>
    <p:sldId id="473" r:id="rId21"/>
    <p:sldId id="445" r:id="rId22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ellony Grav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52" autoAdjust="0"/>
    <p:restoredTop sz="87145" autoAdjust="0"/>
  </p:normalViewPr>
  <p:slideViewPr>
    <p:cSldViewPr>
      <p:cViewPr>
        <p:scale>
          <a:sx n="179" d="100"/>
          <a:sy n="179" d="100"/>
        </p:scale>
        <p:origin x="2808" y="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57" d="100"/>
          <a:sy n="157" d="100"/>
        </p:scale>
        <p:origin x="668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8C39C-3178-4D0C-931F-5E2553A3EC8F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EACFB-053F-4053-BA47-77E3374A3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94" y="0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60743-97CB-4F6D-BD56-F920467721F2}" type="datetimeFigureOut">
              <a:rPr lang="en-GB" smtClean="0"/>
              <a:t>20/07/2016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360" y="3229277"/>
            <a:ext cx="7943507" cy="305862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94" y="6456378"/>
            <a:ext cx="4303313" cy="3402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FA06B-B4EA-4159-9303-65CD38B102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70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FA06B-B4EA-4159-9303-65CD38B102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00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848872" cy="12527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/>
          <a:lstStyle/>
          <a:p>
            <a:fld id="{809E4A31-66A3-440D-87AC-D2229FC05785}" type="datetimeFigureOut">
              <a:rPr lang="en-US" smtClean="0"/>
              <a:t>7/20/16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/>
          <a:lstStyle/>
          <a:p>
            <a:fld id="{7667E6A9-3D0D-40A8-8DD6-ED578F7599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72816"/>
            <a:ext cx="3822192" cy="4608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1781126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2564904"/>
            <a:ext cx="3820055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781125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3822192" cy="381642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5" name="Rounded Rectangle 4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3" name="Picture 12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60648"/>
            <a:ext cx="543824" cy="9559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15"/>
          <p:cNvGrpSpPr/>
          <p:nvPr userDrawn="1"/>
        </p:nvGrpSpPr>
        <p:grpSpPr>
          <a:xfrm>
            <a:off x="180776" y="188640"/>
            <a:ext cx="8783712" cy="1944217"/>
            <a:chOff x="180776" y="188640"/>
            <a:chExt cx="8783712" cy="1944217"/>
          </a:xfrm>
        </p:grpSpPr>
        <p:sp>
          <p:nvSpPr>
            <p:cNvPr id="17" name="Rounded Rectangle 16"/>
            <p:cNvSpPr/>
            <p:nvPr userDrawn="1"/>
          </p:nvSpPr>
          <p:spPr>
            <a:xfrm>
              <a:off x="268544" y="562377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68544" y="188641"/>
              <a:ext cx="8695944" cy="929256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hidden">
            <a:xfrm>
              <a:off x="3516655" y="316942"/>
              <a:ext cx="5430243" cy="1158233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268544" y="188640"/>
              <a:ext cx="8678353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hidden">
            <a:xfrm>
              <a:off x="1619672" y="340520"/>
              <a:ext cx="5467980" cy="77427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4" name="Freeform 23"/>
            <p:cNvSpPr>
              <a:spLocks/>
            </p:cNvSpPr>
            <p:nvPr/>
          </p:nvSpPr>
          <p:spPr bwMode="hidden">
            <a:xfrm>
              <a:off x="180776" y="1238200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hidden">
            <a:xfrm rot="11251488">
              <a:off x="5512472" y="105273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31" name="Picture 30"/>
            <p:cNvPicPr/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14" y="270601"/>
              <a:ext cx="671594" cy="9261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556792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574356"/>
            <a:ext cx="3904076" cy="4064444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5536" y="1124744"/>
            <a:ext cx="4320480" cy="3528392"/>
          </a:xfrm>
          <a:prstGeom prst="roundRect">
            <a:avLst>
              <a:gd name="adj" fmla="val 3924"/>
            </a:avLst>
          </a:prstGeom>
          <a:solidFill>
            <a:schemeClr val="accent5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51520" y="188640"/>
            <a:ext cx="8783712" cy="1830761"/>
            <a:chOff x="251520" y="188640"/>
            <a:chExt cx="8783712" cy="1830761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268544" y="404664"/>
              <a:ext cx="8678354" cy="1426464"/>
            </a:xfrm>
            <a:prstGeom prst="round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268544" y="188640"/>
              <a:ext cx="8695944" cy="713232"/>
            </a:xfrm>
            <a:prstGeom prst="roundRect">
              <a:avLst>
                <a:gd name="adj" fmla="val 7136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90000">
                  <a:schemeClr val="accent1">
                    <a:lumMod val="60000"/>
                    <a:lumOff val="4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hidden">
            <a:xfrm>
              <a:off x="4355976" y="316943"/>
              <a:ext cx="4590922" cy="1061568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hidden">
            <a:xfrm>
              <a:off x="268545" y="188640"/>
              <a:ext cx="4955896" cy="128653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1"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hidden">
            <a:xfrm>
              <a:off x="1043608" y="260648"/>
              <a:ext cx="3864381" cy="1360288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hidden">
            <a:xfrm>
              <a:off x="5224440" y="385597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7" name="Freeform 26"/>
            <p:cNvSpPr>
              <a:spLocks/>
            </p:cNvSpPr>
            <p:nvPr/>
          </p:nvSpPr>
          <p:spPr bwMode="hidden">
            <a:xfrm>
              <a:off x="251520" y="1124744"/>
              <a:ext cx="8783712" cy="894657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hidden">
            <a:xfrm rot="11251488">
              <a:off x="5512472" y="908721"/>
              <a:ext cx="3308000" cy="65154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1298730" y="304064"/>
            <a:ext cx="7643192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352596" y="1774065"/>
            <a:ext cx="8611892" cy="4835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NEW_SANC_LOGO_HIGH_QUAL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88640"/>
            <a:ext cx="720080" cy="1258039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83730" y="5949280"/>
            <a:ext cx="963167" cy="82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3200" kern="1200" normalizeH="0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Relationship Id="rId11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8.tiff"/><Relationship Id="rId5" Type="http://schemas.openxmlformats.org/officeDocument/2006/relationships/image" Target="../media/image35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4" Type="http://schemas.openxmlformats.org/officeDocument/2006/relationships/image" Target="../media/image41.png"/><Relationship Id="rId5" Type="http://schemas.openxmlformats.org/officeDocument/2006/relationships/image" Target="../media/image35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44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5832648" cy="4732436"/>
          </a:xfrm>
        </p:spPr>
        <p:txBody>
          <a:bodyPr anchor="ctr" anchorCtr="1">
            <a:normAutofit/>
          </a:bodyPr>
          <a:lstStyle/>
          <a:p>
            <a:pPr algn="ctr">
              <a:spcAft>
                <a:spcPts val="0"/>
              </a:spcAft>
            </a:pP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Early Number Fun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Grade R programme</a:t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Session 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19</a:t>
            </a:r>
            <a:r>
              <a:rPr lang="en-GB" sz="3600" baseline="300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</a:t>
            </a:r>
            <a:r>
              <a:rPr lang="en-GB" sz="3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July 2016</a:t>
            </a:r>
            <a:endParaRPr lang="en-GB" sz="3600" dirty="0">
              <a:solidFill>
                <a:schemeClr val="bg1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5661248"/>
            <a:ext cx="8597030" cy="1008112"/>
          </a:xfr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Prof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Mellony 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Graven;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Dr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Debbie Stott,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Carolyn Stevenson-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Milln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; </a:t>
            </a:r>
          </a:p>
          <a:p>
            <a:pPr algn="l"/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Pam Vale;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Roxanne Long; </a:t>
            </a:r>
            <a:r>
              <a:rPr lang="en-US" b="1" dirty="0" err="1">
                <a:solidFill>
                  <a:srgbClr val="D85C00"/>
                </a:solidFill>
                <a:ea typeface="Calibri"/>
                <a:cs typeface="Times New Roman"/>
              </a:rPr>
              <a:t>Ms</a:t>
            </a:r>
            <a:r>
              <a:rPr lang="en-US" b="1" dirty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Samu</a:t>
            </a:r>
            <a:r>
              <a:rPr lang="en-US" b="1" dirty="0" smtClean="0">
                <a:solidFill>
                  <a:srgbClr val="D85C00"/>
                </a:solidFill>
                <a:ea typeface="Calibri"/>
                <a:cs typeface="Times New Roman"/>
              </a:rPr>
              <a:t> </a:t>
            </a:r>
            <a:r>
              <a:rPr lang="en-US" b="1" dirty="0" err="1" smtClean="0">
                <a:solidFill>
                  <a:srgbClr val="D85C00"/>
                </a:solidFill>
                <a:ea typeface="Calibri"/>
                <a:cs typeface="Times New Roman"/>
              </a:rPr>
              <a:t>Chikiwa</a:t>
            </a:r>
            <a:endParaRPr lang="en-GB" dirty="0">
              <a:solidFill>
                <a:srgbClr val="D85C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8184" y="4725144"/>
            <a:ext cx="2520280" cy="63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NEW_SANC_LOGO_HIGH_QUAL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22007"/>
            <a:ext cx="2520280" cy="440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42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774065"/>
            <a:ext cx="5299524" cy="483543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15 minute classroom video</a:t>
            </a:r>
          </a:p>
          <a:p>
            <a:r>
              <a:rPr lang="en-US" dirty="0" smtClean="0"/>
              <a:t>Using the story in the classroom:</a:t>
            </a:r>
          </a:p>
          <a:p>
            <a:pPr lvl="1"/>
            <a:r>
              <a:rPr lang="en-US" dirty="0" smtClean="0"/>
              <a:t>Use the story over the course of a week</a:t>
            </a:r>
          </a:p>
          <a:p>
            <a:pPr lvl="2"/>
            <a:r>
              <a:rPr lang="en-US" dirty="0" smtClean="0"/>
              <a:t>Day 1 – read the story</a:t>
            </a:r>
          </a:p>
          <a:p>
            <a:pPr lvl="2"/>
            <a:r>
              <a:rPr lang="en-US" dirty="0" smtClean="0"/>
              <a:t>Day 2 – Introduce many, more, less, none words &amp; number symbols on cards</a:t>
            </a:r>
          </a:p>
          <a:p>
            <a:pPr lvl="2"/>
            <a:r>
              <a:rPr lang="en-US" dirty="0" smtClean="0"/>
              <a:t>Day 3 – Introduce numerals and words on cards</a:t>
            </a:r>
          </a:p>
          <a:p>
            <a:pPr lvl="2"/>
            <a:r>
              <a:rPr lang="en-US" dirty="0" smtClean="0"/>
              <a:t>Day 4 – act it out</a:t>
            </a:r>
          </a:p>
          <a:p>
            <a:pPr lvl="2"/>
            <a:r>
              <a:rPr lang="en-US" dirty="0" smtClean="0"/>
              <a:t>Day 5 – Make finger puppets with children for learners to use to enact story </a:t>
            </a:r>
          </a:p>
          <a:p>
            <a:pPr lvl="2"/>
            <a:r>
              <a:rPr lang="en-US" dirty="0" smtClean="0"/>
              <a:t>Following days – worksheet and other adaptations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Umbrella and children story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782" y="1268760"/>
            <a:ext cx="3179706" cy="4581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6485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to 31 number grid</a:t>
            </a:r>
          </a:p>
          <a:p>
            <a:r>
              <a:rPr lang="en-US" dirty="0" smtClean="0"/>
              <a:t>1 to 10 number grid</a:t>
            </a:r>
          </a:p>
          <a:p>
            <a:r>
              <a:rPr lang="en-US" dirty="0" smtClean="0"/>
              <a:t>Puzzle pieces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Patterning and puzzle activities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085" l="0" r="98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086" y="226832"/>
            <a:ext cx="1501140" cy="114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67257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31 number grid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page 6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2" y="1628801"/>
            <a:ext cx="4788532" cy="4980704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GB" dirty="0"/>
              <a:t>Ask learners to read the numbers from 1 to 10 with you. Then continue reading the numbers all the way up to 31 for the learners </a:t>
            </a:r>
            <a:endParaRPr lang="en-GB" dirty="0" smtClean="0"/>
          </a:p>
          <a:p>
            <a:pPr lvl="0"/>
            <a:r>
              <a:rPr lang="en-GB" dirty="0" smtClean="0"/>
              <a:t>Ask </a:t>
            </a:r>
            <a:r>
              <a:rPr lang="en-GB" dirty="0"/>
              <a:t>learners if they know what today’s day is, month is and day is. Show them this day on your calendar. Write the month at the top of the grid. </a:t>
            </a:r>
            <a:endParaRPr lang="en-GB" dirty="0" smtClean="0"/>
          </a:p>
          <a:p>
            <a:pPr lvl="0"/>
            <a:r>
              <a:rPr lang="en-GB" dirty="0" smtClean="0"/>
              <a:t>Now </a:t>
            </a:r>
            <a:r>
              <a:rPr lang="en-GB" dirty="0"/>
              <a:t>ask the learners if they can find that same day (number) on the 1-31 grid. Circle this number with a dry wipe marker.</a:t>
            </a:r>
            <a:endParaRPr lang="en-US" dirty="0"/>
          </a:p>
          <a:p>
            <a:pPr lvl="0"/>
            <a:r>
              <a:rPr lang="en-GB" dirty="0"/>
              <a:t>Ask learners if they can guess why the numbers here stop at 31.</a:t>
            </a:r>
            <a:endParaRPr lang="en-US" dirty="0"/>
          </a:p>
          <a:p>
            <a:pPr lvl="0"/>
            <a:r>
              <a:rPr lang="en-GB" dirty="0"/>
              <a:t>Cover the numbers 11-31 with paper – focusing on the row of numbers from 1-10. Tell learners that you are going to cover one number with a block and they must figure out what number is covered. </a:t>
            </a:r>
            <a:br>
              <a:rPr lang="en-GB" dirty="0"/>
            </a:br>
            <a:r>
              <a:rPr lang="en-GB" dirty="0"/>
              <a:t>Ask learners to close their eyes and you cover any one number on the grid. </a:t>
            </a:r>
            <a:br>
              <a:rPr lang="en-GB" dirty="0"/>
            </a:br>
            <a:r>
              <a:rPr lang="en-GB" dirty="0"/>
              <a:t>E.g. if you cover 6 then ask learners what number did I cover? And how do you know that number is 6? </a:t>
            </a:r>
            <a:endParaRPr lang="en-GB" dirty="0"/>
          </a:p>
          <a:p>
            <a:pPr lvl="0"/>
            <a:r>
              <a:rPr lang="en-GB" dirty="0" smtClean="0"/>
              <a:t>Cover </a:t>
            </a:r>
            <a:r>
              <a:rPr lang="en-GB" dirty="0"/>
              <a:t>a number as above, and ask a learner to write the number that is underneath. </a:t>
            </a:r>
            <a:endParaRPr lang="en-US" dirty="0"/>
          </a:p>
          <a:p>
            <a:pPr lvl="0"/>
            <a:r>
              <a:rPr lang="en-GB" dirty="0"/>
              <a:t>Cover a number as above. Ask learners what number comes before and </a:t>
            </a:r>
            <a:r>
              <a:rPr lang="en-GB" dirty="0" smtClean="0"/>
              <a:t>after</a:t>
            </a:r>
            <a:endParaRPr lang="en-US" dirty="0"/>
          </a:p>
        </p:txBody>
      </p:sp>
      <p:pic>
        <p:nvPicPr>
          <p:cNvPr id="8" name="Content Placeholder 3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8044" y="2564904"/>
            <a:ext cx="4089104" cy="2376264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5" l="0" r="98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086" y="226832"/>
            <a:ext cx="1501140" cy="114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98611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can be used for individual work to extend activities introduced with the 1 to 31 grid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– 10 number grid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356992"/>
            <a:ext cx="6012160" cy="335517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085" l="0" r="98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086" y="226832"/>
            <a:ext cx="1501140" cy="114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784656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0588" y="1573032"/>
            <a:ext cx="8611892" cy="4835439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b="1" dirty="0"/>
              <a:t>Object of learning:</a:t>
            </a:r>
            <a:endParaRPr lang="en-US" dirty="0"/>
          </a:p>
          <a:p>
            <a:r>
              <a:rPr lang="en-GB" dirty="0"/>
              <a:t>Shape recognition and description of shapes</a:t>
            </a:r>
            <a:endParaRPr lang="en-US" dirty="0"/>
          </a:p>
          <a:p>
            <a:r>
              <a:rPr lang="en-GB" dirty="0"/>
              <a:t>Spatial reasoning and measurement</a:t>
            </a:r>
            <a:endParaRPr lang="en-US" dirty="0"/>
          </a:p>
          <a:p>
            <a:r>
              <a:rPr lang="en-GB" dirty="0" smtClean="0"/>
              <a:t>Developing language of comparison</a:t>
            </a:r>
          </a:p>
          <a:p>
            <a:pPr marL="0" indent="0">
              <a:buNone/>
            </a:pPr>
            <a:endParaRPr lang="en-GB" i="1" u="sng" dirty="0" smtClean="0"/>
          </a:p>
          <a:p>
            <a:pPr marL="0" indent="0">
              <a:buNone/>
            </a:pPr>
            <a:r>
              <a:rPr lang="en-GB" i="1" u="sng" dirty="0" smtClean="0"/>
              <a:t>Build </a:t>
            </a:r>
            <a:r>
              <a:rPr lang="en-GB" i="1" u="sng" dirty="0"/>
              <a:t>rectangles</a:t>
            </a:r>
            <a:endParaRPr lang="en-US" dirty="0"/>
          </a:p>
          <a:p>
            <a:pPr lvl="0"/>
            <a:r>
              <a:rPr lang="en-GB" dirty="0"/>
              <a:t>Ask learners to show you a rectangle in the classroom (they could point to the door, or windows or carpet, tiles etc.). </a:t>
            </a:r>
            <a:endParaRPr lang="en-US" dirty="0"/>
          </a:p>
          <a:p>
            <a:pPr lvl="0"/>
            <a:r>
              <a:rPr lang="en-GB" dirty="0"/>
              <a:t>Ask them why they say those are rectangles and discuss the properties of the opposite sides being equal and usually we have 2 long sides and two short sides and the upright (not </a:t>
            </a:r>
            <a:r>
              <a:rPr lang="en-GB" dirty="0" err="1"/>
              <a:t>slanty</a:t>
            </a:r>
            <a:r>
              <a:rPr lang="en-GB" dirty="0"/>
              <a:t> or pointy) corners. </a:t>
            </a:r>
            <a:endParaRPr lang="en-US" dirty="0"/>
          </a:p>
          <a:p>
            <a:pPr lvl="0"/>
            <a:r>
              <a:rPr lang="en-GB" dirty="0"/>
              <a:t>Now ask the learners to use some shapes to build you a rectangle. </a:t>
            </a:r>
            <a:endParaRPr lang="en-US" dirty="0"/>
          </a:p>
          <a:p>
            <a:pPr lvl="0"/>
            <a:r>
              <a:rPr lang="en-GB" dirty="0"/>
              <a:t>Then ask them to see if they can build another different rectangle (e.g. a longer, fatter or thinner one).</a:t>
            </a:r>
            <a:endParaRPr lang="en-US" dirty="0"/>
          </a:p>
          <a:p>
            <a:pPr lvl="0"/>
            <a:r>
              <a:rPr lang="en-GB" dirty="0"/>
              <a:t>Ask learners to compare their rectangle to a friend’s and describe how they are the </a:t>
            </a:r>
            <a:r>
              <a:rPr lang="en-GB" b="1" dirty="0"/>
              <a:t>same</a:t>
            </a:r>
            <a:r>
              <a:rPr lang="en-GB" dirty="0"/>
              <a:t> and </a:t>
            </a:r>
            <a:r>
              <a:rPr lang="en-GB" b="1" dirty="0"/>
              <a:t>different </a:t>
            </a:r>
            <a:r>
              <a:rPr lang="en-GB" dirty="0"/>
              <a:t>using words such as longer, shorter, fatter, wider, thinner, thicker, smaller, etc..</a:t>
            </a:r>
            <a:endParaRPr lang="en-US" dirty="0"/>
          </a:p>
          <a:p>
            <a:pPr lvl="0"/>
            <a:r>
              <a:rPr lang="en-GB" dirty="0"/>
              <a:t>Ask them how they know this i.e. putting the shapes next to / on top of each other to make comparisons. </a:t>
            </a:r>
            <a:endParaRPr lang="en-US" dirty="0"/>
          </a:p>
          <a:p>
            <a:pPr marL="0" indent="0">
              <a:buNone/>
            </a:pPr>
            <a:r>
              <a:rPr lang="en-GB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i="1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i="1" u="sng" dirty="0"/>
              <a:t>Build squares</a:t>
            </a:r>
            <a:endParaRPr lang="en-US" dirty="0"/>
          </a:p>
          <a:p>
            <a:pPr lvl="0"/>
            <a:r>
              <a:rPr lang="en-GB" dirty="0"/>
              <a:t>Ask learners to explain what a square is and to show you a square in the classroom. </a:t>
            </a:r>
            <a:endParaRPr lang="en-US" dirty="0"/>
          </a:p>
          <a:p>
            <a:pPr lvl="0"/>
            <a:r>
              <a:rPr lang="en-GB" dirty="0"/>
              <a:t>Discuss why it is a square (i.e. all the sides are equal – and so it is a special case of a rectangle).</a:t>
            </a:r>
            <a:endParaRPr lang="en-US" dirty="0"/>
          </a:p>
          <a:p>
            <a:pPr lvl="0"/>
            <a:r>
              <a:rPr lang="en-GB" dirty="0"/>
              <a:t>Now ask the learners to use some shapes to build you a square.</a:t>
            </a:r>
            <a:endParaRPr lang="en-US" dirty="0"/>
          </a:p>
          <a:p>
            <a:pPr lvl="0"/>
            <a:r>
              <a:rPr lang="en-GB" dirty="0"/>
              <a:t>Depending on the size of the square learners have built, ask them to see if they can build another smaller or bigger </a:t>
            </a:r>
            <a:r>
              <a:rPr lang="en-GB" dirty="0" smtClean="0"/>
              <a:t>square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064432" cy="1252728"/>
          </a:xfrm>
        </p:spPr>
        <p:txBody>
          <a:bodyPr/>
          <a:lstStyle/>
          <a:p>
            <a:r>
              <a:rPr lang="en-US" dirty="0" smtClean="0"/>
              <a:t>Puzzle pieces</a:t>
            </a:r>
            <a:br>
              <a:rPr lang="en-US" dirty="0" smtClean="0"/>
            </a:br>
            <a:r>
              <a:rPr lang="en-US" dirty="0" smtClean="0"/>
              <a:t>page 7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08040" y="252172"/>
            <a:ext cx="1821815" cy="2172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100" y="5984344"/>
            <a:ext cx="1104900" cy="78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787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3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2656" y="6225573"/>
            <a:ext cx="1282700" cy="5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1346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46" y="6004706"/>
            <a:ext cx="8255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215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2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61036" y="6010118"/>
            <a:ext cx="5715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2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2210" y="6220881"/>
            <a:ext cx="850900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6233581"/>
            <a:ext cx="6096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415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0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6706716" y="5807856"/>
            <a:ext cx="825500" cy="120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0" y="497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85" l="0" r="989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086" y="226832"/>
            <a:ext cx="1501140" cy="11480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54728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Cognitive control</a:t>
            </a:r>
          </a:p>
          <a:p>
            <a:pPr lvl="1"/>
            <a:r>
              <a:rPr lang="en-US" dirty="0" smtClean="0"/>
              <a:t>Sorting</a:t>
            </a:r>
          </a:p>
          <a:p>
            <a:pPr lvl="1"/>
            <a:r>
              <a:rPr lang="en-US" dirty="0" smtClean="0"/>
              <a:t>Memory (concentration)</a:t>
            </a:r>
          </a:p>
          <a:p>
            <a:pPr lvl="1"/>
            <a:r>
              <a:rPr lang="en-US" dirty="0" err="1" smtClean="0"/>
              <a:t>Dingaan’s</a:t>
            </a:r>
            <a:r>
              <a:rPr lang="en-US" dirty="0" smtClean="0"/>
              <a:t> kraal</a:t>
            </a:r>
          </a:p>
          <a:p>
            <a:pPr lvl="1"/>
            <a:r>
              <a:rPr lang="en-US" dirty="0" smtClean="0"/>
              <a:t>Snap!</a:t>
            </a:r>
          </a:p>
          <a:p>
            <a:r>
              <a:rPr lang="en-US" dirty="0" smtClean="0"/>
              <a:t>Mathematical focus</a:t>
            </a:r>
          </a:p>
          <a:p>
            <a:pPr lvl="1"/>
            <a:r>
              <a:rPr lang="en-US" dirty="0" smtClean="0"/>
              <a:t>Ordering</a:t>
            </a:r>
          </a:p>
          <a:p>
            <a:pPr lvl="1"/>
            <a:r>
              <a:rPr lang="en-US" dirty="0" smtClean="0"/>
              <a:t>Make 5</a:t>
            </a:r>
          </a:p>
          <a:p>
            <a:pPr lvl="1"/>
            <a:r>
              <a:rPr lang="en-US" dirty="0" smtClean="0"/>
              <a:t>More and less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card activities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43608" y="244083"/>
            <a:ext cx="1080135" cy="125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063202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control card activities</a:t>
            </a:r>
            <a:br>
              <a:rPr lang="en-US" dirty="0" smtClean="0"/>
            </a:br>
            <a:r>
              <a:rPr lang="en-US" dirty="0" smtClean="0"/>
              <a:t>page 8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808"/>
            <a:ext cx="9144000" cy="2041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167436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5301208"/>
            <a:ext cx="1019810" cy="9118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160048"/>
            <a:ext cx="1080135" cy="125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267863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control card activities</a:t>
            </a:r>
            <a:br>
              <a:rPr lang="en-US" dirty="0" smtClean="0"/>
            </a:br>
            <a:r>
              <a:rPr lang="en-US" dirty="0" smtClean="0"/>
              <a:t>pages 9 &amp; 10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07366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220072" y="2420888"/>
            <a:ext cx="2133600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25144"/>
            <a:ext cx="9144000" cy="204727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26849"/>
            <a:ext cx="1080135" cy="1257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38435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card activities</a:t>
            </a:r>
            <a:br>
              <a:rPr lang="en-US" dirty="0" smtClean="0"/>
            </a:br>
            <a:r>
              <a:rPr lang="en-US" dirty="0" smtClean="0"/>
              <a:t>page 11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16194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5024"/>
            <a:ext cx="9144000" cy="14097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32056"/>
            <a:ext cx="1194435" cy="114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161069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Mathematical card activities</a:t>
            </a:r>
            <a:br>
              <a:rPr lang="en-US" dirty="0" smtClean="0"/>
            </a:br>
            <a:r>
              <a:rPr lang="en-US" dirty="0" smtClean="0"/>
              <a:t>page 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4598"/>
            <a:ext cx="9144000" cy="170880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1" y="4283402"/>
            <a:ext cx="2159635" cy="998855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45224"/>
            <a:ext cx="2488756" cy="115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5445224"/>
            <a:ext cx="2159635" cy="1122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5479572"/>
            <a:ext cx="2159635" cy="11233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680577" y="5856563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</a:t>
            </a: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228578" y="5821580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or</a:t>
            </a:r>
            <a:endParaRPr lang="en-US"/>
          </a:p>
        </p:txBody>
      </p:sp>
      <p:pic>
        <p:nvPicPr>
          <p:cNvPr id="12" name="Picture 11"/>
          <p:cNvPicPr/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1600" y="232056"/>
            <a:ext cx="1194435" cy="11410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wpc="http://schemas.microsoft.com/office/word/2010/wordprocessingCanvas" xmlns:mo="http://schemas.microsoft.com/office/mac/office/2008/main" xmlns:mc="http://schemas.openxmlformats.org/markup-compatibility/2006" xmlns:mv="urn:schemas-microsoft-com:mac:vml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lc="http://schemas.openxmlformats.org/drawingml/2006/lockedCanvas"/>
            </a:ext>
          </a:extLst>
        </p:spPr>
      </p:pic>
    </p:spTree>
    <p:extLst>
      <p:ext uri="{BB962C8B-B14F-4D97-AF65-F5344CB8AC3E}">
        <p14:creationId xmlns:p14="http://schemas.microsoft.com/office/powerpoint/2010/main" val="261362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Housekeeping</a:t>
            </a:r>
          </a:p>
          <a:p>
            <a:pPr lvl="1"/>
            <a:r>
              <a:rPr lang="en-US" dirty="0" smtClean="0"/>
              <a:t>Dates: 5</a:t>
            </a:r>
            <a:r>
              <a:rPr lang="en-US" baseline="30000" dirty="0" smtClean="0"/>
              <a:t>th</a:t>
            </a:r>
            <a:r>
              <a:rPr lang="en-US" dirty="0" smtClean="0"/>
              <a:t> September and 25</a:t>
            </a:r>
            <a:r>
              <a:rPr lang="en-US" baseline="30000" dirty="0" smtClean="0"/>
              <a:t>th</a:t>
            </a:r>
            <a:r>
              <a:rPr lang="en-US" dirty="0" smtClean="0"/>
              <a:t> October</a:t>
            </a:r>
          </a:p>
          <a:p>
            <a:r>
              <a:rPr lang="en-US" dirty="0" smtClean="0"/>
              <a:t>Umbrella and Children story</a:t>
            </a:r>
          </a:p>
          <a:p>
            <a:pPr lvl="1"/>
            <a:r>
              <a:rPr lang="en-US" dirty="0" smtClean="0"/>
              <a:t>Classroom video and discussion</a:t>
            </a:r>
          </a:p>
          <a:p>
            <a:r>
              <a:rPr lang="en-US" dirty="0" smtClean="0"/>
              <a:t>Patterning and puzzle activities</a:t>
            </a:r>
          </a:p>
          <a:p>
            <a:r>
              <a:rPr lang="en-US" dirty="0" smtClean="0"/>
              <a:t>Playing card activities</a:t>
            </a:r>
          </a:p>
          <a:p>
            <a:pPr lvl="1"/>
            <a:r>
              <a:rPr lang="en-US" dirty="0" smtClean="0"/>
              <a:t>Cognitive control</a:t>
            </a:r>
          </a:p>
          <a:p>
            <a:pPr lvl="1"/>
            <a:r>
              <a:rPr lang="en-US" dirty="0" smtClean="0"/>
              <a:t>Mathematical focus</a:t>
            </a:r>
          </a:p>
          <a:p>
            <a:r>
              <a:rPr lang="en-US" dirty="0" smtClean="0"/>
              <a:t>Finish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next session as always we will reflect on your implementation of these activities in your class</a:t>
            </a:r>
          </a:p>
          <a:p>
            <a:r>
              <a:rPr lang="en-US" dirty="0"/>
              <a:t>Take photos of your learners using resources in </a:t>
            </a:r>
            <a:r>
              <a:rPr lang="en-US" dirty="0" smtClean="0"/>
              <a:t>class</a:t>
            </a:r>
          </a:p>
          <a:p>
            <a:r>
              <a:rPr lang="en-US" dirty="0" smtClean="0"/>
              <a:t>Jot down your reflections and bring them to the next session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Implementing ideas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98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596" y="1484785"/>
            <a:ext cx="8611892" cy="5124720"/>
          </a:xfrm>
        </p:spPr>
        <p:txBody>
          <a:bodyPr>
            <a:normAutofit/>
          </a:bodyPr>
          <a:lstStyle/>
          <a:p>
            <a:r>
              <a:rPr lang="en-US" dirty="0" smtClean="0"/>
              <a:t>Next month’s session –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US" dirty="0" smtClean="0"/>
          </a:p>
          <a:p>
            <a:r>
              <a:rPr lang="en-US" dirty="0" smtClean="0"/>
              <a:t>Fellow Numeracy Chair: </a:t>
            </a:r>
            <a:r>
              <a:rPr lang="en-US" dirty="0" err="1" smtClean="0"/>
              <a:t>Hamsa</a:t>
            </a:r>
            <a:r>
              <a:rPr lang="en-US" dirty="0" smtClean="0"/>
              <a:t> Venkat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Travel well and we are really excited to be partnering with you all!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month: </a:t>
            </a:r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Dialogical </a:t>
            </a:r>
            <a:r>
              <a:rPr lang="en-US" dirty="0" smtClean="0"/>
              <a:t>reading using number story books 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67544" y="2119595"/>
            <a:ext cx="7200800" cy="4477757"/>
            <a:chOff x="0" y="0"/>
            <a:chExt cx="11976100" cy="67056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1976100" cy="670560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2574692" y="4683525"/>
              <a:ext cx="981013" cy="914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916176" y="5694561"/>
              <a:ext cx="1760642" cy="914400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2605462" y="5091194"/>
            <a:ext cx="589848" cy="610603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267744" y="5097574"/>
            <a:ext cx="576064" cy="1229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7544" y="1734772"/>
            <a:ext cx="7180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CONTEXT-BOUND– BUT extending to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OBJECT-BOUND counting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21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Context bound counting and calculating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(1-5 in the first 2 stories 1-10 in the 3rd)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Object bound counting and calculating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(1-5 in the first 2 stories 1-10 in the 3rd )</a:t>
            </a:r>
            <a:endParaRPr lang="en-ZA" dirty="0"/>
          </a:p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Numeral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recognition 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(numerals 1-5 in the first 2 stories 1-10 in the 3rd)</a:t>
            </a:r>
            <a:endParaRPr lang="en-ZA" dirty="0"/>
          </a:p>
          <a:p>
            <a:pPr lvl="0"/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Compare quantities </a:t>
            </a:r>
            <a:r>
              <a:rPr lang="en-GB" dirty="0" smtClean="0"/>
              <a:t>and </a:t>
            </a:r>
            <a:r>
              <a:rPr lang="en-GB" dirty="0"/>
              <a:t>develop language of more/ less/ many/ none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evelop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comparative language </a:t>
            </a:r>
            <a:r>
              <a:rPr lang="en-GB" dirty="0"/>
              <a:t>for size – big and small; more and less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ecognition</a:t>
            </a:r>
            <a:r>
              <a:rPr lang="en-GB" dirty="0" smtClean="0"/>
              <a:t> </a:t>
            </a:r>
            <a:r>
              <a:rPr lang="en-GB" dirty="0"/>
              <a:t>of words like ‘more’ ‘less’ ‘big’ ‘small’</a:t>
            </a:r>
            <a:endParaRPr lang="en-ZA" dirty="0"/>
          </a:p>
          <a:p>
            <a:pPr lvl="0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evelop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 patterned sense of bonds to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b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dirty="0" smtClean="0"/>
              <a:t>(i.e</a:t>
            </a:r>
            <a:r>
              <a:rPr lang="en-GB" dirty="0"/>
              <a:t>. 5-0; 4-1; 3-2; 2-3; 1-4; 0-5 and bonds to 10 - 3rd story)</a:t>
            </a:r>
            <a:endParaRPr lang="en-ZA" dirty="0"/>
          </a:p>
          <a:p>
            <a:pPr lvl="0"/>
            <a:r>
              <a:rPr lang="en-GB" dirty="0"/>
              <a:t>U</a:t>
            </a:r>
            <a:r>
              <a:rPr lang="en-GB" dirty="0" smtClean="0"/>
              <a:t>se </a:t>
            </a:r>
            <a:r>
              <a:rPr lang="en-GB" dirty="0"/>
              <a:t>written tallies and/or numbers to represent the patterned story of how the ‘number of …’ changes in each place in each stage of the story (extension for learners ready for this aspect</a:t>
            </a:r>
            <a:r>
              <a:rPr lang="en-GB" dirty="0" smtClean="0"/>
              <a:t>)</a:t>
            </a:r>
            <a:endParaRPr lang="en-Z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story activities: Key numeracy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44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Love of stories and Love of reading</a:t>
            </a:r>
          </a:p>
          <a:p>
            <a:r>
              <a:rPr lang="en-US" dirty="0" smtClean="0"/>
              <a:t>Listening and prediction skills</a:t>
            </a:r>
          </a:p>
          <a:p>
            <a:r>
              <a:rPr lang="en-US" dirty="0" smtClean="0"/>
              <a:t>Comprehension skills</a:t>
            </a:r>
          </a:p>
          <a:p>
            <a:pPr lvl="0"/>
            <a:r>
              <a:rPr lang="en-GB" dirty="0" smtClean="0"/>
              <a:t>Develop </a:t>
            </a:r>
            <a:r>
              <a:rPr lang="en-GB" dirty="0"/>
              <a:t>comparative language for </a:t>
            </a:r>
            <a:r>
              <a:rPr lang="en-GB" dirty="0" smtClean="0"/>
              <a:t>size:</a:t>
            </a:r>
            <a:br>
              <a:rPr lang="en-GB" dirty="0" smtClean="0"/>
            </a:br>
            <a:r>
              <a:rPr lang="en-GB" dirty="0" smtClean="0"/>
              <a:t>big </a:t>
            </a:r>
            <a:r>
              <a:rPr lang="en-GB" dirty="0"/>
              <a:t>and small; more and less</a:t>
            </a:r>
            <a:endParaRPr lang="en-ZA" dirty="0"/>
          </a:p>
          <a:p>
            <a:pPr lvl="0"/>
            <a:r>
              <a:rPr lang="en-GB" dirty="0" smtClean="0"/>
              <a:t>Common word recognition:</a:t>
            </a:r>
            <a:br>
              <a:rPr lang="en-GB" dirty="0" smtClean="0"/>
            </a:br>
            <a:r>
              <a:rPr lang="en-GB" dirty="0" smtClean="0"/>
              <a:t>‘</a:t>
            </a:r>
            <a:r>
              <a:rPr lang="en-GB" dirty="0"/>
              <a:t>more’ ‘less’ ‘big’ ‘small</a:t>
            </a:r>
            <a:r>
              <a:rPr lang="en-GB" dirty="0" smtClean="0"/>
              <a:t>’</a:t>
            </a:r>
          </a:p>
          <a:p>
            <a:pPr lvl="0"/>
            <a:r>
              <a:rPr lang="en-GB" dirty="0" smtClean="0"/>
              <a:t>Imagination and own story telling</a:t>
            </a:r>
          </a:p>
          <a:p>
            <a:pPr lvl="0"/>
            <a:r>
              <a:rPr lang="en-GB" dirty="0" smtClean="0"/>
              <a:t>Logic, structuring and organisation of ideas</a:t>
            </a:r>
          </a:p>
          <a:p>
            <a:pPr lvl="0"/>
            <a:endParaRPr lang="en-ZA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 stories – key literacy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57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Focus </a:t>
            </a:r>
            <a:r>
              <a:rPr lang="en-GB" dirty="0"/>
              <a:t>on pictures, numerals and words and speak the key words and number names as the story unfolds</a:t>
            </a:r>
            <a:endParaRPr lang="en-ZA" dirty="0"/>
          </a:p>
          <a:p>
            <a:pPr lvl="0"/>
            <a:r>
              <a:rPr lang="en-GB" dirty="0"/>
              <a:t>Act out with facial expressions emotions and feelings communicated in the story</a:t>
            </a:r>
            <a:endParaRPr lang="en-ZA" dirty="0"/>
          </a:p>
          <a:p>
            <a:pPr lvl="0"/>
            <a:r>
              <a:rPr lang="en-GB" dirty="0"/>
              <a:t>Have a conversation with the reader </a:t>
            </a:r>
            <a:endParaRPr lang="en-ZA" dirty="0"/>
          </a:p>
          <a:p>
            <a:pPr lvl="0"/>
            <a:r>
              <a:rPr lang="en-GB" dirty="0"/>
              <a:t>Predict what might happen next</a:t>
            </a:r>
            <a:endParaRPr lang="en-ZA" dirty="0"/>
          </a:p>
          <a:p>
            <a:pPr lvl="0"/>
            <a:r>
              <a:rPr lang="en-GB" dirty="0"/>
              <a:t>Tell their own stories using story-boards and puppets</a:t>
            </a:r>
            <a:endParaRPr lang="en-ZA" dirty="0"/>
          </a:p>
          <a:p>
            <a:pPr lvl="0"/>
            <a:r>
              <a:rPr lang="en-GB" dirty="0"/>
              <a:t>Tell their own stories using their fingers to represent the number of monkeys/frogs/children in different trees/lily pads/places etc.</a:t>
            </a:r>
            <a:endParaRPr lang="en-ZA" dirty="0"/>
          </a:p>
          <a:p>
            <a:r>
              <a:rPr lang="en-GB" dirty="0"/>
              <a:t>Do imitative reading where they ‘read’ the story to others in the class 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8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923377" y="938337"/>
            <a:ext cx="1334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isiXhosa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2713" y="3261921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Afrikaans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45152" y="5788705"/>
            <a:ext cx="1173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entury Gothic" charset="0"/>
                <a:ea typeface="Century Gothic" charset="0"/>
                <a:cs typeface="Century Gothic" charset="0"/>
              </a:rPr>
              <a:t>English</a:t>
            </a:r>
            <a:endParaRPr lang="en-US" sz="2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01" y="178039"/>
            <a:ext cx="4176464" cy="2967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348880"/>
            <a:ext cx="4247952" cy="29526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901" y="3839665"/>
            <a:ext cx="4045624" cy="287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821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90" y="332656"/>
            <a:ext cx="4284000" cy="2935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8817" y="339011"/>
            <a:ext cx="4284000" cy="29745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990" y="3501008"/>
            <a:ext cx="4284000" cy="29564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990" y="3429000"/>
            <a:ext cx="4284000" cy="28716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983698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975450"/>
            <a:ext cx="1800680" cy="1252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2918" y="4266813"/>
            <a:ext cx="1818657" cy="1264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7504" y="2981256"/>
            <a:ext cx="1798373" cy="12463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6165304"/>
            <a:ext cx="8902264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Available from: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</a:rPr>
              <a:t>http://</a:t>
            </a:r>
            <a:r>
              <a:rPr lang="en-US" sz="1600" dirty="0" err="1" smtClean="0">
                <a:solidFill>
                  <a:schemeClr val="bg1"/>
                </a:solidFill>
              </a:rPr>
              <a:t>www.ru.ac.za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sanc</a:t>
            </a:r>
            <a:r>
              <a:rPr lang="en-US" sz="1600" dirty="0" smtClean="0">
                <a:solidFill>
                  <a:schemeClr val="bg1"/>
                </a:solidFill>
              </a:rPr>
              <a:t>/</a:t>
            </a:r>
            <a:r>
              <a:rPr lang="en-US" sz="1600" dirty="0" err="1" smtClean="0">
                <a:solidFill>
                  <a:schemeClr val="bg1"/>
                </a:solidFill>
              </a:rPr>
              <a:t>teacherdevelopment</a:t>
            </a:r>
            <a:r>
              <a:rPr lang="en-US" sz="1600" dirty="0" smtClean="0">
                <a:solidFill>
                  <a:schemeClr val="bg1"/>
                </a:solidFill>
              </a:rPr>
              <a:t>/earlynumberfungrader2016-2017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52" y="196533"/>
            <a:ext cx="4284000" cy="29122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82" y="176714"/>
            <a:ext cx="4284000" cy="27106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196862"/>
            <a:ext cx="4284000" cy="2880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6207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11B2EB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32789</TotalTime>
  <Words>770</Words>
  <Application>Microsoft Macintosh PowerPoint</Application>
  <PresentationFormat>On-screen Show (4:3)</PresentationFormat>
  <Paragraphs>123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Symbol</vt:lpstr>
      <vt:lpstr>Times New Roman</vt:lpstr>
      <vt:lpstr>Trebuchet MS</vt:lpstr>
      <vt:lpstr>Arial</vt:lpstr>
      <vt:lpstr>Waveform</vt:lpstr>
      <vt:lpstr>Early Number Fun Grade R programme Session 4 19th July 2016</vt:lpstr>
      <vt:lpstr>Agenda</vt:lpstr>
      <vt:lpstr>Dialogical reading using number story books </vt:lpstr>
      <vt:lpstr>Number story activities: Key numeracy skills</vt:lpstr>
      <vt:lpstr>Number stories – key literacy skills</vt:lpstr>
      <vt:lpstr>Method</vt:lpstr>
      <vt:lpstr>PowerPoint Presentation</vt:lpstr>
      <vt:lpstr>PowerPoint Presentation</vt:lpstr>
      <vt:lpstr>PowerPoint Presentation</vt:lpstr>
      <vt:lpstr>Umbrella and children story</vt:lpstr>
      <vt:lpstr>Patterning and puzzle activities</vt:lpstr>
      <vt:lpstr>1 – 31 number grid page 6</vt:lpstr>
      <vt:lpstr>1 – 10 number grid</vt:lpstr>
      <vt:lpstr>Puzzle pieces page 7</vt:lpstr>
      <vt:lpstr>Playing card activities</vt:lpstr>
      <vt:lpstr>Cognitive control card activities page 8</vt:lpstr>
      <vt:lpstr>Cognitive control card activities pages 9 &amp; 10</vt:lpstr>
      <vt:lpstr>Mathematical card activities page 11</vt:lpstr>
      <vt:lpstr>Mathematical card activities page 12</vt:lpstr>
      <vt:lpstr>Implementing ideas</vt:lpstr>
      <vt:lpstr>Next month: 5th September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Rhodes</dc:creator>
  <cp:lastModifiedBy>Debbie Stott</cp:lastModifiedBy>
  <cp:revision>502</cp:revision>
  <cp:lastPrinted>2016-05-16T11:11:11Z</cp:lastPrinted>
  <dcterms:created xsi:type="dcterms:W3CDTF">2011-08-11T12:52:44Z</dcterms:created>
  <dcterms:modified xsi:type="dcterms:W3CDTF">2016-07-20T11:39:43Z</dcterms:modified>
</cp:coreProperties>
</file>