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6" r:id="rId2"/>
    <p:sldId id="478" r:id="rId3"/>
    <p:sldId id="450" r:id="rId4"/>
    <p:sldId id="482" r:id="rId5"/>
    <p:sldId id="436" r:id="rId6"/>
    <p:sldId id="453" r:id="rId7"/>
    <p:sldId id="483" r:id="rId8"/>
    <p:sldId id="484" r:id="rId9"/>
    <p:sldId id="260" r:id="rId10"/>
    <p:sldId id="473" r:id="rId11"/>
    <p:sldId id="474" r:id="rId12"/>
    <p:sldId id="475" r:id="rId13"/>
    <p:sldId id="476" r:id="rId14"/>
    <p:sldId id="477" r:id="rId15"/>
    <p:sldId id="469" r:id="rId16"/>
    <p:sldId id="486" r:id="rId17"/>
    <p:sldId id="470" r:id="rId18"/>
    <p:sldId id="485" r:id="rId19"/>
    <p:sldId id="471" r:id="rId20"/>
    <p:sldId id="472" r:id="rId21"/>
    <p:sldId id="445" r:id="rId22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7145" autoAdjust="0"/>
  </p:normalViewPr>
  <p:slideViewPr>
    <p:cSldViewPr>
      <p:cViewPr>
        <p:scale>
          <a:sx n="169" d="100"/>
          <a:sy n="169" d="100"/>
        </p:scale>
        <p:origin x="3088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6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00" y="5733255"/>
            <a:ext cx="1829933" cy="1029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00" y="5733255"/>
            <a:ext cx="1829933" cy="10293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32.emf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38.emf"/><Relationship Id="rId6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40.emf"/><Relationship Id="rId6" Type="http://schemas.openxmlformats.org/officeDocument/2006/relationships/oleObject" Target="../embeddings/oleObject6.bin"/><Relationship Id="rId7" Type="http://schemas.openxmlformats.org/officeDocument/2006/relationships/package" Target="../embeddings/Microsoft_Word_Document6.docx"/><Relationship Id="rId8" Type="http://schemas.openxmlformats.org/officeDocument/2006/relationships/image" Target="../media/image41.emf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688632" cy="2880320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Early Number Fun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Grade R programme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7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14</a:t>
            </a:r>
            <a:r>
              <a:rPr lang="en-GB" sz="36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February 2017</a:t>
            </a:r>
            <a:endParaRPr lang="en-GB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6408712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Prof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Mellony 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Graven;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Carolyn Stevenson-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Milln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Roxanne Long;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Samu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Chikiwa</a:t>
            </a:r>
            <a:endParaRPr lang="en-GB" dirty="0">
              <a:solidFill>
                <a:srgbClr val="D85C00"/>
              </a:solidFill>
            </a:endParaRPr>
          </a:p>
        </p:txBody>
      </p:sp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04" y="322007"/>
            <a:ext cx="1925960" cy="336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72" y="3022273"/>
            <a:ext cx="4427984" cy="2490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92" y="4324755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2504" y="3686818"/>
            <a:ext cx="1929318" cy="48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“the </a:t>
            </a:r>
            <a:r>
              <a:rPr lang="en-GB" sz="2800" b="1" dirty="0"/>
              <a:t>ability to recognise dot arrangements in different </a:t>
            </a:r>
            <a:r>
              <a:rPr lang="en-GB" sz="2800" b="1" dirty="0" smtClean="0"/>
              <a:t>patterns”</a:t>
            </a:r>
          </a:p>
          <a:p>
            <a:r>
              <a:rPr lang="en-GB" sz="2800" dirty="0" smtClean="0"/>
              <a:t>most </a:t>
            </a:r>
            <a:r>
              <a:rPr lang="en-GB" sz="2800" dirty="0"/>
              <a:t>common dot patterns </a:t>
            </a:r>
            <a:r>
              <a:rPr lang="en-GB" sz="2800" dirty="0" smtClean="0"/>
              <a:t>seen </a:t>
            </a:r>
            <a:r>
              <a:rPr lang="en-GB" sz="2800" dirty="0"/>
              <a:t>on dice, dominoes and playing cards</a:t>
            </a:r>
            <a:r>
              <a:rPr lang="en-US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Subitising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54908"/>
              </p:ext>
            </p:extLst>
          </p:nvPr>
        </p:nvGraphicFramePr>
        <p:xfrm>
          <a:off x="2267744" y="3645024"/>
          <a:ext cx="8073137" cy="376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r:id="rId4" imgW="5943600" imgH="2768600" progId="Word.Document.12">
                  <p:embed/>
                </p:oleObj>
              </mc:Choice>
              <mc:Fallback>
                <p:oleObj name="Document" r:id="rId4" imgW="5943600" imgH="276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3645024"/>
                        <a:ext cx="8073137" cy="3760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54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50" y="1484784"/>
            <a:ext cx="8611892" cy="483543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Two </a:t>
            </a:r>
            <a:r>
              <a:rPr lang="en-GB" sz="2800" dirty="0"/>
              <a:t>types of subitising: </a:t>
            </a:r>
            <a:endParaRPr lang="en-GB" sz="2800" dirty="0" smtClean="0"/>
          </a:p>
          <a:p>
            <a:pPr lvl="1"/>
            <a:r>
              <a:rPr lang="en-GB" sz="2400" b="1" dirty="0" smtClean="0"/>
              <a:t>Perceptual </a:t>
            </a:r>
            <a:r>
              <a:rPr lang="en-GB" sz="2400" b="1" dirty="0"/>
              <a:t>subitising </a:t>
            </a:r>
            <a:r>
              <a:rPr lang="en-GB" sz="2400" dirty="0" smtClean="0"/>
              <a:t>- </a:t>
            </a:r>
            <a:r>
              <a:rPr lang="en-GB" sz="2400" i="1" u="sng" dirty="0" smtClean="0"/>
              <a:t>recognition</a:t>
            </a:r>
            <a:r>
              <a:rPr lang="en-GB" sz="2400" dirty="0" smtClean="0"/>
              <a:t> </a:t>
            </a:r>
            <a:r>
              <a:rPr lang="en-GB" sz="2400" dirty="0"/>
              <a:t>of the number pattern </a:t>
            </a:r>
            <a:endParaRPr lang="en-US" sz="2400" dirty="0"/>
          </a:p>
          <a:p>
            <a:pPr lvl="1"/>
            <a:r>
              <a:rPr lang="en-GB" sz="2400" b="1" dirty="0"/>
              <a:t>Conceptual subitising </a:t>
            </a:r>
            <a:r>
              <a:rPr lang="en-GB" sz="2400" dirty="0" smtClean="0"/>
              <a:t>-</a:t>
            </a:r>
            <a:r>
              <a:rPr lang="en-GB" sz="2400" b="1" dirty="0" smtClean="0"/>
              <a:t> </a:t>
            </a:r>
            <a:r>
              <a:rPr lang="en-GB" sz="2400" dirty="0"/>
              <a:t>recognition of number pattern as a </a:t>
            </a:r>
            <a:r>
              <a:rPr lang="en-GB" sz="2400" i="1" u="sng" dirty="0"/>
              <a:t>combination of the whole and its </a:t>
            </a:r>
            <a:r>
              <a:rPr lang="en-GB" sz="2400" i="1" u="sng" dirty="0" smtClean="0"/>
              <a:t>parts</a:t>
            </a:r>
            <a:endParaRPr lang="en-GB" sz="2400" i="1" u="sng" dirty="0"/>
          </a:p>
          <a:p>
            <a:pPr lvl="2"/>
            <a:r>
              <a:rPr lang="en-GB" sz="2000" b="1" dirty="0" smtClean="0"/>
              <a:t>Spatial </a:t>
            </a:r>
            <a:r>
              <a:rPr lang="en-GB" sz="2000" b="1" dirty="0"/>
              <a:t>arrangements</a:t>
            </a:r>
            <a:r>
              <a:rPr lang="en-GB" sz="2000" dirty="0"/>
              <a:t> of dot sets can influence how difficult they are to </a:t>
            </a:r>
            <a:r>
              <a:rPr lang="en-GB" sz="2000" dirty="0" smtClean="0"/>
              <a:t>subitise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Subitising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98084"/>
              </p:ext>
            </p:extLst>
          </p:nvPr>
        </p:nvGraphicFramePr>
        <p:xfrm>
          <a:off x="376450" y="4545178"/>
          <a:ext cx="8300007" cy="19801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66669"/>
                <a:gridCol w="2766669"/>
                <a:gridCol w="2766669"/>
              </a:tblGrid>
              <a:tr h="1980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Rectangular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arrangement (commonly seen on cards, dominoes and dice) are easiest to subitise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arrangements are averagely difficulty to subitise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Scattered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(random) arrangements are the most difficult to subitise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5703328"/>
            <a:ext cx="693420" cy="71945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5509336"/>
            <a:ext cx="2362835" cy="60896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198" y="5474883"/>
            <a:ext cx="767080" cy="8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Regular</a:t>
            </a:r>
            <a:r>
              <a:rPr lang="en-GB" sz="2400" dirty="0"/>
              <a:t> dot </a:t>
            </a:r>
            <a:r>
              <a:rPr lang="en-GB" sz="2400" dirty="0" smtClean="0"/>
              <a:t>patterns are </a:t>
            </a:r>
            <a:r>
              <a:rPr lang="en-GB" sz="2400" dirty="0"/>
              <a:t>the easiest to </a:t>
            </a:r>
            <a:r>
              <a:rPr lang="en-GB" sz="2400" dirty="0" smtClean="0"/>
              <a:t>recognise </a:t>
            </a:r>
          </a:p>
          <a:p>
            <a:r>
              <a:rPr lang="en-GB" sz="2400" i="1" dirty="0" smtClean="0"/>
              <a:t>Alternate</a:t>
            </a:r>
            <a:r>
              <a:rPr lang="en-GB" sz="2400" dirty="0" smtClean="0"/>
              <a:t> </a:t>
            </a:r>
            <a:r>
              <a:rPr lang="en-GB" sz="2400" dirty="0"/>
              <a:t>dot </a:t>
            </a:r>
            <a:r>
              <a:rPr lang="en-GB" sz="2400" dirty="0" smtClean="0"/>
              <a:t>patterns</a:t>
            </a:r>
          </a:p>
          <a:p>
            <a:pPr lvl="1"/>
            <a:r>
              <a:rPr lang="en-GB" sz="2000" dirty="0" smtClean="0"/>
              <a:t>work </a:t>
            </a:r>
            <a:r>
              <a:rPr lang="en-GB" sz="2000" dirty="0"/>
              <a:t>with other dot arrangements </a:t>
            </a:r>
          </a:p>
          <a:p>
            <a:pPr lvl="1"/>
            <a:r>
              <a:rPr lang="en-GB" sz="2000" dirty="0" smtClean="0"/>
              <a:t>intended </a:t>
            </a:r>
            <a:r>
              <a:rPr lang="en-GB" sz="2000" dirty="0"/>
              <a:t>to help the learners to ‘</a:t>
            </a:r>
            <a:r>
              <a:rPr lang="en-GB" sz="2000" i="1" dirty="0"/>
              <a:t>see</a:t>
            </a:r>
            <a:r>
              <a:rPr lang="en-GB" sz="2000" dirty="0"/>
              <a:t>’ patterns in different </a:t>
            </a:r>
            <a:r>
              <a:rPr lang="en-GB" sz="2000" dirty="0" smtClean="0"/>
              <a:t>configurations </a:t>
            </a:r>
          </a:p>
          <a:p>
            <a:pPr lvl="1"/>
            <a:r>
              <a:rPr lang="en-GB" sz="2000" dirty="0" smtClean="0"/>
              <a:t>Different </a:t>
            </a:r>
            <a:r>
              <a:rPr lang="en-GB" sz="2000" dirty="0"/>
              <a:t>arrangements of dots lead to different decompositions of that </a:t>
            </a:r>
            <a:r>
              <a:rPr lang="en-GB" sz="2000" dirty="0" smtClean="0"/>
              <a:t>number </a:t>
            </a:r>
            <a:endParaRPr lang="en-US" sz="2000" dirty="0"/>
          </a:p>
          <a:p>
            <a:r>
              <a:rPr lang="en-GB" sz="2400" dirty="0" smtClean="0"/>
              <a:t>Here </a:t>
            </a:r>
            <a:r>
              <a:rPr lang="en-GB" sz="2400" dirty="0"/>
              <a:t>6 dots can be seen in different ways</a:t>
            </a:r>
            <a:r>
              <a:rPr lang="en-US" sz="2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Regular and Alternate Dot Patterns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37704"/>
              </p:ext>
            </p:extLst>
          </p:nvPr>
        </p:nvGraphicFramePr>
        <p:xfrm>
          <a:off x="467544" y="5229200"/>
          <a:ext cx="65786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r:id="rId4" imgW="6578600" imgH="1955800" progId="Word.Document.12">
                  <p:embed/>
                </p:oleObj>
              </mc:Choice>
              <mc:Fallback>
                <p:oleObj name="Document" r:id="rId4" imgW="65786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5229200"/>
                        <a:ext cx="65786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71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268375"/>
              </p:ext>
            </p:extLst>
          </p:nvPr>
        </p:nvGraphicFramePr>
        <p:xfrm>
          <a:off x="286984" y="3863886"/>
          <a:ext cx="8612188" cy="288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06094"/>
                <a:gridCol w="4306094"/>
              </a:tblGrid>
              <a:tr h="2880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pattern cards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pattern cards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Dot Pattern Flash Cards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34" y="4293096"/>
            <a:ext cx="3380306" cy="23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682" y="4293096"/>
            <a:ext cx="3380306" cy="23400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80292" y="1448421"/>
            <a:ext cx="8611892" cy="22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regular</a:t>
            </a:r>
            <a:r>
              <a:rPr lang="en-US" smtClean="0"/>
              <a:t> dot pattern cards </a:t>
            </a:r>
          </a:p>
          <a:p>
            <a:pPr lvl="1"/>
            <a:r>
              <a:rPr lang="en-US" smtClean="0"/>
              <a:t>‘</a:t>
            </a:r>
            <a:r>
              <a:rPr lang="en-US" b="1" smtClean="0"/>
              <a:t>R</a:t>
            </a:r>
            <a:r>
              <a:rPr lang="en-US" smtClean="0"/>
              <a:t>’ in the top left corner</a:t>
            </a:r>
          </a:p>
          <a:p>
            <a:r>
              <a:rPr lang="en-US" b="1" smtClean="0"/>
              <a:t>alternate</a:t>
            </a:r>
            <a:r>
              <a:rPr lang="en-US" smtClean="0"/>
              <a:t> dot pattern cards </a:t>
            </a:r>
          </a:p>
          <a:p>
            <a:pPr lvl="1"/>
            <a:r>
              <a:rPr lang="en-US" smtClean="0"/>
              <a:t>‘</a:t>
            </a:r>
            <a:r>
              <a:rPr lang="en-US" b="1" smtClean="0"/>
              <a:t>A</a:t>
            </a:r>
            <a:r>
              <a:rPr lang="en-US" smtClean="0"/>
              <a:t>’ in the top left corner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9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Subitising and Early Number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Subitising fundamental </a:t>
            </a:r>
            <a:r>
              <a:rPr lang="en-GB" dirty="0"/>
              <a:t>skill in the development </a:t>
            </a:r>
            <a:r>
              <a:rPr lang="en-GB" dirty="0" smtClean="0"/>
              <a:t>of:</a:t>
            </a:r>
          </a:p>
          <a:p>
            <a:pPr lvl="1"/>
            <a:r>
              <a:rPr lang="en-GB" dirty="0" smtClean="0"/>
              <a:t>number sense </a:t>
            </a:r>
          </a:p>
          <a:p>
            <a:pPr lvl="1"/>
            <a:r>
              <a:rPr lang="en-GB" dirty="0" smtClean="0"/>
              <a:t>supporting </a:t>
            </a:r>
            <a:r>
              <a:rPr lang="en-GB" dirty="0"/>
              <a:t>the development of </a:t>
            </a:r>
            <a:r>
              <a:rPr lang="en-GB" dirty="0" smtClean="0"/>
              <a:t>compensation</a:t>
            </a:r>
            <a:r>
              <a:rPr lang="en-GB" dirty="0"/>
              <a:t>, unitizing, counting on, composing and decomposing of </a:t>
            </a:r>
            <a:r>
              <a:rPr lang="en-GB" dirty="0" smtClean="0"/>
              <a:t>numbers </a:t>
            </a:r>
            <a:endParaRPr lang="en-US" dirty="0"/>
          </a:p>
          <a:p>
            <a:r>
              <a:rPr lang="en-GB" dirty="0"/>
              <a:t>Young children can begin by learning the patterns of dots up to </a:t>
            </a:r>
            <a:r>
              <a:rPr lang="en-GB" dirty="0" smtClean="0"/>
              <a:t>6 </a:t>
            </a:r>
          </a:p>
          <a:p>
            <a:pPr lvl="1"/>
            <a:r>
              <a:rPr lang="en-GB" dirty="0" smtClean="0"/>
              <a:t>Learners connect </a:t>
            </a:r>
            <a:r>
              <a:rPr lang="en-GB" dirty="0"/>
              <a:t>the dot patterns to numbers, numerals, finger patterns, bead strings, etc. </a:t>
            </a:r>
            <a:endParaRPr lang="en-GB" dirty="0" smtClean="0"/>
          </a:p>
          <a:p>
            <a:r>
              <a:rPr lang="en-GB" dirty="0" smtClean="0"/>
              <a:t>Children </a:t>
            </a:r>
            <a:r>
              <a:rPr lang="en-GB" dirty="0"/>
              <a:t>begin to learn these patterns by counting each dot one at a </a:t>
            </a:r>
            <a:r>
              <a:rPr lang="en-GB" dirty="0" smtClean="0"/>
              <a:t>time </a:t>
            </a:r>
          </a:p>
          <a:p>
            <a:pPr lvl="1"/>
            <a:r>
              <a:rPr lang="en-GB" dirty="0" smtClean="0"/>
              <a:t>Useful </a:t>
            </a:r>
            <a:r>
              <a:rPr lang="en-GB" dirty="0"/>
              <a:t>to work with learners to see the patterns without counting in ones. </a:t>
            </a:r>
            <a:endParaRPr lang="en-GB" dirty="0" smtClean="0"/>
          </a:p>
          <a:p>
            <a:r>
              <a:rPr lang="en-GB" dirty="0" smtClean="0"/>
              <a:t>Encourage language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2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Subitising activities with dot cards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596" y="1774065"/>
            <a:ext cx="5299524" cy="4835439"/>
          </a:xfrm>
        </p:spPr>
        <p:txBody>
          <a:bodyPr/>
          <a:lstStyle/>
          <a:p>
            <a:r>
              <a:rPr lang="en-GB" sz="2800" dirty="0"/>
              <a:t>Dot Card Trains </a:t>
            </a:r>
            <a:r>
              <a:rPr lang="en-GB" sz="2800" dirty="0" smtClean="0"/>
              <a:t>using DBE dot cards</a:t>
            </a:r>
            <a:br>
              <a:rPr lang="en-GB" sz="2800" dirty="0" smtClean="0"/>
            </a:br>
            <a:r>
              <a:rPr lang="en-GB" sz="2800" dirty="0" smtClean="0"/>
              <a:t>page 9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/>
              <a:t>Finger Dot </a:t>
            </a:r>
            <a:r>
              <a:rPr lang="en-GB" sz="2800" dirty="0" smtClean="0"/>
              <a:t>Match</a:t>
            </a:r>
            <a:br>
              <a:rPr lang="en-GB" sz="2800" dirty="0" smtClean="0"/>
            </a:br>
            <a:r>
              <a:rPr lang="en-GB" sz="2800" dirty="0" smtClean="0"/>
              <a:t>page 10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../../../../../../../../../../var/folders/pb/dnmgqytn25sbyrs4slk_ks780000gn/T/com.evernote.Evernote/WebKitDnD.z5qVdd/C7CCE05A-9A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32784" y="864160"/>
            <a:ext cx="1270496" cy="3231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93095"/>
            <a:ext cx="1656184" cy="151562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293095"/>
            <a:ext cx="1544652" cy="15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Domino Parking Lot</a:t>
            </a:r>
          </a:p>
          <a:p>
            <a:r>
              <a:rPr lang="en-US" dirty="0" smtClean="0"/>
              <a:t>Match Dots to Number Cards</a:t>
            </a:r>
          </a:p>
          <a:p>
            <a:r>
              <a:rPr lang="en-US" dirty="0" smtClean="0"/>
              <a:t>Domino Cups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fun with dominos (Tania)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9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Subitising activities with dot </a:t>
            </a:r>
            <a:r>
              <a:rPr lang="en-GB" dirty="0" smtClean="0"/>
              <a:t>cards</a:t>
            </a:r>
            <a:br>
              <a:rPr lang="en-GB" dirty="0" smtClean="0"/>
            </a:br>
            <a:r>
              <a:rPr lang="en-GB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596" y="1774065"/>
            <a:ext cx="5299524" cy="4835439"/>
          </a:xfrm>
        </p:spPr>
        <p:txBody>
          <a:bodyPr/>
          <a:lstStyle/>
          <a:p>
            <a:r>
              <a:rPr lang="en-GB" sz="2800" dirty="0"/>
              <a:t>Clothespin </a:t>
            </a:r>
            <a:r>
              <a:rPr lang="en-GB" sz="2800" dirty="0" smtClean="0"/>
              <a:t>Match</a:t>
            </a:r>
            <a:br>
              <a:rPr lang="en-GB" sz="2800" dirty="0" smtClean="0"/>
            </a:br>
            <a:r>
              <a:rPr lang="en-GB" sz="2800" dirty="0" smtClean="0"/>
              <a:t>page </a:t>
            </a:r>
            <a:r>
              <a:rPr lang="en-GB" sz="2800" dirty="0"/>
              <a:t>10</a:t>
            </a:r>
            <a:endParaRPr lang="en-US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same and </a:t>
            </a:r>
            <a:r>
              <a:rPr lang="en-GB" sz="2800" dirty="0" smtClean="0"/>
              <a:t>different</a:t>
            </a:r>
            <a:br>
              <a:rPr lang="en-GB" sz="2800" dirty="0" smtClean="0"/>
            </a:br>
            <a:r>
              <a:rPr lang="en-GB" sz="2800" dirty="0" smtClean="0"/>
              <a:t>page 11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66365"/>
              </p:ext>
            </p:extLst>
          </p:nvPr>
        </p:nvGraphicFramePr>
        <p:xfrm>
          <a:off x="5292080" y="4170684"/>
          <a:ext cx="5780112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4" imgW="5943600" imgH="1638300" progId="Word.Document.12">
                  <p:embed/>
                </p:oleObj>
              </mc:Choice>
              <mc:Fallback>
                <p:oleObj name="Document" r:id="rId4" imgW="59436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4170684"/>
                        <a:ext cx="5780112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868" y="1877859"/>
            <a:ext cx="2592288" cy="1799741"/>
          </a:xfrm>
          <a:prstGeom prst="rect">
            <a:avLst/>
          </a:prstGeom>
        </p:spPr>
      </p:pic>
      <p:pic>
        <p:nvPicPr>
          <p:cNvPr id="1027" name="Picture 8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8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7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7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653136"/>
            <a:ext cx="2448272" cy="194421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Turn taking</a:t>
            </a:r>
          </a:p>
          <a:p>
            <a:r>
              <a:rPr lang="en-US" sz="2600" dirty="0" smtClean="0"/>
              <a:t>Subitising</a:t>
            </a:r>
          </a:p>
          <a:p>
            <a:r>
              <a:rPr lang="en-US" sz="2600" dirty="0" smtClean="0"/>
              <a:t>Language development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dominos</a:t>
            </a:r>
            <a:br>
              <a:rPr lang="en-US" dirty="0" smtClean="0"/>
            </a:br>
            <a:r>
              <a:rPr lang="en-US" dirty="0" smtClean="0"/>
              <a:t>page 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204864"/>
            <a:ext cx="584705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Subitising activities with dominoes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596" y="1774065"/>
            <a:ext cx="6883700" cy="4835439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Dice/Domino Match </a:t>
            </a:r>
            <a:r>
              <a:rPr lang="en-GB" sz="2800" dirty="0" smtClean="0"/>
              <a:t>page 12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Domino </a:t>
            </a:r>
            <a:r>
              <a:rPr lang="en-US" sz="2800" dirty="0"/>
              <a:t>Flash </a:t>
            </a:r>
            <a:r>
              <a:rPr lang="en-US" sz="2800" dirty="0" smtClean="0"/>
              <a:t>Game</a:t>
            </a:r>
            <a:r>
              <a:rPr lang="en-US" sz="2800" dirty="0"/>
              <a:t> </a:t>
            </a:r>
            <a:r>
              <a:rPr lang="en-US" sz="2800" dirty="0" smtClean="0"/>
              <a:t>page 12</a:t>
            </a:r>
            <a:endParaRPr lang="en-US" sz="2800" dirty="0"/>
          </a:p>
          <a:p>
            <a:pPr lvl="1"/>
            <a:r>
              <a:rPr lang="en-GB" dirty="0"/>
              <a:t>Ask:</a:t>
            </a:r>
            <a:endParaRPr lang="en-US" dirty="0"/>
          </a:p>
          <a:p>
            <a:pPr lvl="2"/>
            <a:r>
              <a:rPr lang="en-GB" i="1" dirty="0"/>
              <a:t>How many dots did you see? </a:t>
            </a:r>
            <a:endParaRPr lang="en-US" dirty="0"/>
          </a:p>
          <a:p>
            <a:pPr lvl="2"/>
            <a:r>
              <a:rPr lang="en-GB" i="1" dirty="0"/>
              <a:t>How did you see them?</a:t>
            </a:r>
            <a:endParaRPr lang="en-US" dirty="0"/>
          </a:p>
          <a:p>
            <a:pPr lvl="2"/>
            <a:r>
              <a:rPr lang="en-GB" i="1" dirty="0"/>
              <a:t>How did you remember what to </a:t>
            </a:r>
            <a:r>
              <a:rPr lang="en-GB" i="1" dirty="0" smtClean="0"/>
              <a:t>build</a:t>
            </a:r>
            <a:r>
              <a:rPr lang="en-GB" dirty="0" smtClean="0"/>
              <a:t>?</a:t>
            </a:r>
            <a:endParaRPr lang="en-US" dirty="0"/>
          </a:p>
          <a:p>
            <a:pPr lvl="1"/>
            <a:r>
              <a:rPr lang="en-GB" dirty="0" smtClean="0"/>
              <a:t>Discuss the </a:t>
            </a:r>
            <a:r>
              <a:rPr lang="en-GB" b="1" dirty="0"/>
              <a:t>configuration of the </a:t>
            </a:r>
            <a:r>
              <a:rPr lang="en-GB" b="1" dirty="0" smtClean="0"/>
              <a:t>pattern</a:t>
            </a:r>
            <a:endParaRPr lang="en-GB" dirty="0"/>
          </a:p>
          <a:p>
            <a:pPr lvl="1"/>
            <a:r>
              <a:rPr lang="en-GB" b="1" dirty="0" smtClean="0"/>
              <a:t>how</a:t>
            </a:r>
            <a:r>
              <a:rPr lang="en-GB" dirty="0" smtClean="0"/>
              <a:t> </a:t>
            </a:r>
            <a:r>
              <a:rPr lang="en-GB" dirty="0"/>
              <a:t>children saw </a:t>
            </a:r>
            <a:r>
              <a:rPr lang="en-GB" dirty="0" smtClean="0"/>
              <a:t>the number of dots </a:t>
            </a:r>
            <a:r>
              <a:rPr lang="en-GB" dirty="0"/>
              <a:t>there were</a:t>
            </a:r>
            <a:endParaRPr lang="en-US" dirty="0"/>
          </a:p>
          <a:p>
            <a:endParaRPr lang="en-GB" sz="28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13861"/>
              </p:ext>
            </p:extLst>
          </p:nvPr>
        </p:nvGraphicFramePr>
        <p:xfrm>
          <a:off x="1475656" y="2168604"/>
          <a:ext cx="59436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cument" r:id="rId4" imgW="5943600" imgH="1562100" progId="Word.Document.12">
                  <p:embed/>
                </p:oleObj>
              </mc:Choice>
              <mc:Fallback>
                <p:oleObj name="Document" r:id="rId4" imgW="59436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2168604"/>
                        <a:ext cx="59436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02699" y="3374565"/>
            <a:ext cx="9712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for this year:</a:t>
            </a:r>
          </a:p>
          <a:p>
            <a:pPr lvl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</a:p>
          <a:p>
            <a:pPr lvl="1"/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</a:p>
          <a:p>
            <a:pPr lvl="1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June</a:t>
            </a:r>
          </a:p>
          <a:p>
            <a:r>
              <a:rPr lang="en-US" dirty="0" smtClean="0"/>
              <a:t>New QR code on handbooks</a:t>
            </a:r>
          </a:p>
          <a:p>
            <a:pPr lvl="1"/>
            <a:r>
              <a:rPr lang="en-US" dirty="0" smtClean="0"/>
              <a:t>Download QR reader on your phone</a:t>
            </a:r>
          </a:p>
          <a:p>
            <a:pPr lvl="1"/>
            <a:r>
              <a:rPr lang="en-US" dirty="0" smtClean="0"/>
              <a:t>Scan the code</a:t>
            </a:r>
          </a:p>
          <a:p>
            <a:pPr lvl="1"/>
            <a:r>
              <a:rPr lang="en-US" dirty="0" smtClean="0"/>
              <a:t>Go straight to the resources page on our website!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40" y="306896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Sequencing activities with </a:t>
            </a:r>
            <a:r>
              <a:rPr lang="en-GB" dirty="0" smtClean="0"/>
              <a:t>dominoes</a:t>
            </a:r>
            <a:br>
              <a:rPr lang="en-GB" dirty="0" smtClean="0"/>
            </a:br>
            <a:r>
              <a:rPr lang="en-GB" dirty="0" smtClean="0"/>
              <a:t>page 13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543921"/>
            <a:ext cx="3600400" cy="506558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Simple </a:t>
            </a:r>
            <a:r>
              <a:rPr lang="en-GB" sz="2800" dirty="0" smtClean="0"/>
              <a:t>sequences</a:t>
            </a:r>
          </a:p>
          <a:p>
            <a:pPr lvl="1"/>
            <a:r>
              <a:rPr lang="en-GB" sz="2400" dirty="0" smtClean="0"/>
              <a:t>small to large</a:t>
            </a:r>
          </a:p>
          <a:p>
            <a:pPr lvl="1"/>
            <a:r>
              <a:rPr lang="en-GB" sz="2400" dirty="0" smtClean="0"/>
              <a:t>large to small</a:t>
            </a:r>
            <a:r>
              <a:rPr lang="en-US" sz="24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What comes next</a:t>
            </a:r>
          </a:p>
          <a:p>
            <a:pPr lvl="1"/>
            <a:r>
              <a:rPr lang="en-US" sz="2400" dirty="0" smtClean="0"/>
              <a:t>complete up to 6 dominos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missing</a:t>
            </a:r>
          </a:p>
          <a:p>
            <a:pPr lvl="1"/>
            <a:r>
              <a:rPr lang="en-US" sz="2400" dirty="0" smtClean="0"/>
              <a:t>complete the sequence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GB" sz="28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29400"/>
              </p:ext>
            </p:extLst>
          </p:nvPr>
        </p:nvGraphicFramePr>
        <p:xfrm>
          <a:off x="3557618" y="3314702"/>
          <a:ext cx="5577095" cy="114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Document" r:id="rId4" imgW="5943600" imgH="1219200" progId="Word.Document.12">
                  <p:embed/>
                </p:oleObj>
              </mc:Choice>
              <mc:Fallback>
                <p:oleObj name="Document" r:id="rId4" imgW="5943600" imgH="121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7618" y="3314702"/>
                        <a:ext cx="5577095" cy="114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964088"/>
              </p:ext>
            </p:extLst>
          </p:nvPr>
        </p:nvGraphicFramePr>
        <p:xfrm>
          <a:off x="3496617" y="4921116"/>
          <a:ext cx="5561116" cy="193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Document" r:id="rId7" imgW="5943600" imgH="2070100" progId="Word.Document.12">
                  <p:embed/>
                </p:oleObj>
              </mc:Choice>
              <mc:Fallback>
                <p:oleObj name="Document" r:id="rId7" imgW="59436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6617" y="4921116"/>
                        <a:ext cx="5561116" cy="1936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053526" y="1974458"/>
            <a:ext cx="2585277" cy="720000"/>
            <a:chOff x="5085987" y="2126805"/>
            <a:chExt cx="2585277" cy="720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1042" y="2126805"/>
              <a:ext cx="360000" cy="72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987" y="2126805"/>
              <a:ext cx="360000" cy="72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1152" y="2126805"/>
              <a:ext cx="360000" cy="72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866207" y="2126805"/>
              <a:ext cx="360000" cy="72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976097" y="2126805"/>
              <a:ext cx="360000" cy="72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1264" y="2126805"/>
              <a:ext cx="36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28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484785"/>
            <a:ext cx="8611892" cy="5124720"/>
          </a:xfrm>
        </p:spPr>
        <p:txBody>
          <a:bodyPr>
            <a:normAutofit/>
          </a:bodyPr>
          <a:lstStyle/>
          <a:p>
            <a:r>
              <a:rPr lang="en-US" dirty="0" smtClean="0"/>
              <a:t>Next month’s session – Tuesday 14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</a:p>
          <a:p>
            <a:r>
              <a:rPr lang="en-US" dirty="0" smtClean="0"/>
              <a:t>Travel well and we are really excited to be partnering with you all!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 of 3-4 and with teachers from other schools discuss the questions on the handout</a:t>
            </a:r>
          </a:p>
          <a:p>
            <a:r>
              <a:rPr lang="en-US" dirty="0" smtClean="0"/>
              <a:t>Select a scribe to jot down main ideas and points of discussion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feedback on:</a:t>
            </a:r>
            <a:br>
              <a:rPr lang="en-US" dirty="0" smtClean="0"/>
            </a:br>
            <a:r>
              <a:rPr lang="en-US" dirty="0" smtClean="0"/>
              <a:t>2016 learner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596" y="1774065"/>
            <a:ext cx="4723460" cy="4835439"/>
          </a:xfrm>
        </p:spPr>
        <p:txBody>
          <a:bodyPr/>
          <a:lstStyle/>
          <a:p>
            <a:r>
              <a:rPr lang="en-US" dirty="0" smtClean="0"/>
              <a:t>Throwing dice</a:t>
            </a:r>
          </a:p>
          <a:p>
            <a:r>
              <a:rPr lang="en-US" dirty="0" smtClean="0"/>
              <a:t>Working with dominos</a:t>
            </a:r>
          </a:p>
          <a:p>
            <a:r>
              <a:rPr lang="en-US" dirty="0" smtClean="0"/>
              <a:t>Puzzles (e.g. shapes, jigsaws</a:t>
            </a:r>
          </a:p>
          <a:p>
            <a:r>
              <a:rPr lang="en-US" dirty="0" smtClean="0"/>
              <a:t>Patterning activities</a:t>
            </a:r>
          </a:p>
          <a:p>
            <a:r>
              <a:rPr lang="en-US" dirty="0" smtClean="0"/>
              <a:t>With chalk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using the black trays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513376"/>
            <a:ext cx="3993470" cy="5302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64359"/>
            <a:ext cx="1819577" cy="2161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693801"/>
            <a:ext cx="1728192" cy="8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control</a:t>
            </a:r>
            <a:br>
              <a:rPr lang="en-US" dirty="0" smtClean="0"/>
            </a:br>
            <a:r>
              <a:rPr lang="en-US" dirty="0" smtClean="0"/>
              <a:t>Focus on FINGER DIFFERNTIATION</a:t>
            </a:r>
            <a:br>
              <a:rPr lang="en-US" dirty="0" smtClean="0"/>
            </a:br>
            <a:r>
              <a:rPr lang="en-US" dirty="0" smtClean="0"/>
              <a:t>page 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Build finger </a:t>
            </a:r>
            <a:r>
              <a:rPr lang="en-GB" dirty="0" smtClean="0"/>
              <a:t>differentiation</a:t>
            </a:r>
          </a:p>
          <a:p>
            <a:pPr lvl="1"/>
            <a:r>
              <a:rPr lang="en-GB" dirty="0" smtClean="0"/>
              <a:t>important </a:t>
            </a:r>
            <a:r>
              <a:rPr lang="en-GB" dirty="0"/>
              <a:t>for developing numerical and visual mathematical understanding</a:t>
            </a:r>
            <a:endParaRPr lang="en-US" dirty="0"/>
          </a:p>
          <a:p>
            <a:r>
              <a:rPr lang="en-GB" b="1" i="1" dirty="0"/>
              <a:t>Skills</a:t>
            </a:r>
            <a:r>
              <a:rPr lang="en-GB" dirty="0"/>
              <a:t>:</a:t>
            </a:r>
            <a:endParaRPr lang="en-US" dirty="0"/>
          </a:p>
          <a:p>
            <a:pPr lvl="1"/>
            <a:r>
              <a:rPr lang="en-GB" dirty="0"/>
              <a:t>Inhibition and shifting attention</a:t>
            </a:r>
            <a:endParaRPr lang="en-US" dirty="0"/>
          </a:p>
          <a:p>
            <a:pPr lvl="1"/>
            <a:r>
              <a:rPr lang="en-GB" dirty="0"/>
              <a:t>Colour differentiation</a:t>
            </a:r>
            <a:endParaRPr lang="en-US" dirty="0"/>
          </a:p>
          <a:p>
            <a:pPr lvl="1"/>
            <a:r>
              <a:rPr lang="en-GB" dirty="0"/>
              <a:t>Descriptive vocabulary such as </a:t>
            </a:r>
            <a:r>
              <a:rPr lang="en-GB" i="1" dirty="0"/>
              <a:t>up, down, left, right, curved, straight</a:t>
            </a:r>
            <a:r>
              <a:rPr lang="en-GB" dirty="0"/>
              <a:t>, </a:t>
            </a:r>
            <a:r>
              <a:rPr lang="en-GB" i="1" dirty="0"/>
              <a:t>around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81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Finger Differentiation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515267"/>
            <a:ext cx="2485007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35" y="1515267"/>
            <a:ext cx="2630613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393" y="4811206"/>
            <a:ext cx="2359310" cy="2039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1513376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GB" sz="1600" dirty="0"/>
              <a:t>Put a coloured dot on each child’s fingernail as shown in the diagram. </a:t>
            </a: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GB" sz="1600" dirty="0"/>
              <a:t>Have the child match their red index finger to the red path in the maze and </a:t>
            </a:r>
            <a:r>
              <a:rPr lang="en-GB" sz="1600" b="1" dirty="0"/>
              <a:t>slowly</a:t>
            </a:r>
            <a:r>
              <a:rPr lang="en-GB" sz="1600" dirty="0"/>
              <a:t> trace the path to the end. Help the child focus on the path and not speed along. </a:t>
            </a: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GB" sz="1600" dirty="0"/>
              <a:t>Each path should be traced slowly and take several seconds. </a:t>
            </a: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GB" sz="1600" dirty="0"/>
              <a:t>Next trace the green path with the matching finger. </a:t>
            </a: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GB" sz="1600" dirty="0"/>
              <a:t>After a child uses their dominant hand to trace all of the paths in the maze ask them to use their other hand</a:t>
            </a:r>
            <a:r>
              <a:rPr lang="en-GB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388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Calming and concentration:</a:t>
            </a:r>
            <a:br>
              <a:rPr lang="en-US" dirty="0" smtClean="0"/>
            </a:br>
            <a:r>
              <a:rPr lang="en-US" dirty="0" smtClean="0"/>
              <a:t>FREEZE! Game</a:t>
            </a:r>
            <a:br>
              <a:rPr lang="en-US" dirty="0" smtClean="0"/>
            </a:br>
            <a:r>
              <a:rPr lang="en-US" dirty="0" smtClean="0"/>
              <a:t>page 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596" y="1774065"/>
            <a:ext cx="6955708" cy="483543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b="1" dirty="0" smtClean="0"/>
              <a:t>Before playing the game, familiarise learners with the positions on the cards</a:t>
            </a:r>
          </a:p>
          <a:p>
            <a:pPr marL="0" lvl="0" indent="0">
              <a:buNone/>
            </a:pPr>
            <a:endParaRPr lang="en-GB" sz="20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 smtClean="0"/>
              <a:t>As </a:t>
            </a:r>
            <a:r>
              <a:rPr lang="en-GB" sz="2000" dirty="0"/>
              <a:t>soon as the music starts playing, the learners move around the chosen outdoor space any way they want. But emphasise that they must listen for when the music stops. 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After some time, stop the music.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When the music stops, show a card to the learners. Each learner copies the position and </a:t>
            </a:r>
            <a:r>
              <a:rPr lang="en-GB" sz="2000" b="1" i="1" dirty="0"/>
              <a:t>FREEZE</a:t>
            </a:r>
            <a:r>
              <a:rPr lang="en-GB" sz="2000" dirty="0"/>
              <a:t> in position.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Any learner who moves or has the wrong position is out. 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Repeat steps 1 to 4, showing different cards each time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8640"/>
            <a:ext cx="1867577" cy="1298332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445" y="1800035"/>
            <a:ext cx="1311910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308304" y="3573016"/>
            <a:ext cx="1728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Show this card, and all learners must stand with their feet together and both hands on top of their heads.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2850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if possible</a:t>
            </a:r>
          </a:p>
          <a:p>
            <a:r>
              <a:rPr lang="en-US" dirty="0" smtClean="0"/>
              <a:t>Draw layout with chalk</a:t>
            </a:r>
          </a:p>
          <a:p>
            <a:r>
              <a:rPr lang="en-US" dirty="0" smtClean="0"/>
              <a:t>Throw stone (start in box 1)</a:t>
            </a:r>
          </a:p>
          <a:p>
            <a:r>
              <a:rPr lang="en-US" dirty="0" smtClean="0"/>
              <a:t>Avoid box with stone</a:t>
            </a:r>
          </a:p>
          <a:p>
            <a:r>
              <a:rPr lang="en-US" dirty="0" smtClean="0"/>
              <a:t>Hop / jump through the layout</a:t>
            </a:r>
          </a:p>
          <a:p>
            <a:r>
              <a:rPr lang="en-US" dirty="0" smtClean="0"/>
              <a:t>Turn at 5 or 10</a:t>
            </a:r>
          </a:p>
          <a:p>
            <a:r>
              <a:rPr lang="en-US" dirty="0"/>
              <a:t>Hop / jump </a:t>
            </a:r>
            <a:r>
              <a:rPr lang="en-US" dirty="0" smtClean="0"/>
              <a:t>back to 1</a:t>
            </a:r>
          </a:p>
          <a:p>
            <a:r>
              <a:rPr lang="en-US" dirty="0" smtClean="0"/>
              <a:t>Pick up stone as you go back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596" y="260648"/>
            <a:ext cx="8539884" cy="792088"/>
          </a:xfrm>
        </p:spPr>
        <p:txBody>
          <a:bodyPr/>
          <a:lstStyle/>
          <a:p>
            <a:pPr algn="l"/>
            <a:r>
              <a:rPr lang="en-US" dirty="0"/>
              <a:t>Calming and </a:t>
            </a:r>
            <a:r>
              <a:rPr lang="en-US" dirty="0" smtClean="0"/>
              <a:t>concentration:</a:t>
            </a:r>
            <a:br>
              <a:rPr lang="en-US" dirty="0" smtClean="0"/>
            </a:br>
            <a:r>
              <a:rPr lang="en-US" dirty="0" smtClean="0"/>
              <a:t>Hopscotch (page 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16" y="116575"/>
            <a:ext cx="1476423" cy="2160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113" y="116575"/>
            <a:ext cx="1209549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997904"/>
            <a:ext cx="1494037" cy="37116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51842">
            <a:off x="4107336" y="1646715"/>
            <a:ext cx="25922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14025">
            <a:off x="5563362" y="4602561"/>
            <a:ext cx="14876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progression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7544" y="2119595"/>
            <a:ext cx="7560840" cy="4477757"/>
            <a:chOff x="0" y="0"/>
            <a:chExt cx="11976100" cy="6705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976100" cy="67056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2574692" y="4683525"/>
              <a:ext cx="981013" cy="914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95220" y="5694561"/>
              <a:ext cx="2359447" cy="914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2712358" y="5097574"/>
            <a:ext cx="589848" cy="61060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67744" y="5097574"/>
            <a:ext cx="576064" cy="1229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1734772"/>
            <a:ext cx="7180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CONTEXT-BOUND– BUT extending to </a:t>
            </a:r>
            <a:r>
              <a:rPr lang="en-US" sz="2000" dirty="0" smtClean="0"/>
              <a:t>OBJECT-BOUND counting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9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32893</TotalTime>
  <Words>857</Words>
  <Application>Microsoft Macintosh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Trebuchet MS</vt:lpstr>
      <vt:lpstr>Waveform</vt:lpstr>
      <vt:lpstr>Document</vt:lpstr>
      <vt:lpstr>Early Number Fun Grade R programme Session 7 14th February 2017</vt:lpstr>
      <vt:lpstr>Admin</vt:lpstr>
      <vt:lpstr>Group feedback on: 2016 learner assessments</vt:lpstr>
      <vt:lpstr>Suggestions for using the black trays…</vt:lpstr>
      <vt:lpstr>Cognitive control Focus on FINGER DIFFERNTIATION page 8</vt:lpstr>
      <vt:lpstr>Finger Differentiation</vt:lpstr>
      <vt:lpstr>Calming and concentration: FREEZE! Game page 9</vt:lpstr>
      <vt:lpstr>Calming and concentration: Hopscotch (page 10)</vt:lpstr>
      <vt:lpstr>Learner progression </vt:lpstr>
      <vt:lpstr>Subitising</vt:lpstr>
      <vt:lpstr>Subitising</vt:lpstr>
      <vt:lpstr>Regular and Alternate Dot Patterns</vt:lpstr>
      <vt:lpstr>Dot Pattern Flash Cards</vt:lpstr>
      <vt:lpstr>Subitising and Early Number Strategies</vt:lpstr>
      <vt:lpstr>Subitising activities with dot cards </vt:lpstr>
      <vt:lpstr>Having fun with dominos (Tania)</vt:lpstr>
      <vt:lpstr>Subitising activities with dot cards continued </vt:lpstr>
      <vt:lpstr>Playing dominos page 14</vt:lpstr>
      <vt:lpstr>Subitising activities with dominoes </vt:lpstr>
      <vt:lpstr>Sequencing activities with dominoes page 13 </vt:lpstr>
      <vt:lpstr>Next session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>Debbie Stott</cp:lastModifiedBy>
  <cp:revision>522</cp:revision>
  <cp:lastPrinted>2017-02-13T11:09:26Z</cp:lastPrinted>
  <dcterms:created xsi:type="dcterms:W3CDTF">2011-08-11T12:52:44Z</dcterms:created>
  <dcterms:modified xsi:type="dcterms:W3CDTF">2017-02-15T08:57:12Z</dcterms:modified>
</cp:coreProperties>
</file>