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1"/>
  </p:notesMasterIdLst>
  <p:handoutMasterIdLst>
    <p:handoutMasterId r:id="rId22"/>
  </p:handoutMasterIdLst>
  <p:sldIdLst>
    <p:sldId id="256" r:id="rId2"/>
    <p:sldId id="450" r:id="rId3"/>
    <p:sldId id="469" r:id="rId4"/>
    <p:sldId id="468" r:id="rId5"/>
    <p:sldId id="467" r:id="rId6"/>
    <p:sldId id="471" r:id="rId7"/>
    <p:sldId id="436" r:id="rId8"/>
    <p:sldId id="466" r:id="rId9"/>
    <p:sldId id="470" r:id="rId10"/>
    <p:sldId id="260" r:id="rId11"/>
    <p:sldId id="451" r:id="rId12"/>
    <p:sldId id="452" r:id="rId13"/>
    <p:sldId id="453" r:id="rId14"/>
    <p:sldId id="454" r:id="rId15"/>
    <p:sldId id="456" r:id="rId16"/>
    <p:sldId id="457" r:id="rId17"/>
    <p:sldId id="464" r:id="rId18"/>
    <p:sldId id="465" r:id="rId19"/>
    <p:sldId id="445" r:id="rId20"/>
  </p:sldIdLst>
  <p:sldSz cx="9144000" cy="6858000" type="screen4x3"/>
  <p:notesSz cx="9928225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llony Grave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2" autoAdjust="0"/>
    <p:restoredTop sz="87145" autoAdjust="0"/>
  </p:normalViewPr>
  <p:slideViewPr>
    <p:cSldViewPr>
      <p:cViewPr>
        <p:scale>
          <a:sx n="169" d="100"/>
          <a:sy n="169" d="100"/>
        </p:scale>
        <p:origin x="3088" y="6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9" d="100"/>
        <a:sy n="129" d="100"/>
      </p:scale>
      <p:origin x="0" y="0"/>
    </p:cViewPr>
  </p:sorterViewPr>
  <p:notesViewPr>
    <p:cSldViewPr>
      <p:cViewPr varScale="1">
        <p:scale>
          <a:sx n="157" d="100"/>
          <a:sy n="157" d="100"/>
        </p:scale>
        <p:origin x="668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commentAuthors" Target="commentAuthor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3698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8C39C-3178-4D0C-931F-5E2553A3EC8F}" type="datetimeFigureOut">
              <a:rPr lang="en-US" smtClean="0"/>
              <a:t>3/15/17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3698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EACFB-053F-4053-BA47-77E3374A3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594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60743-97CB-4F6D-BD56-F920467721F2}" type="datetimeFigureOut">
              <a:rPr lang="en-GB" smtClean="0"/>
              <a:t>15/03/2017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360" y="3229277"/>
            <a:ext cx="7943507" cy="305862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594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FA06B-B4EA-4159-9303-65CD38B102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709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w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809E4A31-66A3-440D-87AC-D2229FC05785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/>
          <a:lstStyle/>
          <a:p>
            <a:fld id="{7667E6A9-3D0D-40A8-8DD6-ED578F759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848872" cy="125272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809E4A31-66A3-440D-87AC-D2229FC05785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/>
          <a:lstStyle/>
          <a:p>
            <a:fld id="{7667E6A9-3D0D-40A8-8DD6-ED578F759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1772816"/>
            <a:ext cx="3822192" cy="4608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1772816"/>
            <a:ext cx="3822192" cy="4608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1781126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2564904"/>
            <a:ext cx="3820055" cy="381642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781125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64904"/>
            <a:ext cx="3822192" cy="381642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180776" y="188640"/>
            <a:ext cx="8783712" cy="1944217"/>
            <a:chOff x="180776" y="188640"/>
            <a:chExt cx="8783712" cy="1944217"/>
          </a:xfrm>
        </p:grpSpPr>
        <p:sp>
          <p:nvSpPr>
            <p:cNvPr id="5" name="Rounded Rectangle 4"/>
            <p:cNvSpPr/>
            <p:nvPr userDrawn="1"/>
          </p:nvSpPr>
          <p:spPr>
            <a:xfrm>
              <a:off x="268544" y="562377"/>
              <a:ext cx="8678354" cy="1426464"/>
            </a:xfrm>
            <a:prstGeom prst="roundRect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68544" y="188641"/>
              <a:ext cx="8695944" cy="929256"/>
            </a:xfrm>
            <a:prstGeom prst="roundRect">
              <a:avLst>
                <a:gd name="adj" fmla="val 7136"/>
              </a:avLst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9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3516655" y="316942"/>
              <a:ext cx="5430243" cy="1158233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1">
                <a:alpha val="37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268544" y="188640"/>
              <a:ext cx="8678353" cy="128653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1">
                <a:alpha val="37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1619672" y="340520"/>
              <a:ext cx="5467980" cy="77427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5224440" y="385597"/>
              <a:ext cx="3308000" cy="65154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180776" y="1238200"/>
              <a:ext cx="8783712" cy="894657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6"/>
            <p:cNvSpPr>
              <a:spLocks/>
            </p:cNvSpPr>
            <p:nvPr userDrawn="1"/>
          </p:nvSpPr>
          <p:spPr bwMode="hidden">
            <a:xfrm rot="11251488">
              <a:off x="5512472" y="1052737"/>
              <a:ext cx="3308000" cy="65154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3" name="Picture 12"/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60648"/>
            <a:ext cx="543824" cy="9559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000" y="5733255"/>
            <a:ext cx="1829933" cy="10293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180776" y="188640"/>
            <a:ext cx="8783712" cy="1944217"/>
            <a:chOff x="180776" y="188640"/>
            <a:chExt cx="8783712" cy="1944217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268544" y="562377"/>
              <a:ext cx="8678354" cy="1426464"/>
            </a:xfrm>
            <a:prstGeom prst="roundRect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68544" y="188641"/>
              <a:ext cx="8695944" cy="929256"/>
            </a:xfrm>
            <a:prstGeom prst="roundRect">
              <a:avLst>
                <a:gd name="adj" fmla="val 7136"/>
              </a:avLst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9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hidden">
            <a:xfrm>
              <a:off x="3516655" y="316942"/>
              <a:ext cx="5430243" cy="1158233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1">
                <a:alpha val="37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268544" y="188640"/>
              <a:ext cx="8678353" cy="128653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1">
                <a:alpha val="37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hidden">
            <a:xfrm>
              <a:off x="1619672" y="340520"/>
              <a:ext cx="5467980" cy="77427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6"/>
            <p:cNvSpPr>
              <a:spLocks/>
            </p:cNvSpPr>
            <p:nvPr/>
          </p:nvSpPr>
          <p:spPr bwMode="hidden">
            <a:xfrm>
              <a:off x="5224440" y="385597"/>
              <a:ext cx="3308000" cy="65154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4" name="Freeform 23"/>
            <p:cNvSpPr>
              <a:spLocks/>
            </p:cNvSpPr>
            <p:nvPr/>
          </p:nvSpPr>
          <p:spPr bwMode="hidden">
            <a:xfrm>
              <a:off x="180776" y="1238200"/>
              <a:ext cx="8783712" cy="894657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/>
            </p:cNvSpPr>
            <p:nvPr userDrawn="1"/>
          </p:nvSpPr>
          <p:spPr bwMode="hidden">
            <a:xfrm rot="11251488">
              <a:off x="5512472" y="1052737"/>
              <a:ext cx="3308000" cy="65154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1" name="Picture 30"/>
            <p:cNvPicPr/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014" y="270601"/>
              <a:ext cx="671594" cy="9261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1556792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574356"/>
            <a:ext cx="3904076" cy="4064444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5536" y="1124744"/>
            <a:ext cx="4320480" cy="3528392"/>
          </a:xfrm>
          <a:prstGeom prst="roundRect">
            <a:avLst>
              <a:gd name="adj" fmla="val 3924"/>
            </a:avLst>
          </a:prstGeom>
          <a:solidFill>
            <a:schemeClr val="accent5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e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251520" y="188640"/>
            <a:ext cx="8783712" cy="1830761"/>
            <a:chOff x="251520" y="188640"/>
            <a:chExt cx="8783712" cy="1830761"/>
          </a:xfrm>
        </p:grpSpPr>
        <p:sp>
          <p:nvSpPr>
            <p:cNvPr id="16" name="Rounded Rectangle 15"/>
            <p:cNvSpPr/>
            <p:nvPr userDrawn="1"/>
          </p:nvSpPr>
          <p:spPr>
            <a:xfrm>
              <a:off x="268544" y="404664"/>
              <a:ext cx="8678354" cy="1426464"/>
            </a:xfrm>
            <a:prstGeom prst="roundRect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68544" y="188640"/>
              <a:ext cx="8695944" cy="713232"/>
            </a:xfrm>
            <a:prstGeom prst="roundRect">
              <a:avLst>
                <a:gd name="adj" fmla="val 7136"/>
              </a:avLst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9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hidden">
            <a:xfrm>
              <a:off x="4355976" y="316943"/>
              <a:ext cx="4590922" cy="1061568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1">
                <a:alpha val="37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hidden">
            <a:xfrm>
              <a:off x="268545" y="188640"/>
              <a:ext cx="4955896" cy="128653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1">
                <a:alpha val="37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hidden">
            <a:xfrm>
              <a:off x="1043608" y="260648"/>
              <a:ext cx="3864381" cy="1360288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hidden">
            <a:xfrm>
              <a:off x="5224440" y="385597"/>
              <a:ext cx="3308000" cy="65154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7" name="Freeform 26"/>
            <p:cNvSpPr>
              <a:spLocks/>
            </p:cNvSpPr>
            <p:nvPr/>
          </p:nvSpPr>
          <p:spPr bwMode="hidden">
            <a:xfrm>
              <a:off x="251520" y="1124744"/>
              <a:ext cx="8783712" cy="894657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 userDrawn="1"/>
          </p:nvSpPr>
          <p:spPr bwMode="hidden">
            <a:xfrm rot="11251488">
              <a:off x="5512472" y="908721"/>
              <a:ext cx="3308000" cy="65154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1298730" y="304064"/>
            <a:ext cx="7643192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352596" y="1774065"/>
            <a:ext cx="8611892" cy="4835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3" descr="NEW_SANC_LOGO_HIGH_QUAL.jp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88640"/>
            <a:ext cx="720080" cy="1258039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000" y="5733255"/>
            <a:ext cx="1829933" cy="102937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3200" kern="1200" normalizeH="0" baseline="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Relationship Id="rId3" Type="http://schemas.openxmlformats.org/officeDocument/2006/relationships/image" Target="../media/image33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5688632" cy="2880320"/>
          </a:xfrm>
        </p:spPr>
        <p:txBody>
          <a:bodyPr anchor="ctr" anchorCtr="1">
            <a:normAutofit/>
          </a:bodyPr>
          <a:lstStyle/>
          <a:p>
            <a:pPr algn="ctr">
              <a:spcAft>
                <a:spcPts val="0"/>
              </a:spcAft>
            </a:pPr>
            <a:r>
              <a:rPr lang="en-GB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Early Number Fun</a:t>
            </a:r>
            <a:br>
              <a:rPr lang="en-GB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GB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Grade R programme</a:t>
            </a:r>
            <a:br>
              <a:rPr lang="en-GB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GB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Session 8</a:t>
            </a:r>
            <a:br>
              <a:rPr lang="en-GB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GB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14</a:t>
            </a:r>
            <a:r>
              <a:rPr lang="en-GB" sz="3600" baseline="30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</a:t>
            </a:r>
            <a:r>
              <a:rPr lang="en-GB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March 2017</a:t>
            </a:r>
            <a:endParaRPr lang="en-GB" sz="36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23528" y="5661248"/>
            <a:ext cx="6408712" cy="1008112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>
                <a:solidFill>
                  <a:srgbClr val="D85C00"/>
                </a:solidFill>
                <a:ea typeface="Calibri"/>
                <a:cs typeface="Times New Roman"/>
              </a:rPr>
              <a:t>Prof </a:t>
            </a:r>
            <a:r>
              <a:rPr lang="en-US" b="1" dirty="0">
                <a:solidFill>
                  <a:srgbClr val="D85C00"/>
                </a:solidFill>
                <a:ea typeface="Calibri"/>
                <a:cs typeface="Times New Roman"/>
              </a:rPr>
              <a:t>Mellony </a:t>
            </a:r>
            <a:r>
              <a:rPr lang="en-US" b="1" dirty="0" smtClean="0">
                <a:solidFill>
                  <a:srgbClr val="D85C00"/>
                </a:solidFill>
                <a:ea typeface="Calibri"/>
                <a:cs typeface="Times New Roman"/>
              </a:rPr>
              <a:t>Graven; </a:t>
            </a:r>
            <a:r>
              <a:rPr lang="en-US" b="1" dirty="0" err="1" smtClean="0">
                <a:solidFill>
                  <a:srgbClr val="D85C00"/>
                </a:solidFill>
                <a:ea typeface="Calibri"/>
                <a:cs typeface="Times New Roman"/>
              </a:rPr>
              <a:t>Dr</a:t>
            </a:r>
            <a:r>
              <a:rPr lang="en-US" b="1" dirty="0" smtClean="0">
                <a:solidFill>
                  <a:srgbClr val="D85C00"/>
                </a:solidFill>
                <a:ea typeface="Calibri"/>
                <a:cs typeface="Times New Roman"/>
              </a:rPr>
              <a:t> Debbie Stott, </a:t>
            </a:r>
            <a:r>
              <a:rPr lang="en-US" b="1" dirty="0" err="1" smtClean="0">
                <a:solidFill>
                  <a:srgbClr val="D85C00"/>
                </a:solidFill>
                <a:ea typeface="Calibri"/>
                <a:cs typeface="Times New Roman"/>
              </a:rPr>
              <a:t>Ms</a:t>
            </a:r>
            <a:r>
              <a:rPr lang="en-US" b="1" dirty="0" smtClean="0">
                <a:solidFill>
                  <a:srgbClr val="D85C00"/>
                </a:solidFill>
                <a:ea typeface="Calibri"/>
                <a:cs typeface="Times New Roman"/>
              </a:rPr>
              <a:t> Carolyn Stevenson-</a:t>
            </a:r>
            <a:r>
              <a:rPr lang="en-US" b="1" dirty="0" err="1" smtClean="0">
                <a:solidFill>
                  <a:srgbClr val="D85C00"/>
                </a:solidFill>
                <a:ea typeface="Calibri"/>
                <a:cs typeface="Times New Roman"/>
              </a:rPr>
              <a:t>Milln</a:t>
            </a:r>
            <a:r>
              <a:rPr lang="en-US" b="1" dirty="0" smtClean="0">
                <a:solidFill>
                  <a:srgbClr val="D85C00"/>
                </a:solidFill>
                <a:ea typeface="Calibri"/>
                <a:cs typeface="Times New Roman"/>
              </a:rPr>
              <a:t>; </a:t>
            </a:r>
            <a:r>
              <a:rPr lang="en-US" b="1" dirty="0" err="1" smtClean="0">
                <a:solidFill>
                  <a:srgbClr val="D85C00"/>
                </a:solidFill>
                <a:ea typeface="Calibri"/>
                <a:cs typeface="Times New Roman"/>
              </a:rPr>
              <a:t>Ms</a:t>
            </a:r>
            <a:r>
              <a:rPr lang="en-US" b="1" dirty="0" smtClean="0">
                <a:solidFill>
                  <a:srgbClr val="D85C00"/>
                </a:solidFill>
                <a:ea typeface="Calibri"/>
                <a:cs typeface="Times New Roman"/>
              </a:rPr>
              <a:t> </a:t>
            </a:r>
            <a:r>
              <a:rPr lang="en-US" b="1" dirty="0">
                <a:solidFill>
                  <a:srgbClr val="D85C00"/>
                </a:solidFill>
                <a:ea typeface="Calibri"/>
                <a:cs typeface="Times New Roman"/>
              </a:rPr>
              <a:t>Roxanne Long; </a:t>
            </a:r>
            <a:r>
              <a:rPr lang="en-US" b="1" dirty="0" err="1" smtClean="0">
                <a:solidFill>
                  <a:srgbClr val="D85C00"/>
                </a:solidFill>
                <a:ea typeface="Calibri"/>
                <a:cs typeface="Times New Roman"/>
              </a:rPr>
              <a:t>Ms</a:t>
            </a:r>
            <a:r>
              <a:rPr lang="en-US" b="1" dirty="0" smtClean="0">
                <a:solidFill>
                  <a:srgbClr val="D85C00"/>
                </a:solidFill>
                <a:ea typeface="Calibri"/>
                <a:cs typeface="Times New Roman"/>
              </a:rPr>
              <a:t> </a:t>
            </a:r>
            <a:r>
              <a:rPr lang="en-US" b="1" dirty="0" err="1" smtClean="0">
                <a:solidFill>
                  <a:srgbClr val="D85C00"/>
                </a:solidFill>
                <a:ea typeface="Calibri"/>
                <a:cs typeface="Times New Roman"/>
              </a:rPr>
              <a:t>Samu</a:t>
            </a:r>
            <a:r>
              <a:rPr lang="en-US" b="1" dirty="0" smtClean="0">
                <a:solidFill>
                  <a:srgbClr val="D85C00"/>
                </a:solidFill>
                <a:ea typeface="Calibri"/>
                <a:cs typeface="Times New Roman"/>
              </a:rPr>
              <a:t> </a:t>
            </a:r>
            <a:r>
              <a:rPr lang="en-US" b="1" dirty="0" err="1" smtClean="0">
                <a:solidFill>
                  <a:srgbClr val="D85C00"/>
                </a:solidFill>
                <a:ea typeface="Calibri"/>
                <a:cs typeface="Times New Roman"/>
              </a:rPr>
              <a:t>Chikiwa</a:t>
            </a:r>
            <a:endParaRPr lang="en-GB" dirty="0">
              <a:solidFill>
                <a:srgbClr val="D85C00"/>
              </a:solidFill>
            </a:endParaRPr>
          </a:p>
        </p:txBody>
      </p:sp>
      <p:pic>
        <p:nvPicPr>
          <p:cNvPr id="2" name="Picture 1" descr="NEW_SANC_LOGO_HIGH_QUA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504" y="322007"/>
            <a:ext cx="1925960" cy="3364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72" y="3022273"/>
            <a:ext cx="4427984" cy="2490837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2504" y="3686818"/>
            <a:ext cx="1929318" cy="489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504" y="4416152"/>
            <a:ext cx="1925960" cy="192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2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Learner progression 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475656" y="2276872"/>
            <a:ext cx="7560840" cy="4477757"/>
            <a:chOff x="0" y="0"/>
            <a:chExt cx="11976100" cy="67056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1976100" cy="6705600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2574692" y="4683525"/>
              <a:ext cx="981013" cy="91440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395220" y="5694561"/>
              <a:ext cx="2359447" cy="91440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275856" y="5254851"/>
            <a:ext cx="1034462" cy="610603"/>
            <a:chOff x="2267744" y="5097574"/>
            <a:chExt cx="1034462" cy="610603"/>
          </a:xfrm>
        </p:grpSpPr>
        <p:sp>
          <p:nvSpPr>
            <p:cNvPr id="7" name="Oval 6"/>
            <p:cNvSpPr/>
            <p:nvPr/>
          </p:nvSpPr>
          <p:spPr>
            <a:xfrm>
              <a:off x="2712358" y="5097574"/>
              <a:ext cx="589848" cy="610603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V="1">
              <a:off x="2267744" y="5097574"/>
              <a:ext cx="576064" cy="12290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1475656" y="1892049"/>
            <a:ext cx="7180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CONTEXT-BOUND– BUT extending to </a:t>
            </a:r>
            <a:r>
              <a:rPr lang="en-US" sz="2000" dirty="0" smtClean="0"/>
              <a:t>OBJECT-BOUND counting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6921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Context bound counting and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calculating:</a:t>
            </a:r>
          </a:p>
          <a:p>
            <a:pPr lvl="1"/>
            <a:r>
              <a:rPr lang="en-GB" dirty="0" smtClean="0"/>
              <a:t>In the range 1-5</a:t>
            </a:r>
            <a:endParaRPr lang="en-ZA" dirty="0"/>
          </a:p>
          <a:p>
            <a:pPr lvl="0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Object bound counting and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calculating:</a:t>
            </a:r>
          </a:p>
          <a:p>
            <a:pPr lvl="1"/>
            <a:r>
              <a:rPr lang="en-GB" dirty="0" smtClean="0"/>
              <a:t>In </a:t>
            </a:r>
            <a:r>
              <a:rPr lang="en-GB" dirty="0"/>
              <a:t>the range 1-5</a:t>
            </a:r>
            <a:endParaRPr lang="en-ZA" dirty="0"/>
          </a:p>
          <a:p>
            <a:pPr lvl="0"/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Numeral recognition:</a:t>
            </a:r>
          </a:p>
          <a:p>
            <a:pPr lvl="1"/>
            <a:r>
              <a:rPr lang="en-GB" dirty="0" smtClean="0"/>
              <a:t>In </a:t>
            </a:r>
            <a:r>
              <a:rPr lang="en-GB" dirty="0"/>
              <a:t>the range 1-5</a:t>
            </a:r>
            <a:endParaRPr lang="en-ZA" dirty="0"/>
          </a:p>
          <a:p>
            <a:pPr lvl="0"/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Compare quantities </a:t>
            </a:r>
            <a:r>
              <a:rPr lang="en-GB" dirty="0" smtClean="0"/>
              <a:t>and </a:t>
            </a:r>
            <a:r>
              <a:rPr lang="en-GB" dirty="0"/>
              <a:t>develop language </a:t>
            </a:r>
            <a:r>
              <a:rPr lang="en-GB" dirty="0" smtClean="0"/>
              <a:t>of:</a:t>
            </a:r>
          </a:p>
          <a:p>
            <a:pPr lvl="1"/>
            <a:r>
              <a:rPr lang="en-GB" dirty="0" smtClean="0"/>
              <a:t>more, less, many, few, none</a:t>
            </a:r>
            <a:endParaRPr lang="en-ZA" dirty="0"/>
          </a:p>
          <a:p>
            <a:pPr lvl="0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evelop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comparative language </a:t>
            </a:r>
            <a:r>
              <a:rPr lang="en-GB" dirty="0"/>
              <a:t>for </a:t>
            </a:r>
            <a:r>
              <a:rPr lang="en-GB" dirty="0" smtClean="0"/>
              <a:t>size:</a:t>
            </a:r>
          </a:p>
          <a:p>
            <a:pPr lvl="1"/>
            <a:r>
              <a:rPr lang="en-GB" dirty="0" smtClean="0"/>
              <a:t>big </a:t>
            </a:r>
            <a:r>
              <a:rPr lang="en-GB" dirty="0"/>
              <a:t>and small; more and less</a:t>
            </a:r>
            <a:endParaRPr lang="en-ZA" dirty="0"/>
          </a:p>
          <a:p>
            <a:pPr lvl="0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ecognition</a:t>
            </a:r>
            <a:r>
              <a:rPr lang="en-GB" dirty="0" smtClean="0"/>
              <a:t> </a:t>
            </a:r>
            <a:r>
              <a:rPr lang="en-GB" dirty="0"/>
              <a:t>of words </a:t>
            </a:r>
            <a:r>
              <a:rPr lang="en-GB" dirty="0" smtClean="0"/>
              <a:t>like:</a:t>
            </a:r>
          </a:p>
          <a:p>
            <a:pPr lvl="1"/>
            <a:r>
              <a:rPr lang="en-GB" dirty="0" smtClean="0"/>
              <a:t>more, less, big, small</a:t>
            </a:r>
            <a:endParaRPr lang="en-ZA" dirty="0"/>
          </a:p>
          <a:p>
            <a:pPr lvl="0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evelop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a patterned sense of bonds to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5:</a:t>
            </a:r>
          </a:p>
          <a:p>
            <a:pPr lvl="1"/>
            <a:r>
              <a:rPr lang="en-GB" dirty="0" smtClean="0"/>
              <a:t>5-0</a:t>
            </a:r>
            <a:r>
              <a:rPr lang="en-GB" dirty="0"/>
              <a:t>; 4-1; 3-2; 2-3; 1-4; </a:t>
            </a:r>
            <a:r>
              <a:rPr lang="en-GB" dirty="0" smtClean="0"/>
              <a:t>0-5</a:t>
            </a:r>
            <a:endParaRPr lang="en-Z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 story activities:</a:t>
            </a:r>
            <a:br>
              <a:rPr lang="en-US" dirty="0" smtClean="0"/>
            </a:br>
            <a:r>
              <a:rPr lang="en-US" dirty="0" smtClean="0"/>
              <a:t>Key numeracy skills (pages 7 to 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924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2596" y="1774065"/>
            <a:ext cx="7603780" cy="483543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Love of stories and love of reading</a:t>
            </a:r>
          </a:p>
          <a:p>
            <a:r>
              <a:rPr lang="en-US" dirty="0" smtClean="0"/>
              <a:t>Skills:</a:t>
            </a:r>
          </a:p>
          <a:p>
            <a:pPr lvl="1"/>
            <a:r>
              <a:rPr lang="en-US" dirty="0" smtClean="0"/>
              <a:t>Listening and prediction </a:t>
            </a:r>
          </a:p>
          <a:p>
            <a:pPr lvl="1"/>
            <a:r>
              <a:rPr lang="en-US" dirty="0" smtClean="0"/>
              <a:t>Comprehension </a:t>
            </a:r>
          </a:p>
          <a:p>
            <a:pPr lvl="1"/>
            <a:r>
              <a:rPr lang="en-GB" dirty="0"/>
              <a:t>Common word recognition:</a:t>
            </a:r>
          </a:p>
          <a:p>
            <a:pPr lvl="2"/>
            <a:r>
              <a:rPr lang="en-GB" dirty="0" smtClean="0"/>
              <a:t>more, less, big, small</a:t>
            </a:r>
          </a:p>
          <a:p>
            <a:pPr lvl="2"/>
            <a:r>
              <a:rPr lang="en-GB" dirty="0"/>
              <a:t>Logic, structuring and organisation of </a:t>
            </a:r>
            <a:r>
              <a:rPr lang="en-GB" dirty="0" smtClean="0"/>
              <a:t>ideas</a:t>
            </a:r>
            <a:endParaRPr lang="en-GB" dirty="0"/>
          </a:p>
          <a:p>
            <a:pPr lvl="0"/>
            <a:r>
              <a:rPr lang="en-GB" dirty="0" smtClean="0"/>
              <a:t>Develop </a:t>
            </a:r>
            <a:r>
              <a:rPr lang="en-GB" dirty="0"/>
              <a:t>comparative language for </a:t>
            </a:r>
            <a:r>
              <a:rPr lang="en-GB" dirty="0" smtClean="0"/>
              <a:t>size:</a:t>
            </a:r>
          </a:p>
          <a:p>
            <a:pPr lvl="1"/>
            <a:r>
              <a:rPr lang="en-GB" dirty="0" smtClean="0"/>
              <a:t>big </a:t>
            </a:r>
            <a:r>
              <a:rPr lang="en-GB" dirty="0"/>
              <a:t>and small; more and less</a:t>
            </a:r>
            <a:endParaRPr lang="en-ZA" dirty="0"/>
          </a:p>
          <a:p>
            <a:pPr lvl="0"/>
            <a:r>
              <a:rPr lang="en-GB" dirty="0" smtClean="0"/>
              <a:t>Imagination and own story telling</a:t>
            </a:r>
          </a:p>
          <a:p>
            <a:pPr lvl="0"/>
            <a:endParaRPr lang="en-ZA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 stories – key literacy skills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799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05" y="204301"/>
            <a:ext cx="4680000" cy="2466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148064" y="901063"/>
            <a:ext cx="1715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isiXhosa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7744" y="3006099"/>
            <a:ext cx="1997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Afrikaans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64105" y="5255355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English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2131773"/>
            <a:ext cx="4680000" cy="2477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4" y="3861048"/>
            <a:ext cx="4680000" cy="2690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9738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706" y="130145"/>
            <a:ext cx="4140000" cy="2763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130145"/>
            <a:ext cx="4140000" cy="25959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706" y="2996952"/>
            <a:ext cx="4140000" cy="27633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2996952"/>
            <a:ext cx="4140000" cy="27746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372" y="5874975"/>
            <a:ext cx="1294267" cy="9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0453" y="5863767"/>
            <a:ext cx="1294266" cy="90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5874975"/>
            <a:ext cx="129863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5 and </a:t>
            </a:r>
            <a:r>
              <a:rPr lang="en-GB" b="1" dirty="0" smtClean="0"/>
              <a:t>10-frames</a:t>
            </a:r>
            <a:br>
              <a:rPr lang="en-GB" b="1" dirty="0" smtClean="0"/>
            </a:br>
            <a:r>
              <a:rPr lang="en-GB" b="1" dirty="0" smtClean="0"/>
              <a:t>for </a:t>
            </a:r>
            <a:r>
              <a:rPr lang="en-GB" b="1" dirty="0"/>
              <a:t>developing a sense of 5 and </a:t>
            </a:r>
            <a:r>
              <a:rPr lang="en-GB" b="1" dirty="0" smtClean="0"/>
              <a:t>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596" y="1774065"/>
            <a:ext cx="5928397" cy="483543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allows </a:t>
            </a:r>
            <a:r>
              <a:rPr lang="en-US" sz="2800" dirty="0"/>
              <a:t>learners to “</a:t>
            </a:r>
            <a:r>
              <a:rPr lang="en-US" sz="2800" b="1" dirty="0"/>
              <a:t>see</a:t>
            </a:r>
            <a:r>
              <a:rPr lang="en-US" sz="2800" dirty="0"/>
              <a:t>” </a:t>
            </a:r>
            <a:r>
              <a:rPr lang="en-US" sz="2800" dirty="0" smtClean="0"/>
              <a:t>numbers</a:t>
            </a:r>
            <a:endParaRPr lang="en-US" sz="2800" dirty="0"/>
          </a:p>
          <a:p>
            <a:r>
              <a:rPr lang="en-ZA" sz="2800" dirty="0" smtClean="0"/>
              <a:t>useful for </a:t>
            </a:r>
            <a:r>
              <a:rPr lang="en-ZA" sz="2800" dirty="0"/>
              <a:t>developing number sense within the context of </a:t>
            </a:r>
            <a:r>
              <a:rPr lang="en-ZA" sz="2800" dirty="0" smtClean="0"/>
              <a:t>ten</a:t>
            </a:r>
            <a:endParaRPr lang="en-US" sz="2800" dirty="0"/>
          </a:p>
          <a:p>
            <a:r>
              <a:rPr lang="en-ZA" sz="2800" dirty="0" smtClean="0"/>
              <a:t>help to form mental </a:t>
            </a:r>
            <a:r>
              <a:rPr lang="en-ZA" sz="2800" dirty="0"/>
              <a:t>images of the numbers </a:t>
            </a:r>
            <a:r>
              <a:rPr lang="en-ZA" sz="2800" dirty="0" smtClean="0"/>
              <a:t>represented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96801">
            <a:off x="766456" y="4522316"/>
            <a:ext cx="2104560" cy="1659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5991" y="4797152"/>
            <a:ext cx="3484621" cy="11521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60232" y="1412776"/>
            <a:ext cx="2275689" cy="424731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ZA" dirty="0">
                <a:solidFill>
                  <a:schemeClr val="tx1"/>
                </a:solidFill>
              </a:rPr>
              <a:t>Understanding that numbers are composed of tens and ones is an important foundational concept, setting the stage for work with larger numbers.</a:t>
            </a:r>
            <a:endParaRPr lang="en-US" dirty="0">
              <a:solidFill>
                <a:schemeClr val="tx1"/>
              </a:solidFill>
            </a:endParaRPr>
          </a:p>
          <a:p>
            <a:pPr lvl="0" algn="ctr"/>
            <a:r>
              <a:rPr lang="en-ZA" dirty="0">
                <a:solidFill>
                  <a:schemeClr val="tx1"/>
                </a:solidFill>
              </a:rPr>
              <a:t>A strong sense of "ten" is a prerequisite for place-value understanding and mental calculations</a:t>
            </a:r>
            <a:r>
              <a:rPr lang="en-ZA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297333" y="5085184"/>
            <a:ext cx="533360" cy="533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875355" y="5085184"/>
            <a:ext cx="533360" cy="533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17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Grade </a:t>
            </a:r>
            <a:r>
              <a:rPr lang="en-US" dirty="0"/>
              <a:t>R and 1 explore numbers with a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5-frame</a:t>
            </a:r>
            <a:r>
              <a:rPr lang="en-US" dirty="0" smtClean="0"/>
              <a:t> 1st  </a:t>
            </a:r>
          </a:p>
          <a:p>
            <a:r>
              <a:rPr lang="en-US" dirty="0" smtClean="0"/>
              <a:t>Then move onto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10-frame</a:t>
            </a:r>
          </a:p>
          <a:p>
            <a:r>
              <a:rPr lang="en-US" dirty="0" smtClean="0"/>
              <a:t>Introduce the </a:t>
            </a:r>
            <a:r>
              <a:rPr lang="en-US" dirty="0"/>
              <a:t>10-frame </a:t>
            </a:r>
            <a:r>
              <a:rPr lang="en-US" dirty="0" smtClean="0"/>
              <a:t>with the following rule, a standard way to fill the frame: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with the 5 and 10-frame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7402" y="4595936"/>
            <a:ext cx="4896544" cy="212365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en-US" sz="2200" i="1" dirty="0">
                <a:solidFill>
                  <a:schemeClr val="tx1"/>
                </a:solidFill>
              </a:rPr>
              <a:t>Always fill the top row first, starting on the left, the same way you read. </a:t>
            </a:r>
          </a:p>
          <a:p>
            <a:pPr lvl="1" algn="ctr"/>
            <a:r>
              <a:rPr lang="en-US" sz="2200" i="1" dirty="0">
                <a:solidFill>
                  <a:schemeClr val="tx1"/>
                </a:solidFill>
              </a:rPr>
              <a:t>When the top row is full, counters can be placed on the bottom row, also from the left.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5061" y="5646732"/>
            <a:ext cx="3484621" cy="115212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906403" y="5934764"/>
            <a:ext cx="533360" cy="533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484425" y="5934764"/>
            <a:ext cx="533360" cy="533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ircular Arrow 8"/>
          <p:cNvSpPr/>
          <p:nvPr/>
        </p:nvSpPr>
        <p:spPr>
          <a:xfrm>
            <a:off x="6012160" y="5373216"/>
            <a:ext cx="860711" cy="1065604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ircular Arrow 7"/>
          <p:cNvSpPr/>
          <p:nvPr/>
        </p:nvSpPr>
        <p:spPr>
          <a:xfrm>
            <a:off x="5249140" y="5386043"/>
            <a:ext cx="1004727" cy="1065604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685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Five Frame Tell </a:t>
            </a:r>
            <a:r>
              <a:rPr lang="en-US" b="1" dirty="0" smtClean="0"/>
              <a:t>About</a:t>
            </a:r>
            <a:br>
              <a:rPr lang="en-US" b="1" dirty="0" smtClean="0"/>
            </a:br>
            <a:r>
              <a:rPr lang="en-US" sz="2400" b="1" dirty="0"/>
              <a:t>page 13 </a:t>
            </a:r>
          </a:p>
          <a:p>
            <a:endParaRPr lang="en-US" b="1" dirty="0"/>
          </a:p>
          <a:p>
            <a:r>
              <a:rPr lang="en-US" b="1" dirty="0"/>
              <a:t>Building </a:t>
            </a:r>
            <a:r>
              <a:rPr lang="en-US" b="1" dirty="0" smtClean="0"/>
              <a:t>Sets</a:t>
            </a:r>
            <a:br>
              <a:rPr lang="en-US" b="1" dirty="0" smtClean="0"/>
            </a:br>
            <a:r>
              <a:rPr lang="en-US" sz="2400" b="1" dirty="0"/>
              <a:t>page 13</a:t>
            </a:r>
          </a:p>
          <a:p>
            <a:endParaRPr lang="en-US" dirty="0"/>
          </a:p>
          <a:p>
            <a:r>
              <a:rPr lang="en-US" b="1" dirty="0" smtClean="0"/>
              <a:t>Roll </a:t>
            </a:r>
            <a:r>
              <a:rPr lang="en-US" b="1" dirty="0"/>
              <a:t>and </a:t>
            </a:r>
            <a:r>
              <a:rPr lang="en-US" b="1" dirty="0" smtClean="0"/>
              <a:t>Build</a:t>
            </a:r>
            <a:br>
              <a:rPr lang="en-US" b="1" dirty="0" smtClean="0"/>
            </a:br>
            <a:r>
              <a:rPr lang="en-US" sz="2400" b="1" dirty="0"/>
              <a:t>page 14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Additional 5-frame activities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3317071"/>
            <a:ext cx="3403725" cy="7920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262" y="4437112"/>
            <a:ext cx="1257424" cy="1002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0232" y="1667656"/>
            <a:ext cx="1944216" cy="138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3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2596" y="1774065"/>
            <a:ext cx="6667676" cy="4835439"/>
          </a:xfrm>
        </p:spPr>
        <p:txBody>
          <a:bodyPr>
            <a:normAutofit lnSpcReduction="10000"/>
          </a:bodyPr>
          <a:lstStyle/>
          <a:p>
            <a:r>
              <a:rPr lang="en-US" sz="2800" b="1" dirty="0"/>
              <a:t>Ordering </a:t>
            </a:r>
            <a:r>
              <a:rPr lang="en-US" sz="2800" b="1" dirty="0" smtClean="0"/>
              <a:t>frames</a:t>
            </a:r>
            <a:br>
              <a:rPr lang="en-US" sz="2800" b="1" dirty="0" smtClean="0"/>
            </a:br>
            <a:r>
              <a:rPr lang="en-US" sz="2000" b="1" dirty="0" smtClean="0"/>
              <a:t>page 14</a:t>
            </a:r>
            <a:endParaRPr lang="en-US" sz="2000" dirty="0"/>
          </a:p>
          <a:p>
            <a:endParaRPr lang="en-US" sz="2800" b="1" dirty="0"/>
          </a:p>
          <a:p>
            <a:r>
              <a:rPr lang="en-US" sz="2800" b="1" dirty="0"/>
              <a:t>Assigning a numeral to the </a:t>
            </a:r>
            <a:r>
              <a:rPr lang="en-US" sz="2800" b="1" dirty="0" smtClean="0"/>
              <a:t>frame</a:t>
            </a:r>
            <a:br>
              <a:rPr lang="en-US" sz="2800" b="1" dirty="0" smtClean="0"/>
            </a:br>
            <a:r>
              <a:rPr lang="en-US" sz="2000" b="1" dirty="0"/>
              <a:t>page </a:t>
            </a:r>
            <a:r>
              <a:rPr lang="en-US" sz="2000" b="1" dirty="0" smtClean="0"/>
              <a:t>14</a:t>
            </a:r>
          </a:p>
          <a:p>
            <a:endParaRPr lang="en-US" sz="2000" b="1" dirty="0"/>
          </a:p>
          <a:p>
            <a:r>
              <a:rPr lang="en-US" sz="2800" b="1" dirty="0"/>
              <a:t>Five Frame Flash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000" b="1" dirty="0" smtClean="0"/>
              <a:t>page 15</a:t>
            </a:r>
          </a:p>
          <a:p>
            <a:endParaRPr lang="en-US" sz="2000" b="1" dirty="0"/>
          </a:p>
          <a:p>
            <a:r>
              <a:rPr lang="en-US" sz="2800" b="1" dirty="0"/>
              <a:t>Five Frame Memory Game (with numeral recognition</a:t>
            </a:r>
            <a:r>
              <a:rPr lang="en-US" sz="2800" b="1" dirty="0" smtClean="0"/>
              <a:t>)</a:t>
            </a:r>
            <a:br>
              <a:rPr lang="en-US" sz="2800" b="1" dirty="0" smtClean="0"/>
            </a:br>
            <a:r>
              <a:rPr lang="en-US" sz="2000" b="1" dirty="0"/>
              <a:t>page 15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Additional 5-frame activities</a:t>
            </a:r>
            <a:r>
              <a:rPr lang="en-US" dirty="0"/>
              <a:t> 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5891" y="1314702"/>
            <a:ext cx="1478709" cy="158417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8079" y="3933056"/>
            <a:ext cx="1512168" cy="881124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8079" y="3007223"/>
            <a:ext cx="1512168" cy="817488"/>
          </a:xfrm>
          <a:prstGeom prst="rect">
            <a:avLst/>
          </a:prstGeom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572189" y="4941168"/>
            <a:ext cx="2338057" cy="742503"/>
            <a:chOff x="0" y="0"/>
            <a:chExt cx="1438910" cy="457835"/>
          </a:xfrm>
        </p:grpSpPr>
        <p:pic>
          <p:nvPicPr>
            <p:cNvPr id="9" name="Picture 8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455" y="2540"/>
              <a:ext cx="719455" cy="455295"/>
            </a:xfrm>
            <a:prstGeom prst="rect">
              <a:avLst/>
            </a:prstGeom>
          </p:spPr>
        </p:pic>
        <p:pic>
          <p:nvPicPr>
            <p:cNvPr id="10" name="Picture 9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719455" cy="4578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8259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2596" y="1484785"/>
            <a:ext cx="8611892" cy="5124720"/>
          </a:xfrm>
        </p:spPr>
        <p:txBody>
          <a:bodyPr>
            <a:normAutofit/>
          </a:bodyPr>
          <a:lstStyle/>
          <a:p>
            <a:r>
              <a:rPr lang="en-US" dirty="0" smtClean="0"/>
              <a:t>Next session – Tuesday 16</a:t>
            </a:r>
            <a:r>
              <a:rPr lang="en-US" baseline="30000" dirty="0" smtClean="0"/>
              <a:t>th</a:t>
            </a:r>
            <a:r>
              <a:rPr lang="en-US" dirty="0" smtClean="0"/>
              <a:t> May</a:t>
            </a:r>
          </a:p>
          <a:p>
            <a:r>
              <a:rPr lang="en-US" dirty="0" smtClean="0"/>
              <a:t>Travel well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58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79912" y="1774065"/>
            <a:ext cx="5175720" cy="4835439"/>
          </a:xfrm>
        </p:spPr>
        <p:txBody>
          <a:bodyPr/>
          <a:lstStyle/>
          <a:p>
            <a:r>
              <a:rPr lang="en-US" dirty="0" smtClean="0"/>
              <a:t>In groups of 3-4 and with teachers from other schools discuss the questions on the handout</a:t>
            </a:r>
          </a:p>
          <a:p>
            <a:r>
              <a:rPr lang="en-US" dirty="0" smtClean="0"/>
              <a:t>Select a scribe to jot down main ideas and points of discussion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feedback on:</a:t>
            </a:r>
            <a:br>
              <a:rPr lang="en-US" dirty="0" smtClean="0"/>
            </a:br>
            <a:r>
              <a:rPr lang="en-US" dirty="0" smtClean="0"/>
              <a:t>resources from session 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837069"/>
            <a:ext cx="3528392" cy="4709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3819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Based on your feedback from the last session</a:t>
            </a:r>
          </a:p>
          <a:p>
            <a:pPr lvl="1"/>
            <a:r>
              <a:rPr lang="en-US" dirty="0" smtClean="0"/>
              <a:t>Align </a:t>
            </a:r>
            <a:r>
              <a:rPr lang="en-US" dirty="0"/>
              <a:t>with CAPS terminology and assessment levels where </a:t>
            </a:r>
            <a:r>
              <a:rPr lang="en-US" dirty="0" smtClean="0"/>
              <a:t>possible. For example:</a:t>
            </a:r>
          </a:p>
          <a:p>
            <a:pPr lvl="2"/>
            <a:r>
              <a:rPr lang="en-US" dirty="0" smtClean="0"/>
              <a:t>only </a:t>
            </a:r>
            <a:r>
              <a:rPr lang="en-US" dirty="0"/>
              <a:t>numbers 1 to 5 in 1st two terms and then 1 to 10 in last 2 </a:t>
            </a:r>
            <a:r>
              <a:rPr lang="en-US" dirty="0" smtClean="0"/>
              <a:t>terms</a:t>
            </a:r>
          </a:p>
          <a:p>
            <a:pPr lvl="2"/>
            <a:r>
              <a:rPr lang="en-US" dirty="0" smtClean="0"/>
              <a:t>Patterns</a:t>
            </a:r>
          </a:p>
          <a:p>
            <a:r>
              <a:rPr lang="en-US" dirty="0" smtClean="0"/>
              <a:t>Our thoughts to keep it simpler and easier to manage:</a:t>
            </a:r>
          </a:p>
          <a:p>
            <a:pPr lvl="1"/>
            <a:r>
              <a:rPr lang="en-US" dirty="0"/>
              <a:t>Keep it to two pages (1 back to back)</a:t>
            </a:r>
          </a:p>
          <a:p>
            <a:pPr lvl="1"/>
            <a:r>
              <a:rPr lang="en-US" dirty="0"/>
              <a:t>Reduce the number of resources </a:t>
            </a:r>
            <a:r>
              <a:rPr lang="en-US" dirty="0" smtClean="0"/>
              <a:t>required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7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384"/>
            <a:ext cx="9144000" cy="1579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4653136"/>
            <a:ext cx="6012160" cy="8361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053" y="1655136"/>
            <a:ext cx="9144000" cy="2676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5698414"/>
            <a:ext cx="6047656" cy="9801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4444032"/>
            <a:ext cx="3419872" cy="233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64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ZA" dirty="0" smtClean="0"/>
              <a:t>Assess individually</a:t>
            </a:r>
          </a:p>
          <a:p>
            <a:r>
              <a:rPr lang="en-ZA" dirty="0" smtClean="0"/>
              <a:t>With:</a:t>
            </a:r>
          </a:p>
          <a:p>
            <a:pPr lvl="1"/>
            <a:r>
              <a:rPr lang="en-ZA" dirty="0" smtClean="0"/>
              <a:t>3 strongest learners </a:t>
            </a:r>
          </a:p>
          <a:p>
            <a:pPr lvl="1"/>
            <a:r>
              <a:rPr lang="en-ZA" dirty="0" smtClean="0"/>
              <a:t>3 average learners </a:t>
            </a:r>
          </a:p>
          <a:p>
            <a:pPr lvl="1"/>
            <a:r>
              <a:rPr lang="en-ZA" dirty="0" smtClean="0"/>
              <a:t>3 weakest</a:t>
            </a:r>
          </a:p>
          <a:p>
            <a:r>
              <a:rPr lang="en-ZA" dirty="0" smtClean="0"/>
              <a:t>This </a:t>
            </a:r>
            <a:r>
              <a:rPr lang="en-ZA" dirty="0"/>
              <a:t>should give you a general indication of the abilities of the class as a </a:t>
            </a:r>
            <a:r>
              <a:rPr lang="en-ZA" dirty="0" smtClean="0"/>
              <a:t>whole </a:t>
            </a:r>
          </a:p>
          <a:p>
            <a:r>
              <a:rPr lang="en-ZA" dirty="0" smtClean="0"/>
              <a:t>Assess </a:t>
            </a:r>
            <a:r>
              <a:rPr lang="en-ZA" dirty="0"/>
              <a:t>the </a:t>
            </a:r>
            <a:r>
              <a:rPr lang="en-ZA" u="sng" dirty="0"/>
              <a:t>same 9 children</a:t>
            </a:r>
            <a:r>
              <a:rPr lang="en-ZA" dirty="0"/>
              <a:t> in </a:t>
            </a:r>
            <a:r>
              <a:rPr lang="en-ZA" b="1" dirty="0"/>
              <a:t>March</a:t>
            </a:r>
            <a:r>
              <a:rPr lang="en-ZA" dirty="0"/>
              <a:t> and in </a:t>
            </a:r>
            <a:r>
              <a:rPr lang="en-ZA" b="1" dirty="0"/>
              <a:t>October</a:t>
            </a:r>
            <a:r>
              <a:rPr lang="en-US" dirty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568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89756" y="44624"/>
            <a:ext cx="8964488" cy="648072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Assessment: Example commenting system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762"/>
            <a:ext cx="9144000" cy="2975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9080"/>
            <a:ext cx="9144000" cy="26638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9672" y="2420888"/>
            <a:ext cx="936104" cy="1463006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91880" y="2420888"/>
            <a:ext cx="1152128" cy="1463006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27984" y="5396020"/>
            <a:ext cx="1152128" cy="1463006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15616" y="5394994"/>
            <a:ext cx="1080120" cy="146300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32240" y="6309320"/>
            <a:ext cx="2322004" cy="432048"/>
          </a:xfrm>
          <a:prstGeom prst="rect">
            <a:avLst/>
          </a:prstGeom>
          <a:noFill/>
          <a:ln w="5715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186862" y="6285853"/>
            <a:ext cx="584938" cy="432048"/>
          </a:xfrm>
          <a:prstGeom prst="rect">
            <a:avLst/>
          </a:prstGeom>
          <a:noFill/>
          <a:ln w="5715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49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Cognitive control</a:t>
            </a:r>
            <a:br>
              <a:rPr lang="en-US" dirty="0" smtClean="0"/>
            </a:br>
            <a:r>
              <a:rPr lang="en-GB" b="1" dirty="0"/>
              <a:t>Spot the Difference </a:t>
            </a:r>
            <a:r>
              <a:rPr lang="en-GB" b="1" dirty="0" smtClean="0"/>
              <a:t>activities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page 6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Skills:</a:t>
            </a:r>
          </a:p>
          <a:p>
            <a:pPr lvl="1"/>
            <a:r>
              <a:rPr lang="en-GB" dirty="0"/>
              <a:t>to develop executive functions of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working memory </a:t>
            </a:r>
            <a:r>
              <a:rPr lang="en-GB" dirty="0"/>
              <a:t>and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shifting attention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GB" dirty="0"/>
              <a:t>to develop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descriptive language </a:t>
            </a:r>
            <a:r>
              <a:rPr lang="en-GB" dirty="0"/>
              <a:t>of comparison</a:t>
            </a:r>
            <a:r>
              <a:rPr lang="en-US" dirty="0"/>
              <a:t> </a:t>
            </a:r>
            <a:r>
              <a:rPr lang="en-GB" dirty="0"/>
              <a:t> </a:t>
            </a:r>
            <a:endParaRPr lang="en-US" dirty="0"/>
          </a:p>
          <a:p>
            <a:r>
              <a:rPr lang="en-GB" dirty="0" smtClean="0"/>
              <a:t>Instructions:</a:t>
            </a:r>
          </a:p>
          <a:p>
            <a:pPr lvl="1"/>
            <a:r>
              <a:rPr lang="en-GB" dirty="0" smtClean="0"/>
              <a:t>learners </a:t>
            </a:r>
            <a:r>
              <a:rPr lang="en-GB" dirty="0"/>
              <a:t>to compare two dot </a:t>
            </a:r>
            <a:r>
              <a:rPr lang="en-GB" dirty="0" smtClean="0"/>
              <a:t>patterns on one card</a:t>
            </a:r>
          </a:p>
          <a:p>
            <a:pPr lvl="1"/>
            <a:r>
              <a:rPr lang="en-GB" dirty="0" smtClean="0"/>
              <a:t>look </a:t>
            </a:r>
            <a:r>
              <a:rPr lang="en-GB" dirty="0"/>
              <a:t>for what is the </a:t>
            </a:r>
            <a:r>
              <a:rPr lang="en-GB" u="sng" dirty="0" smtClean="0"/>
              <a:t>SAME</a:t>
            </a:r>
            <a:r>
              <a:rPr lang="en-GB" dirty="0" smtClean="0"/>
              <a:t> and </a:t>
            </a:r>
            <a:r>
              <a:rPr lang="en-GB" dirty="0"/>
              <a:t>what is </a:t>
            </a:r>
            <a:r>
              <a:rPr lang="en-GB" u="sng" dirty="0" smtClean="0"/>
              <a:t>DIFFERENT</a:t>
            </a:r>
            <a:r>
              <a:rPr lang="en-GB" dirty="0" smtClean="0"/>
              <a:t> between them</a:t>
            </a:r>
          </a:p>
        </p:txBody>
      </p:sp>
    </p:spTree>
    <p:extLst>
      <p:ext uri="{BB962C8B-B14F-4D97-AF65-F5344CB8AC3E}">
        <p14:creationId xmlns:p14="http://schemas.microsoft.com/office/powerpoint/2010/main" val="3967810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Using dot patterns to practice subitising (1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set of 10)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Spot the Difference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706" y="2383570"/>
            <a:ext cx="7920000" cy="2134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703" y="4782482"/>
            <a:ext cx="7920000" cy="2091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9512" y="2636912"/>
            <a:ext cx="1080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Some cards have </a:t>
            </a:r>
            <a:r>
              <a:rPr lang="en-US" sz="1600" smtClean="0"/>
              <a:t>three patterns: a, b &amp; c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4869035"/>
            <a:ext cx="10851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Some cards have </a:t>
            </a:r>
            <a:r>
              <a:rPr lang="en-US" sz="1600" smtClean="0"/>
              <a:t>two patterns: a &amp; b</a:t>
            </a:r>
            <a:endParaRPr lang="en-US" sz="16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99430" y="3765940"/>
            <a:ext cx="789549" cy="4551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38507" y="4252524"/>
            <a:ext cx="527280" cy="57067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838507" y="4252524"/>
            <a:ext cx="2149317" cy="1074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971012" y="5661249"/>
            <a:ext cx="3687530" cy="36003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971012" y="3157252"/>
            <a:ext cx="5329180" cy="207194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428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1048"/>
            <a:ext cx="9144000" cy="211846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Spot the Difference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GB" dirty="0"/>
              <a:t>Encourage learners to explain the differences they notice to develop their language of comparison using words about:</a:t>
            </a:r>
          </a:p>
          <a:p>
            <a:pPr lvl="2"/>
            <a:r>
              <a:rPr lang="en-GB" dirty="0"/>
              <a:t>colour, shape, quantity, cardinal positions and so 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4099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Custom 1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11B2EB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37497</TotalTime>
  <Words>603</Words>
  <Application>Microsoft Macintosh PowerPoint</Application>
  <PresentationFormat>On-screen Show (4:3)</PresentationFormat>
  <Paragraphs>95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</vt:lpstr>
      <vt:lpstr>Century Gothic</vt:lpstr>
      <vt:lpstr>Symbol</vt:lpstr>
      <vt:lpstr>Times New Roman</vt:lpstr>
      <vt:lpstr>Trebuchet MS</vt:lpstr>
      <vt:lpstr>Waveform</vt:lpstr>
      <vt:lpstr>Early Number Fun Grade R programme Session 8 14th March 2017</vt:lpstr>
      <vt:lpstr>Group feedback on: resources from session 7</vt:lpstr>
      <vt:lpstr>PowerPoint Presentation</vt:lpstr>
      <vt:lpstr>PowerPoint Presentation</vt:lpstr>
      <vt:lpstr>Assessment</vt:lpstr>
      <vt:lpstr>Assessment: Example commenting system</vt:lpstr>
      <vt:lpstr>Cognitive control Spot the Difference activities page 6</vt:lpstr>
      <vt:lpstr>Spot the Difference</vt:lpstr>
      <vt:lpstr>Spot the Difference</vt:lpstr>
      <vt:lpstr>Learner progression </vt:lpstr>
      <vt:lpstr>Number story activities: Key numeracy skills (pages 7 to 9)</vt:lpstr>
      <vt:lpstr>Number stories – key literacy skills</vt:lpstr>
      <vt:lpstr>PowerPoint Presentation</vt:lpstr>
      <vt:lpstr>PowerPoint Presentation</vt:lpstr>
      <vt:lpstr>5 and 10-frames for developing a sense of 5 and 10</vt:lpstr>
      <vt:lpstr>Working with the 5 and 10-frame</vt:lpstr>
      <vt:lpstr>Additional 5-frame activities </vt:lpstr>
      <vt:lpstr>Additional 5-frame activities </vt:lpstr>
      <vt:lpstr>Next session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Rhodes</dc:creator>
  <cp:lastModifiedBy>Debbie Stott</cp:lastModifiedBy>
  <cp:revision>584</cp:revision>
  <cp:lastPrinted>2017-03-02T09:27:35Z</cp:lastPrinted>
  <dcterms:created xsi:type="dcterms:W3CDTF">2011-08-11T12:52:44Z</dcterms:created>
  <dcterms:modified xsi:type="dcterms:W3CDTF">2017-03-15T08:53:21Z</dcterms:modified>
</cp:coreProperties>
</file>