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handoutMasterIdLst>
    <p:handoutMasterId r:id="rId24"/>
  </p:handoutMasterIdLst>
  <p:sldIdLst>
    <p:sldId id="256" r:id="rId2"/>
    <p:sldId id="450" r:id="rId3"/>
    <p:sldId id="436" r:id="rId4"/>
    <p:sldId id="470" r:id="rId5"/>
    <p:sldId id="472" r:id="rId6"/>
    <p:sldId id="473" r:id="rId7"/>
    <p:sldId id="474" r:id="rId8"/>
    <p:sldId id="260" r:id="rId9"/>
    <p:sldId id="451" r:id="rId10"/>
    <p:sldId id="452" r:id="rId11"/>
    <p:sldId id="453" r:id="rId12"/>
    <p:sldId id="471" r:id="rId13"/>
    <p:sldId id="454" r:id="rId14"/>
    <p:sldId id="456" r:id="rId15"/>
    <p:sldId id="457" r:id="rId16"/>
    <p:sldId id="458" r:id="rId17"/>
    <p:sldId id="460" r:id="rId18"/>
    <p:sldId id="459" r:id="rId19"/>
    <p:sldId id="461" r:id="rId20"/>
    <p:sldId id="462" r:id="rId21"/>
    <p:sldId id="445" r:id="rId22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lony Grav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7" autoAdjust="0"/>
    <p:restoredTop sz="87164" autoAdjust="0"/>
  </p:normalViewPr>
  <p:slideViewPr>
    <p:cSldViewPr>
      <p:cViewPr>
        <p:scale>
          <a:sx n="169" d="100"/>
          <a:sy n="169" d="100"/>
        </p:scale>
        <p:origin x="-1736" y="-1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notesViewPr>
    <p:cSldViewPr>
      <p:cViewPr varScale="1">
        <p:scale>
          <a:sx n="157" d="100"/>
          <a:sy n="157" d="100"/>
        </p:scale>
        <p:origin x="6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8C39C-3178-4D0C-931F-5E2553A3EC8F}" type="datetimeFigureOut">
              <a:rPr lang="en-US" smtClean="0"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EACFB-053F-4053-BA47-77E3374A3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60743-97CB-4F6D-BD56-F920467721F2}" type="datetimeFigureOut">
              <a:rPr lang="en-GB" smtClean="0"/>
              <a:t>19/05/2017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360" y="3229277"/>
            <a:ext cx="7943507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A06B-B4EA-4159-9303-65CD38B10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0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w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09E4A31-66A3-440D-87AC-D2229FC05785}" type="datetimeFigureOut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7667E6A9-3D0D-40A8-8DD6-ED578F759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48872" cy="12527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09E4A31-66A3-440D-87AC-D2229FC05785}" type="datetimeFigureOut">
              <a:rPr lang="en-US" smtClean="0"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7667E6A9-3D0D-40A8-8DD6-ED578F759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1772816"/>
            <a:ext cx="3822192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72816"/>
            <a:ext cx="3822192" cy="46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781126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2564904"/>
            <a:ext cx="3820055" cy="381642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78112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3822192" cy="381642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80776" y="188640"/>
            <a:ext cx="8783712" cy="1944217"/>
            <a:chOff x="180776" y="188640"/>
            <a:chExt cx="8783712" cy="1944217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268544" y="562377"/>
              <a:ext cx="8678354" cy="1426464"/>
            </a:xfrm>
            <a:prstGeom prst="round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8544" y="188641"/>
              <a:ext cx="8695944" cy="929256"/>
            </a:xfrm>
            <a:prstGeom prst="roundRect">
              <a:avLst>
                <a:gd name="adj" fmla="val 713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3516655" y="316942"/>
              <a:ext cx="5430243" cy="1158233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268544" y="188640"/>
              <a:ext cx="8678353" cy="128653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1619672" y="340520"/>
              <a:ext cx="5467980" cy="77427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5224440" y="38559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180776" y="1238200"/>
              <a:ext cx="8783712" cy="894657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 userDrawn="1"/>
          </p:nvSpPr>
          <p:spPr bwMode="hidden">
            <a:xfrm rot="11251488">
              <a:off x="5512472" y="105273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Picture 12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0648"/>
            <a:ext cx="543824" cy="9559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00" y="5733255"/>
            <a:ext cx="1829933" cy="10293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80776" y="188640"/>
            <a:ext cx="8783712" cy="1944217"/>
            <a:chOff x="180776" y="188640"/>
            <a:chExt cx="8783712" cy="1944217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268544" y="562377"/>
              <a:ext cx="8678354" cy="1426464"/>
            </a:xfrm>
            <a:prstGeom prst="round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68544" y="188641"/>
              <a:ext cx="8695944" cy="929256"/>
            </a:xfrm>
            <a:prstGeom prst="roundRect">
              <a:avLst>
                <a:gd name="adj" fmla="val 713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hidden">
            <a:xfrm>
              <a:off x="3516655" y="316942"/>
              <a:ext cx="5430243" cy="1158233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268544" y="188640"/>
              <a:ext cx="8678353" cy="128653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hidden">
            <a:xfrm>
              <a:off x="1619672" y="340520"/>
              <a:ext cx="5467980" cy="77427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hidden">
            <a:xfrm>
              <a:off x="5224440" y="38559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4" name="Freeform 23"/>
            <p:cNvSpPr>
              <a:spLocks/>
            </p:cNvSpPr>
            <p:nvPr/>
          </p:nvSpPr>
          <p:spPr bwMode="hidden">
            <a:xfrm>
              <a:off x="180776" y="1238200"/>
              <a:ext cx="8783712" cy="894657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hidden">
            <a:xfrm rot="11251488">
              <a:off x="5512472" y="105273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" name="Picture 30"/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14" y="270601"/>
              <a:ext cx="671594" cy="926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556792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574356"/>
            <a:ext cx="3904076" cy="4064444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1124744"/>
            <a:ext cx="4320480" cy="3528392"/>
          </a:xfrm>
          <a:prstGeom prst="roundRect">
            <a:avLst>
              <a:gd name="adj" fmla="val 3924"/>
            </a:avLst>
          </a:prstGeom>
          <a:solidFill>
            <a:schemeClr val="accent5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51520" y="188640"/>
            <a:ext cx="8783712" cy="1830761"/>
            <a:chOff x="251520" y="188640"/>
            <a:chExt cx="8783712" cy="1830761"/>
          </a:xfrm>
        </p:grpSpPr>
        <p:sp>
          <p:nvSpPr>
            <p:cNvPr id="16" name="Rounded Rectangle 15"/>
            <p:cNvSpPr/>
            <p:nvPr userDrawn="1"/>
          </p:nvSpPr>
          <p:spPr>
            <a:xfrm>
              <a:off x="268544" y="404664"/>
              <a:ext cx="8678354" cy="1426464"/>
            </a:xfrm>
            <a:prstGeom prst="round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68544" y="188640"/>
              <a:ext cx="8695944" cy="713232"/>
            </a:xfrm>
            <a:prstGeom prst="roundRect">
              <a:avLst>
                <a:gd name="adj" fmla="val 713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9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hidden">
            <a:xfrm>
              <a:off x="4355976" y="316943"/>
              <a:ext cx="4590922" cy="1061568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hidden">
            <a:xfrm>
              <a:off x="268545" y="188640"/>
              <a:ext cx="4955896" cy="128653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1"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hidden">
            <a:xfrm>
              <a:off x="1043608" y="260648"/>
              <a:ext cx="3864381" cy="136028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hidden">
            <a:xfrm>
              <a:off x="5224440" y="385597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7" name="Freeform 26"/>
            <p:cNvSpPr>
              <a:spLocks/>
            </p:cNvSpPr>
            <p:nvPr/>
          </p:nvSpPr>
          <p:spPr bwMode="hidden">
            <a:xfrm>
              <a:off x="251520" y="1124744"/>
              <a:ext cx="8783712" cy="894657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hidden">
            <a:xfrm rot="11251488">
              <a:off x="5512472" y="908721"/>
              <a:ext cx="3308000" cy="65154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298730" y="304064"/>
            <a:ext cx="7643192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2596" y="1774065"/>
            <a:ext cx="8611892" cy="4835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NEW_SANC_LOGO_HIGH_QUAL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720080" cy="125803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00" y="5733255"/>
            <a:ext cx="1829933" cy="10293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3200" kern="1200" normalizeH="0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1.wdp"/><Relationship Id="rId5" Type="http://schemas.openxmlformats.org/officeDocument/2006/relationships/image" Target="../media/image36.png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5688632" cy="2880320"/>
          </a:xfrm>
        </p:spPr>
        <p:txBody>
          <a:bodyPr anchor="ctr" anchorCtr="1"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Early Number Fun</a:t>
            </a:r>
            <a:b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Grade R programme</a:t>
            </a:r>
            <a:b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 9</a:t>
            </a:r>
            <a:b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16</a:t>
            </a:r>
            <a:r>
              <a:rPr lang="en-GB" sz="36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May 2017</a:t>
            </a:r>
            <a:endParaRPr lang="en-GB" sz="36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23528" y="5661248"/>
            <a:ext cx="6408712" cy="100811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Mellony Graven, Debbie Stott</a:t>
            </a:r>
            <a:b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</a:b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Carolyn Stevenson-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Milln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; Roxanne </a:t>
            </a:r>
            <a:r>
              <a:rPr lang="en-US" b="1" dirty="0">
                <a:solidFill>
                  <a:srgbClr val="D85C00"/>
                </a:solidFill>
                <a:ea typeface="Calibri"/>
                <a:cs typeface="Times New Roman"/>
              </a:rPr>
              <a:t>Long;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Samu</a:t>
            </a:r>
            <a:r>
              <a:rPr lang="en-US" b="1" dirty="0" smtClean="0">
                <a:solidFill>
                  <a:srgbClr val="D85C00"/>
                </a:solidFill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D85C00"/>
                </a:solidFill>
                <a:ea typeface="Calibri"/>
                <a:cs typeface="Times New Roman"/>
              </a:rPr>
              <a:t>Chikiwa</a:t>
            </a:r>
            <a:endParaRPr lang="en-GB" dirty="0">
              <a:solidFill>
                <a:srgbClr val="D85C00"/>
              </a:solidFill>
            </a:endParaRPr>
          </a:p>
        </p:txBody>
      </p:sp>
      <p:pic>
        <p:nvPicPr>
          <p:cNvPr id="2" name="Picture 1" descr="NEW_SANC_LOGO_HIGH_QU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504" y="322007"/>
            <a:ext cx="1925960" cy="336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72" y="3022273"/>
            <a:ext cx="4427984" cy="249083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504" y="3686818"/>
            <a:ext cx="1929318" cy="48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509" y="4365104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4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774065"/>
            <a:ext cx="7603780" cy="483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Love of stories and love of reading</a:t>
            </a:r>
          </a:p>
          <a:p>
            <a:r>
              <a:rPr lang="en-US" dirty="0" smtClean="0"/>
              <a:t>Listening and prediction skills</a:t>
            </a:r>
          </a:p>
          <a:p>
            <a:r>
              <a:rPr lang="en-US" dirty="0" smtClean="0"/>
              <a:t>Comprehension skills</a:t>
            </a:r>
          </a:p>
          <a:p>
            <a:pPr lvl="0"/>
            <a:r>
              <a:rPr lang="en-GB" dirty="0" smtClean="0"/>
              <a:t>Develop </a:t>
            </a:r>
            <a:r>
              <a:rPr lang="en-GB" dirty="0"/>
              <a:t>comparative language for </a:t>
            </a:r>
            <a:r>
              <a:rPr lang="en-GB" dirty="0" smtClean="0"/>
              <a:t>size:</a:t>
            </a:r>
          </a:p>
          <a:p>
            <a:pPr lvl="1"/>
            <a:r>
              <a:rPr lang="en-GB" dirty="0" smtClean="0"/>
              <a:t>big </a:t>
            </a:r>
            <a:r>
              <a:rPr lang="en-GB" dirty="0"/>
              <a:t>and small; more and </a:t>
            </a:r>
            <a:r>
              <a:rPr lang="en-GB" dirty="0" smtClean="0"/>
              <a:t>less; same and equal</a:t>
            </a:r>
            <a:endParaRPr lang="en-ZA" dirty="0"/>
          </a:p>
          <a:p>
            <a:pPr lvl="0"/>
            <a:r>
              <a:rPr lang="en-GB" dirty="0" smtClean="0"/>
              <a:t>Common word recognition:</a:t>
            </a:r>
          </a:p>
          <a:p>
            <a:pPr lvl="1"/>
            <a:r>
              <a:rPr lang="en-GB" dirty="0" smtClean="0"/>
              <a:t>‘</a:t>
            </a:r>
            <a:r>
              <a:rPr lang="en-GB" dirty="0"/>
              <a:t>more’ ‘less’ ‘big’ ‘small</a:t>
            </a:r>
            <a:r>
              <a:rPr lang="en-GB" dirty="0" smtClean="0"/>
              <a:t>’ ‘same’ ‘equal’</a:t>
            </a:r>
          </a:p>
          <a:p>
            <a:pPr lvl="0"/>
            <a:r>
              <a:rPr lang="en-GB" dirty="0" smtClean="0"/>
              <a:t>Imagination and own story telling</a:t>
            </a:r>
          </a:p>
          <a:p>
            <a:pPr lvl="0"/>
            <a:r>
              <a:rPr lang="en-GB" dirty="0" smtClean="0"/>
              <a:t>Logic, structuring and organisation of ideas</a:t>
            </a:r>
          </a:p>
          <a:p>
            <a:pPr lvl="0"/>
            <a:endParaRPr lang="en-ZA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stories – key literacy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9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742112"/>
            <a:ext cx="4382989" cy="3026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628800"/>
            <a:ext cx="4355976" cy="300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8" y="0"/>
            <a:ext cx="4211960" cy="2895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6797" y="782664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isiXhosa 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2961303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Afrikaans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336" y="5255354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English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3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59" y="102047"/>
            <a:ext cx="7200000" cy="167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59" y="1772122"/>
            <a:ext cx="7200000" cy="1681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59" y="5101673"/>
            <a:ext cx="7200000" cy="167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59" y="3429000"/>
            <a:ext cx="7200000" cy="16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471725"/>
            <a:ext cx="1294267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76" y="4437112"/>
            <a:ext cx="1294266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402499"/>
            <a:ext cx="1298630" cy="9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" y="116631"/>
            <a:ext cx="4237574" cy="2896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573" y="3147468"/>
            <a:ext cx="4968552" cy="3479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1" y="4439444"/>
            <a:ext cx="1313891" cy="8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5 and </a:t>
            </a:r>
            <a:r>
              <a:rPr lang="en-GB" b="1" dirty="0" smtClean="0"/>
              <a:t>10-frames</a:t>
            </a:r>
            <a:br>
              <a:rPr lang="en-GB" b="1" dirty="0" smtClean="0"/>
            </a:br>
            <a:r>
              <a:rPr lang="en-GB" b="1" dirty="0" smtClean="0"/>
              <a:t>for </a:t>
            </a:r>
            <a:r>
              <a:rPr lang="en-GB" b="1" dirty="0"/>
              <a:t>developing a sense of 5 and </a:t>
            </a:r>
            <a:r>
              <a:rPr lang="en-GB" b="1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96" y="1774065"/>
            <a:ext cx="5928397" cy="48354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allows </a:t>
            </a:r>
            <a:r>
              <a:rPr lang="en-US" sz="2800" dirty="0"/>
              <a:t>learners to “</a:t>
            </a:r>
            <a:r>
              <a:rPr lang="en-US" sz="2800" b="1" dirty="0"/>
              <a:t>see</a:t>
            </a:r>
            <a:r>
              <a:rPr lang="en-US" sz="2800" dirty="0"/>
              <a:t>” </a:t>
            </a:r>
            <a:r>
              <a:rPr lang="en-US" sz="2800" dirty="0" smtClean="0"/>
              <a:t>numbers</a:t>
            </a:r>
            <a:endParaRPr lang="en-US" sz="2800" dirty="0"/>
          </a:p>
          <a:p>
            <a:r>
              <a:rPr lang="en-ZA" sz="2800" dirty="0" smtClean="0"/>
              <a:t>useful for </a:t>
            </a:r>
            <a:r>
              <a:rPr lang="en-ZA" sz="2800" dirty="0"/>
              <a:t>developing number sense within the context of </a:t>
            </a:r>
            <a:r>
              <a:rPr lang="en-ZA" sz="2800" dirty="0" smtClean="0"/>
              <a:t>ten</a:t>
            </a:r>
            <a:endParaRPr lang="en-US" sz="2800" dirty="0"/>
          </a:p>
          <a:p>
            <a:r>
              <a:rPr lang="en-ZA" sz="2800" dirty="0" smtClean="0"/>
              <a:t>help to form mental </a:t>
            </a:r>
            <a:r>
              <a:rPr lang="en-ZA" sz="2800" dirty="0"/>
              <a:t>images of the numbers </a:t>
            </a:r>
            <a:r>
              <a:rPr lang="en-ZA" sz="2800" dirty="0" smtClean="0"/>
              <a:t>represented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96" y="4437112"/>
            <a:ext cx="2228253" cy="1756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991" y="4797152"/>
            <a:ext cx="3484621" cy="1152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0232" y="1412776"/>
            <a:ext cx="2275689" cy="4247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ZA" dirty="0">
                <a:solidFill>
                  <a:schemeClr val="tx1"/>
                </a:solidFill>
              </a:rPr>
              <a:t>Understanding that numbers are composed of tens and ones is an important foundational concept, setting the stage for work with larger numbers.</a:t>
            </a:r>
            <a:endParaRPr lang="en-US" dirty="0">
              <a:solidFill>
                <a:schemeClr val="tx1"/>
              </a:solidFill>
            </a:endParaRPr>
          </a:p>
          <a:p>
            <a:pPr lvl="0" algn="ctr"/>
            <a:r>
              <a:rPr lang="en-ZA" dirty="0">
                <a:solidFill>
                  <a:schemeClr val="tx1"/>
                </a:solidFill>
              </a:rPr>
              <a:t>A strong sense of "ten" is a prerequisite for place-value understanding and mental calculations</a:t>
            </a:r>
            <a:r>
              <a:rPr lang="en-ZA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97333" y="508518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75355" y="508518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Grade </a:t>
            </a:r>
            <a:r>
              <a:rPr lang="en-US" dirty="0"/>
              <a:t>R and 1 explore numbers with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5-frame</a:t>
            </a:r>
            <a:r>
              <a:rPr lang="en-US" dirty="0" smtClean="0"/>
              <a:t> 1st  </a:t>
            </a:r>
          </a:p>
          <a:p>
            <a:r>
              <a:rPr lang="en-US" dirty="0" smtClean="0"/>
              <a:t>Then move onto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10-frame</a:t>
            </a:r>
          </a:p>
          <a:p>
            <a:r>
              <a:rPr lang="en-US" dirty="0" smtClean="0"/>
              <a:t>Introduce the </a:t>
            </a:r>
            <a:r>
              <a:rPr lang="en-US" dirty="0"/>
              <a:t>10-frame with the following </a:t>
            </a:r>
            <a:r>
              <a:rPr lang="en-US" dirty="0" smtClean="0"/>
              <a:t>rule, a standard way to fill the frame: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the 5 and 10-frame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402" y="4595936"/>
            <a:ext cx="4896544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2000" i="1" dirty="0">
                <a:solidFill>
                  <a:schemeClr val="tx1"/>
                </a:solidFill>
              </a:rPr>
              <a:t>Always fill the top row first, starting on the left, the same way you read. </a:t>
            </a:r>
          </a:p>
          <a:p>
            <a:pPr lvl="1" algn="ctr"/>
            <a:r>
              <a:rPr lang="en-US" sz="2000" i="1" dirty="0">
                <a:solidFill>
                  <a:schemeClr val="tx1"/>
                </a:solidFill>
              </a:rPr>
              <a:t>When the top row is full, counters can be placed on the bottom row, also from the left.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5061" y="5646732"/>
            <a:ext cx="3484621" cy="11521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06403" y="593476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84425" y="5934764"/>
            <a:ext cx="533360" cy="53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ular Arrow 8"/>
          <p:cNvSpPr/>
          <p:nvPr/>
        </p:nvSpPr>
        <p:spPr>
          <a:xfrm>
            <a:off x="6012160" y="5373216"/>
            <a:ext cx="860711" cy="106560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ular Arrow 7"/>
          <p:cNvSpPr/>
          <p:nvPr/>
        </p:nvSpPr>
        <p:spPr>
          <a:xfrm>
            <a:off x="5249140" y="5386043"/>
            <a:ext cx="1004727" cy="106560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8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774065"/>
            <a:ext cx="8611892" cy="2230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 smtClean="0"/>
              <a:t>How </a:t>
            </a:r>
            <a:r>
              <a:rPr lang="en-GB" sz="2400" b="1" dirty="0"/>
              <a:t>many different ways can the driver pack the fruit in the 5-frame truck?</a:t>
            </a:r>
            <a:endParaRPr lang="en-US" sz="2400" dirty="0"/>
          </a:p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Aim: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to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give the learners a context in which to learn about using the 5-frame and to work with the combinations that make 5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A set consists of: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Truck board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Set of apple strips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Set of banana strips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with the 5-frame truck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79" y="4005064"/>
            <a:ext cx="9144000" cy="27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1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774065"/>
            <a:ext cx="8611892" cy="3959191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ZA" dirty="0"/>
              <a:t>Using the strips of fruit, </a:t>
            </a:r>
            <a:r>
              <a:rPr lang="en-ZA" dirty="0" smtClean="0"/>
              <a:t>learners </a:t>
            </a:r>
            <a:r>
              <a:rPr lang="en-ZA" dirty="0"/>
              <a:t>place different combinations of fruit onto the 5-frame truck </a:t>
            </a:r>
            <a:endParaRPr lang="en-US" dirty="0"/>
          </a:p>
          <a:p>
            <a:pPr lvl="0"/>
            <a:r>
              <a:rPr lang="en-ZA" dirty="0"/>
              <a:t>Each time they make a combination, they draw or write down the combination in the white boxes</a:t>
            </a:r>
            <a:endParaRPr lang="en-US" dirty="0"/>
          </a:p>
          <a:p>
            <a:pPr lvl="0"/>
            <a:r>
              <a:rPr lang="en-ZA" dirty="0" smtClean="0"/>
              <a:t>Initially</a:t>
            </a:r>
            <a:r>
              <a:rPr lang="en-ZA" dirty="0"/>
              <a:t>, allow the learners to work out the combinations in any order.</a:t>
            </a:r>
            <a:endParaRPr lang="en-US" dirty="0"/>
          </a:p>
          <a:p>
            <a:pPr lvl="0"/>
            <a:r>
              <a:rPr lang="en-ZA" dirty="0"/>
              <a:t>Look at their combinations and ask learners questions about these. </a:t>
            </a:r>
            <a:endParaRPr lang="en-ZA" dirty="0" smtClean="0"/>
          </a:p>
          <a:p>
            <a:pPr lvl="0"/>
            <a:r>
              <a:rPr lang="en-ZA" dirty="0" smtClean="0"/>
              <a:t>After </a:t>
            </a:r>
            <a:r>
              <a:rPr lang="en-ZA" dirty="0"/>
              <a:t>they have completed the activity, you might ask if there is a way to make sure they get all the ways of making </a:t>
            </a:r>
            <a:r>
              <a:rPr lang="en-ZA" dirty="0" smtClean="0"/>
              <a:t>5.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intention is for learners to come to order the combinations in a structured way </a:t>
            </a:r>
            <a:r>
              <a:rPr lang="en-GB" b="1" u="sng" dirty="0"/>
              <a:t>over time</a:t>
            </a:r>
            <a:r>
              <a:rPr lang="en-GB" dirty="0"/>
              <a:t>: </a:t>
            </a: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		i.e. 5-0</a:t>
            </a:r>
            <a:r>
              <a:rPr lang="en-GB" dirty="0"/>
              <a:t>; 4-1; 3-2; 2-3; 1-4; 0-5</a:t>
            </a:r>
            <a:r>
              <a:rPr lang="en-US" dirty="0"/>
              <a:t>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5-frame truck and fruit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580526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ZA" dirty="0">
                <a:solidFill>
                  <a:schemeClr val="accent6">
                    <a:lumMod val="75000"/>
                  </a:schemeClr>
                </a:solidFill>
              </a:rPr>
              <a:t>If the learners have had experience with either the </a:t>
            </a:r>
            <a:r>
              <a:rPr lang="en-ZA" i="1" dirty="0">
                <a:solidFill>
                  <a:schemeClr val="accent6">
                    <a:lumMod val="75000"/>
                  </a:schemeClr>
                </a:solidFill>
              </a:rPr>
              <a:t>Monkeys in the trees</a:t>
            </a:r>
            <a:r>
              <a:rPr lang="en-ZA" dirty="0">
                <a:solidFill>
                  <a:schemeClr val="accent6">
                    <a:lumMod val="75000"/>
                  </a:schemeClr>
                </a:solidFill>
              </a:rPr>
              <a:t> or </a:t>
            </a:r>
            <a:r>
              <a:rPr lang="en-ZA" i="1" dirty="0">
                <a:solidFill>
                  <a:schemeClr val="accent6">
                    <a:lumMod val="75000"/>
                  </a:schemeClr>
                </a:solidFill>
              </a:rPr>
              <a:t>Umbrellas and Children</a:t>
            </a:r>
            <a:r>
              <a:rPr lang="en-ZA" dirty="0">
                <a:solidFill>
                  <a:schemeClr val="accent6">
                    <a:lumMod val="75000"/>
                  </a:schemeClr>
                </a:solidFill>
              </a:rPr>
              <a:t> stories, you might draw their attention to the order used in the stories</a:t>
            </a:r>
            <a:r>
              <a:rPr lang="en-ZA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4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3" y="1111970"/>
            <a:ext cx="8244408" cy="569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7" y="18864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ZA" b="1" dirty="0"/>
              <a:t>For example:</a:t>
            </a:r>
            <a:br>
              <a:rPr lang="en-ZA" b="1" dirty="0"/>
            </a:br>
            <a:r>
              <a:rPr lang="en-ZA" dirty="0"/>
              <a:t>Learners might draw dots, write numbers or draw the actual fruit (or any combination of these) in the white </a:t>
            </a:r>
            <a:r>
              <a:rPr lang="en-ZA"/>
              <a:t>boxes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27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556793"/>
            <a:ext cx="8611892" cy="5184576"/>
          </a:xfrm>
        </p:spPr>
        <p:txBody>
          <a:bodyPr>
            <a:noAutofit/>
          </a:bodyPr>
          <a:lstStyle/>
          <a:p>
            <a:pPr lvl="0"/>
            <a:r>
              <a:rPr lang="en-GB" sz="1800" dirty="0"/>
              <a:t>The focus of this activity is similar to that of the 5-frame truck</a:t>
            </a:r>
            <a:r>
              <a:rPr lang="en-US" sz="1800" dirty="0"/>
              <a:t> </a:t>
            </a:r>
            <a:endParaRPr lang="en-US" sz="1800" dirty="0" smtClean="0"/>
          </a:p>
          <a:p>
            <a:pPr lvl="0"/>
            <a:r>
              <a:rPr lang="en-ZA" sz="1800" dirty="0"/>
              <a:t>With the 10-frame, it is an ideal time to introduce the ‘</a:t>
            </a:r>
            <a:r>
              <a:rPr lang="en-ZA" sz="1800" b="1" u="sng" dirty="0">
                <a:solidFill>
                  <a:schemeClr val="accent6"/>
                </a:solidFill>
              </a:rPr>
              <a:t>rule</a:t>
            </a:r>
            <a:r>
              <a:rPr lang="en-ZA" sz="1800" dirty="0"/>
              <a:t>’ about filling the frame:</a:t>
            </a:r>
            <a:endParaRPr lang="en-US" sz="1800" dirty="0"/>
          </a:p>
          <a:p>
            <a:pPr lvl="1"/>
            <a:r>
              <a:rPr lang="en-ZA" sz="1600" dirty="0"/>
              <a:t>Fill the top row first, starting on the left, the same way you read. </a:t>
            </a:r>
            <a:endParaRPr lang="en-US" sz="1600" dirty="0"/>
          </a:p>
          <a:p>
            <a:pPr lvl="1"/>
            <a:r>
              <a:rPr lang="en-ZA" sz="1600" dirty="0"/>
              <a:t>When the top row is full, counters can be placed on the bottom row, also from the left </a:t>
            </a:r>
            <a:endParaRPr lang="en-US" sz="1600" dirty="0"/>
          </a:p>
          <a:p>
            <a:pPr lvl="0"/>
            <a:r>
              <a:rPr lang="en-ZA" sz="1800" dirty="0"/>
              <a:t>Point out to the learners what the top row is, where top left is.</a:t>
            </a:r>
            <a:endParaRPr lang="en-US" sz="1800" dirty="0"/>
          </a:p>
          <a:p>
            <a:pPr lvl="0"/>
            <a:r>
              <a:rPr lang="en-ZA" sz="1800" dirty="0"/>
              <a:t>Get the learners to </a:t>
            </a:r>
            <a:r>
              <a:rPr lang="en-ZA" sz="1800" b="1" dirty="0"/>
              <a:t>point to</a:t>
            </a:r>
            <a:r>
              <a:rPr lang="en-ZA" sz="1800" dirty="0"/>
              <a:t> and use </a:t>
            </a:r>
            <a:r>
              <a:rPr lang="en-ZA" sz="1800" b="1" dirty="0"/>
              <a:t>gestures</a:t>
            </a:r>
            <a:r>
              <a:rPr lang="en-ZA" sz="1800" dirty="0"/>
              <a:t> to show these. </a:t>
            </a:r>
            <a:endParaRPr lang="en-US" sz="1800" dirty="0"/>
          </a:p>
          <a:p>
            <a:pPr lvl="0"/>
            <a:r>
              <a:rPr lang="en-ZA" sz="1800" dirty="0"/>
              <a:t>Learners can count the number of squares in the 10-frame, starting at the top left and moving down. </a:t>
            </a:r>
            <a:endParaRPr lang="en-US" sz="1800" dirty="0"/>
          </a:p>
          <a:p>
            <a:endParaRPr lang="en-US" sz="1800" dirty="0"/>
          </a:p>
          <a:p>
            <a:pPr lvl="0"/>
            <a:r>
              <a:rPr lang="en-ZA" sz="1800" dirty="0"/>
              <a:t>When the learners are familiar with the 10-frame structure, they can use the strips of fruit as they did with the 5-frame to place different combinations of fruit onto the 10-frame. </a:t>
            </a:r>
            <a:endParaRPr lang="en-US" sz="1800" dirty="0"/>
          </a:p>
          <a:p>
            <a:pPr lvl="0"/>
            <a:r>
              <a:rPr lang="en-GB" sz="1800" dirty="0"/>
              <a:t>the intention is for them to come to </a:t>
            </a:r>
            <a:r>
              <a:rPr lang="en-GB" sz="1800" u="sng" dirty="0"/>
              <a:t>order the combinations in a structured </a:t>
            </a:r>
            <a:r>
              <a:rPr lang="en-GB" sz="1800" u="sng" dirty="0" smtClean="0"/>
              <a:t>way </a:t>
            </a:r>
            <a:r>
              <a:rPr lang="en-GB" sz="1800" dirty="0" smtClean="0"/>
              <a:t>over time: </a:t>
            </a:r>
          </a:p>
          <a:p>
            <a:pPr marL="0" lvl="0" indent="0">
              <a:buNone/>
            </a:pPr>
            <a:r>
              <a:rPr lang="en-GB" sz="1800" dirty="0" smtClean="0"/>
              <a:t>	</a:t>
            </a:r>
            <a:r>
              <a:rPr lang="en-GB" sz="1800" dirty="0" smtClean="0">
                <a:solidFill>
                  <a:schemeClr val="accent6">
                    <a:lumMod val="75000"/>
                  </a:schemeClr>
                </a:solidFill>
              </a:rPr>
              <a:t>10-0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; 9-1; 8-2; 7-3; 6-4; 5-5; 4-6; 3-7; 2-8; 1-9; 0-10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sz="1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10-frame truck and fruit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1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700808"/>
            <a:ext cx="4455640" cy="4835439"/>
          </a:xfrm>
        </p:spPr>
        <p:txBody>
          <a:bodyPr/>
          <a:lstStyle/>
          <a:p>
            <a:r>
              <a:rPr lang="en-US" dirty="0" smtClean="0"/>
              <a:t>In groups of 3-4 and with teachers from other schools discuss the questions on the handout</a:t>
            </a:r>
          </a:p>
          <a:p>
            <a:r>
              <a:rPr lang="en-US" dirty="0" smtClean="0"/>
              <a:t>Select a scribe to jot down main ideas and points of discussion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feedback on:</a:t>
            </a:r>
            <a:br>
              <a:rPr lang="en-US" dirty="0" smtClean="0"/>
            </a:br>
            <a:r>
              <a:rPr lang="en-US" dirty="0" smtClean="0"/>
              <a:t>resources from session 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03957" y="2348880"/>
            <a:ext cx="4317710" cy="32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5-frame Snakes and Ladders game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746" y="1772816"/>
            <a:ext cx="7387230" cy="4989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5" b="990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21" y="4580947"/>
            <a:ext cx="628251" cy="57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719" y="3329186"/>
            <a:ext cx="619904" cy="373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775" y="3140968"/>
            <a:ext cx="619904" cy="373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2348027"/>
            <a:ext cx="179371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You need:</a:t>
            </a:r>
          </a:p>
          <a:p>
            <a:pPr marL="179388" indent="-179388">
              <a:buFont typeface="Arial" charset="0"/>
              <a:buChar char="•"/>
            </a:pPr>
            <a:r>
              <a:rPr lang="en-US" dirty="0" smtClean="0"/>
              <a:t>Counter (stone/bottle top) for each child</a:t>
            </a:r>
          </a:p>
          <a:p>
            <a:pPr marL="179388" indent="-179388">
              <a:buFont typeface="Arial" charset="0"/>
              <a:buChar char="•"/>
            </a:pPr>
            <a:r>
              <a:rPr lang="en-US" dirty="0" smtClean="0"/>
              <a:t>One dice per pair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19" y="5417418"/>
            <a:ext cx="619904" cy="373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75" y="5229200"/>
            <a:ext cx="619904" cy="3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8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484785"/>
            <a:ext cx="8611892" cy="5124720"/>
          </a:xfrm>
        </p:spPr>
        <p:txBody>
          <a:bodyPr>
            <a:normAutofit/>
          </a:bodyPr>
          <a:lstStyle/>
          <a:p>
            <a:r>
              <a:rPr lang="en-US" dirty="0" smtClean="0"/>
              <a:t>Next session – Tuesday 13</a:t>
            </a:r>
            <a:r>
              <a:rPr lang="en-US" baseline="30000" dirty="0" smtClean="0"/>
              <a:t>th</a:t>
            </a:r>
            <a:r>
              <a:rPr lang="en-US" dirty="0" smtClean="0"/>
              <a:t> June</a:t>
            </a:r>
          </a:p>
          <a:p>
            <a:r>
              <a:rPr lang="en-US" dirty="0" smtClean="0"/>
              <a:t>Travel well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control</a:t>
            </a:r>
            <a:br>
              <a:rPr lang="en-US" dirty="0" smtClean="0"/>
            </a:br>
            <a:r>
              <a:rPr lang="en-GB" b="1" dirty="0"/>
              <a:t>Spot the Difference </a:t>
            </a:r>
            <a:r>
              <a:rPr lang="en-GB" b="1" dirty="0" smtClean="0"/>
              <a:t>activities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page 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Skills:</a:t>
            </a:r>
          </a:p>
          <a:p>
            <a:pPr lvl="1"/>
            <a:r>
              <a:rPr lang="en-GB" dirty="0"/>
              <a:t>to develop executive functions of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working memory </a:t>
            </a:r>
            <a:r>
              <a:rPr lang="en-GB" dirty="0"/>
              <a:t>and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shifting attention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dirty="0"/>
              <a:t>to develop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descriptive language </a:t>
            </a:r>
            <a:r>
              <a:rPr lang="en-GB" dirty="0"/>
              <a:t>of comparison</a:t>
            </a:r>
            <a:r>
              <a:rPr lang="en-US" dirty="0"/>
              <a:t> </a:t>
            </a:r>
            <a:r>
              <a:rPr lang="en-GB" dirty="0"/>
              <a:t> </a:t>
            </a:r>
            <a:endParaRPr lang="en-US" dirty="0"/>
          </a:p>
          <a:p>
            <a:endParaRPr lang="en-GB" dirty="0" smtClean="0"/>
          </a:p>
          <a:p>
            <a:r>
              <a:rPr lang="en-GB" dirty="0" smtClean="0"/>
              <a:t>Instructions:</a:t>
            </a:r>
          </a:p>
          <a:p>
            <a:pPr lvl="1"/>
            <a:r>
              <a:rPr lang="en-GB" dirty="0" smtClean="0"/>
              <a:t>learners </a:t>
            </a:r>
            <a:r>
              <a:rPr lang="en-GB" dirty="0"/>
              <a:t>to compare two </a:t>
            </a:r>
            <a:r>
              <a:rPr lang="en-GB" dirty="0" smtClean="0"/>
              <a:t>pictures on one card</a:t>
            </a:r>
          </a:p>
          <a:p>
            <a:pPr lvl="1"/>
            <a:r>
              <a:rPr lang="en-GB" dirty="0" smtClean="0"/>
              <a:t>look </a:t>
            </a:r>
            <a:r>
              <a:rPr lang="en-GB" dirty="0"/>
              <a:t>for what is the </a:t>
            </a:r>
            <a:r>
              <a:rPr lang="en-GB" u="sng" dirty="0" smtClean="0"/>
              <a:t>SAME</a:t>
            </a:r>
            <a:r>
              <a:rPr lang="en-GB" dirty="0" smtClean="0"/>
              <a:t> and </a:t>
            </a:r>
            <a:r>
              <a:rPr lang="en-GB" dirty="0"/>
              <a:t>what is </a:t>
            </a:r>
            <a:r>
              <a:rPr lang="en-GB" u="sng" dirty="0" smtClean="0"/>
              <a:t>DIFFERENT</a:t>
            </a:r>
            <a:r>
              <a:rPr lang="en-GB" dirty="0" smtClean="0"/>
              <a:t> between them</a:t>
            </a:r>
          </a:p>
        </p:txBody>
      </p:sp>
    </p:spTree>
    <p:extLst>
      <p:ext uri="{BB962C8B-B14F-4D97-AF65-F5344CB8AC3E}">
        <p14:creationId xmlns:p14="http://schemas.microsoft.com/office/powerpoint/2010/main" val="3967810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10</a:t>
            </a:r>
            <a:br>
              <a:rPr lang="en-US" dirty="0" smtClean="0"/>
            </a:br>
            <a:r>
              <a:rPr lang="en-US" dirty="0" smtClean="0"/>
              <a:t>Spot the difference cards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Encourage learners to explain the differences they notice to develop their language of comparison using words about:</a:t>
            </a:r>
          </a:p>
          <a:p>
            <a:pPr lvl="2"/>
            <a:r>
              <a:rPr lang="en-GB" dirty="0"/>
              <a:t>colour, shape, quantity, cardinal positions and so on.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618" y="3717032"/>
            <a:ext cx="1210116" cy="1656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2" y="4089224"/>
            <a:ext cx="673994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0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Sequencing cards (page 12)</a:t>
            </a:r>
          </a:p>
          <a:p>
            <a:pPr lvl="0"/>
            <a:r>
              <a:rPr lang="en-GB" dirty="0" smtClean="0"/>
              <a:t>Skills</a:t>
            </a:r>
          </a:p>
          <a:p>
            <a:pPr lvl="1"/>
            <a:r>
              <a:rPr lang="en-GB" dirty="0" smtClean="0"/>
              <a:t>Ordering </a:t>
            </a:r>
            <a:r>
              <a:rPr lang="en-GB" dirty="0"/>
              <a:t>and sequencing in a logical way</a:t>
            </a:r>
            <a:endParaRPr lang="en-US" dirty="0"/>
          </a:p>
          <a:p>
            <a:pPr lvl="1"/>
            <a:r>
              <a:rPr lang="en-GB" dirty="0"/>
              <a:t>Working with the ordinal sequence</a:t>
            </a:r>
            <a:endParaRPr lang="en-US" dirty="0"/>
          </a:p>
          <a:p>
            <a:pPr lvl="1"/>
            <a:r>
              <a:rPr lang="en-GB" dirty="0"/>
              <a:t>Reinforcing mathematical concepts from the story</a:t>
            </a:r>
            <a:endParaRPr lang="en-US" dirty="0"/>
          </a:p>
          <a:p>
            <a:pPr lvl="1"/>
            <a:r>
              <a:rPr lang="en-GB" dirty="0"/>
              <a:t>Encourages language development</a:t>
            </a:r>
            <a:endParaRPr lang="en-US" dirty="0"/>
          </a:p>
          <a:p>
            <a:pPr lvl="1"/>
            <a:r>
              <a:rPr lang="en-GB" dirty="0"/>
              <a:t>Encourages learners to express their thinking</a:t>
            </a:r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5 Monkeys in the Tree</a:t>
            </a:r>
            <a:br>
              <a:rPr lang="en-US" dirty="0" smtClean="0"/>
            </a:br>
            <a:r>
              <a:rPr lang="en-US" dirty="0" smtClean="0"/>
              <a:t>activities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628800"/>
            <a:ext cx="201622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2596" y="1774065"/>
            <a:ext cx="5515548" cy="4835439"/>
          </a:xfrm>
        </p:spPr>
        <p:txBody>
          <a:bodyPr/>
          <a:lstStyle/>
          <a:p>
            <a:r>
              <a:rPr lang="en-GB" dirty="0"/>
              <a:t>Mini-folded books </a:t>
            </a:r>
            <a:r>
              <a:rPr lang="en-GB" dirty="0" smtClean="0"/>
              <a:t>(page 13)</a:t>
            </a:r>
          </a:p>
          <a:p>
            <a:r>
              <a:rPr lang="en-GB" dirty="0" smtClean="0"/>
              <a:t>Skills:</a:t>
            </a:r>
          </a:p>
          <a:p>
            <a:pPr lvl="1"/>
            <a:r>
              <a:rPr lang="en-GB" dirty="0"/>
              <a:t>Listening</a:t>
            </a:r>
            <a:endParaRPr lang="en-US" dirty="0"/>
          </a:p>
          <a:p>
            <a:pPr lvl="1"/>
            <a:r>
              <a:rPr lang="en-GB" dirty="0"/>
              <a:t>Fine motor skills (in the folding and colouring process)</a:t>
            </a:r>
            <a:r>
              <a:rPr lang="en-US" dirty="0"/>
              <a:t> 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5 Monkeys in the Tree</a:t>
            </a:r>
            <a:br>
              <a:rPr lang="en-US" dirty="0"/>
            </a:br>
            <a:r>
              <a:rPr lang="en-US" dirty="0"/>
              <a:t>activities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345" y="2485297"/>
            <a:ext cx="3081151" cy="43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7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8856984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955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Learner progression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75656" y="2276872"/>
            <a:ext cx="7560840" cy="4477757"/>
            <a:chOff x="0" y="0"/>
            <a:chExt cx="11976100" cy="6705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976100" cy="67056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574692" y="4683525"/>
              <a:ext cx="981013" cy="9144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95220" y="5694561"/>
              <a:ext cx="2359447" cy="9144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75856" y="5254851"/>
            <a:ext cx="1034462" cy="610603"/>
            <a:chOff x="2267744" y="5097574"/>
            <a:chExt cx="1034462" cy="610603"/>
          </a:xfrm>
        </p:grpSpPr>
        <p:sp>
          <p:nvSpPr>
            <p:cNvPr id="7" name="Oval 6"/>
            <p:cNvSpPr/>
            <p:nvPr/>
          </p:nvSpPr>
          <p:spPr>
            <a:xfrm>
              <a:off x="2712358" y="5097574"/>
              <a:ext cx="589848" cy="61060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2267744" y="5097574"/>
              <a:ext cx="576064" cy="1229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475656" y="1892049"/>
            <a:ext cx="7180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CONTEXT-BOUND– BUT extending to </a:t>
            </a:r>
            <a:r>
              <a:rPr lang="en-US" sz="2000" dirty="0" smtClean="0"/>
              <a:t>OBJECT-BOUND counting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2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Context bound counting and calculating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</a:t>
            </a:r>
            <a:r>
              <a:rPr lang="en-GB" dirty="0" smtClean="0"/>
              <a:t>1-10)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Object bound counting and calculating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</a:t>
            </a:r>
            <a:r>
              <a:rPr lang="en-GB" dirty="0" smtClean="0"/>
              <a:t>1-10)</a:t>
            </a:r>
            <a:endParaRPr lang="en-ZA" dirty="0"/>
          </a:p>
          <a:p>
            <a:pPr lvl="0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Numeral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recognition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(numerals </a:t>
            </a:r>
            <a:r>
              <a:rPr lang="en-GB" dirty="0" smtClean="0"/>
              <a:t>1-10)</a:t>
            </a:r>
            <a:endParaRPr lang="en-ZA" dirty="0"/>
          </a:p>
          <a:p>
            <a:pPr lvl="0"/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Compare quantities </a:t>
            </a:r>
            <a:r>
              <a:rPr lang="en-GB" dirty="0" smtClean="0"/>
              <a:t>and </a:t>
            </a:r>
            <a:r>
              <a:rPr lang="en-GB" dirty="0"/>
              <a:t>develop language of more/ less/ many/ </a:t>
            </a:r>
            <a:r>
              <a:rPr lang="en-GB" dirty="0" smtClean="0"/>
              <a:t>none / same / equal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evelop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comparative language </a:t>
            </a:r>
            <a:r>
              <a:rPr lang="en-GB" dirty="0"/>
              <a:t>for size – big and small; more and less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ecognition</a:t>
            </a:r>
            <a:r>
              <a:rPr lang="en-GB" dirty="0" smtClean="0"/>
              <a:t> </a:t>
            </a:r>
            <a:r>
              <a:rPr lang="en-GB" dirty="0"/>
              <a:t>of words like ‘more’ ‘less’ ‘big’ ‘small</a:t>
            </a:r>
            <a:r>
              <a:rPr lang="en-GB" dirty="0" smtClean="0"/>
              <a:t>’ ‘same’ ‘equal’</a:t>
            </a:r>
            <a:endParaRPr lang="en-ZA" dirty="0"/>
          </a:p>
          <a:p>
            <a:pPr lvl="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evelop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 patterned sense of bonds to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b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 smtClean="0"/>
              <a:t>(i.e</a:t>
            </a:r>
            <a:r>
              <a:rPr lang="en-GB" dirty="0"/>
              <a:t>. </a:t>
            </a:r>
            <a:r>
              <a:rPr lang="en-GB" dirty="0" smtClean="0"/>
              <a:t>10-0</a:t>
            </a:r>
            <a:r>
              <a:rPr lang="en-GB" dirty="0"/>
              <a:t>; </a:t>
            </a:r>
            <a:r>
              <a:rPr lang="en-GB" dirty="0" smtClean="0"/>
              <a:t>9-1</a:t>
            </a:r>
            <a:r>
              <a:rPr lang="en-GB" dirty="0"/>
              <a:t>; </a:t>
            </a:r>
            <a:r>
              <a:rPr lang="en-GB" dirty="0" smtClean="0"/>
              <a:t>8-2</a:t>
            </a:r>
            <a:r>
              <a:rPr lang="en-GB" dirty="0"/>
              <a:t>; </a:t>
            </a:r>
            <a:r>
              <a:rPr lang="en-GB" dirty="0" smtClean="0"/>
              <a:t>7-3</a:t>
            </a:r>
            <a:r>
              <a:rPr lang="en-GB" dirty="0"/>
              <a:t>; </a:t>
            </a:r>
            <a:r>
              <a:rPr lang="en-GB" dirty="0" smtClean="0"/>
              <a:t>6-4</a:t>
            </a:r>
            <a:r>
              <a:rPr lang="en-GB" dirty="0"/>
              <a:t>; </a:t>
            </a:r>
            <a:r>
              <a:rPr lang="en-GB" dirty="0" smtClean="0"/>
              <a:t>5-5; 4-6; 3-7; 2-8; 1-9; 0-10)</a:t>
            </a:r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story activities:</a:t>
            </a:r>
            <a:br>
              <a:rPr lang="en-US" dirty="0" smtClean="0"/>
            </a:br>
            <a:r>
              <a:rPr lang="en-US" dirty="0" smtClean="0"/>
              <a:t>Key numeracy skills (pages 7 to 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248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11B2EB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37444</TotalTime>
  <Words>829</Words>
  <Application>Microsoft Macintosh PowerPoint</Application>
  <PresentationFormat>On-screen Show (4:3)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Symbol</vt:lpstr>
      <vt:lpstr>Times New Roman</vt:lpstr>
      <vt:lpstr>Trebuchet MS</vt:lpstr>
      <vt:lpstr>Waveform</vt:lpstr>
      <vt:lpstr>Early Number Fun Grade R programme Session 9 16th May 2017</vt:lpstr>
      <vt:lpstr>Group feedback on: resources from session 8</vt:lpstr>
      <vt:lpstr>Cognitive control Spot the Difference activities page 6</vt:lpstr>
      <vt:lpstr>2nd set of 10 Spot the difference cards</vt:lpstr>
      <vt:lpstr>Supplementary 5 Monkeys in the Tree activities</vt:lpstr>
      <vt:lpstr>Supplementary 5 Monkeys in the Tree activities</vt:lpstr>
      <vt:lpstr>PowerPoint Presentation</vt:lpstr>
      <vt:lpstr>Learner progression </vt:lpstr>
      <vt:lpstr>Number story activities: Key numeracy skills (pages 7 to 9)</vt:lpstr>
      <vt:lpstr>Number stories – key literacy skills</vt:lpstr>
      <vt:lpstr>PowerPoint Presentation</vt:lpstr>
      <vt:lpstr>PowerPoint Presentation</vt:lpstr>
      <vt:lpstr>PowerPoint Presentation</vt:lpstr>
      <vt:lpstr>5 and 10-frames for developing a sense of 5 and 10</vt:lpstr>
      <vt:lpstr>Working with the 5 and 10-frame</vt:lpstr>
      <vt:lpstr>Activities with the 5-frame truck </vt:lpstr>
      <vt:lpstr>Using the 5-frame truck and fruit</vt:lpstr>
      <vt:lpstr>PowerPoint Presentation</vt:lpstr>
      <vt:lpstr>Using the 10-frame truck and fruit</vt:lpstr>
      <vt:lpstr>5-frame Snakes and Ladders game </vt:lpstr>
      <vt:lpstr>Next session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Rhodes</dc:creator>
  <cp:lastModifiedBy>Debbie Stott</cp:lastModifiedBy>
  <cp:revision>586</cp:revision>
  <cp:lastPrinted>2017-03-02T09:27:35Z</cp:lastPrinted>
  <dcterms:created xsi:type="dcterms:W3CDTF">2011-08-11T12:52:44Z</dcterms:created>
  <dcterms:modified xsi:type="dcterms:W3CDTF">2017-05-19T05:06:27Z</dcterms:modified>
</cp:coreProperties>
</file>