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10"/>
  </p:notesMasterIdLst>
  <p:handoutMasterIdLst>
    <p:handoutMasterId r:id="rId11"/>
  </p:handoutMasterIdLst>
  <p:sldIdLst>
    <p:sldId id="291" r:id="rId2"/>
    <p:sldId id="335" r:id="rId3"/>
    <p:sldId id="336" r:id="rId4"/>
    <p:sldId id="324" r:id="rId5"/>
    <p:sldId id="325" r:id="rId6"/>
    <p:sldId id="328" r:id="rId7"/>
    <p:sldId id="326" r:id="rId8"/>
    <p:sldId id="327" r:id="rId9"/>
  </p:sldIdLst>
  <p:sldSz cx="9906000" cy="6858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60BB9E-078A-4F03-8CCA-B7AD1F0A4EE2}">
          <p14:sldIdLst>
            <p14:sldId id="291"/>
            <p14:sldId id="335"/>
            <p14:sldId id="336"/>
            <p14:sldId id="324"/>
            <p14:sldId id="325"/>
            <p14:sldId id="328"/>
            <p14:sldId id="326"/>
            <p14:sldId id="32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64784" autoAdjust="0"/>
  </p:normalViewPr>
  <p:slideViewPr>
    <p:cSldViewPr>
      <p:cViewPr varScale="1">
        <p:scale>
          <a:sx n="71" d="100"/>
          <a:sy n="71" d="100"/>
        </p:scale>
        <p:origin x="-192" y="-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80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686" y="-11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CC7CB2-6BCF-4088-B786-AE785D41B79B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4CF1BD6-EBCE-4943-AAED-CD8F82EC6F3C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ZA" dirty="0" smtClean="0">
              <a:solidFill>
                <a:schemeClr val="bg1"/>
              </a:solidFill>
            </a:rPr>
            <a:t>HOW DO YOU DO?</a:t>
          </a:r>
        </a:p>
        <a:p>
          <a:r>
            <a:rPr lang="en-ZA" dirty="0" smtClean="0">
              <a:solidFill>
                <a:schemeClr val="bg1"/>
              </a:solidFill>
            </a:rPr>
            <a:t>2 digit multiplication</a:t>
          </a:r>
          <a:endParaRPr lang="en-GB" dirty="0">
            <a:solidFill>
              <a:schemeClr val="bg1"/>
            </a:solidFill>
          </a:endParaRPr>
        </a:p>
      </dgm:t>
    </dgm:pt>
    <dgm:pt modelId="{F671B89A-216D-4FBE-B66B-A60827E8BB27}" type="parTrans" cxnId="{06169181-2376-4F37-8E51-6D2B76B7A84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6815653-69EA-4B93-9CCB-834FD4663946}" type="sibTrans" cxnId="{06169181-2376-4F37-8E51-6D2B76B7A84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46857EF-A0EA-4354-A984-8E388B058E83}" type="pres">
      <dgm:prSet presAssocID="{A3CC7CB2-6BCF-4088-B786-AE785D41B79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BBE48F-FC90-41D0-BEBB-B3DCF70669D8}" type="pres">
      <dgm:prSet presAssocID="{A3CC7CB2-6BCF-4088-B786-AE785D41B79B}" presName="matrix" presStyleCnt="0"/>
      <dgm:spPr/>
    </dgm:pt>
    <dgm:pt modelId="{D4A73089-04AF-4969-9157-E0305FC4ECC2}" type="pres">
      <dgm:prSet presAssocID="{A3CC7CB2-6BCF-4088-B786-AE785D41B79B}" presName="tile1" presStyleLbl="node1" presStyleIdx="0" presStyleCnt="4"/>
      <dgm:spPr/>
      <dgm:t>
        <a:bodyPr/>
        <a:lstStyle/>
        <a:p>
          <a:endParaRPr lang="en-GB"/>
        </a:p>
      </dgm:t>
    </dgm:pt>
    <dgm:pt modelId="{7A3E4A1B-799A-45A5-A6BD-FD33F06354E2}" type="pres">
      <dgm:prSet presAssocID="{A3CC7CB2-6BCF-4088-B786-AE785D41B79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245A26-EB5A-495C-B5B4-38EA02E1567E}" type="pres">
      <dgm:prSet presAssocID="{A3CC7CB2-6BCF-4088-B786-AE785D41B79B}" presName="tile2" presStyleLbl="node1" presStyleIdx="1" presStyleCnt="4"/>
      <dgm:spPr/>
      <dgm:t>
        <a:bodyPr/>
        <a:lstStyle/>
        <a:p>
          <a:endParaRPr lang="en-GB"/>
        </a:p>
      </dgm:t>
    </dgm:pt>
    <dgm:pt modelId="{06B6A901-995E-4402-A764-A848A7E7B53A}" type="pres">
      <dgm:prSet presAssocID="{A3CC7CB2-6BCF-4088-B786-AE785D41B79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9835DE-1837-4030-9A7E-74978949BD3E}" type="pres">
      <dgm:prSet presAssocID="{A3CC7CB2-6BCF-4088-B786-AE785D41B79B}" presName="tile3" presStyleLbl="node1" presStyleIdx="2" presStyleCnt="4"/>
      <dgm:spPr/>
      <dgm:t>
        <a:bodyPr/>
        <a:lstStyle/>
        <a:p>
          <a:endParaRPr lang="en-GB"/>
        </a:p>
      </dgm:t>
    </dgm:pt>
    <dgm:pt modelId="{6BF25408-7999-440E-912A-1E98F2D99839}" type="pres">
      <dgm:prSet presAssocID="{A3CC7CB2-6BCF-4088-B786-AE785D41B79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E5E593-BBD9-4BCB-A224-3D3D5A6660AF}" type="pres">
      <dgm:prSet presAssocID="{A3CC7CB2-6BCF-4088-B786-AE785D41B79B}" presName="tile4" presStyleLbl="node1" presStyleIdx="3" presStyleCnt="4"/>
      <dgm:spPr/>
      <dgm:t>
        <a:bodyPr/>
        <a:lstStyle/>
        <a:p>
          <a:endParaRPr lang="en-GB"/>
        </a:p>
      </dgm:t>
    </dgm:pt>
    <dgm:pt modelId="{54372B2E-7003-4A62-A2F8-CD24E6074AAF}" type="pres">
      <dgm:prSet presAssocID="{A3CC7CB2-6BCF-4088-B786-AE785D41B79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507D78-E555-4C83-88E6-8E6DC3642673}" type="pres">
      <dgm:prSet presAssocID="{A3CC7CB2-6BCF-4088-B786-AE785D41B79B}" presName="centerTile" presStyleLbl="fgShp" presStyleIdx="0" presStyleCnt="1" custScaleX="166281" custScaleY="205223" custLinFactNeighborX="-1111" custLinFactNeighborY="-16090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E1FDE51-13FF-4328-B627-4A710F46977C}" type="presOf" srcId="{64CF1BD6-EBCE-4943-AAED-CD8F82EC6F3C}" destId="{D3507D78-E555-4C83-88E6-8E6DC3642673}" srcOrd="0" destOrd="0" presId="urn:microsoft.com/office/officeart/2005/8/layout/matrix1"/>
    <dgm:cxn modelId="{06169181-2376-4F37-8E51-6D2B76B7A84E}" srcId="{A3CC7CB2-6BCF-4088-B786-AE785D41B79B}" destId="{64CF1BD6-EBCE-4943-AAED-CD8F82EC6F3C}" srcOrd="0" destOrd="0" parTransId="{F671B89A-216D-4FBE-B66B-A60827E8BB27}" sibTransId="{06815653-69EA-4B93-9CCB-834FD4663946}"/>
    <dgm:cxn modelId="{3C6A8FC3-B387-4271-8CFC-418CEB3662F1}" type="presOf" srcId="{A3CC7CB2-6BCF-4088-B786-AE785D41B79B}" destId="{546857EF-A0EA-4354-A984-8E388B058E83}" srcOrd="0" destOrd="0" presId="urn:microsoft.com/office/officeart/2005/8/layout/matrix1"/>
    <dgm:cxn modelId="{1264667E-87E2-4A7F-A532-70470B6230C9}" type="presParOf" srcId="{546857EF-A0EA-4354-A984-8E388B058E83}" destId="{3CBBE48F-FC90-41D0-BEBB-B3DCF70669D8}" srcOrd="0" destOrd="0" presId="urn:microsoft.com/office/officeart/2005/8/layout/matrix1"/>
    <dgm:cxn modelId="{E9EF85B7-E6F2-41FA-9DA5-4980B8ABF256}" type="presParOf" srcId="{3CBBE48F-FC90-41D0-BEBB-B3DCF70669D8}" destId="{D4A73089-04AF-4969-9157-E0305FC4ECC2}" srcOrd="0" destOrd="0" presId="urn:microsoft.com/office/officeart/2005/8/layout/matrix1"/>
    <dgm:cxn modelId="{060FEFB5-A7BD-4E00-80F9-BFCA04AE995B}" type="presParOf" srcId="{3CBBE48F-FC90-41D0-BEBB-B3DCF70669D8}" destId="{7A3E4A1B-799A-45A5-A6BD-FD33F06354E2}" srcOrd="1" destOrd="0" presId="urn:microsoft.com/office/officeart/2005/8/layout/matrix1"/>
    <dgm:cxn modelId="{C4AFB1E4-3B6F-4D4F-8C92-42D9EF32E523}" type="presParOf" srcId="{3CBBE48F-FC90-41D0-BEBB-B3DCF70669D8}" destId="{ED245A26-EB5A-495C-B5B4-38EA02E1567E}" srcOrd="2" destOrd="0" presId="urn:microsoft.com/office/officeart/2005/8/layout/matrix1"/>
    <dgm:cxn modelId="{9B48C49E-AE2F-49C8-8CDA-3B5C882237B5}" type="presParOf" srcId="{3CBBE48F-FC90-41D0-BEBB-B3DCF70669D8}" destId="{06B6A901-995E-4402-A764-A848A7E7B53A}" srcOrd="3" destOrd="0" presId="urn:microsoft.com/office/officeart/2005/8/layout/matrix1"/>
    <dgm:cxn modelId="{B9535D38-9643-493E-9A67-77A31BA6D050}" type="presParOf" srcId="{3CBBE48F-FC90-41D0-BEBB-B3DCF70669D8}" destId="{509835DE-1837-4030-9A7E-74978949BD3E}" srcOrd="4" destOrd="0" presId="urn:microsoft.com/office/officeart/2005/8/layout/matrix1"/>
    <dgm:cxn modelId="{08CFDAF6-9E56-4B25-BE8A-FF3766099C3F}" type="presParOf" srcId="{3CBBE48F-FC90-41D0-BEBB-B3DCF70669D8}" destId="{6BF25408-7999-440E-912A-1E98F2D99839}" srcOrd="5" destOrd="0" presId="urn:microsoft.com/office/officeart/2005/8/layout/matrix1"/>
    <dgm:cxn modelId="{03B4EAF2-5C4B-453D-ABCF-45C83AC77FAD}" type="presParOf" srcId="{3CBBE48F-FC90-41D0-BEBB-B3DCF70669D8}" destId="{72E5E593-BBD9-4BCB-A224-3D3D5A6660AF}" srcOrd="6" destOrd="0" presId="urn:microsoft.com/office/officeart/2005/8/layout/matrix1"/>
    <dgm:cxn modelId="{1F07F13E-07B4-44F2-B83F-059D789A707F}" type="presParOf" srcId="{3CBBE48F-FC90-41D0-BEBB-B3DCF70669D8}" destId="{54372B2E-7003-4A62-A2F8-CD24E6074AAF}" srcOrd="7" destOrd="0" presId="urn:microsoft.com/office/officeart/2005/8/layout/matrix1"/>
    <dgm:cxn modelId="{CAA87924-DA8B-4F87-945C-FD2F8A822BC4}" type="presParOf" srcId="{546857EF-A0EA-4354-A984-8E388B058E83}" destId="{D3507D78-E555-4C83-88E6-8E6DC364267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CC7CB2-6BCF-4088-B786-AE785D41B79B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4CF1BD6-EBCE-4943-AAED-CD8F82EC6F3C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ZA" dirty="0" smtClean="0">
              <a:solidFill>
                <a:schemeClr val="bg1"/>
              </a:solidFill>
            </a:rPr>
            <a:t>TO DO:</a:t>
          </a:r>
        </a:p>
        <a:p>
          <a:r>
            <a:rPr lang="en-ZA" dirty="0" smtClean="0">
              <a:solidFill>
                <a:schemeClr val="bg1"/>
              </a:solidFill>
            </a:rPr>
            <a:t>Multiplication of 2 digit numbers …</a:t>
          </a:r>
          <a:endParaRPr lang="en-GB" dirty="0">
            <a:solidFill>
              <a:schemeClr val="bg1"/>
            </a:solidFill>
          </a:endParaRPr>
        </a:p>
      </dgm:t>
    </dgm:pt>
    <dgm:pt modelId="{F671B89A-216D-4FBE-B66B-A60827E8BB27}" type="parTrans" cxnId="{06169181-2376-4F37-8E51-6D2B76B7A84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6815653-69EA-4B93-9CCB-834FD4663946}" type="sibTrans" cxnId="{06169181-2376-4F37-8E51-6D2B76B7A84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5B1FC88-C465-4163-B923-D635A786E97F}">
      <dgm:prSet phldrT="[Text]"/>
      <dgm:spPr/>
      <dgm:t>
        <a:bodyPr/>
        <a:lstStyle/>
        <a:p>
          <a:pPr algn="l"/>
          <a:r>
            <a:rPr lang="en-ZA" dirty="0" smtClean="0">
              <a:solidFill>
                <a:schemeClr val="tx1"/>
              </a:solidFill>
            </a:rPr>
            <a:t>… </a:t>
          </a:r>
        </a:p>
        <a:p>
          <a:pPr algn="l"/>
          <a:r>
            <a:rPr lang="en-ZA" dirty="0" smtClean="0">
              <a:solidFill>
                <a:schemeClr val="tx1"/>
              </a:solidFill>
            </a:rPr>
            <a:t>Must know times tables</a:t>
          </a:r>
          <a:endParaRPr lang="en-GB" dirty="0">
            <a:solidFill>
              <a:schemeClr val="tx1"/>
            </a:solidFill>
          </a:endParaRPr>
        </a:p>
      </dgm:t>
    </dgm:pt>
    <dgm:pt modelId="{DC5F9F03-4B87-4D27-92DC-80A291165C54}" type="parTrans" cxnId="{5DF130C1-F3CE-49A4-ABF3-94EE831FDFE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F124DF0-8BDF-4C19-82F1-9212C6F5DA6B}" type="sibTrans" cxnId="{5DF130C1-F3CE-49A4-ABF3-94EE831FDFE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BEB8F21-0EEA-4A92-B699-FEC5071C3491}">
      <dgm:prSet phldrT="[Text]"/>
      <dgm:spPr/>
      <dgm:t>
        <a:bodyPr/>
        <a:lstStyle/>
        <a:p>
          <a:pPr algn="r"/>
          <a:r>
            <a:rPr lang="en-ZA" dirty="0" smtClean="0">
              <a:solidFill>
                <a:schemeClr val="tx1"/>
              </a:solidFill>
            </a:rPr>
            <a:t>… </a:t>
          </a:r>
        </a:p>
        <a:p>
          <a:pPr algn="r"/>
          <a:r>
            <a:rPr lang="en-ZA" dirty="0" smtClean="0">
              <a:solidFill>
                <a:schemeClr val="tx1"/>
              </a:solidFill>
            </a:rPr>
            <a:t>Must know how to</a:t>
          </a:r>
        </a:p>
        <a:p>
          <a:pPr algn="r"/>
          <a:r>
            <a:rPr lang="en-ZA" dirty="0" smtClean="0">
              <a:solidFill>
                <a:schemeClr val="tx1"/>
              </a:solidFill>
            </a:rPr>
            <a:t>Multiply by 10</a:t>
          </a:r>
        </a:p>
        <a:p>
          <a:pPr algn="r"/>
          <a:r>
            <a:rPr lang="en-ZA" dirty="0" smtClean="0">
              <a:solidFill>
                <a:schemeClr val="tx1"/>
              </a:solidFill>
            </a:rPr>
            <a:t> Multiply by 100</a:t>
          </a:r>
          <a:endParaRPr lang="en-GB" dirty="0">
            <a:solidFill>
              <a:schemeClr val="tx1"/>
            </a:solidFill>
          </a:endParaRPr>
        </a:p>
      </dgm:t>
    </dgm:pt>
    <dgm:pt modelId="{DFBCD91C-810A-4007-8B20-93AC045304D6}" type="parTrans" cxnId="{427EF078-1253-4BE2-9C8D-30DDA7BA5FC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5E46F149-C2A2-401D-9941-40D4C3D8E252}" type="sibTrans" cxnId="{427EF078-1253-4BE2-9C8D-30DDA7BA5FC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BC28744-9A7C-4AB4-986C-457970C4640C}">
      <dgm:prSet phldrT="[Text]"/>
      <dgm:spPr/>
      <dgm:t>
        <a:bodyPr/>
        <a:lstStyle/>
        <a:p>
          <a:pPr algn="l"/>
          <a:r>
            <a:rPr lang="en-ZA" dirty="0" smtClean="0">
              <a:solidFill>
                <a:schemeClr val="tx1"/>
              </a:solidFill>
            </a:rPr>
            <a:t>… </a:t>
          </a:r>
        </a:p>
        <a:p>
          <a:pPr algn="l"/>
          <a:r>
            <a:rPr lang="en-ZA" dirty="0" smtClean="0">
              <a:solidFill>
                <a:schemeClr val="tx1"/>
              </a:solidFill>
            </a:rPr>
            <a:t>Must know how to add </a:t>
          </a:r>
        </a:p>
        <a:p>
          <a:pPr algn="l"/>
          <a:r>
            <a:rPr lang="en-ZA" dirty="0" smtClean="0">
              <a:solidFill>
                <a:schemeClr val="tx1"/>
              </a:solidFill>
            </a:rPr>
            <a:t>in place value columns</a:t>
          </a:r>
          <a:endParaRPr lang="en-GB" dirty="0">
            <a:solidFill>
              <a:schemeClr val="tx1"/>
            </a:solidFill>
          </a:endParaRPr>
        </a:p>
      </dgm:t>
    </dgm:pt>
    <dgm:pt modelId="{CDAE6EB8-5F46-4443-8128-98BEEB294824}" type="parTrans" cxnId="{F793523B-0741-482D-BDF6-7792C946089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4CDE4A6-6F3C-4A51-9F7A-0A0230DF062F}" type="sibTrans" cxnId="{F793523B-0741-482D-BDF6-7792C946089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085AE80-D113-48A9-A8FE-BD644E8BA064}">
      <dgm:prSet phldrT="[Text]"/>
      <dgm:spPr/>
      <dgm:t>
        <a:bodyPr/>
        <a:lstStyle/>
        <a:p>
          <a:pPr algn="r"/>
          <a:r>
            <a:rPr lang="en-ZA" dirty="0" smtClean="0">
              <a:solidFill>
                <a:schemeClr val="tx1"/>
              </a:solidFill>
            </a:rPr>
            <a:t>Need to make connections to conceptual and visual representations such as arrays and area models (</a:t>
          </a:r>
          <a:r>
            <a:rPr lang="en-ZA" b="1" dirty="0" smtClean="0">
              <a:solidFill>
                <a:schemeClr val="tx1"/>
              </a:solidFill>
            </a:rPr>
            <a:t>DISTRIBUTIVE PROPERTY</a:t>
          </a:r>
          <a:r>
            <a:rPr lang="en-ZA" dirty="0" smtClean="0">
              <a:solidFill>
                <a:schemeClr val="tx1"/>
              </a:solidFill>
            </a:rPr>
            <a:t>)</a:t>
          </a:r>
          <a:endParaRPr lang="en-GB" dirty="0">
            <a:solidFill>
              <a:schemeClr val="tx1"/>
            </a:solidFill>
          </a:endParaRPr>
        </a:p>
      </dgm:t>
    </dgm:pt>
    <dgm:pt modelId="{7ABAE0EB-065A-4299-A8F2-129B9F61E195}" type="parTrans" cxnId="{7A9D7AA2-44A2-4B41-93DB-5DBD53C6360D}">
      <dgm:prSet/>
      <dgm:spPr/>
      <dgm:t>
        <a:bodyPr/>
        <a:lstStyle/>
        <a:p>
          <a:endParaRPr lang="en-GB"/>
        </a:p>
      </dgm:t>
    </dgm:pt>
    <dgm:pt modelId="{621D41A4-C50B-4E15-B107-76854B86E172}" type="sibTrans" cxnId="{7A9D7AA2-44A2-4B41-93DB-5DBD53C6360D}">
      <dgm:prSet/>
      <dgm:spPr/>
      <dgm:t>
        <a:bodyPr/>
        <a:lstStyle/>
        <a:p>
          <a:endParaRPr lang="en-GB"/>
        </a:p>
      </dgm:t>
    </dgm:pt>
    <dgm:pt modelId="{546857EF-A0EA-4354-A984-8E388B058E83}" type="pres">
      <dgm:prSet presAssocID="{A3CC7CB2-6BCF-4088-B786-AE785D41B79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BBE48F-FC90-41D0-BEBB-B3DCF70669D8}" type="pres">
      <dgm:prSet presAssocID="{A3CC7CB2-6BCF-4088-B786-AE785D41B79B}" presName="matrix" presStyleCnt="0"/>
      <dgm:spPr/>
    </dgm:pt>
    <dgm:pt modelId="{D4A73089-04AF-4969-9157-E0305FC4ECC2}" type="pres">
      <dgm:prSet presAssocID="{A3CC7CB2-6BCF-4088-B786-AE785D41B79B}" presName="tile1" presStyleLbl="node1" presStyleIdx="0" presStyleCnt="4"/>
      <dgm:spPr/>
      <dgm:t>
        <a:bodyPr/>
        <a:lstStyle/>
        <a:p>
          <a:endParaRPr lang="en-GB"/>
        </a:p>
      </dgm:t>
    </dgm:pt>
    <dgm:pt modelId="{7A3E4A1B-799A-45A5-A6BD-FD33F06354E2}" type="pres">
      <dgm:prSet presAssocID="{A3CC7CB2-6BCF-4088-B786-AE785D41B79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245A26-EB5A-495C-B5B4-38EA02E1567E}" type="pres">
      <dgm:prSet presAssocID="{A3CC7CB2-6BCF-4088-B786-AE785D41B79B}" presName="tile2" presStyleLbl="node1" presStyleIdx="1" presStyleCnt="4"/>
      <dgm:spPr/>
      <dgm:t>
        <a:bodyPr/>
        <a:lstStyle/>
        <a:p>
          <a:endParaRPr lang="en-GB"/>
        </a:p>
      </dgm:t>
    </dgm:pt>
    <dgm:pt modelId="{06B6A901-995E-4402-A764-A848A7E7B53A}" type="pres">
      <dgm:prSet presAssocID="{A3CC7CB2-6BCF-4088-B786-AE785D41B79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9835DE-1837-4030-9A7E-74978949BD3E}" type="pres">
      <dgm:prSet presAssocID="{A3CC7CB2-6BCF-4088-B786-AE785D41B79B}" presName="tile3" presStyleLbl="node1" presStyleIdx="2" presStyleCnt="4"/>
      <dgm:spPr/>
      <dgm:t>
        <a:bodyPr/>
        <a:lstStyle/>
        <a:p>
          <a:endParaRPr lang="en-GB"/>
        </a:p>
      </dgm:t>
    </dgm:pt>
    <dgm:pt modelId="{6BF25408-7999-440E-912A-1E98F2D99839}" type="pres">
      <dgm:prSet presAssocID="{A3CC7CB2-6BCF-4088-B786-AE785D41B79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E5E593-BBD9-4BCB-A224-3D3D5A6660AF}" type="pres">
      <dgm:prSet presAssocID="{A3CC7CB2-6BCF-4088-B786-AE785D41B79B}" presName="tile4" presStyleLbl="node1" presStyleIdx="3" presStyleCnt="4"/>
      <dgm:spPr/>
      <dgm:t>
        <a:bodyPr/>
        <a:lstStyle/>
        <a:p>
          <a:endParaRPr lang="en-GB"/>
        </a:p>
      </dgm:t>
    </dgm:pt>
    <dgm:pt modelId="{54372B2E-7003-4A62-A2F8-CD24E6074AAF}" type="pres">
      <dgm:prSet presAssocID="{A3CC7CB2-6BCF-4088-B786-AE785D41B79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507D78-E555-4C83-88E6-8E6DC3642673}" type="pres">
      <dgm:prSet presAssocID="{A3CC7CB2-6BCF-4088-B786-AE785D41B79B}" presName="centerTile" presStyleLbl="fgShp" presStyleIdx="0" presStyleCnt="1" custScaleY="151023" custLinFactNeighborX="-1111" custLinFactNeighborY="-16090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7A9D7AA2-44A2-4B41-93DB-5DBD53C6360D}" srcId="{64CF1BD6-EBCE-4943-AAED-CD8F82EC6F3C}" destId="{2085AE80-D113-48A9-A8FE-BD644E8BA064}" srcOrd="3" destOrd="0" parTransId="{7ABAE0EB-065A-4299-A8F2-129B9F61E195}" sibTransId="{621D41A4-C50B-4E15-B107-76854B86E172}"/>
    <dgm:cxn modelId="{427EF078-1253-4BE2-9C8D-30DDA7BA5FC3}" srcId="{64CF1BD6-EBCE-4943-AAED-CD8F82EC6F3C}" destId="{6BEB8F21-0EEA-4A92-B699-FEC5071C3491}" srcOrd="1" destOrd="0" parTransId="{DFBCD91C-810A-4007-8B20-93AC045304D6}" sibTransId="{5E46F149-C2A2-401D-9941-40D4C3D8E252}"/>
    <dgm:cxn modelId="{675233D9-3AAA-4748-8FBF-779EB1E8C8F2}" type="presOf" srcId="{6BEB8F21-0EEA-4A92-B699-FEC5071C3491}" destId="{ED245A26-EB5A-495C-B5B4-38EA02E1567E}" srcOrd="0" destOrd="0" presId="urn:microsoft.com/office/officeart/2005/8/layout/matrix1"/>
    <dgm:cxn modelId="{06169181-2376-4F37-8E51-6D2B76B7A84E}" srcId="{A3CC7CB2-6BCF-4088-B786-AE785D41B79B}" destId="{64CF1BD6-EBCE-4943-AAED-CD8F82EC6F3C}" srcOrd="0" destOrd="0" parTransId="{F671B89A-216D-4FBE-B66B-A60827E8BB27}" sibTransId="{06815653-69EA-4B93-9CCB-834FD4663946}"/>
    <dgm:cxn modelId="{F793523B-0741-482D-BDF6-7792C9460897}" srcId="{64CF1BD6-EBCE-4943-AAED-CD8F82EC6F3C}" destId="{EBC28744-9A7C-4AB4-986C-457970C4640C}" srcOrd="2" destOrd="0" parTransId="{CDAE6EB8-5F46-4443-8128-98BEEB294824}" sibTransId="{F4CDE4A6-6F3C-4A51-9F7A-0A0230DF062F}"/>
    <dgm:cxn modelId="{41707263-2203-407E-A924-CF6F95A84E00}" type="presOf" srcId="{B5B1FC88-C465-4163-B923-D635A786E97F}" destId="{D4A73089-04AF-4969-9157-E0305FC4ECC2}" srcOrd="0" destOrd="0" presId="urn:microsoft.com/office/officeart/2005/8/layout/matrix1"/>
    <dgm:cxn modelId="{CC49E964-158C-444B-8E6C-E2A2B65518DB}" type="presOf" srcId="{EBC28744-9A7C-4AB4-986C-457970C4640C}" destId="{6BF25408-7999-440E-912A-1E98F2D99839}" srcOrd="1" destOrd="0" presId="urn:microsoft.com/office/officeart/2005/8/layout/matrix1"/>
    <dgm:cxn modelId="{84B296BB-90F5-4B9C-BF8F-DF4D0ABD8256}" type="presOf" srcId="{64CF1BD6-EBCE-4943-AAED-CD8F82EC6F3C}" destId="{D3507D78-E555-4C83-88E6-8E6DC3642673}" srcOrd="0" destOrd="0" presId="urn:microsoft.com/office/officeart/2005/8/layout/matrix1"/>
    <dgm:cxn modelId="{5DF130C1-F3CE-49A4-ABF3-94EE831FDFE2}" srcId="{64CF1BD6-EBCE-4943-AAED-CD8F82EC6F3C}" destId="{B5B1FC88-C465-4163-B923-D635A786E97F}" srcOrd="0" destOrd="0" parTransId="{DC5F9F03-4B87-4D27-92DC-80A291165C54}" sibTransId="{EF124DF0-8BDF-4C19-82F1-9212C6F5DA6B}"/>
    <dgm:cxn modelId="{0D8207B6-5751-4F01-85A9-5EAD05380441}" type="presOf" srcId="{EBC28744-9A7C-4AB4-986C-457970C4640C}" destId="{509835DE-1837-4030-9A7E-74978949BD3E}" srcOrd="0" destOrd="0" presId="urn:microsoft.com/office/officeart/2005/8/layout/matrix1"/>
    <dgm:cxn modelId="{B867C3E4-278A-4526-A8E6-2AC592D03077}" type="presOf" srcId="{A3CC7CB2-6BCF-4088-B786-AE785D41B79B}" destId="{546857EF-A0EA-4354-A984-8E388B058E83}" srcOrd="0" destOrd="0" presId="urn:microsoft.com/office/officeart/2005/8/layout/matrix1"/>
    <dgm:cxn modelId="{640A1566-5232-4364-81DA-FD30DE60EDA5}" type="presOf" srcId="{2085AE80-D113-48A9-A8FE-BD644E8BA064}" destId="{72E5E593-BBD9-4BCB-A224-3D3D5A6660AF}" srcOrd="0" destOrd="0" presId="urn:microsoft.com/office/officeart/2005/8/layout/matrix1"/>
    <dgm:cxn modelId="{0E127992-D590-4C43-9060-219BD98A47C5}" type="presOf" srcId="{6BEB8F21-0EEA-4A92-B699-FEC5071C3491}" destId="{06B6A901-995E-4402-A764-A848A7E7B53A}" srcOrd="1" destOrd="0" presId="urn:microsoft.com/office/officeart/2005/8/layout/matrix1"/>
    <dgm:cxn modelId="{22172FE2-487E-4139-96BD-34DBBA588F1E}" type="presOf" srcId="{B5B1FC88-C465-4163-B923-D635A786E97F}" destId="{7A3E4A1B-799A-45A5-A6BD-FD33F06354E2}" srcOrd="1" destOrd="0" presId="urn:microsoft.com/office/officeart/2005/8/layout/matrix1"/>
    <dgm:cxn modelId="{9AAFC10B-4850-4200-849A-C8E002507674}" type="presOf" srcId="{2085AE80-D113-48A9-A8FE-BD644E8BA064}" destId="{54372B2E-7003-4A62-A2F8-CD24E6074AAF}" srcOrd="1" destOrd="0" presId="urn:microsoft.com/office/officeart/2005/8/layout/matrix1"/>
    <dgm:cxn modelId="{272E3E58-4B1A-4B40-B25F-C5356C14E0C3}" type="presParOf" srcId="{546857EF-A0EA-4354-A984-8E388B058E83}" destId="{3CBBE48F-FC90-41D0-BEBB-B3DCF70669D8}" srcOrd="0" destOrd="0" presId="urn:microsoft.com/office/officeart/2005/8/layout/matrix1"/>
    <dgm:cxn modelId="{8BD61517-7B3D-4C3D-94D5-F7B0298006A3}" type="presParOf" srcId="{3CBBE48F-FC90-41D0-BEBB-B3DCF70669D8}" destId="{D4A73089-04AF-4969-9157-E0305FC4ECC2}" srcOrd="0" destOrd="0" presId="urn:microsoft.com/office/officeart/2005/8/layout/matrix1"/>
    <dgm:cxn modelId="{6736575C-4233-4EC1-977F-8ADC3FC414CE}" type="presParOf" srcId="{3CBBE48F-FC90-41D0-BEBB-B3DCF70669D8}" destId="{7A3E4A1B-799A-45A5-A6BD-FD33F06354E2}" srcOrd="1" destOrd="0" presId="urn:microsoft.com/office/officeart/2005/8/layout/matrix1"/>
    <dgm:cxn modelId="{A7B0211F-B421-467C-A321-E55174BC67CD}" type="presParOf" srcId="{3CBBE48F-FC90-41D0-BEBB-B3DCF70669D8}" destId="{ED245A26-EB5A-495C-B5B4-38EA02E1567E}" srcOrd="2" destOrd="0" presId="urn:microsoft.com/office/officeart/2005/8/layout/matrix1"/>
    <dgm:cxn modelId="{8C444CA3-265B-4979-850D-BCD0376FABD2}" type="presParOf" srcId="{3CBBE48F-FC90-41D0-BEBB-B3DCF70669D8}" destId="{06B6A901-995E-4402-A764-A848A7E7B53A}" srcOrd="3" destOrd="0" presId="urn:microsoft.com/office/officeart/2005/8/layout/matrix1"/>
    <dgm:cxn modelId="{7D57DF14-B319-47F7-AD0C-E81386A738DE}" type="presParOf" srcId="{3CBBE48F-FC90-41D0-BEBB-B3DCF70669D8}" destId="{509835DE-1837-4030-9A7E-74978949BD3E}" srcOrd="4" destOrd="0" presId="urn:microsoft.com/office/officeart/2005/8/layout/matrix1"/>
    <dgm:cxn modelId="{BD5A7F2C-5446-4C79-9BC9-53496A01F28E}" type="presParOf" srcId="{3CBBE48F-FC90-41D0-BEBB-B3DCF70669D8}" destId="{6BF25408-7999-440E-912A-1E98F2D99839}" srcOrd="5" destOrd="0" presId="urn:microsoft.com/office/officeart/2005/8/layout/matrix1"/>
    <dgm:cxn modelId="{BAC84C58-921A-4E79-9647-3073673AE5B9}" type="presParOf" srcId="{3CBBE48F-FC90-41D0-BEBB-B3DCF70669D8}" destId="{72E5E593-BBD9-4BCB-A224-3D3D5A6660AF}" srcOrd="6" destOrd="0" presId="urn:microsoft.com/office/officeart/2005/8/layout/matrix1"/>
    <dgm:cxn modelId="{A91EF6AA-5A9E-41F0-82B0-0604FEB5C993}" type="presParOf" srcId="{3CBBE48F-FC90-41D0-BEBB-B3DCF70669D8}" destId="{54372B2E-7003-4A62-A2F8-CD24E6074AAF}" srcOrd="7" destOrd="0" presId="urn:microsoft.com/office/officeart/2005/8/layout/matrix1"/>
    <dgm:cxn modelId="{6B0092B4-AEBC-4C37-882C-2AB27621837A}" type="presParOf" srcId="{546857EF-A0EA-4354-A984-8E388B058E83}" destId="{D3507D78-E555-4C83-88E6-8E6DC364267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73089-04AF-4969-9157-E0305FC4ECC2}">
      <dsp:nvSpPr>
        <dsp:cNvPr id="0" name=""/>
        <dsp:cNvSpPr/>
      </dsp:nvSpPr>
      <dsp:spPr>
        <a:xfrm rot="16200000">
          <a:off x="794419" y="-794419"/>
          <a:ext cx="3188605" cy="4777445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45A26-EB5A-495C-B5B4-38EA02E1567E}">
      <dsp:nvSpPr>
        <dsp:cNvPr id="0" name=""/>
        <dsp:cNvSpPr/>
      </dsp:nvSpPr>
      <dsp:spPr>
        <a:xfrm>
          <a:off x="4777445" y="0"/>
          <a:ext cx="4777445" cy="3188605"/>
        </a:xfrm>
        <a:prstGeom prst="round1Rect">
          <a:avLst/>
        </a:prstGeom>
        <a:solidFill>
          <a:schemeClr val="accent3">
            <a:hueOff val="1541839"/>
            <a:satOff val="-8265"/>
            <a:lumOff val="-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835DE-1837-4030-9A7E-74978949BD3E}">
      <dsp:nvSpPr>
        <dsp:cNvPr id="0" name=""/>
        <dsp:cNvSpPr/>
      </dsp:nvSpPr>
      <dsp:spPr>
        <a:xfrm rot="10800000">
          <a:off x="0" y="3188605"/>
          <a:ext cx="4777445" cy="3188605"/>
        </a:xfrm>
        <a:prstGeom prst="round1Rect">
          <a:avLst/>
        </a:prstGeom>
        <a:solidFill>
          <a:schemeClr val="accent3">
            <a:hueOff val="3083677"/>
            <a:satOff val="-16531"/>
            <a:lumOff val="-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5E593-BBD9-4BCB-A224-3D3D5A6660AF}">
      <dsp:nvSpPr>
        <dsp:cNvPr id="0" name=""/>
        <dsp:cNvSpPr/>
      </dsp:nvSpPr>
      <dsp:spPr>
        <a:xfrm rot="5400000">
          <a:off x="5571864" y="2394185"/>
          <a:ext cx="3188605" cy="4777445"/>
        </a:xfrm>
        <a:prstGeom prst="round1Rect">
          <a:avLst/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07D78-E555-4C83-88E6-8E6DC3642673}">
      <dsp:nvSpPr>
        <dsp:cNvPr id="0" name=""/>
        <dsp:cNvSpPr/>
      </dsp:nvSpPr>
      <dsp:spPr>
        <a:xfrm>
          <a:off x="2362403" y="1296144"/>
          <a:ext cx="4766389" cy="3271875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400" kern="1200" dirty="0" smtClean="0">
              <a:solidFill>
                <a:schemeClr val="bg1"/>
              </a:solidFill>
            </a:rPr>
            <a:t>HOW DO YOU DO?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400" kern="1200" dirty="0" smtClean="0">
              <a:solidFill>
                <a:schemeClr val="bg1"/>
              </a:solidFill>
            </a:rPr>
            <a:t>2 digit multiplication</a:t>
          </a:r>
          <a:endParaRPr lang="en-GB" sz="4400" kern="1200" dirty="0">
            <a:solidFill>
              <a:schemeClr val="bg1"/>
            </a:solidFill>
          </a:endParaRPr>
        </a:p>
      </dsp:txBody>
      <dsp:txXfrm>
        <a:off x="2522123" y="1455864"/>
        <a:ext cx="4446949" cy="2952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73089-04AF-4969-9157-E0305FC4ECC2}">
      <dsp:nvSpPr>
        <dsp:cNvPr id="0" name=""/>
        <dsp:cNvSpPr/>
      </dsp:nvSpPr>
      <dsp:spPr>
        <a:xfrm rot="16200000">
          <a:off x="794419" y="-794419"/>
          <a:ext cx="3188605" cy="4777445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…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Must know times tables</a:t>
          </a:r>
          <a:endParaRPr lang="en-GB" sz="2500" kern="1200" dirty="0">
            <a:solidFill>
              <a:schemeClr val="tx1"/>
            </a:solidFill>
          </a:endParaRPr>
        </a:p>
      </dsp:txBody>
      <dsp:txXfrm rot="5400000">
        <a:off x="0" y="0"/>
        <a:ext cx="4777445" cy="2391454"/>
      </dsp:txXfrm>
    </dsp:sp>
    <dsp:sp modelId="{ED245A26-EB5A-495C-B5B4-38EA02E1567E}">
      <dsp:nvSpPr>
        <dsp:cNvPr id="0" name=""/>
        <dsp:cNvSpPr/>
      </dsp:nvSpPr>
      <dsp:spPr>
        <a:xfrm>
          <a:off x="4777445" y="0"/>
          <a:ext cx="4777445" cy="3188605"/>
        </a:xfrm>
        <a:prstGeom prst="round1Rect">
          <a:avLst/>
        </a:prstGeom>
        <a:solidFill>
          <a:schemeClr val="accent3">
            <a:hueOff val="1541839"/>
            <a:satOff val="-8265"/>
            <a:lumOff val="-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… </a:t>
          </a:r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Must know how to</a:t>
          </a:r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Multiply by 10</a:t>
          </a:r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 Multiply by 100</a:t>
          </a:r>
          <a:endParaRPr lang="en-GB" sz="2500" kern="1200" dirty="0">
            <a:solidFill>
              <a:schemeClr val="tx1"/>
            </a:solidFill>
          </a:endParaRPr>
        </a:p>
      </dsp:txBody>
      <dsp:txXfrm>
        <a:off x="4777445" y="0"/>
        <a:ext cx="4777445" cy="2391454"/>
      </dsp:txXfrm>
    </dsp:sp>
    <dsp:sp modelId="{509835DE-1837-4030-9A7E-74978949BD3E}">
      <dsp:nvSpPr>
        <dsp:cNvPr id="0" name=""/>
        <dsp:cNvSpPr/>
      </dsp:nvSpPr>
      <dsp:spPr>
        <a:xfrm rot="10800000">
          <a:off x="0" y="3188605"/>
          <a:ext cx="4777445" cy="3188605"/>
        </a:xfrm>
        <a:prstGeom prst="round1Rect">
          <a:avLst/>
        </a:prstGeom>
        <a:solidFill>
          <a:schemeClr val="accent3">
            <a:hueOff val="3083677"/>
            <a:satOff val="-16531"/>
            <a:lumOff val="-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…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Must know how to add 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in place value columns</a:t>
          </a:r>
          <a:endParaRPr lang="en-GB" sz="2500" kern="1200" dirty="0">
            <a:solidFill>
              <a:schemeClr val="tx1"/>
            </a:solidFill>
          </a:endParaRPr>
        </a:p>
      </dsp:txBody>
      <dsp:txXfrm rot="10800000">
        <a:off x="0" y="3985756"/>
        <a:ext cx="4777445" cy="2391454"/>
      </dsp:txXfrm>
    </dsp:sp>
    <dsp:sp modelId="{72E5E593-BBD9-4BCB-A224-3D3D5A6660AF}">
      <dsp:nvSpPr>
        <dsp:cNvPr id="0" name=""/>
        <dsp:cNvSpPr/>
      </dsp:nvSpPr>
      <dsp:spPr>
        <a:xfrm rot="5400000">
          <a:off x="5571864" y="2394185"/>
          <a:ext cx="3188605" cy="4777445"/>
        </a:xfrm>
        <a:prstGeom prst="round1Rect">
          <a:avLst/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tx1"/>
              </a:solidFill>
            </a:rPr>
            <a:t>Need to make connections to conceptual and visual representations such as arrays and area models (</a:t>
          </a:r>
          <a:r>
            <a:rPr lang="en-ZA" sz="2500" b="1" kern="1200" dirty="0" smtClean="0">
              <a:solidFill>
                <a:schemeClr val="tx1"/>
              </a:solidFill>
            </a:rPr>
            <a:t>DISTRIBUTIVE PROPERTY</a:t>
          </a:r>
          <a:r>
            <a:rPr lang="en-ZA" sz="2500" kern="1200" dirty="0" smtClean="0">
              <a:solidFill>
                <a:schemeClr val="tx1"/>
              </a:solidFill>
            </a:rPr>
            <a:t>)</a:t>
          </a:r>
          <a:endParaRPr lang="en-GB" sz="2500" kern="1200" dirty="0">
            <a:solidFill>
              <a:schemeClr val="tx1"/>
            </a:solidFill>
          </a:endParaRPr>
        </a:p>
      </dsp:txBody>
      <dsp:txXfrm rot="-5400000">
        <a:off x="4777445" y="3985756"/>
        <a:ext cx="4777445" cy="2391454"/>
      </dsp:txXfrm>
    </dsp:sp>
    <dsp:sp modelId="{D3507D78-E555-4C83-88E6-8E6DC3642673}">
      <dsp:nvSpPr>
        <dsp:cNvPr id="0" name=""/>
        <dsp:cNvSpPr/>
      </dsp:nvSpPr>
      <dsp:spPr>
        <a:xfrm>
          <a:off x="3312365" y="1728200"/>
          <a:ext cx="2866467" cy="2407763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bg1"/>
              </a:solidFill>
            </a:rPr>
            <a:t>TO DO: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>
              <a:solidFill>
                <a:schemeClr val="bg1"/>
              </a:solidFill>
            </a:rPr>
            <a:t>Multiplication of 2 digit numbers …</a:t>
          </a:r>
          <a:endParaRPr lang="en-GB" sz="2500" kern="1200" dirty="0">
            <a:solidFill>
              <a:schemeClr val="bg1"/>
            </a:solidFill>
          </a:endParaRPr>
        </a:p>
      </dsp:txBody>
      <dsp:txXfrm>
        <a:off x="3429902" y="1845737"/>
        <a:ext cx="2631393" cy="2172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14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47638"/>
            <a:ext cx="3495675" cy="2419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3812" y="2567575"/>
            <a:ext cx="9321866" cy="4131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9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defTabSz="457200" rtl="0" eaLnBrk="1" latinLnBrk="0" hangingPunct="1">
      <a:defRPr sz="9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defTabSz="457200" rtl="0" eaLnBrk="1" latinLnBrk="0" hangingPunct="1">
      <a:defRPr sz="9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defTabSz="457200" rtl="0" eaLnBrk="1" latinLnBrk="0" hangingPunct="1">
      <a:defRPr sz="9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defTabSz="457200" rtl="0" eaLnBrk="1" latinLnBrk="0" hangingPunct="1">
      <a:defRPr sz="9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4200" y="511175"/>
            <a:ext cx="3679825" cy="2547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3699" y="6456612"/>
            <a:ext cx="4302231" cy="339884"/>
          </a:xfrm>
          <a:prstGeom prst="rect">
            <a:avLst/>
          </a:prstGeom>
        </p:spPr>
        <p:txBody>
          <a:bodyPr/>
          <a:lstStyle/>
          <a:p>
            <a:fld id="{58DA7649-22F9-7747-8D25-3BA3606CEF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1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795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41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4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9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46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0650" y="4624668"/>
            <a:ext cx="437515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0650" y="5562600"/>
            <a:ext cx="437515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0650" y="6425641"/>
            <a:ext cx="1335368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7083" y="6425641"/>
            <a:ext cx="2835835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6123" y="228600"/>
            <a:ext cx="4588404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5009754" y="237744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299" y="174813"/>
            <a:ext cx="44775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9754" y="228600"/>
            <a:ext cx="222885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7369308" y="2377440"/>
            <a:ext cx="222885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44831" y="1985963"/>
            <a:ext cx="396219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44831" y="4164965"/>
            <a:ext cx="396219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777581" y="1985963"/>
            <a:ext cx="39624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777581" y="4169664"/>
            <a:ext cx="39624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47418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4" y="228600"/>
            <a:ext cx="373882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8" y="2571750"/>
            <a:ext cx="3526536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173" y="273051"/>
            <a:ext cx="4980516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1" y="3733801"/>
            <a:ext cx="352653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49" y="6423586"/>
            <a:ext cx="1665568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80914" y="6423586"/>
            <a:ext cx="359335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 useBgFill="1">
        <p:nvSpPr>
          <p:cNvPr id="10" name="Rectangle 9"/>
          <p:cNvSpPr/>
          <p:nvPr userDrawn="1"/>
        </p:nvSpPr>
        <p:spPr>
          <a:xfrm>
            <a:off x="165100" y="152400"/>
            <a:ext cx="72644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47418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6854" y="3124200"/>
            <a:ext cx="4223128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5" y="228600"/>
            <a:ext cx="3749046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6854" y="3995737"/>
            <a:ext cx="4223128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49" y="6423586"/>
            <a:ext cx="1665568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0250" y="6423586"/>
            <a:ext cx="32555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22619" y="3370730"/>
            <a:ext cx="23894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14" y="4424082"/>
            <a:ext cx="670708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5" y="228600"/>
            <a:ext cx="6909921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714" y="5257800"/>
            <a:ext cx="670708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7369308" y="2377440"/>
            <a:ext cx="222885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54480" y="4632792"/>
            <a:ext cx="23894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2" y="228600"/>
            <a:ext cx="6919431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8" y="2571750"/>
            <a:ext cx="66967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2" y="3733801"/>
            <a:ext cx="6694530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46617" y="6235608"/>
            <a:ext cx="146076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2854" y="6235608"/>
            <a:ext cx="503544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369308" y="237494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7369308" y="4535424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3" y="228600"/>
            <a:ext cx="4588404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8" y="2571750"/>
            <a:ext cx="4351352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2" y="3733801"/>
            <a:ext cx="4349913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2000" y="6235608"/>
            <a:ext cx="146076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2854" y="6235608"/>
            <a:ext cx="280659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5009754" y="4534726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00975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009754" y="2381663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7370064" y="2381662"/>
            <a:ext cx="222885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47418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750" y="3124200"/>
            <a:ext cx="336804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4" y="2365248"/>
            <a:ext cx="4593462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5750" y="3995737"/>
            <a:ext cx="336804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49" y="6423586"/>
            <a:ext cx="1665568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0250" y="6423586"/>
            <a:ext cx="32555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46224" y="3370730"/>
            <a:ext cx="23894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106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665677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8076"/>
          <a:stretch/>
        </p:blipFill>
        <p:spPr>
          <a:xfrm>
            <a:off x="200472" y="188640"/>
            <a:ext cx="9511243" cy="651276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4763" y="282574"/>
            <a:ext cx="695605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14" y="1981201"/>
            <a:ext cx="9050354" cy="472020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40588" y="282574"/>
            <a:ext cx="9906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847418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62086" y="954742"/>
            <a:ext cx="738095" cy="517142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58757"/>
            <a:ext cx="74295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9320075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14" y="134471"/>
            <a:ext cx="8186006" cy="995082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1" y="1129553"/>
            <a:ext cx="8188873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0650" y="4624668"/>
            <a:ext cx="437515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0650" y="5562600"/>
            <a:ext cx="437515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0650" y="6425641"/>
            <a:ext cx="1335368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7083" y="6425641"/>
            <a:ext cx="2835835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6123" y="228600"/>
            <a:ext cx="4588404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5009754" y="237744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500975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369308" y="237744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1779495"/>
            <a:ext cx="3343275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0299" y="174813"/>
            <a:ext cx="447751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13816" y="228600"/>
            <a:ext cx="8884341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0" y="3124201"/>
            <a:ext cx="61087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00" y="4495801"/>
            <a:ext cx="61087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3815" y="6248775"/>
            <a:ext cx="159758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0" y="6248775"/>
            <a:ext cx="61087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97950" y="6248775"/>
            <a:ext cx="60020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0580" y="3110755"/>
            <a:ext cx="28265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09563" y="228600"/>
            <a:ext cx="230452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94763" y="282574"/>
            <a:ext cx="695605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740588" y="282574"/>
            <a:ext cx="9906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1" y="1985963"/>
            <a:ext cx="39624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5" y="1985963"/>
            <a:ext cx="39624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003" y="2447366"/>
            <a:ext cx="39624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535" y="2447366"/>
            <a:ext cx="39624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003" y="2070848"/>
            <a:ext cx="39624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535" y="2070848"/>
            <a:ext cx="39624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1" y="1985963"/>
            <a:ext cx="819992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540061" y="4164965"/>
            <a:ext cx="819992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97950" y="242235"/>
            <a:ext cx="60020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47418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7581" y="1985963"/>
            <a:ext cx="39624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540061" y="1985963"/>
            <a:ext cx="39624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777581" y="4169664"/>
            <a:ext cx="39624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14" y="484094"/>
            <a:ext cx="8186006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14" y="1981201"/>
            <a:ext cx="8186006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61518" y="642358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515" y="6423586"/>
            <a:ext cx="6633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7950" y="242235"/>
            <a:ext cx="600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  <p:sldLayoutId id="2147483907" r:id="rId17"/>
    <p:sldLayoutId id="2147483908" r:id="rId18"/>
    <p:sldLayoutId id="2147483909" r:id="rId19"/>
    <p:sldLayoutId id="214748391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jp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jp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NICLE SESSION 6</a:t>
            </a:r>
            <a:endParaRPr lang="en-US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OCTOBER 2013</a:t>
            </a:r>
            <a:endParaRPr lang="en-GB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980728"/>
            <a:ext cx="1780005" cy="32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1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0" y="4624668"/>
            <a:ext cx="9303320" cy="933450"/>
          </a:xfrm>
        </p:spPr>
        <p:txBody>
          <a:bodyPr>
            <a:normAutofit fontScale="90000"/>
          </a:bodyPr>
          <a:lstStyle/>
          <a:p>
            <a:pPr algn="ctr"/>
            <a:r>
              <a:rPr lang="en-ZA" sz="3600" dirty="0" smtClean="0"/>
              <a:t>Connecting </a:t>
            </a:r>
            <a:r>
              <a:rPr lang="en-ZA" sz="3600" dirty="0"/>
              <a:t>to </a:t>
            </a:r>
            <a:r>
              <a:rPr lang="en-ZA" sz="3600" dirty="0" smtClean="0"/>
              <a:t>South African curriculum </a:t>
            </a:r>
            <a:r>
              <a:rPr lang="en-ZA" sz="3600" dirty="0"/>
              <a:t>and documents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32520" y="1224354"/>
            <a:ext cx="3816424" cy="2952327"/>
          </a:xfrm>
        </p:spPr>
        <p:txBody>
          <a:bodyPr/>
          <a:lstStyle/>
          <a:p>
            <a:r>
              <a:rPr lang="en-ZA" sz="4400" dirty="0"/>
              <a:t>Conceptual </a:t>
            </a:r>
            <a:endParaRPr lang="en-ZA" sz="4400" dirty="0" smtClean="0"/>
          </a:p>
          <a:p>
            <a:r>
              <a:rPr lang="en-ZA" sz="4400" dirty="0" smtClean="0"/>
              <a:t>2-digit </a:t>
            </a:r>
            <a:r>
              <a:rPr lang="en-ZA" sz="4400" dirty="0"/>
              <a:t>multiplication</a:t>
            </a:r>
            <a:endParaRPr lang="en-GB" sz="4400" dirty="0"/>
          </a:p>
        </p:txBody>
      </p:sp>
      <p:pic>
        <p:nvPicPr>
          <p:cNvPr id="7" name="Picture Placeholder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3" t="2858" r="13423" b="2620"/>
          <a:stretch/>
        </p:blipFill>
        <p:spPr>
          <a:xfrm>
            <a:off x="5025008" y="260648"/>
            <a:ext cx="2228850" cy="1927412"/>
          </a:xfrm>
          <a:prstGeom prst="rect">
            <a:avLst/>
          </a:prstGeom>
        </p:spPr>
      </p:pic>
      <p:pic>
        <p:nvPicPr>
          <p:cNvPr id="8" name="Picture Placeholder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1" b="4321"/>
          <a:stretch>
            <a:fillRect/>
          </a:stretch>
        </p:blipFill>
        <p:spPr>
          <a:xfrm>
            <a:off x="7401272" y="2398000"/>
            <a:ext cx="2228850" cy="203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55644"/>
              </p:ext>
            </p:extLst>
          </p:nvPr>
        </p:nvGraphicFramePr>
        <p:xfrm>
          <a:off x="128464" y="332656"/>
          <a:ext cx="9554890" cy="6377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67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644414"/>
              </p:ext>
            </p:extLst>
          </p:nvPr>
        </p:nvGraphicFramePr>
        <p:xfrm>
          <a:off x="128464" y="332656"/>
          <a:ext cx="9554890" cy="6377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52" y="3356992"/>
            <a:ext cx="1479550" cy="106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368" y="4342405"/>
            <a:ext cx="1397000" cy="2273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368" y="620688"/>
            <a:ext cx="1705669" cy="1279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2060848"/>
            <a:ext cx="1728192" cy="148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9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507D78-E555-4C83-88E6-8E6DC3642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A73089-04AF-4969-9157-E0305FC4E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245A26-EB5A-495C-B5B4-38EA02E15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9835DE-1837-4030-9A7E-74978949BD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E5E593-BBD9-4BCB-A224-3D3D5A666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17899" y="1032536"/>
            <a:ext cx="3646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How many dots in this grid?</a:t>
            </a:r>
          </a:p>
          <a:p>
            <a:endParaRPr lang="en-ZA" dirty="0"/>
          </a:p>
          <a:p>
            <a:r>
              <a:rPr lang="en-ZA" dirty="0" smtClean="0"/>
              <a:t>How many different ways can you see the dots?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412491" y="37890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How many dots in this array?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7401272" y="1055099"/>
            <a:ext cx="2160240" cy="1440160"/>
          </a:xfrm>
          <a:prstGeom prst="wedgeRoundRectCallout">
            <a:avLst>
              <a:gd name="adj1" fmla="val -105075"/>
              <a:gd name="adj2" fmla="val -433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The GRID can also be called an ‘ARRAY’</a:t>
            </a:r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234806" y="4293096"/>
            <a:ext cx="7865218" cy="2003809"/>
            <a:chOff x="163158" y="2267985"/>
            <a:chExt cx="7865218" cy="2003809"/>
          </a:xfrm>
        </p:grpSpPr>
        <p:grpSp>
          <p:nvGrpSpPr>
            <p:cNvPr id="23" name="Group 22"/>
            <p:cNvGrpSpPr/>
            <p:nvPr/>
          </p:nvGrpSpPr>
          <p:grpSpPr>
            <a:xfrm>
              <a:off x="163158" y="2267985"/>
              <a:ext cx="1872200" cy="2003809"/>
              <a:chOff x="107504" y="44624"/>
              <a:chExt cx="1872200" cy="2003809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10750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72" name="Oval 71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75558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69" name="Oval 68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1403648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66" name="Oval 65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4" name="Group 23"/>
            <p:cNvGrpSpPr/>
            <p:nvPr/>
          </p:nvGrpSpPr>
          <p:grpSpPr>
            <a:xfrm>
              <a:off x="2160831" y="2267985"/>
              <a:ext cx="1872200" cy="2003809"/>
              <a:chOff x="107504" y="44624"/>
              <a:chExt cx="1872200" cy="2003809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10750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75558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57" name="Oval 56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1403648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54" name="Oval 53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5" name="Group 24"/>
            <p:cNvGrpSpPr/>
            <p:nvPr/>
          </p:nvGrpSpPr>
          <p:grpSpPr>
            <a:xfrm>
              <a:off x="4158504" y="2267985"/>
              <a:ext cx="1872200" cy="2003809"/>
              <a:chOff x="107504" y="44624"/>
              <a:chExt cx="1872200" cy="2003809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0750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75558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1403648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6" name="Group 25"/>
            <p:cNvGrpSpPr/>
            <p:nvPr/>
          </p:nvGrpSpPr>
          <p:grpSpPr>
            <a:xfrm>
              <a:off x="6156176" y="2267985"/>
              <a:ext cx="1872200" cy="2003809"/>
              <a:chOff x="107504" y="44624"/>
              <a:chExt cx="1872200" cy="2003809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0750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75558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1403648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3150032" y="3103713"/>
            <a:ext cx="10801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ZA" dirty="0" smtClean="0"/>
              <a:t>4, 8, 12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4299556" y="2588413"/>
            <a:ext cx="129266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ZA" dirty="0" smtClean="0"/>
              <a:t>3, 6, 9, 12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72480" y="993143"/>
            <a:ext cx="2520280" cy="2003809"/>
            <a:chOff x="272480" y="993143"/>
            <a:chExt cx="2520280" cy="2003809"/>
          </a:xfrm>
        </p:grpSpPr>
        <p:grpSp>
          <p:nvGrpSpPr>
            <p:cNvPr id="8" name="Group 7"/>
            <p:cNvGrpSpPr/>
            <p:nvPr/>
          </p:nvGrpSpPr>
          <p:grpSpPr>
            <a:xfrm>
              <a:off x="272480" y="993143"/>
              <a:ext cx="1872200" cy="2003809"/>
              <a:chOff x="107504" y="44624"/>
              <a:chExt cx="1872200" cy="2003809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0750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755584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1403648" y="44624"/>
                <a:ext cx="576056" cy="2003809"/>
                <a:chOff x="107504" y="57039"/>
                <a:chExt cx="576056" cy="2003809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107504" y="762025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107504" y="1484784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107504" y="57039"/>
                  <a:ext cx="576056" cy="576064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9" name="Group 78"/>
            <p:cNvGrpSpPr/>
            <p:nvPr/>
          </p:nvGrpSpPr>
          <p:grpSpPr>
            <a:xfrm>
              <a:off x="2216704" y="993143"/>
              <a:ext cx="576056" cy="2003809"/>
              <a:chOff x="107504" y="57039"/>
              <a:chExt cx="576056" cy="2003809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07504" y="762025"/>
                <a:ext cx="576056" cy="576064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07504" y="1484784"/>
                <a:ext cx="576056" cy="576064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07504" y="57039"/>
                <a:ext cx="576056" cy="576064"/>
              </a:xfrm>
              <a:prstGeom prst="ellipse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89" name="TextBox 88"/>
          <p:cNvSpPr txBox="1"/>
          <p:nvPr/>
        </p:nvSpPr>
        <p:spPr>
          <a:xfrm>
            <a:off x="5871272" y="3103969"/>
            <a:ext cx="129266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ZA" dirty="0" smtClean="0"/>
              <a:t>3 x 4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6240472" y="2340100"/>
            <a:ext cx="12926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ZA" dirty="0" smtClean="0"/>
              <a:t>4 x 2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8337376" y="5904639"/>
            <a:ext cx="129266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36?</a:t>
            </a:r>
            <a:endParaRPr lang="en-GB" dirty="0"/>
          </a:p>
        </p:txBody>
      </p:sp>
      <p:sp>
        <p:nvSpPr>
          <p:cNvPr id="92" name="Title 91"/>
          <p:cNvSpPr>
            <a:spLocks noGrp="1"/>
          </p:cNvSpPr>
          <p:nvPr>
            <p:ph type="title"/>
          </p:nvPr>
        </p:nvSpPr>
        <p:spPr>
          <a:xfrm>
            <a:off x="507487" y="175576"/>
            <a:ext cx="8186006" cy="1116106"/>
          </a:xfrm>
        </p:spPr>
        <p:txBody>
          <a:bodyPr/>
          <a:lstStyle/>
          <a:p>
            <a:pPr lvl="0"/>
            <a:r>
              <a:rPr lang="en-ZA" dirty="0" smtClean="0">
                <a:solidFill>
                  <a:schemeClr val="tx1"/>
                </a:solidFill>
              </a:rPr>
              <a:t>Representations: arrays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4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 animBg="1"/>
      <p:bldP spid="2" grpId="0" animBg="1"/>
      <p:bldP spid="75" grpId="0" animBg="1"/>
      <p:bldP spid="89" grpId="0" animBg="1"/>
      <p:bldP spid="90" grpId="0" animBg="1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400" dirty="0" smtClean="0"/>
              <a:t>Lets play …</a:t>
            </a:r>
            <a:endParaRPr lang="en-GB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6600" dirty="0" smtClean="0"/>
              <a:t>ARRAY BINGO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0547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97216" y="836712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How many dots in this array / grid?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1272" y="3946549"/>
            <a:ext cx="2288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Easier to represent it conceptually using the </a:t>
            </a:r>
            <a:r>
              <a:rPr lang="en-ZA" b="1" dirty="0" smtClean="0"/>
              <a:t>AREA MODEL</a:t>
            </a:r>
            <a:r>
              <a:rPr lang="en-ZA" dirty="0" smtClean="0"/>
              <a:t> by breaking each number into its </a:t>
            </a:r>
            <a:r>
              <a:rPr lang="en-ZA" b="1" dirty="0" smtClean="0"/>
              <a:t>PLACE VALUE COMPONENTS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38530"/>
              </p:ext>
            </p:extLst>
          </p:nvPr>
        </p:nvGraphicFramePr>
        <p:xfrm>
          <a:off x="272480" y="4656709"/>
          <a:ext cx="6264696" cy="1652612"/>
        </p:xfrm>
        <a:graphic>
          <a:graphicData uri="http://schemas.openxmlformats.org/drawingml/2006/table">
            <a:tbl>
              <a:tblPr bandRow="1">
                <a:tableStyleId>{E929F9F4-4A8F-4326-A1B4-22849713DDAB}</a:tableStyleId>
              </a:tblPr>
              <a:tblGrid>
                <a:gridCol w="3456384"/>
                <a:gridCol w="2808312"/>
              </a:tblGrid>
              <a:tr h="128685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3955" y="4355812"/>
            <a:ext cx="6253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1</a:t>
            </a:r>
            <a:r>
              <a:rPr lang="en-ZA" dirty="0" smtClean="0"/>
              <a:t>0						        8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65168" y="4645734"/>
            <a:ext cx="571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10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  <a:p>
            <a:r>
              <a:rPr lang="en-ZA" dirty="0" smtClean="0"/>
              <a:t>2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 rot="16200000">
            <a:off x="1378531" y="-1067212"/>
            <a:ext cx="3956413" cy="6360880"/>
            <a:chOff x="106041" y="107392"/>
            <a:chExt cx="3956413" cy="6273936"/>
          </a:xfrm>
        </p:grpSpPr>
        <p:grpSp>
          <p:nvGrpSpPr>
            <p:cNvPr id="14" name="Group 13"/>
            <p:cNvGrpSpPr/>
            <p:nvPr/>
          </p:nvGrpSpPr>
          <p:grpSpPr>
            <a:xfrm>
              <a:off x="106041" y="107392"/>
              <a:ext cx="3956413" cy="3097702"/>
              <a:chOff x="129896" y="2646356"/>
              <a:chExt cx="4954278" cy="3878988"/>
            </a:xfrm>
          </p:grpSpPr>
          <p:grpSp>
            <p:nvGrpSpPr>
              <p:cNvPr id="175" name="Group 174"/>
              <p:cNvGrpSpPr/>
              <p:nvPr/>
            </p:nvGrpSpPr>
            <p:grpSpPr>
              <a:xfrm>
                <a:off x="129896" y="2646356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282" name="Group 281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322" name="Group 321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31" name="Oval 33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2" name="Oval 33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3" name="Oval 33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3" name="Group 322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28" name="Oval 32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Oval 32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Oval 32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4" name="Group 323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25" name="Oval 32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Oval 32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Oval 32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83" name="Group 282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310" name="Group 309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19" name="Oval 31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Oval 31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Oval 32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11" name="Group 310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16" name="Oval 31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Oval 31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8" name="Oval 31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12" name="Group 311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13" name="Oval 31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Oval 31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Oval 31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84" name="Group 283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98" name="Group 297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07" name="Oval 30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Oval 30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Oval 30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99" name="Group 298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04" name="Oval 30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Oval 30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Oval 30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00" name="Group 299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01" name="Oval 30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Oval 30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Oval 30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85" name="Group 284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86" name="Group 285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95" name="Oval 29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Oval 29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7" name="Oval 29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7" name="Group 286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92" name="Oval 29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Oval 29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Oval 29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8" name="Group 287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89" name="Oval 28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0" name="Oval 28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Oval 29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176" name="Group 175"/>
              <p:cNvGrpSpPr/>
              <p:nvPr/>
            </p:nvGrpSpPr>
            <p:grpSpPr>
              <a:xfrm>
                <a:off x="129896" y="3954754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230" name="Group 229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70" name="Group 269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79" name="Oval 27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0" name="Oval 27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1" name="Oval 28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1" name="Group 270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76" name="Oval 27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7" name="Oval 27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8" name="Oval 27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2" name="Group 271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73" name="Oval 27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4" name="Oval 27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5" name="Oval 27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31" name="Group 230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67" name="Oval 26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8" name="Oval 26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9" name="Oval 26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9" name="Group 258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64" name="Oval 26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Oval 26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6" name="Oval 26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0" name="Group 259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61" name="Oval 26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Oval 26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Oval 26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32" name="Group 231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46" name="Group 245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55" name="Oval 25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6" name="Oval 25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7" name="Oval 25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47" name="Group 246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52" name="Oval 25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3" name="Oval 25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4" name="Oval 25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48" name="Group 247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49" name="Oval 24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0" name="Oval 24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51" name="Oval 25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33" name="Group 232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34" name="Group 233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43" name="Oval 24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4" name="Oval 24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5" name="Oval 24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35" name="Group 234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40" name="Oval 23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1" name="Oval 24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42" name="Oval 24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36" name="Group 235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37" name="Oval 23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8" name="Oval 23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9" name="Oval 23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177" name="Group 176"/>
              <p:cNvGrpSpPr/>
              <p:nvPr/>
            </p:nvGrpSpPr>
            <p:grpSpPr>
              <a:xfrm>
                <a:off x="129896" y="5263151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178" name="Group 177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18" name="Group 217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27" name="Oval 22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Oval 22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Oval 22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9" name="Group 218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24" name="Oval 22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Oval 22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6" name="Oval 22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0" name="Group 219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21" name="Oval 22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2" name="Oval 22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3" name="Oval 22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79" name="Group 178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06" name="Group 205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15" name="Oval 21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Oval 21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Oval 21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7" name="Group 206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12" name="Oval 21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Oval 21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Oval 21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8" name="Group 207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09" name="Oval 20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0" name="Oval 20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1" name="Oval 21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80" name="Group 179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03" name="Oval 20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Oval 20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Oval 20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5" name="Group 194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00" name="Oval 19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Oval 20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2" name="Oval 20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97" name="Oval 19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Oval 19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Oval 19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81" name="Group 180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82" name="Group 181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91" name="Oval 19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Oval 19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Oval 19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3" name="Group 182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88" name="Oval 18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Oval 18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Oval 18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4" name="Group 183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85" name="Oval 18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</p:grpSp>
        <p:grpSp>
          <p:nvGrpSpPr>
            <p:cNvPr id="15" name="Group 14"/>
            <p:cNvGrpSpPr/>
            <p:nvPr/>
          </p:nvGrpSpPr>
          <p:grpSpPr>
            <a:xfrm>
              <a:off x="106041" y="3283626"/>
              <a:ext cx="3956413" cy="3097702"/>
              <a:chOff x="129896" y="2646356"/>
              <a:chExt cx="4954278" cy="3878988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29896" y="2646356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123" name="Group 122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63" name="Group 162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72" name="Oval 17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3" name="Oval 17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4" name="Oval 17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64" name="Group 163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69" name="Oval 16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Oval 16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1" name="Oval 17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65" name="Group 164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66" name="Oval 16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Oval 16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24" name="Group 123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51" name="Group 150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60" name="Oval 15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1" name="Oval 16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Oval 16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52" name="Group 151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57" name="Oval 15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8" name="Oval 15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9" name="Oval 15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53" name="Group 152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54" name="Oval 15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5" name="Oval 15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6" name="Oval 15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25" name="Group 124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39" name="Group 138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48" name="Oval 14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9" name="Oval 14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0" name="Oval 14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40" name="Group 139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45" name="Oval 14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6" name="Oval 14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7" name="Oval 14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41" name="Group 140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42" name="Oval 14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3" name="Oval 14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Oval 14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27" name="Group 126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36" name="Oval 13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" name="Oval 13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" name="Oval 13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8" name="Group 127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33" name="Oval 13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4" name="Oval 13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9" name="Group 128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30" name="Oval 12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" name="Oval 13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" name="Oval 13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17" name="Group 16"/>
              <p:cNvGrpSpPr/>
              <p:nvPr/>
            </p:nvGrpSpPr>
            <p:grpSpPr>
              <a:xfrm>
                <a:off x="129896" y="3954754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71" name="Group 70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20" name="Oval 11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12" name="Group 111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17" name="Oval 116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13" name="Group 112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14" name="Oval 11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5" name="Oval 11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6" name="Oval 11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72" name="Group 71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99" name="Group 98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08" name="Oval 10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9" name="Oval 10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0" name="Oval 10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00" name="Group 99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05" name="Oval 10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6" name="Oval 10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7" name="Oval 10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01" name="Group 100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102" name="Oval 10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3" name="Oval 10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04" name="Oval 10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73" name="Group 72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87" name="Group 86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96" name="Oval 9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7" name="Oval 9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8" name="Oval 9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88" name="Group 87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93" name="Oval 9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4" name="Oval 9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5" name="Oval 9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90" name="Oval 8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1" name="Oval 9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92" name="Oval 9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74" name="Group 73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75" name="Group 74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84" name="Oval 8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5" name="Oval 8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6" name="Oval 8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81" name="Oval 8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2" name="Oval 8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3" name="Oval 8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77" name="Group 76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78" name="Oval 7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9" name="Oval 7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80" name="Oval 7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18" name="Group 17"/>
              <p:cNvGrpSpPr/>
              <p:nvPr/>
            </p:nvGrpSpPr>
            <p:grpSpPr>
              <a:xfrm>
                <a:off x="129896" y="5263151"/>
                <a:ext cx="4954278" cy="1262193"/>
                <a:chOff x="140334" y="4581128"/>
                <a:chExt cx="7865218" cy="2003809"/>
              </a:xfrm>
            </p:grpSpPr>
            <p:grpSp>
              <p:nvGrpSpPr>
                <p:cNvPr id="19" name="Group 18"/>
                <p:cNvGrpSpPr/>
                <p:nvPr/>
              </p:nvGrpSpPr>
              <p:grpSpPr>
                <a:xfrm>
                  <a:off x="140334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68" name="Oval 6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9" name="Oval 6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0" name="Oval 6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60" name="Group 59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65" name="Oval 64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6" name="Oval 65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7" name="Oval 66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62" name="Oval 6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3" name="Oval 6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64" name="Oval 6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2138007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47" name="Group 46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56" name="Oval 5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7" name="Oval 5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" name="Oval 5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8" name="Group 47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53" name="Oval 52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" name="Oval 53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" name="Oval 54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50" name="Oval 49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" name="Oval 50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" name="Oval 51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4135680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35" name="Group 34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44" name="Oval 43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" name="Oval 44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" name="Oval 45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" name="Oval 41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3" name="Oval 42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8" name="Oval 37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" name="Oval 38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" name="Oval 39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6133352" y="4581128"/>
                  <a:ext cx="1872200" cy="2003809"/>
                  <a:chOff x="107504" y="44624"/>
                  <a:chExt cx="1872200" cy="2003809"/>
                </a:xfrm>
              </p:grpSpPr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10750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32" name="Oval 31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" name="Oval 32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755584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9" name="Oval 28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" name="Oval 29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" name="Oval 30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1403648" y="44624"/>
                    <a:ext cx="576056" cy="2003809"/>
                    <a:chOff x="107504" y="57039"/>
                    <a:chExt cx="576056" cy="2003809"/>
                  </a:xfrm>
                </p:grpSpPr>
                <p:sp>
                  <p:nvSpPr>
                    <p:cNvPr id="26" name="Oval 25"/>
                    <p:cNvSpPr/>
                    <p:nvPr/>
                  </p:nvSpPr>
                  <p:spPr>
                    <a:xfrm>
                      <a:off x="107504" y="762025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" name="Oval 26"/>
                    <p:cNvSpPr/>
                    <p:nvPr/>
                  </p:nvSpPr>
                  <p:spPr>
                    <a:xfrm>
                      <a:off x="107504" y="1484784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" name="Oval 27"/>
                    <p:cNvSpPr/>
                    <p:nvPr/>
                  </p:nvSpPr>
                  <p:spPr>
                    <a:xfrm>
                      <a:off x="107504" y="57039"/>
                      <a:ext cx="576056" cy="576064"/>
                    </a:xfrm>
                    <a:prstGeom prst="ellipse">
                      <a:avLst/>
                    </a:prstGeom>
                    <a:ln/>
                  </p:spPr>
                  <p:style>
                    <a:lnRef idx="2">
                      <a:schemeClr val="accent4">
                        <a:shade val="50000"/>
                      </a:schemeClr>
                    </a:lnRef>
                    <a:fillRef idx="1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</p:grpSp>
      </p:grpSp>
      <p:sp>
        <p:nvSpPr>
          <p:cNvPr id="334" name="TextBox 333"/>
          <p:cNvSpPr txBox="1"/>
          <p:nvPr/>
        </p:nvSpPr>
        <p:spPr>
          <a:xfrm>
            <a:off x="7042974" y="3086552"/>
            <a:ext cx="129266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216?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728864" y="135022"/>
            <a:ext cx="0" cy="39564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6295" y="3475661"/>
            <a:ext cx="643288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57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3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242986"/>
              </p:ext>
            </p:extLst>
          </p:nvPr>
        </p:nvGraphicFramePr>
        <p:xfrm>
          <a:off x="1136576" y="1484784"/>
          <a:ext cx="6264696" cy="1683092"/>
        </p:xfrm>
        <a:graphic>
          <a:graphicData uri="http://schemas.openxmlformats.org/drawingml/2006/table">
            <a:tbl>
              <a:tblPr bandRow="1">
                <a:tableStyleId>{E929F9F4-4A8F-4326-A1B4-22849713DDAB}</a:tableStyleId>
              </a:tblPr>
              <a:tblGrid>
                <a:gridCol w="3960440"/>
                <a:gridCol w="2304256"/>
              </a:tblGrid>
              <a:tr h="128685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8051" y="1121171"/>
            <a:ext cx="6253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1</a:t>
            </a:r>
            <a:r>
              <a:rPr lang="en-ZA" dirty="0" smtClean="0"/>
              <a:t>0						        8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16496" y="1520669"/>
            <a:ext cx="571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10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  <a:p>
            <a:r>
              <a:rPr lang="en-ZA" dirty="0" smtClean="0"/>
              <a:t>2</a:t>
            </a:r>
            <a:endParaRPr lang="en-GB" dirty="0"/>
          </a:p>
        </p:txBody>
      </p:sp>
      <p:sp>
        <p:nvSpPr>
          <p:cNvPr id="334" name="TextBox 333"/>
          <p:cNvSpPr txBox="1"/>
          <p:nvPr/>
        </p:nvSpPr>
        <p:spPr>
          <a:xfrm>
            <a:off x="8340860" y="260648"/>
            <a:ext cx="129266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dirty="0" smtClean="0"/>
              <a:t>216?</a:t>
            </a:r>
            <a:endParaRPr lang="en-GB" dirty="0"/>
          </a:p>
        </p:txBody>
      </p:sp>
      <p:sp>
        <p:nvSpPr>
          <p:cNvPr id="335" name="TextBox 334"/>
          <p:cNvSpPr txBox="1"/>
          <p:nvPr/>
        </p:nvSpPr>
        <p:spPr>
          <a:xfrm>
            <a:off x="7771438" y="1979548"/>
            <a:ext cx="178659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ZA" dirty="0" smtClean="0"/>
              <a:t>100 + 80 = </a:t>
            </a:r>
            <a:r>
              <a:rPr lang="en-ZA" b="1" dirty="0" smtClean="0"/>
              <a:t>180</a:t>
            </a:r>
            <a:endParaRPr lang="en-GB" b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7771438" y="2843644"/>
            <a:ext cx="178659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ZA" dirty="0" smtClean="0"/>
              <a:t>20 + 16 = </a:t>
            </a:r>
            <a:r>
              <a:rPr lang="en-ZA" b="1" dirty="0" smtClean="0"/>
              <a:t>36</a:t>
            </a:r>
            <a:endParaRPr lang="en-GB" b="1" dirty="0"/>
          </a:p>
        </p:txBody>
      </p:sp>
      <p:sp>
        <p:nvSpPr>
          <p:cNvPr id="337" name="TextBox 336"/>
          <p:cNvSpPr txBox="1"/>
          <p:nvPr/>
        </p:nvSpPr>
        <p:spPr>
          <a:xfrm>
            <a:off x="7771438" y="3573016"/>
            <a:ext cx="178659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ZA" dirty="0" smtClean="0"/>
              <a:t>180 + 36 = </a:t>
            </a:r>
            <a:r>
              <a:rPr lang="en-ZA" b="1" dirty="0" smtClean="0"/>
              <a:t>216</a:t>
            </a:r>
            <a:endParaRPr lang="en-GB" b="1" dirty="0"/>
          </a:p>
        </p:txBody>
      </p:sp>
      <p:graphicFrame>
        <p:nvGraphicFramePr>
          <p:cNvPr id="338" name="Table 3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950170"/>
              </p:ext>
            </p:extLst>
          </p:nvPr>
        </p:nvGraphicFramePr>
        <p:xfrm>
          <a:off x="1126417" y="1484784"/>
          <a:ext cx="6264696" cy="1744052"/>
        </p:xfrm>
        <a:graphic>
          <a:graphicData uri="http://schemas.openxmlformats.org/drawingml/2006/table">
            <a:tbl>
              <a:tblPr bandRow="1">
                <a:tableStyleId>{E929F9F4-4A8F-4326-A1B4-22849713DDAB}</a:tableStyleId>
              </a:tblPr>
              <a:tblGrid>
                <a:gridCol w="3960440"/>
                <a:gridCol w="2304256"/>
              </a:tblGrid>
              <a:tr h="1286852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10 x 10 = 100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8 x 10 = 80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10 x 2 = 20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solidFill>
                            <a:schemeClr val="tx1"/>
                          </a:solidFill>
                        </a:rPr>
                        <a:t>8 x 2 = 16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050" y="268941"/>
            <a:ext cx="8186006" cy="1116106"/>
          </a:xfrm>
        </p:spPr>
        <p:txBody>
          <a:bodyPr/>
          <a:lstStyle/>
          <a:p>
            <a:r>
              <a:rPr lang="en-ZA" dirty="0" smtClean="0"/>
              <a:t>Grid multiplication method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48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34" grpId="0" animBg="1"/>
      <p:bldP spid="335" grpId="0" animBg="1"/>
      <p:bldP spid="336" grpId="0" animBg="1"/>
      <p:bldP spid="337" grpId="0" animBg="1"/>
    </p:bldLst>
  </p:timing>
</p:sld>
</file>

<file path=ppt/theme/theme1.xml><?xml version="1.0" encoding="utf-8"?>
<a:theme xmlns:a="http://schemas.openxmlformats.org/drawingml/2006/main" name="Advantag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5331</TotalTime>
  <Words>216</Words>
  <Application>Microsoft Office PowerPoint</Application>
  <PresentationFormat>A4 Paper (210x297 mm)</PresentationFormat>
  <Paragraphs>59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Advantage</vt:lpstr>
      <vt:lpstr>NICLE SESSION 6</vt:lpstr>
      <vt:lpstr>Connecting to South African curriculum and documents </vt:lpstr>
      <vt:lpstr>PowerPoint Presentation</vt:lpstr>
      <vt:lpstr>PowerPoint Presentation</vt:lpstr>
      <vt:lpstr>Representations: arrays</vt:lpstr>
      <vt:lpstr>Lets play …</vt:lpstr>
      <vt:lpstr>PowerPoint Presentation</vt:lpstr>
      <vt:lpstr>Grid multiplication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social encounters influence learner’s meanings and understandings</dc:title>
  <dc:creator>DAS-SANC</dc:creator>
  <cp:lastModifiedBy>DAS</cp:lastModifiedBy>
  <cp:revision>305</cp:revision>
  <cp:lastPrinted>2013-10-08T07:51:13Z</cp:lastPrinted>
  <dcterms:created xsi:type="dcterms:W3CDTF">2012-04-19T07:50:43Z</dcterms:created>
  <dcterms:modified xsi:type="dcterms:W3CDTF">2013-10-09T07:43:30Z</dcterms:modified>
</cp:coreProperties>
</file>