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32"/>
  </p:notesMasterIdLst>
  <p:handoutMasterIdLst>
    <p:handoutMasterId r:id="rId33"/>
  </p:handoutMasterIdLst>
  <p:sldIdLst>
    <p:sldId id="381" r:id="rId4"/>
    <p:sldId id="347" r:id="rId5"/>
    <p:sldId id="386" r:id="rId6"/>
    <p:sldId id="358" r:id="rId7"/>
    <p:sldId id="387" r:id="rId8"/>
    <p:sldId id="390" r:id="rId9"/>
    <p:sldId id="389" r:id="rId10"/>
    <p:sldId id="388" r:id="rId11"/>
    <p:sldId id="382" r:id="rId12"/>
    <p:sldId id="391" r:id="rId13"/>
    <p:sldId id="392" r:id="rId14"/>
    <p:sldId id="393" r:id="rId15"/>
    <p:sldId id="384" r:id="rId16"/>
    <p:sldId id="385" r:id="rId17"/>
    <p:sldId id="383" r:id="rId18"/>
    <p:sldId id="353" r:id="rId19"/>
    <p:sldId id="354" r:id="rId20"/>
    <p:sldId id="355" r:id="rId21"/>
    <p:sldId id="341" r:id="rId22"/>
    <p:sldId id="356" r:id="rId23"/>
    <p:sldId id="361" r:id="rId24"/>
    <p:sldId id="362" r:id="rId25"/>
    <p:sldId id="376" r:id="rId26"/>
    <p:sldId id="326" r:id="rId27"/>
    <p:sldId id="327" r:id="rId28"/>
    <p:sldId id="363" r:id="rId29"/>
    <p:sldId id="364" r:id="rId30"/>
    <p:sldId id="31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41FE784-03B6-6A42-AE33-F775B8A53C0C}">
          <p14:sldIdLst>
            <p14:sldId id="381"/>
            <p14:sldId id="347"/>
            <p14:sldId id="386"/>
            <p14:sldId id="358"/>
            <p14:sldId id="387"/>
            <p14:sldId id="390"/>
            <p14:sldId id="389"/>
            <p14:sldId id="388"/>
            <p14:sldId id="382"/>
            <p14:sldId id="391"/>
            <p14:sldId id="392"/>
            <p14:sldId id="393"/>
            <p14:sldId id="384"/>
            <p14:sldId id="385"/>
            <p14:sldId id="383"/>
          </p14:sldIdLst>
        </p14:section>
        <p14:section name="Pre-Counting" id="{92AF87E7-DFFB-D742-B7DB-37068A52640A}">
          <p14:sldIdLst>
            <p14:sldId id="353"/>
            <p14:sldId id="354"/>
            <p14:sldId id="355"/>
          </p14:sldIdLst>
        </p14:section>
        <p14:section name="Factors" id="{71BE25E5-34AF-2944-8A6F-D5BCB53482B9}">
          <p14:sldIdLst>
            <p14:sldId id="341"/>
          </p14:sldIdLst>
        </p14:section>
        <p14:section name="Action Arithmetic" id="{038D86AB-7750-B44F-B4B3-FA8529E2D1DE}">
          <p14:sldIdLst>
            <p14:sldId id="356"/>
            <p14:sldId id="361"/>
            <p14:sldId id="362"/>
          </p14:sldIdLst>
        </p14:section>
        <p14:section name="Reviewing" id="{009E24A1-D475-6B45-AC73-493DF1E4348B}">
          <p14:sldIdLst>
            <p14:sldId id="376"/>
            <p14:sldId id="326"/>
            <p14:sldId id="327"/>
            <p14:sldId id="363"/>
            <p14:sldId id="364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FFFFF"/>
    <a:srgbClr val="F6EDDD"/>
    <a:srgbClr val="FF0000"/>
    <a:srgbClr val="FF8000"/>
    <a:srgbClr val="000000"/>
    <a:srgbClr val="CCFF66"/>
    <a:srgbClr val="B1CEFA"/>
    <a:srgbClr val="FFB5C2"/>
    <a:srgbClr val="AAAEF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232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2974DE-3A30-904D-A3A4-7EDC3A1D19F0}" type="datetime1">
              <a:rPr lang="en-US"/>
              <a:pPr>
                <a:defRPr/>
              </a:pPr>
              <a:t>07/06/2013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3C14FC-E28E-3542-A92D-C787A61D9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4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6B5B0BFA-57D4-EE4A-88D6-793B69B02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7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A67CFEC-A894-3744-AB10-A7BAC93BF4D2}" type="slidenum">
              <a:rPr lang="en-US" sz="1200" b="0">
                <a:latin typeface="Lucida Grande" charset="0"/>
              </a:rPr>
              <a:pPr/>
              <a:t>2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0EA7D7E1-B398-074E-AFE5-45F0FAC39F92}" type="slidenum">
              <a:rPr lang="en-US" sz="1200" b="0">
                <a:latin typeface="Lucida Grande" charset="0"/>
              </a:rPr>
              <a:pPr/>
              <a:t>26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Similar to Fizz-Buzz in the movements of attention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F3A1C842-3C25-1D4C-B979-CEB820595E97}" type="slidenum">
              <a:rPr lang="en-US" sz="1200" b="0">
                <a:latin typeface="Lucida Grande" charset="0"/>
              </a:rPr>
              <a:pPr/>
              <a:t>4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78469-3F48-B546-A7E3-FAF91A53BA6E}" type="slidenum">
              <a:rPr lang="en-GB"/>
              <a:pPr/>
              <a:t>13</a:t>
            </a:fld>
            <a:endParaRPr lang="en-GB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4E22E0-EC4B-F448-AE78-04743696C4F0}" type="slidenum">
              <a:rPr lang="en-GB"/>
              <a:pPr/>
              <a:t>15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214EC3F7-47A8-BF43-8B47-353ECCDDAC65}" type="slidenum">
              <a:rPr lang="en-US" sz="1200" b="0">
                <a:latin typeface="Lucida Grande" charset="0"/>
              </a:rPr>
              <a:pPr/>
              <a:t>16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14F08E-7E2E-6243-B554-9429E8E676AD}" type="slidenum">
              <a:rPr lang="en-US" sz="1200" b="0">
                <a:latin typeface="Lucida Grande" charset="0"/>
              </a:rPr>
              <a:pPr/>
              <a:t>17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Clapping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Pattern wheels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What happens if/when the horizontals match the verticals?.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88ECB9E1-FC2E-4242-A657-1B36695DA48A}" type="slidenum">
              <a:rPr lang="en-US" sz="1200" b="0">
                <a:latin typeface="Lucida Grande" charset="0"/>
              </a:rPr>
              <a:pPr/>
              <a:t>18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 153 – 87 = ?  Orally; visibly; 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•That is arithmetic; Now let’s do some mathematics!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     Two volunteers: think of a three digit number and a two digit number.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 We’re going to subtract the smaller from the larger but before we do, lets add one to both.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      What’s the difference now?</a:t>
            </a:r>
          </a:p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5DDF335-A5CF-F344-845D-53ACE2155617}" type="slidenum">
              <a:rPr lang="en-US" sz="1200" b="0">
                <a:latin typeface="Lucida Grande" charset="0"/>
              </a:rPr>
              <a:pPr/>
              <a:t>21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Dave Hewitt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THOAN sequences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F71E71-56E0-6345-8068-E495BA35BD93}" type="slidenum">
              <a:rPr lang="en-US" sz="1200" b="0">
                <a:latin typeface="Lucida Grande" charset="0"/>
              </a:rPr>
              <a:pPr/>
              <a:t>22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4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E515-CBB6-2C4F-887A-7A09EA7F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955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8DA8-0E12-ED47-8926-B440E4C5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490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74BF-54AE-164B-8414-D524EDF06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1201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42A84-A185-8041-882C-D9D79D39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603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9DC67-AE45-4C41-94D6-ADBBF77F2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032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F4F4-3F8D-E14D-9E11-5F45BADC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463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19735-15F9-AC47-B4EE-083A6DD5E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3249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6F65-6902-1741-881B-9C0E27346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545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788FF-46BB-5B4E-BC73-DC20F02DC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485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52D36-83D8-3B47-836B-E05F6AD13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95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1F3D4-0246-E749-92B4-5B93655D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491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7867-8746-8144-9523-B84FCF18F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1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C05CF-DEDD-4B4D-8876-53FA9600E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9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5F259-123C-BB43-9DE5-9E561C50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21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5281-4327-F541-B1C2-8D931DA4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4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1B40F-0C52-134B-8D44-769D5F760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A8257-0D9C-E141-B4F1-F35C800F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70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5DD40-A89E-494A-B48D-D8130A570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048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FF9A-F5CF-2640-8ED6-0C87A97C6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5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F5387-5F1A-DE4F-8AE9-D863905CB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8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049B-D17F-004B-BDD6-EE0CA3968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18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4E6F2-BA61-0240-A78D-6D32322A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0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2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0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56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61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7279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-74240" y="647482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912F652-3DF6-A74F-AAEC-960906F7E917}" type="slidenum">
              <a:rPr lang="en-US" sz="16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6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3">
              <a:lumMod val="50000"/>
            </a:schemeClr>
          </a:solidFill>
          <a:effectLst/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75000"/>
        <a:buFont typeface="Wingdings" charset="2"/>
        <a:buChar char="v"/>
        <a:defRPr sz="2800">
          <a:solidFill>
            <a:srgbClr val="800000"/>
          </a:solidFill>
          <a:effectLst/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Tx/>
        <a:buChar char="–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latin typeface="Times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C67256E7-EA81-5C49-87D1-40A0CE169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53B26D5F-70EC-8040-97B8-0D07D88D3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hyperlink" Target="file://localhost/Users/jhm3/Documents/Files/%20%20%20%20Current%20Activities/%20%20%20%20%20Events%202013/06.04-0.7%20Grahamstown/AMESA/Number%20Necklaces.pptx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Counting</a:t>
            </a:r>
          </a:p>
          <a:p>
            <a:r>
              <a:rPr lang="en-GB"/>
              <a:t>Hands Up on Fractions</a:t>
            </a:r>
          </a:p>
          <a:p>
            <a:r>
              <a:rPr lang="en-GB"/>
              <a:t>Circle round a square</a:t>
            </a:r>
          </a:p>
          <a:p>
            <a:r>
              <a:rPr lang="en-GB"/>
              <a:t>Equal distance (two lines)</a:t>
            </a:r>
          </a:p>
          <a:p>
            <a:r>
              <a:rPr lang="en-GB"/>
              <a:t>Equal Distance (centres of circles from …)</a:t>
            </a:r>
          </a:p>
          <a:p>
            <a:r>
              <a:rPr lang="en-GB"/>
              <a:t>Imagining Variations</a:t>
            </a:r>
          </a:p>
          <a:p>
            <a:r>
              <a:rPr lang="en-GB"/>
              <a:t>Geometry as imagining dynamic</a:t>
            </a:r>
          </a:p>
          <a:p>
            <a:r>
              <a:rPr lang="en-GB"/>
              <a:t>Word problems</a:t>
            </a:r>
          </a:p>
        </p:txBody>
      </p:sp>
    </p:spTree>
    <p:extLst>
      <p:ext uri="{BB962C8B-B14F-4D97-AF65-F5344CB8AC3E}">
        <p14:creationId xmlns:p14="http://schemas.microsoft.com/office/powerpoint/2010/main" val="165904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Number-Line 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3552800"/>
          </a:xfrm>
        </p:spPr>
        <p:txBody>
          <a:bodyPr/>
          <a:lstStyle/>
          <a:p>
            <a:r>
              <a:rPr lang="en-GB"/>
              <a:t>Imagine you are standing somewhere on a number line facing in the positive direction (make a note of where you start!)</a:t>
            </a:r>
          </a:p>
          <a:p>
            <a:r>
              <a:rPr lang="en-GB"/>
              <a:t>There are three actions:</a:t>
            </a:r>
          </a:p>
          <a:p>
            <a:pPr lvl="1"/>
            <a:r>
              <a:rPr lang="en-GB"/>
              <a:t>Go forward a specified number of steps</a:t>
            </a:r>
          </a:p>
          <a:p>
            <a:pPr lvl="1"/>
            <a:r>
              <a:rPr lang="en-GB"/>
              <a:t>Go backwards a specified number of steps</a:t>
            </a:r>
          </a:p>
          <a:p>
            <a:pPr lvl="1"/>
            <a:r>
              <a:rPr lang="en-GB"/>
              <a:t>Turn through 180 degrees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08720"/>
            <a:ext cx="9144000" cy="648072"/>
            <a:chOff x="0" y="908720"/>
            <a:chExt cx="9144000" cy="648072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7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-7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-9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0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-12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2951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Number-Line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7727950" cy="3552800"/>
          </a:xfrm>
        </p:spPr>
        <p:txBody>
          <a:bodyPr/>
          <a:lstStyle/>
          <a:p>
            <a:r>
              <a:rPr lang="en-GB"/>
              <a:t>Imagine an acetate copy on top of the numberline</a:t>
            </a:r>
          </a:p>
          <a:p>
            <a:r>
              <a:rPr lang="en-GB"/>
              <a:t>Rotate the acetate copy through 180° about the point 0</a:t>
            </a:r>
          </a:p>
          <a:p>
            <a:pPr lvl="1"/>
            <a:r>
              <a:rPr lang="en-GB"/>
              <a:t>Where does 3 on the acetate end up on the original?</a:t>
            </a:r>
          </a:p>
          <a:p>
            <a:pPr lvl="1"/>
            <a:r>
              <a:rPr lang="en-GB"/>
              <a:t>Where does -5 end up?</a:t>
            </a:r>
          </a:p>
          <a:p>
            <a:pPr lvl="1"/>
            <a:r>
              <a:rPr lang="en-GB"/>
              <a:t>I am thinking of a number on the acetate. Where does it end up?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08720"/>
            <a:ext cx="9144000" cy="648072"/>
            <a:chOff x="0" y="908720"/>
            <a:chExt cx="9144000" cy="648072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7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-7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-9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0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-12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9815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Number-Line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7727950" cy="3552800"/>
          </a:xfrm>
        </p:spPr>
        <p:txBody>
          <a:bodyPr/>
          <a:lstStyle/>
          <a:p>
            <a:r>
              <a:rPr lang="en-GB"/>
              <a:t>Imagine an acetate copy on top of the numberline</a:t>
            </a:r>
          </a:p>
          <a:p>
            <a:r>
              <a:rPr lang="en-GB"/>
              <a:t>Rotate the acetate copy through 180° about the point 3</a:t>
            </a:r>
          </a:p>
          <a:p>
            <a:pPr lvl="1"/>
            <a:r>
              <a:rPr lang="en-GB"/>
              <a:t>Where does 5 end up?</a:t>
            </a:r>
          </a:p>
          <a:p>
            <a:pPr lvl="1"/>
            <a:r>
              <a:rPr lang="en-GB"/>
              <a:t>Where does -2 end up?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08720"/>
            <a:ext cx="9144000" cy="648072"/>
            <a:chOff x="0" y="908720"/>
            <a:chExt cx="9144000" cy="648072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7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-7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-9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0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-12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3969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Mental Imagery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496944" cy="5112568"/>
          </a:xfrm>
        </p:spPr>
        <p:txBody>
          <a:bodyPr/>
          <a:lstStyle/>
          <a:p>
            <a:r>
              <a:rPr lang="en-GB"/>
              <a:t>The power to re-experience sensations</a:t>
            </a:r>
          </a:p>
          <a:p>
            <a:pPr lvl="1"/>
            <a:r>
              <a:rPr lang="en-GB"/>
              <a:t>visual, aural, kinaesthetic, olfactory &amp; taste</a:t>
            </a:r>
          </a:p>
          <a:p>
            <a:pPr lvl="1"/>
            <a:r>
              <a:rPr lang="en-GB"/>
              <a:t>a less sensation-based more intuitive ‘sense-of’</a:t>
            </a:r>
          </a:p>
          <a:p>
            <a:r>
              <a:rPr lang="en-GB"/>
              <a:t>The fundamental power enabling humans to function </a:t>
            </a:r>
            <a:r>
              <a:rPr lang="en-GB" i="1">
                <a:solidFill>
                  <a:srgbClr val="FF0000"/>
                </a:solidFill>
              </a:rPr>
              <a:t>as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/>
              <a:t>humans</a:t>
            </a:r>
          </a:p>
          <a:p>
            <a:r>
              <a:rPr lang="en-GB"/>
              <a:t>The means by which we plan</a:t>
            </a:r>
          </a:p>
          <a:p>
            <a:r>
              <a:rPr lang="en-GB"/>
              <a:t>The means by which we harness emotional energy</a:t>
            </a:r>
          </a:p>
          <a:p>
            <a:r>
              <a:rPr lang="en-GB"/>
              <a:t>Source of expectation</a:t>
            </a:r>
          </a:p>
          <a:p>
            <a:r>
              <a:rPr lang="en-GB"/>
              <a:t>Means by which we anticipate &amp; generalise</a:t>
            </a:r>
          </a:p>
        </p:txBody>
      </p:sp>
    </p:spTree>
    <p:extLst>
      <p:ext uri="{BB962C8B-B14F-4D97-AF65-F5344CB8AC3E}">
        <p14:creationId xmlns:p14="http://schemas.microsoft.com/office/powerpoint/2010/main" val="71788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Use of the Whole Psyche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7727950" cy="672480"/>
          </a:xfrm>
        </p:spPr>
        <p:txBody>
          <a:bodyPr/>
          <a:lstStyle/>
          <a:p>
            <a:r>
              <a:rPr lang="en-GB"/>
              <a:t>Assenting &amp; Asserting</a:t>
            </a:r>
          </a:p>
          <a:p>
            <a:endParaRPr lang="en-GB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97" y="2860872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639096" y="2154435"/>
            <a:ext cx="3178175" cy="1327151"/>
            <a:chOff x="2912" y="540"/>
            <a:chExt cx="2002" cy="836"/>
          </a:xfrm>
        </p:grpSpPr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2470572" y="2178247"/>
            <a:ext cx="3463925" cy="1022349"/>
            <a:chOff x="1546" y="555"/>
            <a:chExt cx="2182" cy="644"/>
          </a:xfrm>
        </p:grpSpPr>
        <p:sp>
          <p:nvSpPr>
            <p:cNvPr id="9" name="Rectangle 5"/>
            <p:cNvSpPr>
              <a:spLocks/>
            </p:cNvSpPr>
            <p:nvPr/>
          </p:nvSpPr>
          <p:spPr bwMode="auto">
            <a:xfrm>
              <a:off x="1546" y="555"/>
              <a:ext cx="21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Awareness (cognition)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619672" y="2852936"/>
            <a:ext cx="1455738" cy="463551"/>
            <a:chOff x="1010" y="987"/>
            <a:chExt cx="917" cy="292"/>
          </a:xfrm>
        </p:grpSpPr>
        <p:sp>
          <p:nvSpPr>
            <p:cNvPr id="12" name="Rectangle 6"/>
            <p:cNvSpPr>
              <a:spLocks/>
            </p:cNvSpPr>
            <p:nvPr/>
          </p:nvSpPr>
          <p:spPr bwMode="auto">
            <a:xfrm>
              <a:off x="1010" y="987"/>
              <a:ext cx="4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Will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rot="10800000">
              <a:off x="1458" y="1162"/>
              <a:ext cx="469" cy="11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721147" y="4421385"/>
            <a:ext cx="2528888" cy="1292225"/>
            <a:chOff x="444" y="1968"/>
            <a:chExt cx="1593" cy="814"/>
          </a:xfrm>
        </p:grpSpPr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5858297" y="3540324"/>
            <a:ext cx="2743200" cy="862013"/>
            <a:chOff x="3680" y="1413"/>
            <a:chExt cx="1728" cy="543"/>
          </a:xfrm>
        </p:grpSpPr>
        <p:sp>
          <p:nvSpPr>
            <p:cNvPr id="18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315122" y="4497585"/>
            <a:ext cx="1449388" cy="2165350"/>
            <a:chOff x="2078" y="2016"/>
            <a:chExt cx="913" cy="1364"/>
          </a:xfrm>
        </p:grpSpPr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6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Exploiting Mental Imagery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534400" cy="5638800"/>
          </a:xfrm>
        </p:spPr>
        <p:txBody>
          <a:bodyPr/>
          <a:lstStyle/>
          <a:p>
            <a:r>
              <a:rPr lang="en-GB" sz="2000"/>
              <a:t>Invite learners to imagine themselves</a:t>
            </a:r>
            <a:r>
              <a:rPr lang="en-GB" sz="1800"/>
              <a:t> </a:t>
            </a:r>
          </a:p>
          <a:p>
            <a:pPr lvl="1"/>
            <a:r>
              <a:rPr lang="en-GB" sz="1800"/>
              <a:t>completing homework …</a:t>
            </a:r>
          </a:p>
          <a:p>
            <a:pPr lvl="1"/>
            <a:r>
              <a:rPr lang="en-GB" sz="1800"/>
              <a:t>achieving a desired grade</a:t>
            </a:r>
          </a:p>
          <a:p>
            <a:pPr lvl="1"/>
            <a:r>
              <a:rPr lang="en-GB" sz="1800"/>
              <a:t>working collaboratively</a:t>
            </a:r>
          </a:p>
          <a:p>
            <a:r>
              <a:rPr lang="en-GB" sz="2000"/>
              <a:t>When planning lessons, imagine</a:t>
            </a:r>
            <a:endParaRPr lang="en-GB" sz="1800"/>
          </a:p>
          <a:p>
            <a:pPr lvl="1"/>
            <a:r>
              <a:rPr lang="en-GB" sz="1800"/>
              <a:t>yourself acting in some way you would like to act </a:t>
            </a:r>
            <a:br>
              <a:rPr lang="en-GB" sz="1800"/>
            </a:br>
            <a:r>
              <a:rPr lang="en-GB" sz="1800"/>
              <a:t>  (contrary to habit)</a:t>
            </a:r>
          </a:p>
          <a:p>
            <a:pPr lvl="1"/>
            <a:r>
              <a:rPr lang="en-GB" sz="1800"/>
              <a:t>learners acting in ways you would like</a:t>
            </a:r>
          </a:p>
          <a:p>
            <a:pPr lvl="1"/>
            <a:r>
              <a:rPr lang="en-GB" sz="1800"/>
              <a:t>carrying out the task(s) you are going to set them</a:t>
            </a:r>
          </a:p>
          <a:p>
            <a:r>
              <a:rPr lang="en-GB" sz="2000"/>
              <a:t>When introducing tasks, invite learners to</a:t>
            </a:r>
            <a:endParaRPr lang="en-GB" sz="1800"/>
          </a:p>
          <a:p>
            <a:pPr lvl="1"/>
            <a:r>
              <a:rPr lang="en-GB" sz="1800"/>
              <a:t>imagine the situation/setting/context </a:t>
            </a:r>
            <a:br>
              <a:rPr lang="en-GB" sz="1800"/>
            </a:br>
            <a:r>
              <a:rPr lang="en-GB" sz="1800"/>
              <a:t>before setting them to work on paper</a:t>
            </a:r>
          </a:p>
          <a:p>
            <a:pPr lvl="1"/>
            <a:r>
              <a:rPr lang="en-GB" sz="1800"/>
              <a:t>imagine what will happen before they press a button</a:t>
            </a:r>
          </a:p>
          <a:p>
            <a:pPr lvl="1"/>
            <a:r>
              <a:rPr lang="en-GB" sz="1800"/>
              <a:t>imagine what sort of answer they will get before doing a calculation</a:t>
            </a:r>
          </a:p>
          <a:p>
            <a:pPr lvl="1"/>
            <a:endParaRPr lang="en-GB" sz="1800"/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26311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Working with Patterns</a:t>
            </a:r>
          </a:p>
        </p:txBody>
      </p:sp>
      <p:grpSp>
        <p:nvGrpSpPr>
          <p:cNvPr id="44034" name="Group 73"/>
          <p:cNvGrpSpPr>
            <a:grpSpLocks/>
          </p:cNvGrpSpPr>
          <p:nvPr/>
        </p:nvGrpSpPr>
        <p:grpSpPr bwMode="auto">
          <a:xfrm>
            <a:off x="179388" y="934295"/>
            <a:ext cx="5376561" cy="523220"/>
            <a:chOff x="533401" y="934280"/>
            <a:chExt cx="5376073" cy="522603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53340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01670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46994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3821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0648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87475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4302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811290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27956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4783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81" name="Text Box 13"/>
            <p:cNvSpPr txBox="1">
              <a:spLocks noChangeArrowheads="1"/>
            </p:cNvSpPr>
            <p:nvPr/>
          </p:nvSpPr>
          <p:spPr bwMode="auto">
            <a:xfrm>
              <a:off x="5438392" y="934280"/>
              <a:ext cx="471082" cy="522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5216101" y="1428152"/>
              <a:ext cx="2936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5216101" y="949292"/>
              <a:ext cx="2936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892" name="Group 72"/>
          <p:cNvGrpSpPr>
            <a:grpSpLocks/>
          </p:cNvGrpSpPr>
          <p:nvPr/>
        </p:nvGrpSpPr>
        <p:grpSpPr bwMode="auto">
          <a:xfrm>
            <a:off x="185738" y="1557338"/>
            <a:ext cx="6387588" cy="581025"/>
            <a:chOff x="539552" y="1556792"/>
            <a:chExt cx="6388017" cy="581739"/>
          </a:xfrm>
        </p:grpSpPr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6124752" y="2132173"/>
              <a:ext cx="29370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6124752" y="1664875"/>
              <a:ext cx="29370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39552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007895" y="1672821"/>
              <a:ext cx="468344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476240" y="1672821"/>
              <a:ext cx="469932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946172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414515" y="1672821"/>
              <a:ext cx="468344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882859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51203" y="1672821"/>
              <a:ext cx="468344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819547" y="1672821"/>
              <a:ext cx="469932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289479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757822" y="1672821"/>
              <a:ext cx="468344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65" name="Text Box 13"/>
            <p:cNvSpPr txBox="1">
              <a:spLocks noChangeArrowheads="1"/>
            </p:cNvSpPr>
            <p:nvPr/>
          </p:nvSpPr>
          <p:spPr bwMode="auto">
            <a:xfrm>
              <a:off x="6456412" y="1556792"/>
              <a:ext cx="471157" cy="52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grpSp>
          <p:nvGrpSpPr>
            <p:cNvPr id="44066" name="Group 30"/>
            <p:cNvGrpSpPr>
              <a:grpSpLocks/>
            </p:cNvGrpSpPr>
            <p:nvPr/>
          </p:nvGrpSpPr>
          <p:grpSpPr bwMode="auto">
            <a:xfrm>
              <a:off x="5226174" y="1672729"/>
              <a:ext cx="292914" cy="462791"/>
              <a:chOff x="4176" y="624"/>
              <a:chExt cx="240" cy="384"/>
            </a:xfrm>
          </p:grpSpPr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176" y="1008"/>
                <a:ext cx="243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176" y="624"/>
                <a:ext cx="243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227754" y="1676000"/>
              <a:ext cx="469932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5699274" y="1672821"/>
              <a:ext cx="468343" cy="46412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293" name="Group 74"/>
          <p:cNvGrpSpPr>
            <a:grpSpLocks/>
          </p:cNvGrpSpPr>
          <p:nvPr/>
        </p:nvGrpSpPr>
        <p:grpSpPr bwMode="auto">
          <a:xfrm>
            <a:off x="971550" y="5424488"/>
            <a:ext cx="5376562" cy="596900"/>
            <a:chOff x="533401" y="836713"/>
            <a:chExt cx="5376073" cy="596196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533401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00167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1469941" y="955635"/>
              <a:ext cx="468270" cy="47727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193821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2406481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287475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334302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81129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27956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747830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50" name="Text Box 13"/>
            <p:cNvSpPr txBox="1">
              <a:spLocks noChangeArrowheads="1"/>
            </p:cNvSpPr>
            <p:nvPr/>
          </p:nvSpPr>
          <p:spPr bwMode="auto">
            <a:xfrm>
              <a:off x="5438392" y="836713"/>
              <a:ext cx="471082" cy="522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sp>
          <p:nvSpPr>
            <p:cNvPr id="87" name="Line 15"/>
            <p:cNvSpPr>
              <a:spLocks noChangeShapeType="1"/>
            </p:cNvSpPr>
            <p:nvPr/>
          </p:nvSpPr>
          <p:spPr bwMode="auto">
            <a:xfrm>
              <a:off x="5216100" y="1428152"/>
              <a:ext cx="293661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8" name="Line 16"/>
            <p:cNvSpPr>
              <a:spLocks noChangeShapeType="1"/>
            </p:cNvSpPr>
            <p:nvPr/>
          </p:nvSpPr>
          <p:spPr bwMode="auto">
            <a:xfrm>
              <a:off x="5216100" y="949292"/>
              <a:ext cx="293661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179388" y="4919663"/>
            <a:ext cx="8064500" cy="5048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u"/>
              <a:defRPr sz="24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40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Lucida Grande" charset="0"/>
              <a:buChar char="…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b="0">
                <a:solidFill>
                  <a:srgbClr val="732600"/>
                </a:solidFill>
                <a:effectLst/>
                <a:latin typeface="Chalkboard" charset="0"/>
                <a:ea typeface="ＭＳ Ｐゴシック" charset="0"/>
                <a:cs typeface="ＭＳ Ｐゴシック" charset="0"/>
              </a:rPr>
              <a:t>What colour should the missing square be?</a:t>
            </a:r>
          </a:p>
        </p:txBody>
      </p:sp>
      <p:sp>
        <p:nvSpPr>
          <p:cNvPr id="44038" name="Oval Callout 13"/>
          <p:cNvSpPr>
            <a:spLocks noChangeArrowheads="1"/>
          </p:cNvSpPr>
          <p:nvPr/>
        </p:nvSpPr>
        <p:spPr bwMode="auto">
          <a:xfrm>
            <a:off x="6659563" y="836613"/>
            <a:ext cx="2376487" cy="1871662"/>
          </a:xfrm>
          <a:prstGeom prst="wedgeEllipseCallout">
            <a:avLst>
              <a:gd name="adj1" fmla="val -82241"/>
              <a:gd name="adj2" fmla="val -29144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0">
                <a:solidFill>
                  <a:srgbClr val="631908"/>
                </a:solidFill>
              </a:rPr>
              <a:t>A repeating pattern has appeared at least twice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388" y="2498725"/>
            <a:ext cx="856932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Extend both sequences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What colour will the 100</a:t>
            </a:r>
            <a:r>
              <a:rPr lang="en-US" sz="2400" b="0" baseline="30000">
                <a:solidFill>
                  <a:srgbClr val="732600"/>
                </a:solidFill>
              </a:rPr>
              <a:t>th</a:t>
            </a:r>
            <a:r>
              <a:rPr lang="en-US" sz="2400" b="0">
                <a:solidFill>
                  <a:srgbClr val="732600"/>
                </a:solidFill>
              </a:rPr>
              <a:t> square be in each?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What square will have the 37</a:t>
            </a:r>
            <a:r>
              <a:rPr lang="en-US" sz="2400" b="0" baseline="30000">
                <a:solidFill>
                  <a:srgbClr val="732600"/>
                </a:solidFill>
              </a:rPr>
              <a:t>th</a:t>
            </a:r>
            <a:r>
              <a:rPr lang="en-US" sz="2400" b="0">
                <a:solidFill>
                  <a:srgbClr val="732600"/>
                </a:solidFill>
              </a:rPr>
              <a:t> green square in each?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At what squares will the first of a pair of greens in the second sequence align with a green in the first sequence?</a:t>
            </a:r>
          </a:p>
        </p:txBody>
      </p:sp>
      <p:sp>
        <p:nvSpPr>
          <p:cNvPr id="53" name="Line 15"/>
          <p:cNvSpPr>
            <a:spLocks noChangeShapeType="1"/>
          </p:cNvSpPr>
          <p:nvPr/>
        </p:nvSpPr>
        <p:spPr bwMode="auto">
          <a:xfrm>
            <a:off x="5791688" y="2162265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>
            <a:off x="5791688" y="1682840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5" name="Line 15"/>
          <p:cNvSpPr>
            <a:spLocks noChangeShapeType="1"/>
          </p:cNvSpPr>
          <p:nvPr/>
        </p:nvSpPr>
        <p:spPr bwMode="auto">
          <a:xfrm>
            <a:off x="5652120" y="6021288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>
            <a:off x="5652120" y="5541863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1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5" grpId="0" build="p" bldLvl="2"/>
      <p:bldP spid="53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Pattern Continuation</a:t>
            </a:r>
          </a:p>
        </p:txBody>
      </p:sp>
      <p:sp>
        <p:nvSpPr>
          <p:cNvPr id="177169" name="Rectangle 17"/>
          <p:cNvSpPr>
            <a:spLocks noChangeArrowheads="1"/>
          </p:cNvSpPr>
          <p:nvPr/>
        </p:nvSpPr>
        <p:spPr bwMode="auto">
          <a:xfrm>
            <a:off x="457200" y="57912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77170" name="Rectangle 18"/>
          <p:cNvSpPr>
            <a:spLocks noChangeArrowheads="1"/>
          </p:cNvSpPr>
          <p:nvPr/>
        </p:nvSpPr>
        <p:spPr bwMode="auto">
          <a:xfrm rot="5400000">
            <a:off x="1066800" y="55626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676400" y="5410200"/>
            <a:ext cx="838200" cy="762000"/>
            <a:chOff x="960" y="2736"/>
            <a:chExt cx="528" cy="480"/>
          </a:xfrm>
        </p:grpSpPr>
        <p:sp>
          <p:nvSpPr>
            <p:cNvPr id="177172" name="Rectangle 20"/>
            <p:cNvSpPr>
              <a:spLocks noChangeArrowheads="1"/>
            </p:cNvSpPr>
            <p:nvPr/>
          </p:nvSpPr>
          <p:spPr bwMode="auto">
            <a:xfrm>
              <a:off x="960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3" name="Rectangle 21"/>
            <p:cNvSpPr>
              <a:spLocks noChangeArrowheads="1"/>
            </p:cNvSpPr>
            <p:nvPr/>
          </p:nvSpPr>
          <p:spPr bwMode="auto">
            <a:xfrm>
              <a:off x="960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14600" y="4495800"/>
            <a:ext cx="381000" cy="1676400"/>
            <a:chOff x="2256" y="2160"/>
            <a:chExt cx="240" cy="1056"/>
          </a:xfrm>
        </p:grpSpPr>
        <p:sp>
          <p:nvSpPr>
            <p:cNvPr id="177175" name="Rectangle 23"/>
            <p:cNvSpPr>
              <a:spLocks noChangeArrowheads="1"/>
            </p:cNvSpPr>
            <p:nvPr/>
          </p:nvSpPr>
          <p:spPr bwMode="auto">
            <a:xfrm rot="5400000">
              <a:off x="2112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6" name="Rectangle 24"/>
            <p:cNvSpPr>
              <a:spLocks noChangeArrowheads="1"/>
            </p:cNvSpPr>
            <p:nvPr/>
          </p:nvSpPr>
          <p:spPr bwMode="auto">
            <a:xfrm rot="5400000">
              <a:off x="2112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895600" y="5029200"/>
            <a:ext cx="838200" cy="1143000"/>
            <a:chOff x="2496" y="2496"/>
            <a:chExt cx="528" cy="720"/>
          </a:xfrm>
        </p:grpSpPr>
        <p:sp>
          <p:nvSpPr>
            <p:cNvPr id="177178" name="Rectangle 26"/>
            <p:cNvSpPr>
              <a:spLocks noChangeArrowheads="1"/>
            </p:cNvSpPr>
            <p:nvPr/>
          </p:nvSpPr>
          <p:spPr bwMode="auto">
            <a:xfrm>
              <a:off x="2496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9" name="Rectangle 27"/>
            <p:cNvSpPr>
              <a:spLocks noChangeArrowheads="1"/>
            </p:cNvSpPr>
            <p:nvPr/>
          </p:nvSpPr>
          <p:spPr bwMode="auto">
            <a:xfrm>
              <a:off x="2496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0" name="Rectangle 28"/>
            <p:cNvSpPr>
              <a:spLocks noChangeArrowheads="1"/>
            </p:cNvSpPr>
            <p:nvPr/>
          </p:nvSpPr>
          <p:spPr bwMode="auto">
            <a:xfrm>
              <a:off x="2496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733800" y="4495800"/>
            <a:ext cx="381000" cy="1676400"/>
            <a:chOff x="3024" y="2160"/>
            <a:chExt cx="240" cy="1056"/>
          </a:xfrm>
        </p:grpSpPr>
        <p:sp>
          <p:nvSpPr>
            <p:cNvPr id="177182" name="Rectangle 30"/>
            <p:cNvSpPr>
              <a:spLocks noChangeArrowheads="1"/>
            </p:cNvSpPr>
            <p:nvPr/>
          </p:nvSpPr>
          <p:spPr bwMode="auto">
            <a:xfrm rot="5400000">
              <a:off x="2880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3" name="Rectangle 31"/>
            <p:cNvSpPr>
              <a:spLocks noChangeArrowheads="1"/>
            </p:cNvSpPr>
            <p:nvPr/>
          </p:nvSpPr>
          <p:spPr bwMode="auto">
            <a:xfrm rot="5400000">
              <a:off x="2880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4114800" y="4648200"/>
            <a:ext cx="838200" cy="1524000"/>
            <a:chOff x="3264" y="2256"/>
            <a:chExt cx="528" cy="960"/>
          </a:xfrm>
        </p:grpSpPr>
        <p:sp>
          <p:nvSpPr>
            <p:cNvPr id="177185" name="Rectangle 33"/>
            <p:cNvSpPr>
              <a:spLocks noChangeArrowheads="1"/>
            </p:cNvSpPr>
            <p:nvPr/>
          </p:nvSpPr>
          <p:spPr bwMode="auto">
            <a:xfrm>
              <a:off x="3264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6" name="Rectangle 34"/>
            <p:cNvSpPr>
              <a:spLocks noChangeArrowheads="1"/>
            </p:cNvSpPr>
            <p:nvPr/>
          </p:nvSpPr>
          <p:spPr bwMode="auto">
            <a:xfrm>
              <a:off x="3264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7" name="Rectangle 35"/>
            <p:cNvSpPr>
              <a:spLocks noChangeArrowheads="1"/>
            </p:cNvSpPr>
            <p:nvPr/>
          </p:nvSpPr>
          <p:spPr bwMode="auto">
            <a:xfrm>
              <a:off x="3264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8" name="Rectangle 36"/>
            <p:cNvSpPr>
              <a:spLocks noChangeArrowheads="1"/>
            </p:cNvSpPr>
            <p:nvPr/>
          </p:nvSpPr>
          <p:spPr bwMode="auto">
            <a:xfrm>
              <a:off x="3264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4953000" y="3657600"/>
            <a:ext cx="381000" cy="2514600"/>
            <a:chOff x="3792" y="1632"/>
            <a:chExt cx="240" cy="1584"/>
          </a:xfrm>
        </p:grpSpPr>
        <p:sp>
          <p:nvSpPr>
            <p:cNvPr id="177190" name="Rectangle 38"/>
            <p:cNvSpPr>
              <a:spLocks noChangeArrowheads="1"/>
            </p:cNvSpPr>
            <p:nvPr/>
          </p:nvSpPr>
          <p:spPr bwMode="auto">
            <a:xfrm rot="5400000">
              <a:off x="3648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1" name="Rectangle 39"/>
            <p:cNvSpPr>
              <a:spLocks noChangeArrowheads="1"/>
            </p:cNvSpPr>
            <p:nvPr/>
          </p:nvSpPr>
          <p:spPr bwMode="auto">
            <a:xfrm rot="5400000">
              <a:off x="3648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2" name="Rectangle 40"/>
            <p:cNvSpPr>
              <a:spLocks noChangeArrowheads="1"/>
            </p:cNvSpPr>
            <p:nvPr/>
          </p:nvSpPr>
          <p:spPr bwMode="auto">
            <a:xfrm rot="5400000">
              <a:off x="3648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5334000" y="4267200"/>
            <a:ext cx="838200" cy="1905000"/>
            <a:chOff x="4032" y="2016"/>
            <a:chExt cx="528" cy="1200"/>
          </a:xfrm>
        </p:grpSpPr>
        <p:sp>
          <p:nvSpPr>
            <p:cNvPr id="177194" name="Rectangle 42"/>
            <p:cNvSpPr>
              <a:spLocks noChangeArrowheads="1"/>
            </p:cNvSpPr>
            <p:nvPr/>
          </p:nvSpPr>
          <p:spPr bwMode="auto">
            <a:xfrm>
              <a:off x="4032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5" name="Rectangle 43"/>
            <p:cNvSpPr>
              <a:spLocks noChangeArrowheads="1"/>
            </p:cNvSpPr>
            <p:nvPr/>
          </p:nvSpPr>
          <p:spPr bwMode="auto">
            <a:xfrm>
              <a:off x="4032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6" name="Rectangle 44"/>
            <p:cNvSpPr>
              <a:spLocks noChangeArrowheads="1"/>
            </p:cNvSpPr>
            <p:nvPr/>
          </p:nvSpPr>
          <p:spPr bwMode="auto">
            <a:xfrm>
              <a:off x="4032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7" name="Rectangle 45"/>
            <p:cNvSpPr>
              <a:spLocks noChangeArrowheads="1"/>
            </p:cNvSpPr>
            <p:nvPr/>
          </p:nvSpPr>
          <p:spPr bwMode="auto">
            <a:xfrm>
              <a:off x="4032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8" name="Rectangle 46"/>
            <p:cNvSpPr>
              <a:spLocks noChangeArrowheads="1"/>
            </p:cNvSpPr>
            <p:nvPr/>
          </p:nvSpPr>
          <p:spPr bwMode="auto">
            <a:xfrm>
              <a:off x="4032" y="201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6172200" y="3657600"/>
            <a:ext cx="381000" cy="2514600"/>
            <a:chOff x="4560" y="1632"/>
            <a:chExt cx="240" cy="1584"/>
          </a:xfrm>
        </p:grpSpPr>
        <p:sp>
          <p:nvSpPr>
            <p:cNvPr id="177200" name="Rectangle 48"/>
            <p:cNvSpPr>
              <a:spLocks noChangeArrowheads="1"/>
            </p:cNvSpPr>
            <p:nvPr/>
          </p:nvSpPr>
          <p:spPr bwMode="auto">
            <a:xfrm rot="5400000">
              <a:off x="4416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1" name="Rectangle 49"/>
            <p:cNvSpPr>
              <a:spLocks noChangeArrowheads="1"/>
            </p:cNvSpPr>
            <p:nvPr/>
          </p:nvSpPr>
          <p:spPr bwMode="auto">
            <a:xfrm rot="5400000">
              <a:off x="4416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2" name="Rectangle 50"/>
            <p:cNvSpPr>
              <a:spLocks noChangeArrowheads="1"/>
            </p:cNvSpPr>
            <p:nvPr/>
          </p:nvSpPr>
          <p:spPr bwMode="auto">
            <a:xfrm rot="5400000">
              <a:off x="4416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553200" y="3886200"/>
            <a:ext cx="838200" cy="2286000"/>
            <a:chOff x="4800" y="1776"/>
            <a:chExt cx="528" cy="1440"/>
          </a:xfrm>
        </p:grpSpPr>
        <p:sp>
          <p:nvSpPr>
            <p:cNvPr id="177204" name="Rectangle 52"/>
            <p:cNvSpPr>
              <a:spLocks noChangeArrowheads="1"/>
            </p:cNvSpPr>
            <p:nvPr/>
          </p:nvSpPr>
          <p:spPr bwMode="auto">
            <a:xfrm>
              <a:off x="4800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5" name="Rectangle 53"/>
            <p:cNvSpPr>
              <a:spLocks noChangeArrowheads="1"/>
            </p:cNvSpPr>
            <p:nvPr/>
          </p:nvSpPr>
          <p:spPr bwMode="auto">
            <a:xfrm>
              <a:off x="4800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6" name="Rectangle 54"/>
            <p:cNvSpPr>
              <a:spLocks noChangeArrowheads="1"/>
            </p:cNvSpPr>
            <p:nvPr/>
          </p:nvSpPr>
          <p:spPr bwMode="auto">
            <a:xfrm>
              <a:off x="4800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7" name="Rectangle 55"/>
            <p:cNvSpPr>
              <a:spLocks noChangeArrowheads="1"/>
            </p:cNvSpPr>
            <p:nvPr/>
          </p:nvSpPr>
          <p:spPr bwMode="auto">
            <a:xfrm>
              <a:off x="4800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8" name="Rectangle 56"/>
            <p:cNvSpPr>
              <a:spLocks noChangeArrowheads="1"/>
            </p:cNvSpPr>
            <p:nvPr/>
          </p:nvSpPr>
          <p:spPr bwMode="auto">
            <a:xfrm>
              <a:off x="4800" y="201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9" name="Rectangle 57"/>
            <p:cNvSpPr>
              <a:spLocks noChangeArrowheads="1"/>
            </p:cNvSpPr>
            <p:nvPr/>
          </p:nvSpPr>
          <p:spPr bwMode="auto">
            <a:xfrm>
              <a:off x="4800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7391400" y="2819400"/>
            <a:ext cx="381000" cy="3352800"/>
            <a:chOff x="4560" y="1440"/>
            <a:chExt cx="240" cy="2112"/>
          </a:xfrm>
        </p:grpSpPr>
        <p:sp>
          <p:nvSpPr>
            <p:cNvPr id="177225" name="Rectangle 73"/>
            <p:cNvSpPr>
              <a:spLocks noChangeArrowheads="1"/>
            </p:cNvSpPr>
            <p:nvPr/>
          </p:nvSpPr>
          <p:spPr bwMode="auto">
            <a:xfrm rot="5400000">
              <a:off x="4416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6" name="Rectangle 74"/>
            <p:cNvSpPr>
              <a:spLocks noChangeArrowheads="1"/>
            </p:cNvSpPr>
            <p:nvPr/>
          </p:nvSpPr>
          <p:spPr bwMode="auto">
            <a:xfrm rot="5400000">
              <a:off x="4416" y="2640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7" name="Rectangle 75"/>
            <p:cNvSpPr>
              <a:spLocks noChangeArrowheads="1"/>
            </p:cNvSpPr>
            <p:nvPr/>
          </p:nvSpPr>
          <p:spPr bwMode="auto">
            <a:xfrm rot="5400000">
              <a:off x="4416" y="211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8" name="Rectangle 76"/>
            <p:cNvSpPr>
              <a:spLocks noChangeArrowheads="1"/>
            </p:cNvSpPr>
            <p:nvPr/>
          </p:nvSpPr>
          <p:spPr bwMode="auto">
            <a:xfrm rot="5400000">
              <a:off x="4416" y="158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7772400" y="3506788"/>
            <a:ext cx="838200" cy="2665412"/>
            <a:chOff x="4800" y="2209"/>
            <a:chExt cx="528" cy="1679"/>
          </a:xfrm>
        </p:grpSpPr>
        <p:sp>
          <p:nvSpPr>
            <p:cNvPr id="177230" name="Rectangle 78"/>
            <p:cNvSpPr>
              <a:spLocks noChangeArrowheads="1"/>
            </p:cNvSpPr>
            <p:nvPr/>
          </p:nvSpPr>
          <p:spPr bwMode="auto">
            <a:xfrm>
              <a:off x="4800" y="364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1" name="Rectangle 79"/>
            <p:cNvSpPr>
              <a:spLocks noChangeArrowheads="1"/>
            </p:cNvSpPr>
            <p:nvPr/>
          </p:nvSpPr>
          <p:spPr bwMode="auto">
            <a:xfrm>
              <a:off x="4800" y="340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2" name="Rectangle 80"/>
            <p:cNvSpPr>
              <a:spLocks noChangeArrowheads="1"/>
            </p:cNvSpPr>
            <p:nvPr/>
          </p:nvSpPr>
          <p:spPr bwMode="auto">
            <a:xfrm>
              <a:off x="4800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3" name="Rectangle 81"/>
            <p:cNvSpPr>
              <a:spLocks noChangeArrowheads="1"/>
            </p:cNvSpPr>
            <p:nvPr/>
          </p:nvSpPr>
          <p:spPr bwMode="auto">
            <a:xfrm>
              <a:off x="4800" y="292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4" name="Rectangle 82"/>
            <p:cNvSpPr>
              <a:spLocks noChangeArrowheads="1"/>
            </p:cNvSpPr>
            <p:nvPr/>
          </p:nvSpPr>
          <p:spPr bwMode="auto">
            <a:xfrm>
              <a:off x="4800" y="268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5" name="Rectangle 83"/>
            <p:cNvSpPr>
              <a:spLocks noChangeArrowheads="1"/>
            </p:cNvSpPr>
            <p:nvPr/>
          </p:nvSpPr>
          <p:spPr bwMode="auto">
            <a:xfrm>
              <a:off x="4800" y="244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6" name="Rectangle 84"/>
            <p:cNvSpPr>
              <a:spLocks noChangeArrowheads="1"/>
            </p:cNvSpPr>
            <p:nvPr/>
          </p:nvSpPr>
          <p:spPr bwMode="auto">
            <a:xfrm>
              <a:off x="4800" y="220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" name="Group 85"/>
          <p:cNvGrpSpPr>
            <a:grpSpLocks/>
          </p:cNvGrpSpPr>
          <p:nvPr/>
        </p:nvGrpSpPr>
        <p:grpSpPr bwMode="auto">
          <a:xfrm>
            <a:off x="8610600" y="2819400"/>
            <a:ext cx="381000" cy="3352800"/>
            <a:chOff x="4560" y="1440"/>
            <a:chExt cx="240" cy="2112"/>
          </a:xfrm>
        </p:grpSpPr>
        <p:sp>
          <p:nvSpPr>
            <p:cNvPr id="177238" name="Rectangle 86"/>
            <p:cNvSpPr>
              <a:spLocks noChangeArrowheads="1"/>
            </p:cNvSpPr>
            <p:nvPr/>
          </p:nvSpPr>
          <p:spPr bwMode="auto">
            <a:xfrm rot="5400000">
              <a:off x="4416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9" name="Rectangle 87"/>
            <p:cNvSpPr>
              <a:spLocks noChangeArrowheads="1"/>
            </p:cNvSpPr>
            <p:nvPr/>
          </p:nvSpPr>
          <p:spPr bwMode="auto">
            <a:xfrm rot="5400000">
              <a:off x="4416" y="2640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40" name="Rectangle 88"/>
            <p:cNvSpPr>
              <a:spLocks noChangeArrowheads="1"/>
            </p:cNvSpPr>
            <p:nvPr/>
          </p:nvSpPr>
          <p:spPr bwMode="auto">
            <a:xfrm rot="5400000">
              <a:off x="4416" y="211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41" name="Rectangle 89"/>
            <p:cNvSpPr>
              <a:spLocks noChangeArrowheads="1"/>
            </p:cNvSpPr>
            <p:nvPr/>
          </p:nvSpPr>
          <p:spPr bwMode="auto">
            <a:xfrm rot="5400000">
              <a:off x="4416" y="158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77242" name="Rectangle 90"/>
          <p:cNvSpPr>
            <a:spLocks noChangeArrowheads="1"/>
          </p:cNvSpPr>
          <p:nvPr/>
        </p:nvSpPr>
        <p:spPr bwMode="auto">
          <a:xfrm rot="5400000">
            <a:off x="-152400" y="55626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7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9" grpId="0" animBg="1"/>
      <p:bldP spid="177170" grpId="0" animBg="1"/>
      <p:bldP spid="1772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Chalkboar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halkboard" charset="0"/>
                <a:ea typeface="ＭＳ Ｐゴシック" charset="0"/>
                <a:cs typeface="ＭＳ Ｐゴシック" charset="0"/>
              </a:rPr>
              <a:t>s The Difference?</a:t>
            </a: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743200"/>
            <a:ext cx="8686800" cy="3962400"/>
            <a:chOff x="192" y="1728"/>
            <a:chExt cx="5472" cy="2496"/>
          </a:xfrm>
        </p:grpSpPr>
        <p:sp>
          <p:nvSpPr>
            <p:cNvPr id="54284" name="AutoShape 4"/>
            <p:cNvSpPr>
              <a:spLocks noChangeArrowheads="1"/>
            </p:cNvSpPr>
            <p:nvPr/>
          </p:nvSpPr>
          <p:spPr bwMode="auto">
            <a:xfrm>
              <a:off x="192" y="1728"/>
              <a:ext cx="3792" cy="182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B1CEFA"/>
            </a:solidFill>
            <a:ln w="381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b="0">
                <a:solidFill>
                  <a:srgbClr val="732600"/>
                </a:solidFill>
              </a:endParaRPr>
            </a:p>
          </p:txBody>
        </p:sp>
        <p:sp>
          <p:nvSpPr>
            <p:cNvPr id="54285" name="AutoShape 5"/>
            <p:cNvSpPr>
              <a:spLocks noChangeArrowheads="1"/>
            </p:cNvSpPr>
            <p:nvPr/>
          </p:nvSpPr>
          <p:spPr bwMode="auto">
            <a:xfrm>
              <a:off x="4080" y="3600"/>
              <a:ext cx="1584" cy="624"/>
            </a:xfrm>
            <a:prstGeom prst="wedgeRoundRectCallout">
              <a:avLst>
                <a:gd name="adj1" fmla="val -91287"/>
                <a:gd name="adj2" fmla="val -85255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0">
                  <a:solidFill>
                    <a:srgbClr val="800000"/>
                  </a:solidFill>
                </a:rPr>
                <a:t>What could </a:t>
              </a:r>
              <a:br>
                <a:rPr lang="en-US" b="0">
                  <a:solidFill>
                    <a:srgbClr val="800000"/>
                  </a:solidFill>
                </a:rPr>
              </a:br>
              <a:r>
                <a:rPr lang="en-US" b="0">
                  <a:solidFill>
                    <a:srgbClr val="800000"/>
                  </a:solidFill>
                </a:rPr>
                <a:t>be varied?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743200" y="1905000"/>
            <a:ext cx="2667000" cy="641350"/>
            <a:chOff x="1728" y="1584"/>
            <a:chExt cx="1680" cy="404"/>
          </a:xfrm>
        </p:grpSpPr>
        <p:sp>
          <p:nvSpPr>
            <p:cNvPr id="54280" name="AutoShape 7"/>
            <p:cNvSpPr>
              <a:spLocks noChangeArrowheads="1"/>
            </p:cNvSpPr>
            <p:nvPr/>
          </p:nvSpPr>
          <p:spPr bwMode="auto">
            <a:xfrm>
              <a:off x="1728" y="1680"/>
              <a:ext cx="528" cy="220"/>
            </a:xfrm>
            <a:prstGeom prst="wedgeEllipseCallout">
              <a:avLst>
                <a:gd name="adj1" fmla="val -57199"/>
                <a:gd name="adj2" fmla="val 104093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>
                <a:latin typeface="Lucida Grande" charset="0"/>
              </a:endParaRPr>
            </a:p>
          </p:txBody>
        </p:sp>
        <p:sp>
          <p:nvSpPr>
            <p:cNvPr id="54281" name="AutoShape 8"/>
            <p:cNvSpPr>
              <a:spLocks noChangeArrowheads="1"/>
            </p:cNvSpPr>
            <p:nvPr/>
          </p:nvSpPr>
          <p:spPr bwMode="auto">
            <a:xfrm>
              <a:off x="2640" y="1680"/>
              <a:ext cx="432" cy="268"/>
            </a:xfrm>
            <a:prstGeom prst="cloudCallout">
              <a:avLst>
                <a:gd name="adj1" fmla="val -75694"/>
                <a:gd name="adj2" fmla="val 7947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>
                <a:latin typeface="Lucida Grande" charset="0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 b="0">
                  <a:solidFill>
                    <a:srgbClr val="732600"/>
                  </a:solidFill>
                  <a:latin typeface="Lucida Grande" charset="0"/>
                </a:rPr>
                <a:t>–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063" y="1584"/>
              <a:ext cx="34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GB" sz="3600" b="0">
                  <a:solidFill>
                    <a:srgbClr val="732600"/>
                  </a:solidFill>
                  <a:latin typeface="Lucida Grande" charset="0"/>
                </a:rPr>
                <a:t>=</a:t>
              </a:r>
            </a:p>
          </p:txBody>
        </p:sp>
      </p:grp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533400" y="30480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b="0">
                <a:solidFill>
                  <a:srgbClr val="732600"/>
                </a:solidFill>
              </a:rPr>
              <a:t>First, add one to each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533400" y="3886200"/>
            <a:ext cx="5715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b="0">
                <a:solidFill>
                  <a:srgbClr val="732600"/>
                </a:solidFill>
              </a:rPr>
              <a:t>First, </a:t>
            </a:r>
            <a:br>
              <a:rPr lang="en-GB" b="0">
                <a:solidFill>
                  <a:srgbClr val="732600"/>
                </a:solidFill>
              </a:rPr>
            </a:br>
            <a:r>
              <a:rPr lang="en-GB" b="0">
                <a:solidFill>
                  <a:srgbClr val="732600"/>
                </a:solidFill>
              </a:rPr>
              <a:t>add one to the larger and subtract one from the smaller</a:t>
            </a:r>
          </a:p>
        </p:txBody>
      </p:sp>
      <p:sp>
        <p:nvSpPr>
          <p:cNvPr id="112653" name="AutoShape 13"/>
          <p:cNvSpPr>
            <a:spLocks noChangeArrowheads="1"/>
          </p:cNvSpPr>
          <p:nvPr/>
        </p:nvSpPr>
        <p:spPr bwMode="auto">
          <a:xfrm>
            <a:off x="6227763" y="3068638"/>
            <a:ext cx="2763837" cy="1350962"/>
          </a:xfrm>
          <a:prstGeom prst="wedgeRoundRectCallout">
            <a:avLst>
              <a:gd name="adj1" fmla="val -90259"/>
              <a:gd name="adj2" fmla="val -25111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2400" b="0">
                <a:solidFill>
                  <a:srgbClr val="800000"/>
                </a:solidFill>
              </a:rPr>
              <a:t>What then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would be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difference?</a:t>
            </a:r>
          </a:p>
        </p:txBody>
      </p:sp>
      <p:sp>
        <p:nvSpPr>
          <p:cNvPr id="112654" name="AutoShape 14"/>
          <p:cNvSpPr>
            <a:spLocks noChangeArrowheads="1"/>
          </p:cNvSpPr>
          <p:nvPr/>
        </p:nvSpPr>
        <p:spPr bwMode="auto">
          <a:xfrm>
            <a:off x="6227763" y="3068638"/>
            <a:ext cx="2763837" cy="1350962"/>
          </a:xfrm>
          <a:prstGeom prst="wedgeRoundRectCallout">
            <a:avLst>
              <a:gd name="adj1" fmla="val -71301"/>
              <a:gd name="adj2" fmla="val 49671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What then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would be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580802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/>
      <p:bldP spid="112651" grpId="1"/>
      <p:bldP spid="112651" grpId="2"/>
      <p:bldP spid="112652" grpId="0"/>
      <p:bldP spid="112653" grpId="0" animBg="1"/>
      <p:bldP spid="112653" grpId="1" animBg="1"/>
      <p:bldP spid="112654" grpId="0" animBg="1"/>
      <p:bldP spid="11265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 Necklaces</a:t>
            </a:r>
          </a:p>
        </p:txBody>
      </p:sp>
      <p:pic>
        <p:nvPicPr>
          <p:cNvPr id="4" name="Number Necklac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448300"/>
          </a:xfrm>
          <a:prstGeom prst="rect">
            <a:avLst/>
          </a:prstGeom>
        </p:spPr>
      </p:pic>
      <p:sp>
        <p:nvSpPr>
          <p:cNvPr id="5" name="Rounded Rectangle 4">
            <a:hlinkClick r:id="rId5" action="ppaction://hlinkpres?slideindex=1&amp;slidetitle=PowerPoint Presentation"/>
          </p:cNvPr>
          <p:cNvSpPr/>
          <p:nvPr/>
        </p:nvSpPr>
        <p:spPr bwMode="auto">
          <a:xfrm>
            <a:off x="7596336" y="216024"/>
            <a:ext cx="576064" cy="33265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6413266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>
                <a:solidFill>
                  <a:srgbClr val="FF0000"/>
                </a:solidFill>
              </a:rPr>
              <a:t>www.datapointed.net/visualizations/math/factorization/animated-diagrams/</a:t>
            </a:r>
          </a:p>
        </p:txBody>
      </p:sp>
    </p:spTree>
    <p:extLst>
      <p:ext uri="{BB962C8B-B14F-4D97-AF65-F5344CB8AC3E}">
        <p14:creationId xmlns:p14="http://schemas.microsoft.com/office/powerpoint/2010/main" val="244608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628800"/>
            <a:ext cx="7489825" cy="2133600"/>
          </a:xfrm>
        </p:spPr>
        <p:txBody>
          <a:bodyPr anchor="t"/>
          <a:lstStyle/>
          <a:p>
            <a:pPr algn="ctr"/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Making Effective Use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 of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Mental Imagery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in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Teaching &amp; Learning Mathematics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201630" y="4569163"/>
            <a:ext cx="2626442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John Mason</a:t>
            </a:r>
            <a:br>
              <a:rPr lang="en-US" sz="3200" b="0">
                <a:solidFill>
                  <a:srgbClr val="008000"/>
                </a:solidFill>
              </a:rPr>
            </a:br>
            <a:r>
              <a:rPr lang="en-US" sz="3200" b="0">
                <a:solidFill>
                  <a:srgbClr val="008000"/>
                </a:solidFill>
              </a:rPr>
              <a:t>AMESA</a:t>
            </a:r>
            <a:br>
              <a:rPr lang="en-US" sz="3200" b="0">
                <a:solidFill>
                  <a:srgbClr val="008000"/>
                </a:solidFill>
              </a:rPr>
            </a:br>
            <a:r>
              <a:rPr lang="en-US" sz="3200" b="0">
                <a:solidFill>
                  <a:srgbClr val="008000"/>
                </a:solidFill>
              </a:rPr>
              <a:t>Grahamstown</a:t>
            </a:r>
            <a:endParaRPr lang="en-US" sz="3200">
              <a:solidFill>
                <a:srgbClr val="008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June 2013</a:t>
            </a: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732600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Understanding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234234 is divisible by 13 and 7 and 11;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What is the remainder on dividing 23423426 by 13?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By 7? By 11?</a:t>
            </a:r>
          </a:p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Make up your own!</a:t>
            </a:r>
          </a:p>
          <a:p>
            <a:pPr>
              <a:buFont typeface="Wingdings" charset="2"/>
              <a:buChar char="v"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5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Doing &amp; Undoing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533400" y="1066800"/>
            <a:ext cx="8382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adding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from 7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  <a:endParaRPr lang="en-US" b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1813" y="3022600"/>
            <a:ext cx="83820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are the analogues for multiplication?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dividing by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3/4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Two different expressions!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Dividing by 3/4 </a:t>
            </a:r>
            <a:br>
              <a:rPr lang="en-US" b="0">
                <a:solidFill>
                  <a:srgbClr val="0000FF"/>
                </a:solidFill>
              </a:rPr>
            </a:br>
            <a:r>
              <a:rPr lang="en-US" b="0">
                <a:solidFill>
                  <a:srgbClr val="0000FF"/>
                </a:solidFill>
              </a:rPr>
              <a:t>  or Multiplying by 4 and dividing by 3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dividing into 12?</a:t>
            </a:r>
          </a:p>
        </p:txBody>
      </p:sp>
    </p:spTree>
    <p:extLst>
      <p:ext uri="{BB962C8B-B14F-4D97-AF65-F5344CB8AC3E}">
        <p14:creationId xmlns:p14="http://schemas.microsoft.com/office/powerpoint/2010/main" val="213429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  <p:bldP spid="4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Composite Doing &amp; Undoing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813" y="1773238"/>
            <a:ext cx="43926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 answer is 13.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5750" y="2309813"/>
            <a:ext cx="596900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then multiply by 2;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3173413"/>
            <a:ext cx="51117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7813" y="4038600"/>
            <a:ext cx="6911975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 divide by 3;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7.</a:t>
            </a:r>
          </a:p>
        </p:txBody>
      </p:sp>
      <p:sp>
        <p:nvSpPr>
          <p:cNvPr id="3" name="Cloud Callout 2"/>
          <p:cNvSpPr>
            <a:spLocks noChangeArrowheads="1"/>
          </p:cNvSpPr>
          <p:nvPr/>
        </p:nvSpPr>
        <p:spPr bwMode="auto">
          <a:xfrm>
            <a:off x="6443663" y="1052513"/>
            <a:ext cx="2449512" cy="1296987"/>
          </a:xfrm>
          <a:prstGeom prst="cloudCallout">
            <a:avLst>
              <a:gd name="adj1" fmla="val -72014"/>
              <a:gd name="adj2" fmla="val 2722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6156325" y="2276475"/>
            <a:ext cx="2447925" cy="1296988"/>
          </a:xfrm>
          <a:prstGeom prst="cloudCallout">
            <a:avLst>
              <a:gd name="adj1" fmla="val -86542"/>
              <a:gd name="adj2" fmla="val 240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300788" y="3213100"/>
            <a:ext cx="2447925" cy="1295400"/>
          </a:xfrm>
          <a:prstGeom prst="cloudCallout">
            <a:avLst>
              <a:gd name="adj1" fmla="val -85847"/>
              <a:gd name="adj2" fmla="val -413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6" name="Cloud Callout 15"/>
          <p:cNvSpPr>
            <a:spLocks noChangeArrowheads="1"/>
          </p:cNvSpPr>
          <p:nvPr/>
        </p:nvSpPr>
        <p:spPr bwMode="auto">
          <a:xfrm>
            <a:off x="6227763" y="4508500"/>
            <a:ext cx="2447925" cy="1296988"/>
          </a:xfrm>
          <a:prstGeom prst="cloudCallout">
            <a:avLst>
              <a:gd name="adj1" fmla="val -71324"/>
              <a:gd name="adj2" fmla="val -28949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76225" y="5013325"/>
            <a:ext cx="8867775" cy="503238"/>
            <a:chOff x="251520" y="4941168"/>
            <a:chExt cx="6192688" cy="504056"/>
          </a:xfrm>
        </p:grpSpPr>
        <p:sp>
          <p:nvSpPr>
            <p:cNvPr id="5" name="TextBox 4"/>
            <p:cNvSpPr txBox="1"/>
            <p:nvPr/>
          </p:nvSpPr>
          <p:spPr>
            <a:xfrm>
              <a:off x="251520" y="4941168"/>
              <a:ext cx="6192688" cy="4611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GB" sz="2400" b="0">
                  <a:solidFill>
                    <a:srgbClr val="FF0000"/>
                  </a:solidFill>
                </a:rPr>
                <a:t>HOW</a:t>
              </a:r>
              <a:r>
                <a:rPr lang="en-GB" sz="2400" b="0">
                  <a:solidFill>
                    <a:srgbClr val="800000"/>
                  </a:solidFill>
                </a:rPr>
                <a:t> do you turn +8, x2, -5, ÷3 answer   </a:t>
              </a:r>
              <a:r>
                <a:rPr lang="en-GB" sz="2400" b="0" i="1">
                  <a:solidFill>
                    <a:srgbClr val="800000"/>
                  </a:solidFill>
                </a:rPr>
                <a:t>    </a:t>
              </a:r>
              <a:r>
                <a:rPr lang="en-GB" sz="2400" b="0">
                  <a:solidFill>
                    <a:srgbClr val="800000"/>
                  </a:solidFill>
                </a:rPr>
                <a:t>into a solution?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4268010" y="4941168"/>
              <a:ext cx="341451" cy="504056"/>
            </a:xfrm>
            <a:prstGeom prst="wedgeRoundRectCallout">
              <a:avLst>
                <a:gd name="adj1" fmla="val -16914"/>
                <a:gd name="adj2" fmla="val 23307"/>
                <a:gd name="adj3" fmla="val 1666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n-GB" sz="2000" b="0" dirty="0">
                  <a:solidFill>
                    <a:srgbClr val="800000"/>
                  </a:solidFill>
                </a:rPr>
                <a:t>7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1188" y="1125538"/>
            <a:ext cx="504031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0">
                <a:solidFill>
                  <a:srgbClr val="800000"/>
                </a:solidFill>
              </a:rPr>
              <a:t>I am thinking of a number …</a:t>
            </a:r>
          </a:p>
        </p:txBody>
      </p:sp>
      <p:sp>
        <p:nvSpPr>
          <p:cNvPr id="13" name="Vertical Scroll 12"/>
          <p:cNvSpPr/>
          <p:nvPr/>
        </p:nvSpPr>
        <p:spPr bwMode="auto">
          <a:xfrm>
            <a:off x="2627313" y="5732463"/>
            <a:ext cx="3024187" cy="792162"/>
          </a:xfrm>
          <a:prstGeom prst="verticalScroll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Generalise!</a:t>
            </a:r>
            <a:endParaRPr lang="en-GB" b="0">
              <a:solidFill>
                <a:srgbClr val="63190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26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8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Outer &amp; Inner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24744"/>
            <a:ext cx="7727950" cy="4114800"/>
          </a:xfrm>
        </p:spPr>
        <p:txBody>
          <a:bodyPr/>
          <a:lstStyle/>
          <a:p>
            <a:r>
              <a:rPr lang="en-GB"/>
              <a:t>Outer Task</a:t>
            </a:r>
          </a:p>
          <a:p>
            <a:pPr lvl="1"/>
            <a:r>
              <a:rPr lang="en-GB"/>
              <a:t>What author imagines</a:t>
            </a:r>
          </a:p>
          <a:p>
            <a:pPr lvl="1"/>
            <a:r>
              <a:rPr lang="en-GB"/>
              <a:t>What teacher intends</a:t>
            </a:r>
          </a:p>
          <a:p>
            <a:pPr lvl="1"/>
            <a:r>
              <a:rPr lang="en-GB"/>
              <a:t>What students construe</a:t>
            </a:r>
          </a:p>
          <a:p>
            <a:pPr lvl="1"/>
            <a:r>
              <a:rPr lang="en-GB"/>
              <a:t>What students actually do</a:t>
            </a:r>
          </a:p>
          <a:p>
            <a:r>
              <a:rPr lang="en-GB"/>
              <a:t>Inner Task</a:t>
            </a:r>
          </a:p>
          <a:p>
            <a:pPr lvl="1"/>
            <a:r>
              <a:rPr lang="en-GB"/>
              <a:t>What powers might be used?</a:t>
            </a:r>
          </a:p>
          <a:p>
            <a:pPr lvl="1"/>
            <a:r>
              <a:rPr lang="en-GB"/>
              <a:t>What themes might be encountered?</a:t>
            </a:r>
          </a:p>
          <a:p>
            <a:pPr lvl="1"/>
            <a:r>
              <a:rPr lang="en-GB"/>
              <a:t>What connections might be made?</a:t>
            </a:r>
          </a:p>
          <a:p>
            <a:pPr lvl="1"/>
            <a:r>
              <a:rPr lang="en-GB"/>
              <a:t>What reasoning might be called upon?</a:t>
            </a:r>
          </a:p>
          <a:p>
            <a:pPr lvl="1"/>
            <a:r>
              <a:rPr lang="en-GB"/>
              <a:t>What personal dispositions might be challenged?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43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 &amp; Themes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392488" cy="2160240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GB" sz="2400"/>
              <a:t>Imagining &amp; Expressing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Specialising &amp; Generalising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Conjecturing &amp; Convincing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Stressing &amp; Ignoring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Organising &amp; Characterising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4033713" cy="2040632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GB" sz="2400"/>
              <a:t>Doing &amp; Undoing</a:t>
            </a:r>
          </a:p>
          <a:p>
            <a:pPr>
              <a:buFont typeface="Wingdings" charset="2"/>
              <a:buChar char="v"/>
            </a:pPr>
            <a:r>
              <a:rPr lang="en-GB" sz="2400"/>
              <a:t>Invariance in the midst of change</a:t>
            </a:r>
          </a:p>
          <a:p>
            <a:pPr>
              <a:buFont typeface="Wingdings" charset="2"/>
              <a:buChar char="v"/>
            </a:pPr>
            <a:r>
              <a:rPr lang="en-GB" sz="2400"/>
              <a:t>Freedom &amp; Constraint</a:t>
            </a:r>
          </a:p>
          <a:p>
            <a:pPr>
              <a:buFont typeface="Wingdings" charset="2"/>
              <a:buChar char="v"/>
            </a:pPr>
            <a:r>
              <a:rPr lang="en-GB" sz="2400"/>
              <a:t>Extending &amp; Restricting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Powers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11247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Themes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55576" y="3933056"/>
            <a:ext cx="6840760" cy="122413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Are students being encouraged 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to use their own powers</a:t>
            </a:r>
            <a:r>
              <a:rPr lang="en-GB" b="0" dirty="0">
                <a:solidFill>
                  <a:srgbClr val="631908"/>
                </a:solidFill>
              </a:rPr>
              <a:t>?</a:t>
            </a:r>
            <a:br>
              <a:rPr lang="en-GB" b="0" dirty="0">
                <a:solidFill>
                  <a:srgbClr val="631908"/>
                </a:solidFill>
              </a:rPr>
            </a:b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907704" y="4941168"/>
            <a:ext cx="6984776" cy="1584176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chemeClr val="tx2"/>
                </a:solidFill>
              </a:rPr>
              <a:t>o</a:t>
            </a: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r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are</a:t>
            </a:r>
            <a:r>
              <a:rPr kumimoji="0" lang="en-GB" sz="28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 their powers being usurped by textbook, worksheets and …</a:t>
            </a:r>
            <a:r>
              <a:rPr lang="en-GB" b="0" dirty="0">
                <a:solidFill>
                  <a:schemeClr val="tx2"/>
                </a:solidFill>
              </a:rPr>
              <a:t> 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038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43408"/>
            <a:ext cx="8839200" cy="1116360"/>
          </a:xfrm>
        </p:spPr>
        <p:txBody>
          <a:bodyPr/>
          <a:lstStyle/>
          <a:p>
            <a:r>
              <a:rPr lang="en-GB"/>
              <a:t>Teaching students to think mathematically 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4344888"/>
          </a:xfrm>
        </p:spPr>
        <p:txBody>
          <a:bodyPr/>
          <a:lstStyle/>
          <a:p>
            <a:pPr>
              <a:buFont typeface="Monotype Sorts" charset="2"/>
              <a:buChar char="…"/>
            </a:pPr>
            <a:r>
              <a:rPr lang="en-GB"/>
              <a:t>involves developing a disposition to</a:t>
            </a:r>
          </a:p>
          <a:p>
            <a:pPr lvl="1">
              <a:buFont typeface="Monotype Sorts" charset="2"/>
              <a:buChar char="…"/>
            </a:pPr>
            <a:r>
              <a:rPr lang="en-GB"/>
              <a:t> think mathematically, to use powers mathematically, to be mathematical</a:t>
            </a:r>
          </a:p>
          <a:p>
            <a:pPr lvl="1">
              <a:buFont typeface="Monotype Sorts" charset="2"/>
              <a:buChar char="…"/>
            </a:pPr>
            <a:r>
              <a:rPr lang="en-GB"/>
              <a:t> to attend to situations mathematically</a:t>
            </a:r>
          </a:p>
          <a:p>
            <a:pPr>
              <a:buFont typeface="Wingdings" charset="2"/>
              <a:buChar char="v"/>
            </a:pPr>
            <a:r>
              <a:rPr lang="en-GB"/>
              <a:t>How often do you think mathematically</a:t>
            </a:r>
          </a:p>
          <a:p>
            <a:pPr marL="457200" lvl="1" indent="0">
              <a:buNone/>
            </a:pPr>
            <a:r>
              <a:rPr lang="en-GB"/>
              <a:t>with and in front of students?</a:t>
            </a:r>
          </a:p>
          <a:p>
            <a:pPr marL="514350" indent="-457200">
              <a:buFont typeface="Wingdings" charset="2"/>
              <a:buChar char="v"/>
            </a:pPr>
            <a:r>
              <a:rPr lang="en-GB"/>
              <a:t>What are they attending to? (and how?)</a:t>
            </a:r>
          </a:p>
          <a:p>
            <a:pPr marL="514350" indent="-457200">
              <a:buFont typeface="Wingdings" charset="2"/>
              <a:buChar char="v"/>
            </a:pPr>
            <a:r>
              <a:rPr lang="en-GB"/>
              <a:t>What are you attending to when interacting with students? (and how?)</a:t>
            </a:r>
          </a:p>
        </p:txBody>
      </p:sp>
    </p:spTree>
    <p:extLst>
      <p:ext uri="{BB962C8B-B14F-4D97-AF65-F5344CB8AC3E}">
        <p14:creationId xmlns:p14="http://schemas.microsoft.com/office/powerpoint/2010/main" val="1304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Attention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Holding Wholes (gazing)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Discerning Details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Recognising Relationships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Perceiving Properties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Reasoning on the basis of properties</a:t>
            </a:r>
          </a:p>
        </p:txBody>
      </p:sp>
    </p:spTree>
    <p:extLst>
      <p:ext uri="{BB962C8B-B14F-4D97-AF65-F5344CB8AC3E}">
        <p14:creationId xmlns:p14="http://schemas.microsoft.com/office/powerpoint/2010/main" val="58009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125538"/>
            <a:ext cx="7727950" cy="5040312"/>
          </a:xfrm>
        </p:spPr>
        <p:txBody>
          <a:bodyPr/>
          <a:lstStyle/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It is not the task that is rich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but the way the task is used</a:t>
            </a:r>
          </a:p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Teachers can guide and direct learner attention</a:t>
            </a:r>
          </a:p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What are teachers attending to?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powers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themes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Heuristics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The nature of their own attention</a:t>
            </a:r>
          </a:p>
        </p:txBody>
      </p:sp>
    </p:spTree>
    <p:extLst>
      <p:ext uri="{BB962C8B-B14F-4D97-AF65-F5344CB8AC3E}">
        <p14:creationId xmlns:p14="http://schemas.microsoft.com/office/powerpoint/2010/main" val="55837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7727950" cy="1248544"/>
          </a:xfrm>
        </p:spPr>
        <p:txBody>
          <a:bodyPr/>
          <a:lstStyle/>
          <a:p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http://mcs.open.ac.uk/jhm3</a:t>
            </a:r>
          </a:p>
          <a:p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j.h.mason@open.ac.uk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2924944"/>
            <a:ext cx="7727950" cy="1944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/>
              <a:t>Thinking Mathematically (new edition 2010)</a:t>
            </a:r>
          </a:p>
          <a:p>
            <a:r>
              <a:rPr lang="en-GB" sz="2400" b="0"/>
              <a:t>Developing Thinking in Algebra (Sage)</a:t>
            </a:r>
          </a:p>
          <a:p>
            <a:r>
              <a:rPr lang="en-GB" sz="2400" b="0"/>
              <a:t>Designing &amp; Using Mathematical Tasks (Tarquin)</a:t>
            </a:r>
          </a:p>
          <a:p>
            <a:r>
              <a:rPr lang="en-GB" sz="2400" b="0"/>
              <a:t>Questions and Prompts: primary (ATM)</a:t>
            </a:r>
          </a:p>
          <a:p>
            <a:endParaRPr lang="en-GB" sz="2400" b="0"/>
          </a:p>
          <a:p>
            <a:endParaRPr lang="en-GB" sz="2400" b="0"/>
          </a:p>
        </p:txBody>
      </p:sp>
    </p:spTree>
    <p:extLst>
      <p:ext uri="{BB962C8B-B14F-4D97-AF65-F5344CB8AC3E}">
        <p14:creationId xmlns:p14="http://schemas.microsoft.com/office/powerpoint/2010/main" val="237832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064896" cy="5400600"/>
          </a:xfrm>
        </p:spPr>
        <p:txBody>
          <a:bodyPr/>
          <a:lstStyle/>
          <a:p>
            <a:r>
              <a:rPr lang="en-GB"/>
              <a:t>Everything said is a conjecture, uttered in order to externalise it, consider it, and modify it on the basis of people’s responses</a:t>
            </a:r>
          </a:p>
          <a:p>
            <a:pPr lvl="1"/>
            <a:r>
              <a:rPr lang="en-GB"/>
              <a:t>Anything I say must be tested in your own experience!</a:t>
            </a:r>
          </a:p>
          <a:p>
            <a:r>
              <a:rPr lang="en-GB"/>
              <a:t>It’s not the task that is rich, but the way that the task is used</a:t>
            </a:r>
          </a:p>
          <a:p>
            <a:r>
              <a:rPr lang="en-GB"/>
              <a:t>What you get from this session will be what you notice in yourself </a:t>
            </a:r>
          </a:p>
          <a:p>
            <a:pPr lvl="1"/>
            <a:r>
              <a:rPr lang="en-GB"/>
              <a:t>How you use yourself</a:t>
            </a:r>
          </a:p>
          <a:p>
            <a:pPr lvl="1"/>
            <a:r>
              <a:rPr lang="en-GB"/>
              <a:t>What natural powers you use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Conjectures</a:t>
            </a:r>
          </a:p>
        </p:txBody>
      </p:sp>
    </p:spTree>
    <p:extLst>
      <p:ext uri="{BB962C8B-B14F-4D97-AF65-F5344CB8AC3E}">
        <p14:creationId xmlns:p14="http://schemas.microsoft.com/office/powerpoint/2010/main" val="426099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Skip Counting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211638" y="4292600"/>
          <a:ext cx="61277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Equation" r:id="rId4" imgW="279400" imgH="393700" progId="Equation.DSMT4">
                  <p:embed/>
                </p:oleObj>
              </mc:Choice>
              <mc:Fallback>
                <p:oleObj name="Equation" r:id="rId4" imgW="279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92600"/>
                        <a:ext cx="61277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8888" y="1484313"/>
            <a:ext cx="13430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1 2 3 4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813" y="1987550"/>
            <a:ext cx="1412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2 3 4 5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5475" y="2473325"/>
            <a:ext cx="1414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3 4 5 6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2500" y="2976563"/>
            <a:ext cx="1412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4 5 6 7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2063" y="3500438"/>
            <a:ext cx="4556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…</a:t>
            </a:r>
          </a:p>
        </p:txBody>
      </p:sp>
      <p:sp>
        <p:nvSpPr>
          <p:cNvPr id="34827" name="Rounded Rectangular Callout 10"/>
          <p:cNvSpPr>
            <a:spLocks noChangeArrowheads="1"/>
          </p:cNvSpPr>
          <p:nvPr/>
        </p:nvSpPr>
        <p:spPr bwMode="auto">
          <a:xfrm>
            <a:off x="4356100" y="1484313"/>
            <a:ext cx="2087563" cy="1441450"/>
          </a:xfrm>
          <a:prstGeom prst="wedgeRoundRectCallout">
            <a:avLst>
              <a:gd name="adj1" fmla="val -108750"/>
              <a:gd name="adj2" fmla="val -4921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631908"/>
                </a:solidFill>
              </a:rPr>
              <a:t>A taste of obstacles to counting?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696075" y="549275"/>
            <a:ext cx="2268538" cy="1871663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rgbClr val="FFB5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631908"/>
                </a:solidFill>
              </a:rPr>
              <a:t>Use of mental imagery?</a:t>
            </a:r>
          </a:p>
        </p:txBody>
      </p:sp>
      <p:sp>
        <p:nvSpPr>
          <p:cNvPr id="21" name="Cloud Callout 20"/>
          <p:cNvSpPr>
            <a:spLocks noChangeArrowheads="1"/>
          </p:cNvSpPr>
          <p:nvPr/>
        </p:nvSpPr>
        <p:spPr bwMode="auto">
          <a:xfrm>
            <a:off x="6300788" y="2133600"/>
            <a:ext cx="2376487" cy="1366838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FFFF00"/>
                </a:solidFill>
              </a:rPr>
              <a:t>Split attention?</a:t>
            </a:r>
          </a:p>
          <a:p>
            <a:pPr algn="ctr" eaLnBrk="0" hangingPunct="0"/>
            <a:endParaRPr lang="en-GB" sz="2400" b="0">
              <a:solidFill>
                <a:srgbClr val="FFFF00"/>
              </a:solidFill>
            </a:endParaRPr>
          </a:p>
        </p:txBody>
      </p:sp>
      <p:sp>
        <p:nvSpPr>
          <p:cNvPr id="22" name="Cloud Callout 21"/>
          <p:cNvSpPr>
            <a:spLocks noChangeArrowheads="1"/>
          </p:cNvSpPr>
          <p:nvPr/>
        </p:nvSpPr>
        <p:spPr bwMode="auto">
          <a:xfrm>
            <a:off x="5724525" y="3284538"/>
            <a:ext cx="2195513" cy="936625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800000"/>
                </a:solidFill>
              </a:rPr>
              <a:t>Pattern?</a:t>
            </a:r>
          </a:p>
          <a:p>
            <a:pPr algn="ctr" eaLnBrk="0" hangingPunct="0"/>
            <a:endParaRPr lang="en-GB" sz="2400" b="0">
              <a:solidFill>
                <a:srgbClr val="800000"/>
              </a:solidFill>
            </a:endParaRPr>
          </a:p>
        </p:txBody>
      </p:sp>
      <p:sp>
        <p:nvSpPr>
          <p:cNvPr id="23" name="Cloud Callout 22"/>
          <p:cNvSpPr/>
          <p:nvPr/>
        </p:nvSpPr>
        <p:spPr bwMode="auto">
          <a:xfrm>
            <a:off x="6372225" y="4076700"/>
            <a:ext cx="2195513" cy="936625"/>
          </a:xfrm>
          <a:prstGeom prst="cloudCallout">
            <a:avLst>
              <a:gd name="adj1" fmla="val -88614"/>
              <a:gd name="adj2" fmla="val -26077"/>
            </a:avLst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>
                <a:solidFill>
                  <a:srgbClr val="FFB5C2"/>
                </a:solidFill>
              </a:rPr>
              <a:t>Rhythm?</a:t>
            </a:r>
          </a:p>
          <a:p>
            <a:pPr algn="ctr" eaLnBrk="0" hangingPunct="0">
              <a:defRPr/>
            </a:pPr>
            <a:endParaRPr lang="en-GB" sz="2400" b="0">
              <a:solidFill>
                <a:srgbClr val="FFB5C2"/>
              </a:solidFill>
            </a:endParaRPr>
          </a:p>
        </p:txBody>
      </p:sp>
      <p:sp>
        <p:nvSpPr>
          <p:cNvPr id="24" name="Cloud Callout 23"/>
          <p:cNvSpPr>
            <a:spLocks noChangeArrowheads="1"/>
          </p:cNvSpPr>
          <p:nvPr/>
        </p:nvSpPr>
        <p:spPr bwMode="auto">
          <a:xfrm>
            <a:off x="6227763" y="5300663"/>
            <a:ext cx="2736850" cy="1152525"/>
          </a:xfrm>
          <a:prstGeom prst="cloudCallout">
            <a:avLst>
              <a:gd name="adj1" fmla="val -81190"/>
              <a:gd name="adj2" fmla="val -84866"/>
            </a:avLst>
          </a:prstGeom>
          <a:solidFill>
            <a:srgbClr val="AAAE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000090"/>
                </a:solidFill>
              </a:rPr>
              <a:t>Trained Behaviour?</a:t>
            </a:r>
          </a:p>
          <a:p>
            <a:pPr algn="ctr" eaLnBrk="0" hangingPunct="0"/>
            <a:endParaRPr lang="en-GB" sz="2400" b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7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6" grpId="0"/>
      <p:bldP spid="6" grpId="1"/>
      <p:bldP spid="6" grpId="2"/>
      <p:bldP spid="6" grpId="3"/>
      <p:bldP spid="6" grpId="4"/>
      <p:bldP spid="7" grpId="0"/>
      <p:bldP spid="7" grpId="1"/>
      <p:bldP spid="7" grpId="2"/>
      <p:bldP spid="7" grpId="3"/>
      <p:bldP spid="7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34827" grpId="0" animBg="1"/>
      <p:bldP spid="34827" grpId="1" animBg="1"/>
      <p:bldP spid="1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Count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6192688" cy="4114800"/>
          </a:xfrm>
        </p:spPr>
        <p:txBody>
          <a:bodyPr/>
          <a:lstStyle/>
          <a:p>
            <a:r>
              <a:rPr lang="en-GB"/>
              <a:t>Starting at 100, count down in steps of 3</a:t>
            </a:r>
            <a:br>
              <a:rPr lang="en-GB"/>
            </a:br>
            <a:r>
              <a:rPr lang="en-GB"/>
              <a:t>all together!</a:t>
            </a:r>
          </a:p>
          <a:p>
            <a:r>
              <a:rPr lang="en-GB"/>
              <a:t>Starting at 101, count down in steps of 1 &amp; 1/10</a:t>
            </a:r>
          </a:p>
        </p:txBody>
      </p:sp>
      <p:sp>
        <p:nvSpPr>
          <p:cNvPr id="4" name="Cloud Callout 3"/>
          <p:cNvSpPr>
            <a:spLocks noChangeArrowheads="1"/>
          </p:cNvSpPr>
          <p:nvPr/>
        </p:nvSpPr>
        <p:spPr bwMode="auto">
          <a:xfrm>
            <a:off x="6696075" y="549275"/>
            <a:ext cx="2268538" cy="1871663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rgbClr val="FFB5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631908"/>
                </a:solidFill>
              </a:rPr>
              <a:t>Use of mental imagery?</a:t>
            </a:r>
          </a:p>
        </p:txBody>
      </p:sp>
      <p:sp>
        <p:nvSpPr>
          <p:cNvPr id="5" name="Cloud Callout 4"/>
          <p:cNvSpPr>
            <a:spLocks noChangeArrowheads="1"/>
          </p:cNvSpPr>
          <p:nvPr/>
        </p:nvSpPr>
        <p:spPr bwMode="auto">
          <a:xfrm>
            <a:off x="6300788" y="2133600"/>
            <a:ext cx="2376487" cy="1366838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FFFF00"/>
                </a:solidFill>
              </a:rPr>
              <a:t>Split attention?</a:t>
            </a:r>
          </a:p>
          <a:p>
            <a:pPr algn="ctr" eaLnBrk="0" hangingPunct="0"/>
            <a:endParaRPr lang="en-GB" sz="2400" b="0">
              <a:solidFill>
                <a:srgbClr val="FFFF00"/>
              </a:solidFill>
            </a:endParaRPr>
          </a:p>
        </p:txBody>
      </p:sp>
      <p:sp>
        <p:nvSpPr>
          <p:cNvPr id="6" name="Cloud Callout 5"/>
          <p:cNvSpPr>
            <a:spLocks noChangeArrowheads="1"/>
          </p:cNvSpPr>
          <p:nvPr/>
        </p:nvSpPr>
        <p:spPr bwMode="auto">
          <a:xfrm>
            <a:off x="5724525" y="3284538"/>
            <a:ext cx="2195513" cy="936625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800000"/>
                </a:solidFill>
              </a:rPr>
              <a:t>Pattern?</a:t>
            </a:r>
          </a:p>
          <a:p>
            <a:pPr algn="ctr" eaLnBrk="0" hangingPunct="0"/>
            <a:endParaRPr lang="en-GB" sz="2400" b="0">
              <a:solidFill>
                <a:srgbClr val="800000"/>
              </a:solidFill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6372225" y="4076700"/>
            <a:ext cx="2195513" cy="936625"/>
          </a:xfrm>
          <a:prstGeom prst="cloudCallout">
            <a:avLst>
              <a:gd name="adj1" fmla="val -88614"/>
              <a:gd name="adj2" fmla="val -26077"/>
            </a:avLst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>
                <a:solidFill>
                  <a:srgbClr val="FFB5C2"/>
                </a:solidFill>
              </a:rPr>
              <a:t>Rhythm?</a:t>
            </a:r>
          </a:p>
          <a:p>
            <a:pPr algn="ctr" eaLnBrk="0" hangingPunct="0">
              <a:defRPr/>
            </a:pPr>
            <a:endParaRPr lang="en-GB" sz="2400" b="0">
              <a:solidFill>
                <a:srgbClr val="FFB5C2"/>
              </a:solidFill>
            </a:endParaRPr>
          </a:p>
        </p:txBody>
      </p:sp>
      <p:sp>
        <p:nvSpPr>
          <p:cNvPr id="8" name="Cloud Callout 7"/>
          <p:cNvSpPr>
            <a:spLocks noChangeArrowheads="1"/>
          </p:cNvSpPr>
          <p:nvPr/>
        </p:nvSpPr>
        <p:spPr bwMode="auto">
          <a:xfrm>
            <a:off x="6227763" y="5300663"/>
            <a:ext cx="2736850" cy="1152525"/>
          </a:xfrm>
          <a:prstGeom prst="cloudCallout">
            <a:avLst>
              <a:gd name="adj1" fmla="val -81190"/>
              <a:gd name="adj2" fmla="val -84866"/>
            </a:avLst>
          </a:prstGeom>
          <a:solidFill>
            <a:srgbClr val="AAAE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000090"/>
                </a:solidFill>
              </a:rPr>
              <a:t>Trained Behaviour?</a:t>
            </a:r>
          </a:p>
          <a:p>
            <a:pPr algn="ctr" eaLnBrk="0" hangingPunct="0"/>
            <a:endParaRPr lang="en-GB" sz="2400" b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5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Imagine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Entering your front door … which side is the door handle on?</a:t>
            </a:r>
          </a:p>
          <a:p>
            <a:r>
              <a:rPr lang="en-GB"/>
              <a:t>The nearest tree to your school … what kind of tree is it?</a:t>
            </a:r>
          </a:p>
          <a:p>
            <a:r>
              <a:rPr lang="en-GB"/>
              <a:t>All of your students in one class discussing in pairs some question you have asked</a:t>
            </a:r>
          </a:p>
          <a:p>
            <a:r>
              <a:rPr lang="en-GB"/>
              <a:t>Table mountain with a giant Mango on top of it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14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Geometrical Imagery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3960440" cy="3312368"/>
          </a:xfrm>
        </p:spPr>
        <p:txBody>
          <a:bodyPr/>
          <a:lstStyle/>
          <a:p>
            <a:r>
              <a:rPr lang="en-GB"/>
              <a:t>Imagine a …</a:t>
            </a:r>
          </a:p>
          <a:p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907704" y="2751176"/>
            <a:ext cx="4968552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61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87680" cy="609600"/>
          </a:xfrm>
        </p:spPr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Raise your hand when you can see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916113"/>
            <a:ext cx="8064500" cy="2736850"/>
          </a:xfrm>
        </p:spPr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3/5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2/5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2/3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5/3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What other fractional actions can you see?</a:t>
            </a:r>
          </a:p>
        </p:txBody>
      </p:sp>
      <p:grpSp>
        <p:nvGrpSpPr>
          <p:cNvPr id="47107" name="Group 41"/>
          <p:cNvGrpSpPr>
            <a:grpSpLocks/>
          </p:cNvGrpSpPr>
          <p:nvPr/>
        </p:nvGrpSpPr>
        <p:grpSpPr bwMode="auto">
          <a:xfrm>
            <a:off x="2700338" y="1052513"/>
            <a:ext cx="2667000" cy="533400"/>
            <a:chOff x="1536" y="3312"/>
            <a:chExt cx="1680" cy="336"/>
          </a:xfrm>
        </p:grpSpPr>
        <p:sp>
          <p:nvSpPr>
            <p:cNvPr id="5" name="Rectangle 36"/>
            <p:cNvSpPr>
              <a:spLocks noChangeArrowheads="1"/>
            </p:cNvSpPr>
            <p:nvPr/>
          </p:nvSpPr>
          <p:spPr bwMode="auto">
            <a:xfrm>
              <a:off x="1536" y="3312"/>
              <a:ext cx="336" cy="336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6" name="Rectangle 37"/>
            <p:cNvSpPr>
              <a:spLocks noChangeArrowheads="1"/>
            </p:cNvSpPr>
            <p:nvPr/>
          </p:nvSpPr>
          <p:spPr bwMode="auto">
            <a:xfrm>
              <a:off x="1872" y="3312"/>
              <a:ext cx="336" cy="336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7" name="Rectangle 38"/>
            <p:cNvSpPr>
              <a:spLocks noChangeArrowheads="1"/>
            </p:cNvSpPr>
            <p:nvPr/>
          </p:nvSpPr>
          <p:spPr bwMode="auto">
            <a:xfrm>
              <a:off x="2208" y="3312"/>
              <a:ext cx="336" cy="3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8" name="Rectangle 39"/>
            <p:cNvSpPr>
              <a:spLocks noChangeArrowheads="1"/>
            </p:cNvSpPr>
            <p:nvPr/>
          </p:nvSpPr>
          <p:spPr bwMode="auto">
            <a:xfrm>
              <a:off x="2544" y="3312"/>
              <a:ext cx="336" cy="3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9" name="Rectangle 40"/>
            <p:cNvSpPr>
              <a:spLocks noChangeArrowheads="1"/>
            </p:cNvSpPr>
            <p:nvPr/>
          </p:nvSpPr>
          <p:spPr bwMode="auto">
            <a:xfrm>
              <a:off x="2880" y="3312"/>
              <a:ext cx="336" cy="3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19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6696744" cy="4114800"/>
          </a:xfrm>
        </p:spPr>
        <p:txBody>
          <a:bodyPr/>
          <a:lstStyle/>
          <a:p>
            <a:r>
              <a:rPr lang="en-GB"/>
              <a:t>When the bus reached my stop where 4 other people were waiting, we all got on.</a:t>
            </a:r>
          </a:p>
          <a:p>
            <a:r>
              <a:rPr lang="en-GB"/>
              <a:t>At the next stop 9 people got on.</a:t>
            </a:r>
          </a:p>
          <a:p>
            <a:r>
              <a:rPr lang="en-GB"/>
              <a:t>At the next stop I got off with 19 others, and noticed that there were now half as many people on the bus as it had when it got to the stop where I got on.</a:t>
            </a:r>
          </a:p>
          <a:p>
            <a:r>
              <a:rPr lang="en-GB"/>
              <a:t>What was the maximum number of people on the bus at any one time?</a:t>
            </a:r>
          </a:p>
        </p:txBody>
      </p:sp>
      <p:sp>
        <p:nvSpPr>
          <p:cNvPr id="4" name="Cloud Callout 3"/>
          <p:cNvSpPr/>
          <p:nvPr/>
        </p:nvSpPr>
        <p:spPr bwMode="auto">
          <a:xfrm>
            <a:off x="7668344" y="980728"/>
            <a:ext cx="504056" cy="432048"/>
          </a:xfrm>
          <a:prstGeom prst="cloudCallou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52320" y="1700808"/>
            <a:ext cx="1440160" cy="576064"/>
            <a:chOff x="7236296" y="1844824"/>
            <a:chExt cx="1440160" cy="576064"/>
          </a:xfrm>
        </p:grpSpPr>
        <p:sp>
          <p:nvSpPr>
            <p:cNvPr id="5" name="Cloud Callout 4"/>
            <p:cNvSpPr/>
            <p:nvPr/>
          </p:nvSpPr>
          <p:spPr bwMode="auto">
            <a:xfrm>
              <a:off x="7236296" y="1988840"/>
              <a:ext cx="504056" cy="432048"/>
            </a:xfrm>
            <a:prstGeom prst="cloudCallou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40352" y="1844824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+5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4328" y="2564904"/>
            <a:ext cx="1728192" cy="576064"/>
            <a:chOff x="7236296" y="2564904"/>
            <a:chExt cx="1728192" cy="576064"/>
          </a:xfrm>
        </p:grpSpPr>
        <p:sp>
          <p:nvSpPr>
            <p:cNvPr id="7" name="Cloud Callout 6"/>
            <p:cNvSpPr/>
            <p:nvPr/>
          </p:nvSpPr>
          <p:spPr bwMode="auto">
            <a:xfrm>
              <a:off x="7236296" y="2708920"/>
              <a:ext cx="504056" cy="432048"/>
            </a:xfrm>
            <a:prstGeom prst="cloudCallou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12360" y="2564904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+ 14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6296" y="3429000"/>
            <a:ext cx="1728192" cy="576064"/>
            <a:chOff x="7236296" y="2564904"/>
            <a:chExt cx="1728192" cy="576064"/>
          </a:xfrm>
        </p:grpSpPr>
        <p:sp>
          <p:nvSpPr>
            <p:cNvPr id="12" name="Cloud Callout 11"/>
            <p:cNvSpPr/>
            <p:nvPr/>
          </p:nvSpPr>
          <p:spPr bwMode="auto">
            <a:xfrm>
              <a:off x="7236296" y="2708920"/>
              <a:ext cx="504056" cy="432048"/>
            </a:xfrm>
            <a:prstGeom prst="cloudCallou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12360" y="2564904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- 6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72200" y="4509120"/>
            <a:ext cx="2592288" cy="523220"/>
            <a:chOff x="6012160" y="4365104"/>
            <a:chExt cx="2592288" cy="523220"/>
          </a:xfrm>
        </p:grpSpPr>
        <p:grpSp>
          <p:nvGrpSpPr>
            <p:cNvPr id="15" name="Group 14"/>
            <p:cNvGrpSpPr/>
            <p:nvPr/>
          </p:nvGrpSpPr>
          <p:grpSpPr>
            <a:xfrm>
              <a:off x="6012160" y="4365104"/>
              <a:ext cx="2592288" cy="523220"/>
              <a:chOff x="6660232" y="2564904"/>
              <a:chExt cx="2592288" cy="523220"/>
            </a:xfrm>
          </p:grpSpPr>
          <p:sp>
            <p:nvSpPr>
              <p:cNvPr id="16" name="Cloud Callout 15"/>
              <p:cNvSpPr/>
              <p:nvPr/>
            </p:nvSpPr>
            <p:spPr bwMode="auto">
              <a:xfrm>
                <a:off x="7092280" y="2636912"/>
                <a:ext cx="504056" cy="432048"/>
              </a:xfrm>
              <a:prstGeom prst="cloudCallout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60232" y="2564904"/>
                <a:ext cx="25922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2(     - 6) = </a:t>
                </a:r>
              </a:p>
            </p:txBody>
          </p:sp>
        </p:grpSp>
        <p:sp>
          <p:nvSpPr>
            <p:cNvPr id="18" name="Cloud Callout 17"/>
            <p:cNvSpPr/>
            <p:nvPr/>
          </p:nvSpPr>
          <p:spPr bwMode="auto">
            <a:xfrm>
              <a:off x="8100392" y="4437112"/>
              <a:ext cx="504056" cy="432048"/>
            </a:xfrm>
            <a:prstGeom prst="cloudCallou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64288" y="5301208"/>
            <a:ext cx="1728192" cy="576064"/>
            <a:chOff x="7236296" y="1844824"/>
            <a:chExt cx="1728192" cy="576064"/>
          </a:xfrm>
        </p:grpSpPr>
        <p:sp>
          <p:nvSpPr>
            <p:cNvPr id="22" name="Cloud Callout 21"/>
            <p:cNvSpPr/>
            <p:nvPr/>
          </p:nvSpPr>
          <p:spPr bwMode="auto">
            <a:xfrm>
              <a:off x="7236296" y="1988840"/>
              <a:ext cx="504056" cy="432048"/>
            </a:xfrm>
            <a:prstGeom prst="cloudCallou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12360" y="1844824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= 12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44208" y="6093296"/>
            <a:ext cx="2699792" cy="576064"/>
            <a:chOff x="7236296" y="1844824"/>
            <a:chExt cx="2699792" cy="576064"/>
          </a:xfrm>
        </p:grpSpPr>
        <p:sp>
          <p:nvSpPr>
            <p:cNvPr id="25" name="Cloud Callout 24"/>
            <p:cNvSpPr/>
            <p:nvPr/>
          </p:nvSpPr>
          <p:spPr bwMode="auto">
            <a:xfrm>
              <a:off x="7236296" y="1988840"/>
              <a:ext cx="504056" cy="432048"/>
            </a:xfrm>
            <a:prstGeom prst="cloudCallou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12360" y="1844824"/>
              <a:ext cx="2123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+ 14 = 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594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>
            <a:ln>
              <a:noFill/>
            </a:ln>
            <a:solidFill>
              <a:srgbClr val="631908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a:defRPr>
        </a:defPPr>
      </a:lstStyle>
    </a:tx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9592</TotalTime>
  <Words>1445</Words>
  <Application>Microsoft Macintosh PowerPoint</Application>
  <PresentationFormat>On-screen Show (4:3)</PresentationFormat>
  <Paragraphs>316</Paragraphs>
  <Slides>28</Slides>
  <Notes>10</Notes>
  <HiddenSlides>1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Yellow on Blue</vt:lpstr>
      <vt:lpstr>Title &amp; Bullets</vt:lpstr>
      <vt:lpstr>Blank Presentation</vt:lpstr>
      <vt:lpstr>Equation</vt:lpstr>
      <vt:lpstr>Tasks</vt:lpstr>
      <vt:lpstr>Making Effective Use  of Mental Imagery in Teaching &amp; Learning Mathematics </vt:lpstr>
      <vt:lpstr>Conjectures</vt:lpstr>
      <vt:lpstr>Skip Counting</vt:lpstr>
      <vt:lpstr>Count Down</vt:lpstr>
      <vt:lpstr>Imagine …</vt:lpstr>
      <vt:lpstr>Geometrical Imagery</vt:lpstr>
      <vt:lpstr>Raise your hand when you can see …</vt:lpstr>
      <vt:lpstr>Word Problems</vt:lpstr>
      <vt:lpstr>Number-Line Walks</vt:lpstr>
      <vt:lpstr>Number-Line Actions</vt:lpstr>
      <vt:lpstr>Number-Line Actions</vt:lpstr>
      <vt:lpstr>Mental Imagery</vt:lpstr>
      <vt:lpstr>Making Use of the Whole Psyche</vt:lpstr>
      <vt:lpstr>Exploiting Mental Imagery</vt:lpstr>
      <vt:lpstr>Working with Patterns</vt:lpstr>
      <vt:lpstr>Pattern Continuation</vt:lpstr>
      <vt:lpstr>What’s The Difference?</vt:lpstr>
      <vt:lpstr>Number Necklaces</vt:lpstr>
      <vt:lpstr>Understanding Division</vt:lpstr>
      <vt:lpstr>Doing &amp; Undoing</vt:lpstr>
      <vt:lpstr>Composite Doing &amp; Undoing</vt:lpstr>
      <vt:lpstr>Outer &amp; Inner Tasks</vt:lpstr>
      <vt:lpstr>Powers &amp; Themes</vt:lpstr>
      <vt:lpstr>Teaching students to think mathematically …</vt:lpstr>
      <vt:lpstr>Attention</vt:lpstr>
      <vt:lpstr>Reflection</vt:lpstr>
      <vt:lpstr>To Follow 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385</cp:revision>
  <cp:lastPrinted>2010-11-02T12:25:14Z</cp:lastPrinted>
  <dcterms:created xsi:type="dcterms:W3CDTF">2010-11-02T10:01:54Z</dcterms:created>
  <dcterms:modified xsi:type="dcterms:W3CDTF">2013-06-07T04:16:30Z</dcterms:modified>
</cp:coreProperties>
</file>