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handoutMasterIdLst>
    <p:handoutMasterId r:id="rId20"/>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48" d="100"/>
          <a:sy n="148" d="100"/>
        </p:scale>
        <p:origin x="-104" y="-10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5AE7341-7E02-5E4E-A6B2-90AB8EDF70B0}" type="datetimeFigureOut">
              <a:rPr lang="en-US" smtClean="0"/>
              <a:t>2013/08/08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0EC97E6-604C-0143-903D-DB09834A18AB}" type="slidenum">
              <a:rPr lang="en-US" smtClean="0"/>
              <a:t>‹#›</a:t>
            </a:fld>
            <a:endParaRPr lang="en-US"/>
          </a:p>
        </p:txBody>
      </p:sp>
    </p:spTree>
    <p:extLst>
      <p:ext uri="{BB962C8B-B14F-4D97-AF65-F5344CB8AC3E}">
        <p14:creationId xmlns:p14="http://schemas.microsoft.com/office/powerpoint/2010/main" val="25177401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BFE35A-5039-7849-ACA4-404CA80D160C}" type="datetimeFigureOut">
              <a:rPr lang="en-US" smtClean="0"/>
              <a:t>2013/08/08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9F7848-0008-5444-829E-CF8FE16A3D35}" type="slidenum">
              <a:rPr lang="en-US" smtClean="0"/>
              <a:t>‹#›</a:t>
            </a:fld>
            <a:endParaRPr lang="en-US"/>
          </a:p>
        </p:txBody>
      </p:sp>
    </p:spTree>
    <p:extLst>
      <p:ext uri="{BB962C8B-B14F-4D97-AF65-F5344CB8AC3E}">
        <p14:creationId xmlns:p14="http://schemas.microsoft.com/office/powerpoint/2010/main" val="40246590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Two</a:t>
            </a:r>
            <a:r>
              <a:rPr lang="en-US" baseline="0" dirty="0" smtClean="0"/>
              <a:t> workshops and each will have different focus. Here seeing fractions as part of whole and in the afternoon we’ll be looking at fractions as sharing or division. Both conceptions vital. In this session we look in particular at the fraction as showing part of a whole and at ways we might </a:t>
            </a:r>
            <a:r>
              <a:rPr lang="en-US" baseline="0" dirty="0" err="1" smtClean="0"/>
              <a:t>conceptualise</a:t>
            </a:r>
            <a:r>
              <a:rPr lang="en-US" baseline="0" dirty="0" smtClean="0"/>
              <a:t> this. </a:t>
            </a:r>
            <a:endParaRPr lang="en-US" dirty="0"/>
          </a:p>
        </p:txBody>
      </p:sp>
      <p:sp>
        <p:nvSpPr>
          <p:cNvPr id="4" name="Slide Number Placeholder 3"/>
          <p:cNvSpPr>
            <a:spLocks noGrp="1"/>
          </p:cNvSpPr>
          <p:nvPr>
            <p:ph type="sldNum" sz="quarter" idx="10"/>
          </p:nvPr>
        </p:nvSpPr>
        <p:spPr/>
        <p:txBody>
          <a:bodyPr/>
          <a:lstStyle/>
          <a:p>
            <a:fld id="{C89F7848-0008-5444-829E-CF8FE16A3D35}" type="slidenum">
              <a:rPr lang="en-US" smtClean="0"/>
              <a:t>1</a:t>
            </a:fld>
            <a:endParaRPr lang="en-US"/>
          </a:p>
        </p:txBody>
      </p:sp>
    </p:spTree>
    <p:extLst>
      <p:ext uri="{BB962C8B-B14F-4D97-AF65-F5344CB8AC3E}">
        <p14:creationId xmlns:p14="http://schemas.microsoft.com/office/powerpoint/2010/main" val="41372704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is how I’ve worked with my pre-service teachers. And I think it is important if we’re to build a proper conceptual understanding of fractions. They mostly can do the 1</a:t>
            </a:r>
            <a:r>
              <a:rPr lang="en-US" baseline="30000" dirty="0" smtClean="0"/>
              <a:t>st</a:t>
            </a:r>
            <a:r>
              <a:rPr lang="en-US" baseline="0" dirty="0" smtClean="0"/>
              <a:t> – but often struggle with the 2</a:t>
            </a:r>
            <a:r>
              <a:rPr lang="en-US" baseline="30000" dirty="0" smtClean="0"/>
              <a:t>nd</a:t>
            </a:r>
            <a:r>
              <a:rPr lang="en-US" baseline="0" dirty="0" smtClean="0"/>
              <a:t> and 3</a:t>
            </a:r>
            <a:r>
              <a:rPr lang="en-US" baseline="30000" dirty="0" smtClean="0"/>
              <a:t>rd</a:t>
            </a:r>
            <a:r>
              <a:rPr lang="en-US" baseline="0" dirty="0" smtClean="0"/>
              <a:t>. We’ll play with worksheet. And then come back to this. </a:t>
            </a:r>
          </a:p>
          <a:p>
            <a:endParaRPr lang="en-US" dirty="0"/>
          </a:p>
        </p:txBody>
      </p:sp>
      <p:sp>
        <p:nvSpPr>
          <p:cNvPr id="4" name="Slide Number Placeholder 3"/>
          <p:cNvSpPr>
            <a:spLocks noGrp="1"/>
          </p:cNvSpPr>
          <p:nvPr>
            <p:ph type="sldNum" sz="quarter" idx="10"/>
          </p:nvPr>
        </p:nvSpPr>
        <p:spPr/>
        <p:txBody>
          <a:bodyPr/>
          <a:lstStyle/>
          <a:p>
            <a:fld id="{C89F7848-0008-5444-829E-CF8FE16A3D35}" type="slidenum">
              <a:rPr lang="en-US" smtClean="0"/>
              <a:t>6</a:t>
            </a:fld>
            <a:endParaRPr lang="en-US"/>
          </a:p>
        </p:txBody>
      </p:sp>
    </p:spTree>
    <p:extLst>
      <p:ext uri="{BB962C8B-B14F-4D97-AF65-F5344CB8AC3E}">
        <p14:creationId xmlns:p14="http://schemas.microsoft.com/office/powerpoint/2010/main" val="3341326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9F7848-0008-5444-829E-CF8FE16A3D35}" type="slidenum">
              <a:rPr lang="en-US" smtClean="0"/>
              <a:t>14</a:t>
            </a:fld>
            <a:endParaRPr lang="en-US"/>
          </a:p>
        </p:txBody>
      </p:sp>
    </p:spTree>
    <p:extLst>
      <p:ext uri="{BB962C8B-B14F-4D97-AF65-F5344CB8AC3E}">
        <p14:creationId xmlns:p14="http://schemas.microsoft.com/office/powerpoint/2010/main" val="33413263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151C23B-1C36-244E-B8E2-6145919CDFE5}" type="datetimeFigureOut">
              <a:rPr lang="en-US" smtClean="0"/>
              <a:t>2013/08/08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EC923-C0E0-EF44-AC40-F30BF96EB511}" type="slidenum">
              <a:rPr lang="en-US" smtClean="0"/>
              <a:t>‹#›</a:t>
            </a:fld>
            <a:endParaRPr lang="en-US"/>
          </a:p>
        </p:txBody>
      </p:sp>
    </p:spTree>
    <p:extLst>
      <p:ext uri="{BB962C8B-B14F-4D97-AF65-F5344CB8AC3E}">
        <p14:creationId xmlns:p14="http://schemas.microsoft.com/office/powerpoint/2010/main" val="2501848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51C23B-1C36-244E-B8E2-6145919CDFE5}" type="datetimeFigureOut">
              <a:rPr lang="en-US" smtClean="0"/>
              <a:t>2013/08/08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EC923-C0E0-EF44-AC40-F30BF96EB511}" type="slidenum">
              <a:rPr lang="en-US" smtClean="0"/>
              <a:t>‹#›</a:t>
            </a:fld>
            <a:endParaRPr lang="en-US"/>
          </a:p>
        </p:txBody>
      </p:sp>
    </p:spTree>
    <p:extLst>
      <p:ext uri="{BB962C8B-B14F-4D97-AF65-F5344CB8AC3E}">
        <p14:creationId xmlns:p14="http://schemas.microsoft.com/office/powerpoint/2010/main" val="2289941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51C23B-1C36-244E-B8E2-6145919CDFE5}" type="datetimeFigureOut">
              <a:rPr lang="en-US" smtClean="0"/>
              <a:t>2013/08/08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EC923-C0E0-EF44-AC40-F30BF96EB511}" type="slidenum">
              <a:rPr lang="en-US" smtClean="0"/>
              <a:t>‹#›</a:t>
            </a:fld>
            <a:endParaRPr lang="en-US"/>
          </a:p>
        </p:txBody>
      </p:sp>
    </p:spTree>
    <p:extLst>
      <p:ext uri="{BB962C8B-B14F-4D97-AF65-F5344CB8AC3E}">
        <p14:creationId xmlns:p14="http://schemas.microsoft.com/office/powerpoint/2010/main" val="1475944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51C23B-1C36-244E-B8E2-6145919CDFE5}" type="datetimeFigureOut">
              <a:rPr lang="en-US" smtClean="0"/>
              <a:t>2013/08/08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EC923-C0E0-EF44-AC40-F30BF96EB511}" type="slidenum">
              <a:rPr lang="en-US" smtClean="0"/>
              <a:t>‹#›</a:t>
            </a:fld>
            <a:endParaRPr lang="en-US"/>
          </a:p>
        </p:txBody>
      </p:sp>
    </p:spTree>
    <p:extLst>
      <p:ext uri="{BB962C8B-B14F-4D97-AF65-F5344CB8AC3E}">
        <p14:creationId xmlns:p14="http://schemas.microsoft.com/office/powerpoint/2010/main" val="3622138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51C23B-1C36-244E-B8E2-6145919CDFE5}" type="datetimeFigureOut">
              <a:rPr lang="en-US" smtClean="0"/>
              <a:t>2013/08/08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EC923-C0E0-EF44-AC40-F30BF96EB511}" type="slidenum">
              <a:rPr lang="en-US" smtClean="0"/>
              <a:t>‹#›</a:t>
            </a:fld>
            <a:endParaRPr lang="en-US"/>
          </a:p>
        </p:txBody>
      </p:sp>
    </p:spTree>
    <p:extLst>
      <p:ext uri="{BB962C8B-B14F-4D97-AF65-F5344CB8AC3E}">
        <p14:creationId xmlns:p14="http://schemas.microsoft.com/office/powerpoint/2010/main" val="1877286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151C23B-1C36-244E-B8E2-6145919CDFE5}" type="datetimeFigureOut">
              <a:rPr lang="en-US" smtClean="0"/>
              <a:t>2013/08/08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8EC923-C0E0-EF44-AC40-F30BF96EB511}" type="slidenum">
              <a:rPr lang="en-US" smtClean="0"/>
              <a:t>‹#›</a:t>
            </a:fld>
            <a:endParaRPr lang="en-US"/>
          </a:p>
        </p:txBody>
      </p:sp>
    </p:spTree>
    <p:extLst>
      <p:ext uri="{BB962C8B-B14F-4D97-AF65-F5344CB8AC3E}">
        <p14:creationId xmlns:p14="http://schemas.microsoft.com/office/powerpoint/2010/main" val="2638384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151C23B-1C36-244E-B8E2-6145919CDFE5}" type="datetimeFigureOut">
              <a:rPr lang="en-US" smtClean="0"/>
              <a:t>2013/08/08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8EC923-C0E0-EF44-AC40-F30BF96EB511}" type="slidenum">
              <a:rPr lang="en-US" smtClean="0"/>
              <a:t>‹#›</a:t>
            </a:fld>
            <a:endParaRPr lang="en-US"/>
          </a:p>
        </p:txBody>
      </p:sp>
    </p:spTree>
    <p:extLst>
      <p:ext uri="{BB962C8B-B14F-4D97-AF65-F5344CB8AC3E}">
        <p14:creationId xmlns:p14="http://schemas.microsoft.com/office/powerpoint/2010/main" val="2089547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151C23B-1C36-244E-B8E2-6145919CDFE5}" type="datetimeFigureOut">
              <a:rPr lang="en-US" smtClean="0"/>
              <a:t>2013/08/08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8EC923-C0E0-EF44-AC40-F30BF96EB511}" type="slidenum">
              <a:rPr lang="en-US" smtClean="0"/>
              <a:t>‹#›</a:t>
            </a:fld>
            <a:endParaRPr lang="en-US"/>
          </a:p>
        </p:txBody>
      </p:sp>
    </p:spTree>
    <p:extLst>
      <p:ext uri="{BB962C8B-B14F-4D97-AF65-F5344CB8AC3E}">
        <p14:creationId xmlns:p14="http://schemas.microsoft.com/office/powerpoint/2010/main" val="2949375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51C23B-1C36-244E-B8E2-6145919CDFE5}" type="datetimeFigureOut">
              <a:rPr lang="en-US" smtClean="0"/>
              <a:t>2013/08/08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8EC923-C0E0-EF44-AC40-F30BF96EB511}" type="slidenum">
              <a:rPr lang="en-US" smtClean="0"/>
              <a:t>‹#›</a:t>
            </a:fld>
            <a:endParaRPr lang="en-US"/>
          </a:p>
        </p:txBody>
      </p:sp>
    </p:spTree>
    <p:extLst>
      <p:ext uri="{BB962C8B-B14F-4D97-AF65-F5344CB8AC3E}">
        <p14:creationId xmlns:p14="http://schemas.microsoft.com/office/powerpoint/2010/main" val="796013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51C23B-1C36-244E-B8E2-6145919CDFE5}" type="datetimeFigureOut">
              <a:rPr lang="en-US" smtClean="0"/>
              <a:t>2013/08/08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8EC923-C0E0-EF44-AC40-F30BF96EB511}" type="slidenum">
              <a:rPr lang="en-US" smtClean="0"/>
              <a:t>‹#›</a:t>
            </a:fld>
            <a:endParaRPr lang="en-US"/>
          </a:p>
        </p:txBody>
      </p:sp>
    </p:spTree>
    <p:extLst>
      <p:ext uri="{BB962C8B-B14F-4D97-AF65-F5344CB8AC3E}">
        <p14:creationId xmlns:p14="http://schemas.microsoft.com/office/powerpoint/2010/main" val="2210238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51C23B-1C36-244E-B8E2-6145919CDFE5}" type="datetimeFigureOut">
              <a:rPr lang="en-US" smtClean="0"/>
              <a:t>2013/08/08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8EC923-C0E0-EF44-AC40-F30BF96EB511}" type="slidenum">
              <a:rPr lang="en-US" smtClean="0"/>
              <a:t>‹#›</a:t>
            </a:fld>
            <a:endParaRPr lang="en-US"/>
          </a:p>
        </p:txBody>
      </p:sp>
    </p:spTree>
    <p:extLst>
      <p:ext uri="{BB962C8B-B14F-4D97-AF65-F5344CB8AC3E}">
        <p14:creationId xmlns:p14="http://schemas.microsoft.com/office/powerpoint/2010/main" val="384797826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244590"/>
            <a:ext cx="2133600" cy="47688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8EC923-C0E0-EF44-AC40-F30BF96EB511}" type="slidenum">
              <a:rPr lang="en-US" smtClean="0"/>
              <a:t>‹#›</a:t>
            </a:fld>
            <a:endParaRPr lang="en-US"/>
          </a:p>
        </p:txBody>
      </p:sp>
      <p:pic>
        <p:nvPicPr>
          <p:cNvPr id="7" name="Picture 6"/>
          <p:cNvPicPr/>
          <p:nvPr userDrawn="1"/>
        </p:nvPicPr>
        <p:blipFill>
          <a:blip r:embed="rId13" cstate="print">
            <a:extLst>
              <a:ext uri="{28A0092B-C50C-407E-A947-70E740481C1C}">
                <a14:useLocalDpi xmlns:a14="http://schemas.microsoft.com/office/drawing/2010/main" val="0"/>
              </a:ext>
            </a:extLst>
          </a:blip>
          <a:stretch>
            <a:fillRect/>
          </a:stretch>
        </p:blipFill>
        <p:spPr>
          <a:xfrm>
            <a:off x="457200" y="6244590"/>
            <a:ext cx="857250" cy="476885"/>
          </a:xfrm>
          <a:prstGeom prst="rect">
            <a:avLst/>
          </a:prstGeom>
        </p:spPr>
      </p:pic>
    </p:spTree>
    <p:extLst>
      <p:ext uri="{BB962C8B-B14F-4D97-AF65-F5344CB8AC3E}">
        <p14:creationId xmlns:p14="http://schemas.microsoft.com/office/powerpoint/2010/main" val="10348528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4.png"/><Relationship Id="rId3" Type="http://schemas.openxmlformats.org/officeDocument/2006/relationships/image" Target="../media/image15.png"/></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4" Type="http://schemas.openxmlformats.org/officeDocument/2006/relationships/image" Target="../media/image18.png"/><Relationship Id="rId1" Type="http://schemas.openxmlformats.org/officeDocument/2006/relationships/slideLayout" Target="../slideLayouts/slideLayout4.xml"/><Relationship Id="rId2" Type="http://schemas.openxmlformats.org/officeDocument/2006/relationships/image" Target="../media/image1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3.png"/><Relationship Id="rId3"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Fractions </a:t>
            </a:r>
            <a:endParaRPr lang="en-US" dirty="0"/>
          </a:p>
        </p:txBody>
      </p:sp>
      <p:sp>
        <p:nvSpPr>
          <p:cNvPr id="3" name="Subtitle 2"/>
          <p:cNvSpPr>
            <a:spLocks noGrp="1"/>
          </p:cNvSpPr>
          <p:nvPr>
            <p:ph type="subTitle" idx="1"/>
          </p:nvPr>
        </p:nvSpPr>
        <p:spPr/>
        <p:txBody>
          <a:bodyPr/>
          <a:lstStyle/>
          <a:p>
            <a:r>
              <a:rPr lang="en-US" dirty="0" smtClean="0"/>
              <a:t>as part of whole</a:t>
            </a:r>
            <a:endParaRPr lang="en-US" dirty="0"/>
          </a:p>
        </p:txBody>
      </p:sp>
    </p:spTree>
    <p:extLst>
      <p:ext uri="{BB962C8B-B14F-4D97-AF65-F5344CB8AC3E}">
        <p14:creationId xmlns:p14="http://schemas.microsoft.com/office/powerpoint/2010/main" val="21796053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4</a:t>
            </a:r>
            <a:endParaRPr lang="en-US"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t="-17699" b="-17699"/>
          <a:stretch>
            <a:fillRect/>
          </a:stretch>
        </p:blipFill>
        <p:spPr bwMode="auto">
          <a:prstGeom prst="rect">
            <a:avLst/>
          </a:prstGeom>
          <a:noFill/>
          <a:ln>
            <a:noFill/>
          </a:ln>
        </p:spPr>
      </p:pic>
    </p:spTree>
    <p:extLst>
      <p:ext uri="{BB962C8B-B14F-4D97-AF65-F5344CB8AC3E}">
        <p14:creationId xmlns:p14="http://schemas.microsoft.com/office/powerpoint/2010/main" val="1505306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5</a:t>
            </a:r>
            <a:endParaRPr lang="en-US"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t="-17699" b="-17699"/>
          <a:stretch>
            <a:fillRect/>
          </a:stretch>
        </p:blipFill>
        <p:spPr bwMode="auto">
          <a:prstGeom prst="rect">
            <a:avLst/>
          </a:prstGeom>
          <a:noFill/>
          <a:ln>
            <a:noFill/>
          </a:ln>
        </p:spPr>
      </p:pic>
    </p:spTree>
    <p:extLst>
      <p:ext uri="{BB962C8B-B14F-4D97-AF65-F5344CB8AC3E}">
        <p14:creationId xmlns:p14="http://schemas.microsoft.com/office/powerpoint/2010/main" val="35619663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a:t>
            </a:r>
            <a:endParaRPr lang="en-US"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t="-2017" b="-2017"/>
          <a:stretch>
            <a:fillRect/>
          </a:stretch>
        </p:blipFill>
        <p:spPr bwMode="auto">
          <a:prstGeom prst="rect">
            <a:avLst/>
          </a:prstGeom>
          <a:noFill/>
          <a:ln>
            <a:noFill/>
          </a:ln>
        </p:spPr>
      </p:pic>
    </p:spTree>
    <p:extLst>
      <p:ext uri="{BB962C8B-B14F-4D97-AF65-F5344CB8AC3E}">
        <p14:creationId xmlns:p14="http://schemas.microsoft.com/office/powerpoint/2010/main" val="29445876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7</a:t>
            </a:r>
            <a:endParaRPr lang="en-US"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l="-42664" r="-42664"/>
          <a:stretch>
            <a:fillRect/>
          </a:stretch>
        </p:blipFill>
        <p:spPr bwMode="auto">
          <a:prstGeom prst="rect">
            <a:avLst/>
          </a:prstGeom>
          <a:noFill/>
          <a:ln>
            <a:noFill/>
          </a:ln>
        </p:spPr>
      </p:pic>
    </p:spTree>
    <p:extLst>
      <p:ext uri="{BB962C8B-B14F-4D97-AF65-F5344CB8AC3E}">
        <p14:creationId xmlns:p14="http://schemas.microsoft.com/office/powerpoint/2010/main" val="36904293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dirty="0" smtClean="0"/>
              <a:t>Trying it out</a:t>
            </a:r>
            <a:endParaRPr lang="en-US" dirty="0"/>
          </a:p>
        </p:txBody>
      </p:sp>
      <p:sp>
        <p:nvSpPr>
          <p:cNvPr id="8" name="Content Placeholder 7"/>
          <p:cNvSpPr>
            <a:spLocks noGrp="1"/>
          </p:cNvSpPr>
          <p:nvPr>
            <p:ph idx="1"/>
          </p:nvPr>
        </p:nvSpPr>
        <p:spPr/>
        <p:txBody>
          <a:bodyPr>
            <a:normAutofit/>
          </a:bodyPr>
          <a:lstStyle/>
          <a:p>
            <a:r>
              <a:rPr lang="en-US" dirty="0" smtClean="0"/>
              <a:t>Symbolically</a:t>
            </a:r>
            <a:br>
              <a:rPr lang="en-US" dirty="0" smtClean="0"/>
            </a:br>
            <a:r>
              <a:rPr lang="en-US" dirty="0" smtClean="0"/>
              <a:t>Do the calculation ½-</a:t>
            </a:r>
            <a:r>
              <a:rPr lang="en-US" dirty="0" smtClean="0">
                <a:latin typeface="Lucida Grande"/>
                <a:ea typeface="Lucida Grande"/>
                <a:cs typeface="Lucida Grande"/>
              </a:rPr>
              <a:t>⅕ (or </a:t>
            </a:r>
            <a:r>
              <a:rPr lang="en-US" dirty="0" smtClean="0"/>
              <a:t>½ x </a:t>
            </a:r>
            <a:r>
              <a:rPr lang="en-US" dirty="0" smtClean="0">
                <a:latin typeface="Lucida Grande"/>
                <a:ea typeface="Lucida Grande"/>
                <a:cs typeface="Lucida Grande"/>
              </a:rPr>
              <a:t>⅕)</a:t>
            </a:r>
            <a:endParaRPr lang="en-US" dirty="0" smtClean="0"/>
          </a:p>
          <a:p>
            <a:r>
              <a:rPr lang="en-US" dirty="0" smtClean="0"/>
              <a:t>Draw a picture</a:t>
            </a:r>
            <a:br>
              <a:rPr lang="en-US" dirty="0" smtClean="0"/>
            </a:br>
            <a:r>
              <a:rPr lang="en-US" dirty="0" smtClean="0"/>
              <a:t>Draw a picture to show how we calculate</a:t>
            </a:r>
            <a:br>
              <a:rPr lang="en-US" dirty="0" smtClean="0"/>
            </a:br>
            <a:r>
              <a:rPr lang="en-US" dirty="0"/>
              <a:t>½-</a:t>
            </a:r>
            <a:r>
              <a:rPr lang="en-US" dirty="0" smtClean="0">
                <a:latin typeface="Lucida Grande"/>
                <a:ea typeface="Lucida Grande"/>
                <a:cs typeface="Lucida Grande"/>
              </a:rPr>
              <a:t>⅕ </a:t>
            </a:r>
            <a:r>
              <a:rPr lang="en-US" dirty="0">
                <a:latin typeface="Lucida Grande"/>
                <a:ea typeface="Lucida Grande"/>
                <a:cs typeface="Lucida Grande"/>
              </a:rPr>
              <a:t>(or </a:t>
            </a:r>
            <a:r>
              <a:rPr lang="en-US" dirty="0"/>
              <a:t>½ x </a:t>
            </a:r>
            <a:r>
              <a:rPr lang="en-US" dirty="0">
                <a:latin typeface="Lucida Grande"/>
                <a:ea typeface="Lucida Grande"/>
                <a:cs typeface="Lucida Grande"/>
              </a:rPr>
              <a:t>⅕</a:t>
            </a:r>
            <a:r>
              <a:rPr lang="en-US" dirty="0" smtClean="0">
                <a:latin typeface="Lucida Grande"/>
                <a:ea typeface="Lucida Grande"/>
                <a:cs typeface="Lucida Grande"/>
              </a:rPr>
              <a:t>)</a:t>
            </a:r>
          </a:p>
          <a:p>
            <a:r>
              <a:rPr lang="en-US" dirty="0" smtClean="0"/>
              <a:t>Tell a story</a:t>
            </a:r>
            <a:r>
              <a:rPr lang="en-US" dirty="0"/>
              <a:t/>
            </a:r>
            <a:br>
              <a:rPr lang="en-US" dirty="0"/>
            </a:br>
            <a:r>
              <a:rPr lang="en-US" dirty="0" smtClean="0"/>
              <a:t>Provide me with an everyday story that will lead to the calculation </a:t>
            </a:r>
            <a:r>
              <a:rPr lang="en-US" dirty="0"/>
              <a:t>½-</a:t>
            </a:r>
            <a:r>
              <a:rPr lang="en-US" dirty="0" smtClean="0">
                <a:latin typeface="Lucida Grande"/>
                <a:ea typeface="Lucida Grande"/>
                <a:cs typeface="Lucida Grande"/>
              </a:rPr>
              <a:t>⅕ </a:t>
            </a:r>
            <a:r>
              <a:rPr lang="en-US" dirty="0">
                <a:latin typeface="Lucida Grande"/>
                <a:ea typeface="Lucida Grande"/>
                <a:cs typeface="Lucida Grande"/>
              </a:rPr>
              <a:t>(or </a:t>
            </a:r>
            <a:r>
              <a:rPr lang="en-US" dirty="0"/>
              <a:t>½ x </a:t>
            </a:r>
            <a:r>
              <a:rPr lang="en-US" dirty="0">
                <a:latin typeface="Lucida Grande"/>
                <a:ea typeface="Lucida Grande"/>
                <a:cs typeface="Lucida Grande"/>
              </a:rPr>
              <a:t>⅕)</a:t>
            </a:r>
            <a:endParaRPr lang="en-US" dirty="0"/>
          </a:p>
          <a:p>
            <a:endParaRPr lang="en-US" dirty="0" smtClean="0"/>
          </a:p>
        </p:txBody>
      </p:sp>
    </p:spTree>
    <p:extLst>
      <p:ext uri="{BB962C8B-B14F-4D97-AF65-F5344CB8AC3E}">
        <p14:creationId xmlns:p14="http://schemas.microsoft.com/office/powerpoint/2010/main" val="32890388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p:cNvPicPr>
          <p:nvPr>
            <p:ph idx="1"/>
          </p:nvPr>
        </p:nvPicPr>
        <p:blipFill>
          <a:blip r:embed="rId2">
            <a:extLst>
              <a:ext uri="{28A0092B-C50C-407E-A947-70E740481C1C}">
                <a14:useLocalDpi xmlns:a14="http://schemas.microsoft.com/office/drawing/2010/main" val="0"/>
              </a:ext>
            </a:extLst>
          </a:blip>
          <a:srcRect t="-6356" b="-6356"/>
          <a:stretch>
            <a:fillRect/>
          </a:stretch>
        </p:blipFill>
        <p:spPr bwMode="auto">
          <a:xfrm>
            <a:off x="457200" y="530225"/>
            <a:ext cx="8229600" cy="5595938"/>
          </a:xfrm>
          <a:prstGeom prst="rect">
            <a:avLst/>
          </a:prstGeom>
          <a:noFill/>
          <a:ln>
            <a:noFill/>
          </a:ln>
        </p:spPr>
      </p:pic>
    </p:spTree>
    <p:extLst>
      <p:ext uri="{BB962C8B-B14F-4D97-AF65-F5344CB8AC3E}">
        <p14:creationId xmlns:p14="http://schemas.microsoft.com/office/powerpoint/2010/main" val="4136008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½×</a:t>
            </a:r>
            <a:r>
              <a:rPr lang="en-US" dirty="0" smtClean="0">
                <a:latin typeface="Lucida Grande"/>
                <a:ea typeface="Lucida Grande"/>
                <a:cs typeface="Lucida Grande"/>
              </a:rPr>
              <a:t>⅕</a:t>
            </a:r>
            <a:endParaRPr lang="en-US" dirty="0"/>
          </a:p>
        </p:txBody>
      </p:sp>
      <p:sp>
        <p:nvSpPr>
          <p:cNvPr id="6" name="Content Placeholder 5"/>
          <p:cNvSpPr>
            <a:spLocks noGrp="1"/>
          </p:cNvSpPr>
          <p:nvPr>
            <p:ph sz="half" idx="2"/>
          </p:nvPr>
        </p:nvSpPr>
        <p:spPr/>
        <p:txBody>
          <a:bodyPr/>
          <a:lstStyle/>
          <a:p>
            <a:pPr marL="0" indent="0">
              <a:buNone/>
            </a:pPr>
            <a:endParaRPr lang="en-US" dirty="0" smtClean="0"/>
          </a:p>
          <a:p>
            <a:pPr marL="0" indent="0">
              <a:buNone/>
            </a:pPr>
            <a:endParaRPr lang="en-US" dirty="0"/>
          </a:p>
        </p:txBody>
      </p:sp>
      <p:pic>
        <p:nvPicPr>
          <p:cNvPr id="7" name="Content Placeholder 6"/>
          <p:cNvPicPr>
            <a:picLocks noGrp="1"/>
          </p:cNvPicPr>
          <p:nvPr>
            <p:ph sz="half" idx="1"/>
          </p:nvPr>
        </p:nvPicPr>
        <p:blipFill rotWithShape="1">
          <a:blip r:embed="rId2">
            <a:extLst>
              <a:ext uri="{28A0092B-C50C-407E-A947-70E740481C1C}">
                <a14:useLocalDpi xmlns:a14="http://schemas.microsoft.com/office/drawing/2010/main" val="0"/>
              </a:ext>
            </a:extLst>
          </a:blip>
          <a:srcRect t="-30267" r="77881" b="-15533"/>
          <a:stretch/>
        </p:blipFill>
        <p:spPr bwMode="auto">
          <a:xfrm>
            <a:off x="1148527" y="1882754"/>
            <a:ext cx="2870814" cy="4243409"/>
          </a:xfrm>
          <a:prstGeom prst="rect">
            <a:avLst/>
          </a:prstGeom>
          <a:noFill/>
          <a:ln>
            <a:noFill/>
          </a:ln>
          <a:extLst>
            <a:ext uri="{53640926-AAD7-44d8-BBD7-CCE9431645EC}">
              <a14:shadowObscured xmlns:a14="http://schemas.microsoft.com/office/drawing/2010/main"/>
            </a:ext>
          </a:extLst>
        </p:spPr>
      </p:pic>
      <p:pic>
        <p:nvPicPr>
          <p:cNvPr id="9" name="Picture 8"/>
          <p:cNvPicPr/>
          <p:nvPr/>
        </p:nvPicPr>
        <p:blipFill rotWithShape="1">
          <a:blip r:embed="rId3">
            <a:extLst>
              <a:ext uri="{28A0092B-C50C-407E-A947-70E740481C1C}">
                <a14:useLocalDpi xmlns:a14="http://schemas.microsoft.com/office/drawing/2010/main" val="0"/>
              </a:ext>
            </a:extLst>
          </a:blip>
          <a:srcRect r="78889"/>
          <a:stretch/>
        </p:blipFill>
        <p:spPr bwMode="auto">
          <a:xfrm>
            <a:off x="5559166" y="2731452"/>
            <a:ext cx="2768907" cy="2894801"/>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1348611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Lucida Grande"/>
                <a:ea typeface="Lucida Grande"/>
                <a:cs typeface="Lucida Grande"/>
              </a:rPr>
              <a:t>⅕×½</a:t>
            </a:r>
            <a:endParaRPr lang="en-US" dirty="0"/>
          </a:p>
        </p:txBody>
      </p:sp>
      <p:pic>
        <p:nvPicPr>
          <p:cNvPr id="6" name="Content Placeholder 5"/>
          <p:cNvPicPr>
            <a:picLocks noGrp="1"/>
          </p:cNvPicPr>
          <p:nvPr>
            <p:ph sz="half" idx="2"/>
          </p:nvPr>
        </p:nvPicPr>
        <p:blipFill rotWithShape="1">
          <a:blip r:embed="rId2">
            <a:extLst>
              <a:ext uri="{28A0092B-C50C-407E-A947-70E740481C1C}">
                <a14:useLocalDpi xmlns:a14="http://schemas.microsoft.com/office/drawing/2010/main" val="0"/>
              </a:ext>
            </a:extLst>
          </a:blip>
          <a:srcRect l="20533" r="20533"/>
          <a:stretch/>
        </p:blipFill>
        <p:spPr bwMode="auto">
          <a:prstGeom prst="rect">
            <a:avLst/>
          </a:prstGeom>
          <a:noFill/>
          <a:ln>
            <a:noFill/>
          </a:ln>
          <a:extLst>
            <a:ext uri="{53640926-AAD7-44d8-BBD7-CCE9431645EC}">
              <a14:shadowObscured xmlns:a14="http://schemas.microsoft.com/office/drawing/2010/main"/>
            </a:ext>
          </a:extLst>
        </p:spPr>
      </p:pic>
      <p:pic>
        <p:nvPicPr>
          <p:cNvPr id="7" name="Picture 6"/>
          <p:cNvPicPr/>
          <p:nvPr/>
        </p:nvPicPr>
        <p:blipFill rotWithShape="1">
          <a:blip r:embed="rId3">
            <a:extLst>
              <a:ext uri="{28A0092B-C50C-407E-A947-70E740481C1C}">
                <a14:useLocalDpi xmlns:a14="http://schemas.microsoft.com/office/drawing/2010/main" val="0"/>
              </a:ext>
            </a:extLst>
          </a:blip>
          <a:srcRect r="74792"/>
          <a:stretch/>
        </p:blipFill>
        <p:spPr bwMode="auto">
          <a:xfrm>
            <a:off x="6190775" y="1898075"/>
            <a:ext cx="1328420" cy="3479800"/>
          </a:xfrm>
          <a:prstGeom prst="rect">
            <a:avLst/>
          </a:prstGeom>
          <a:noFill/>
          <a:ln>
            <a:noFill/>
          </a:ln>
          <a:extLst>
            <a:ext uri="{53640926-AAD7-44d8-BBD7-CCE9431645EC}">
              <a14:shadowObscured xmlns:a14="http://schemas.microsoft.com/office/drawing/2010/main"/>
            </a:ext>
          </a:extLst>
        </p:spPr>
      </p:pic>
      <p:pic>
        <p:nvPicPr>
          <p:cNvPr id="12" name="Content Placeholder 9"/>
          <p:cNvPicPr>
            <a:picLocks noGrp="1"/>
          </p:cNvPicPr>
          <p:nvPr>
            <p:ph sz="half" idx="1"/>
          </p:nvPr>
        </p:nvPicPr>
        <p:blipFill rotWithShape="1">
          <a:blip r:embed="rId4">
            <a:extLst>
              <a:ext uri="{28A0092B-C50C-407E-A947-70E740481C1C}">
                <a14:useLocalDpi xmlns:a14="http://schemas.microsoft.com/office/drawing/2010/main" val="0"/>
              </a:ext>
            </a:extLst>
          </a:blip>
          <a:srcRect l="20533" r="20533"/>
          <a:stretch/>
        </p:blipFill>
        <p:spPr bwMode="auto">
          <a:prstGeom prst="rect">
            <a:avLst/>
          </a:prstGeom>
          <a:noFill/>
          <a:ln>
            <a:noFill/>
          </a:ln>
          <a:extLst>
            <a:ext uri="{53640926-AAD7-44d8-BBD7-CCE9431645EC}">
              <a14:shadowObscured xmlns:a14="http://schemas.microsoft.com/office/drawing/2010/main"/>
            </a:ext>
          </a:extLst>
        </p:spPr>
      </p:pic>
      <p:pic>
        <p:nvPicPr>
          <p:cNvPr id="13" name="Picture 12"/>
          <p:cNvPicPr/>
          <p:nvPr/>
        </p:nvPicPr>
        <p:blipFill rotWithShape="1">
          <a:blip r:embed="rId4">
            <a:extLst>
              <a:ext uri="{28A0092B-C50C-407E-A947-70E740481C1C}">
                <a14:useLocalDpi xmlns:a14="http://schemas.microsoft.com/office/drawing/2010/main" val="0"/>
              </a:ext>
            </a:extLst>
          </a:blip>
          <a:srcRect r="73482"/>
          <a:stretch/>
        </p:blipFill>
        <p:spPr bwMode="auto">
          <a:xfrm>
            <a:off x="1944217" y="1915374"/>
            <a:ext cx="1397000" cy="347980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42387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Fractions</a:t>
            </a:r>
            <a:endParaRPr lang="en-US" dirty="0"/>
          </a:p>
        </p:txBody>
      </p:sp>
      <p:sp>
        <p:nvSpPr>
          <p:cNvPr id="5" name="Text Placeholder 4"/>
          <p:cNvSpPr>
            <a:spLocks noGrp="1"/>
          </p:cNvSpPr>
          <p:nvPr>
            <p:ph type="body" idx="1"/>
          </p:nvPr>
        </p:nvSpPr>
        <p:spPr/>
        <p:txBody>
          <a:bodyPr/>
          <a:lstStyle/>
          <a:p>
            <a:endParaRPr lang="en-US" dirty="0"/>
          </a:p>
        </p:txBody>
      </p:sp>
      <p:sp>
        <p:nvSpPr>
          <p:cNvPr id="6" name="Content Placeholder 5"/>
          <p:cNvSpPr>
            <a:spLocks noGrp="1"/>
          </p:cNvSpPr>
          <p:nvPr>
            <p:ph sz="half" idx="2"/>
          </p:nvPr>
        </p:nvSpPr>
        <p:spPr/>
        <p:txBody>
          <a:bodyPr/>
          <a:lstStyle/>
          <a:p>
            <a:pPr marL="0" indent="0">
              <a:buNone/>
            </a:pPr>
            <a:r>
              <a:rPr lang="en-US" dirty="0" smtClean="0"/>
              <a:t>Estimate the answer to </a:t>
            </a:r>
          </a:p>
          <a:p>
            <a:pPr marL="0" indent="0">
              <a:buNone/>
            </a:pPr>
            <a:endParaRPr lang="en-US" dirty="0"/>
          </a:p>
          <a:p>
            <a:pPr marL="0" indent="0">
              <a:buNone/>
            </a:pPr>
            <a:endParaRPr lang="en-US" dirty="0" smtClean="0"/>
          </a:p>
          <a:p>
            <a:pPr marL="457200" indent="-457200">
              <a:buAutoNum type="alphaLcParenR"/>
            </a:pPr>
            <a:r>
              <a:rPr lang="en-US" dirty="0" smtClean="0"/>
              <a:t>1</a:t>
            </a:r>
          </a:p>
          <a:p>
            <a:pPr marL="457200" indent="-457200">
              <a:buAutoNum type="alphaLcParenR"/>
            </a:pPr>
            <a:r>
              <a:rPr lang="en-US" dirty="0" smtClean="0"/>
              <a:t>2</a:t>
            </a:r>
          </a:p>
          <a:p>
            <a:pPr marL="457200" indent="-457200">
              <a:buAutoNum type="alphaLcParenR"/>
            </a:pPr>
            <a:r>
              <a:rPr lang="en-US" dirty="0" smtClean="0"/>
              <a:t>19</a:t>
            </a:r>
          </a:p>
          <a:p>
            <a:pPr marL="457200" indent="-457200">
              <a:buAutoNum type="alphaLcParenR"/>
            </a:pPr>
            <a:r>
              <a:rPr lang="en-US" dirty="0" smtClean="0"/>
              <a:t>21</a:t>
            </a:r>
          </a:p>
          <a:p>
            <a:endParaRPr lang="en-US" dirty="0"/>
          </a:p>
        </p:txBody>
      </p:sp>
      <p:sp>
        <p:nvSpPr>
          <p:cNvPr id="7" name="Text Placeholder 6"/>
          <p:cNvSpPr>
            <a:spLocks noGrp="1"/>
          </p:cNvSpPr>
          <p:nvPr>
            <p:ph type="body" sz="quarter" idx="3"/>
          </p:nvPr>
        </p:nvSpPr>
        <p:spPr/>
        <p:txBody>
          <a:bodyPr/>
          <a:lstStyle/>
          <a:p>
            <a:endParaRPr lang="en-US"/>
          </a:p>
        </p:txBody>
      </p:sp>
      <p:sp>
        <p:nvSpPr>
          <p:cNvPr id="8" name="Content Placeholder 7"/>
          <p:cNvSpPr>
            <a:spLocks noGrp="1"/>
          </p:cNvSpPr>
          <p:nvPr>
            <p:ph sz="quarter" idx="4"/>
          </p:nvPr>
        </p:nvSpPr>
        <p:spPr/>
        <p:txBody>
          <a:bodyPr/>
          <a:lstStyle/>
          <a:p>
            <a:endParaRPr lang="en-US" dirty="0"/>
          </a:p>
        </p:txBody>
      </p:sp>
      <p:pic>
        <p:nvPicPr>
          <p:cNvPr id="9" name="Picture 8"/>
          <p:cNvPicPr/>
          <p:nvPr/>
        </p:nvPicPr>
        <p:blipFill rotWithShape="1">
          <a:blip r:embed="rId2">
            <a:extLst>
              <a:ext uri="{28A0092B-C50C-407E-A947-70E740481C1C}">
                <a14:useLocalDpi xmlns:a14="http://schemas.microsoft.com/office/drawing/2010/main" val="0"/>
              </a:ext>
            </a:extLst>
          </a:blip>
          <a:srcRect l="42620" r="42076"/>
          <a:stretch/>
        </p:blipFill>
        <p:spPr bwMode="auto">
          <a:xfrm>
            <a:off x="669308" y="2782252"/>
            <a:ext cx="1218486" cy="727191"/>
          </a:xfrm>
          <a:prstGeom prst="rect">
            <a:avLst/>
          </a:prstGeom>
          <a:noFill/>
          <a:ln>
            <a:noFill/>
          </a:ln>
        </p:spPr>
      </p:pic>
    </p:spTree>
    <p:extLst>
      <p:ext uri="{BB962C8B-B14F-4D97-AF65-F5344CB8AC3E}">
        <p14:creationId xmlns:p14="http://schemas.microsoft.com/office/powerpoint/2010/main" val="112034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Fractions</a:t>
            </a:r>
            <a:endParaRPr lang="en-US" dirty="0"/>
          </a:p>
        </p:txBody>
      </p:sp>
      <p:sp>
        <p:nvSpPr>
          <p:cNvPr id="6" name="Content Placeholder 5"/>
          <p:cNvSpPr>
            <a:spLocks noGrp="1"/>
          </p:cNvSpPr>
          <p:nvPr>
            <p:ph sz="half" idx="2"/>
          </p:nvPr>
        </p:nvSpPr>
        <p:spPr/>
        <p:txBody>
          <a:bodyPr/>
          <a:lstStyle/>
          <a:p>
            <a:pPr marL="0" indent="0">
              <a:buNone/>
            </a:pPr>
            <a:r>
              <a:rPr lang="en-US" dirty="0" smtClean="0"/>
              <a:t>Estimate the answer to </a:t>
            </a:r>
          </a:p>
          <a:p>
            <a:pPr marL="0" indent="0">
              <a:buNone/>
            </a:pPr>
            <a:endParaRPr lang="en-US" dirty="0"/>
          </a:p>
          <a:p>
            <a:pPr marL="0" indent="0">
              <a:buNone/>
            </a:pPr>
            <a:endParaRPr lang="en-US" dirty="0" smtClean="0"/>
          </a:p>
          <a:p>
            <a:pPr marL="457200" indent="-457200">
              <a:buAutoNum type="alphaLcParenR"/>
            </a:pPr>
            <a:r>
              <a:rPr lang="en-US" dirty="0" smtClean="0"/>
              <a:t>1</a:t>
            </a:r>
          </a:p>
          <a:p>
            <a:pPr marL="457200" indent="-457200">
              <a:buAutoNum type="alphaLcParenR"/>
            </a:pPr>
            <a:r>
              <a:rPr lang="en-US" dirty="0" smtClean="0"/>
              <a:t>2</a:t>
            </a:r>
          </a:p>
          <a:p>
            <a:pPr marL="457200" indent="-457200">
              <a:buAutoNum type="alphaLcParenR"/>
            </a:pPr>
            <a:r>
              <a:rPr lang="en-US" dirty="0" smtClean="0"/>
              <a:t>19</a:t>
            </a:r>
          </a:p>
          <a:p>
            <a:pPr marL="457200" indent="-457200">
              <a:buAutoNum type="alphaLcParenR"/>
            </a:pPr>
            <a:r>
              <a:rPr lang="en-US" dirty="0" smtClean="0"/>
              <a:t>21</a:t>
            </a:r>
          </a:p>
          <a:p>
            <a:endParaRPr lang="en-US" dirty="0"/>
          </a:p>
        </p:txBody>
      </p:sp>
      <p:sp>
        <p:nvSpPr>
          <p:cNvPr id="8" name="Content Placeholder 7"/>
          <p:cNvSpPr>
            <a:spLocks noGrp="1"/>
          </p:cNvSpPr>
          <p:nvPr>
            <p:ph sz="quarter" idx="4"/>
          </p:nvPr>
        </p:nvSpPr>
        <p:spPr/>
        <p:txBody>
          <a:bodyPr/>
          <a:lstStyle/>
          <a:p>
            <a:r>
              <a:rPr lang="en-US" dirty="0" smtClean="0"/>
              <a:t>In US test only 24% of 13 year olds chose the right answer</a:t>
            </a:r>
          </a:p>
          <a:p>
            <a:r>
              <a:rPr lang="en-US" dirty="0" smtClean="0"/>
              <a:t>Majority chose 19 or 21</a:t>
            </a:r>
            <a:endParaRPr lang="en-US" dirty="0"/>
          </a:p>
        </p:txBody>
      </p:sp>
      <p:pic>
        <p:nvPicPr>
          <p:cNvPr id="9" name="Picture 8"/>
          <p:cNvPicPr/>
          <p:nvPr/>
        </p:nvPicPr>
        <p:blipFill rotWithShape="1">
          <a:blip r:embed="rId2">
            <a:extLst>
              <a:ext uri="{28A0092B-C50C-407E-A947-70E740481C1C}">
                <a14:useLocalDpi xmlns:a14="http://schemas.microsoft.com/office/drawing/2010/main" val="0"/>
              </a:ext>
            </a:extLst>
          </a:blip>
          <a:srcRect l="42620" r="42076"/>
          <a:stretch/>
        </p:blipFill>
        <p:spPr bwMode="auto">
          <a:xfrm>
            <a:off x="669308" y="2782252"/>
            <a:ext cx="1218486" cy="727191"/>
          </a:xfrm>
          <a:prstGeom prst="rect">
            <a:avLst/>
          </a:prstGeom>
          <a:noFill/>
          <a:ln>
            <a:noFill/>
          </a:ln>
        </p:spPr>
      </p:pic>
    </p:spTree>
    <p:extLst>
      <p:ext uri="{BB962C8B-B14F-4D97-AF65-F5344CB8AC3E}">
        <p14:creationId xmlns:p14="http://schemas.microsoft.com/office/powerpoint/2010/main" val="3666907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Typical definition of a fraction</a:t>
            </a:r>
            <a:endParaRPr lang="en-US" dirty="0"/>
          </a:p>
        </p:txBody>
      </p:sp>
      <p:sp>
        <p:nvSpPr>
          <p:cNvPr id="6" name="Content Placeholder 5"/>
          <p:cNvSpPr>
            <a:spLocks noGrp="1"/>
          </p:cNvSpPr>
          <p:nvPr>
            <p:ph sz="quarter" idx="4"/>
          </p:nvPr>
        </p:nvSpPr>
        <p:spPr/>
        <p:txBody>
          <a:bodyPr/>
          <a:lstStyle/>
          <a:p>
            <a:pPr marL="0" indent="0">
              <a:buNone/>
            </a:pPr>
            <a:r>
              <a:rPr lang="en-US" dirty="0" smtClean="0"/>
              <a:t>Numerator tells you how many of these pieces to take, count or shade in</a:t>
            </a:r>
          </a:p>
          <a:p>
            <a:pPr marL="0" indent="0">
              <a:buNone/>
            </a:pPr>
            <a:endParaRPr lang="en-US" dirty="0"/>
          </a:p>
          <a:p>
            <a:pPr marL="0" indent="0">
              <a:buNone/>
            </a:pPr>
            <a:endParaRPr lang="en-US" dirty="0" smtClean="0"/>
          </a:p>
          <a:p>
            <a:pPr marL="0" indent="0">
              <a:buNone/>
            </a:pPr>
            <a:endParaRPr lang="en-US" dirty="0"/>
          </a:p>
          <a:p>
            <a:pPr marL="0" indent="0">
              <a:buNone/>
            </a:pPr>
            <a:r>
              <a:rPr lang="en-US" dirty="0" smtClean="0"/>
              <a:t>Denominator tells you how many parts the whole has been broken up into</a:t>
            </a:r>
            <a:endParaRPr lang="en-US" dirty="0"/>
          </a:p>
        </p:txBody>
      </p:sp>
      <p:graphicFrame>
        <p:nvGraphicFramePr>
          <p:cNvPr id="10" name="Content Placeholder 9"/>
          <p:cNvGraphicFramePr>
            <a:graphicFrameLocks noGrp="1"/>
          </p:cNvGraphicFramePr>
          <p:nvPr>
            <p:ph sz="half" idx="2"/>
            <p:extLst>
              <p:ext uri="{D42A27DB-BD31-4B8C-83A1-F6EECF244321}">
                <p14:modId xmlns:p14="http://schemas.microsoft.com/office/powerpoint/2010/main" val="1606800592"/>
              </p:ext>
            </p:extLst>
          </p:nvPr>
        </p:nvGraphicFramePr>
        <p:xfrm>
          <a:off x="457200" y="2174875"/>
          <a:ext cx="4040188" cy="3657600"/>
        </p:xfrm>
        <a:graphic>
          <a:graphicData uri="http://schemas.openxmlformats.org/drawingml/2006/table">
            <a:tbl>
              <a:tblPr firstRow="1" bandRow="1">
                <a:tableStyleId>{5C22544A-7EE6-4342-B048-85BDC9FD1C3A}</a:tableStyleId>
              </a:tblPr>
              <a:tblGrid>
                <a:gridCol w="2020094"/>
                <a:gridCol w="2020094"/>
              </a:tblGrid>
              <a:tr h="370840">
                <a:tc>
                  <a: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a:txBody>
                  <a:tcPr>
                    <a:noFill/>
                  </a:tcPr>
                </a:tc>
                <a:tc>
                  <a:txBody>
                    <a:bodyPr/>
                    <a:lstStyle/>
                    <a:p>
                      <a:endParaRPr lang="en-US" dirty="0"/>
                    </a:p>
                  </a:txBody>
                  <a:tcPr>
                    <a:noFill/>
                  </a:tcPr>
                </a:tc>
              </a:tr>
            </a:tbl>
          </a:graphicData>
        </a:graphic>
      </p:graphicFrame>
      <p:pic>
        <p:nvPicPr>
          <p:cNvPr id="12" name="Picture 11"/>
          <p:cNvPicPr/>
          <p:nvPr/>
        </p:nvPicPr>
        <p:blipFill rotWithShape="1">
          <a:blip r:embed="rId2">
            <a:extLst>
              <a:ext uri="{28A0092B-C50C-407E-A947-70E740481C1C}">
                <a14:useLocalDpi xmlns:a14="http://schemas.microsoft.com/office/drawing/2010/main" val="0"/>
              </a:ext>
            </a:extLst>
          </a:blip>
          <a:srcRect l="34401" r="30921"/>
          <a:stretch/>
        </p:blipFill>
        <p:spPr bwMode="auto">
          <a:xfrm>
            <a:off x="2669660" y="2804161"/>
            <a:ext cx="1827728" cy="2605405"/>
          </a:xfrm>
          <a:prstGeom prst="rect">
            <a:avLst/>
          </a:prstGeom>
          <a:noFill/>
          <a:ln>
            <a:noFill/>
          </a:ln>
        </p:spPr>
      </p:pic>
      <p:pic>
        <p:nvPicPr>
          <p:cNvPr id="13" name="Picture 12"/>
          <p:cNvPicPr/>
          <p:nvPr/>
        </p:nvPicPr>
        <p:blipFill rotWithShape="1">
          <a:blip r:embed="rId3">
            <a:extLst>
              <a:ext uri="{28A0092B-C50C-407E-A947-70E740481C1C}">
                <a14:useLocalDpi xmlns:a14="http://schemas.microsoft.com/office/drawing/2010/main" val="0"/>
              </a:ext>
            </a:extLst>
          </a:blip>
          <a:srcRect r="86411"/>
          <a:stretch/>
        </p:blipFill>
        <p:spPr bwMode="auto">
          <a:xfrm>
            <a:off x="1554104" y="2936244"/>
            <a:ext cx="715645" cy="167195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670760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then what about </a:t>
            </a:r>
            <a:endParaRPr lang="en-US" dirty="0"/>
          </a:p>
        </p:txBody>
      </p:sp>
      <p:sp>
        <p:nvSpPr>
          <p:cNvPr id="3" name="Text Placeholder 2"/>
          <p:cNvSpPr>
            <a:spLocks noGrp="1"/>
          </p:cNvSpPr>
          <p:nvPr>
            <p:ph type="body" idx="1"/>
          </p:nvPr>
        </p:nvSpPr>
        <p:spPr/>
        <p:txBody>
          <a:bodyPr/>
          <a:lstStyle/>
          <a:p>
            <a:endParaRPr lang="en-US" dirty="0"/>
          </a:p>
        </p:txBody>
      </p:sp>
      <p:sp>
        <p:nvSpPr>
          <p:cNvPr id="5" name="Text Placeholder 4"/>
          <p:cNvSpPr>
            <a:spLocks noGrp="1"/>
          </p:cNvSpPr>
          <p:nvPr>
            <p:ph type="body" sz="quarter" idx="3"/>
          </p:nvPr>
        </p:nvSpPr>
        <p:spPr/>
        <p:txBody>
          <a:bodyPr/>
          <a:lstStyle/>
          <a:p>
            <a:endParaRPr lang="en-US"/>
          </a:p>
        </p:txBody>
      </p:sp>
      <p:sp>
        <p:nvSpPr>
          <p:cNvPr id="6" name="Content Placeholder 5"/>
          <p:cNvSpPr>
            <a:spLocks noGrp="1"/>
          </p:cNvSpPr>
          <p:nvPr>
            <p:ph sz="quarter" idx="4"/>
          </p:nvPr>
        </p:nvSpPr>
        <p:spPr/>
        <p:txBody>
          <a:bodyPr>
            <a:normAutofit/>
          </a:bodyPr>
          <a:lstStyle/>
          <a:p>
            <a:pPr marL="0" indent="0">
              <a:buNone/>
            </a:pPr>
            <a:r>
              <a:rPr lang="en-US" dirty="0" smtClean="0"/>
              <a:t>The numerator is the name of the number of parts of that name</a:t>
            </a:r>
          </a:p>
          <a:p>
            <a:pPr marL="0" indent="0">
              <a:buNone/>
            </a:pPr>
            <a:endParaRPr lang="en-US" dirty="0"/>
          </a:p>
          <a:p>
            <a:pPr marL="0" indent="0">
              <a:buNone/>
            </a:pPr>
            <a:endParaRPr lang="en-US" dirty="0" smtClean="0"/>
          </a:p>
          <a:p>
            <a:pPr marL="0" indent="0">
              <a:buNone/>
            </a:pPr>
            <a:r>
              <a:rPr lang="en-US" dirty="0" smtClean="0"/>
              <a:t>The denominator is the name or the size of the parts. Fifths have that name because 5 equal parts can fill a whole</a:t>
            </a:r>
            <a:endParaRPr lang="en-US" dirty="0"/>
          </a:p>
        </p:txBody>
      </p:sp>
      <p:pic>
        <p:nvPicPr>
          <p:cNvPr id="7" name="Content Placeholder 6"/>
          <p:cNvPicPr>
            <a:picLocks noGrp="1"/>
          </p:cNvPicPr>
          <p:nvPr>
            <p:ph sz="half" idx="2"/>
          </p:nvPr>
        </p:nvPicPr>
        <p:blipFill rotWithShape="1">
          <a:blip r:embed="rId2">
            <a:extLst>
              <a:ext uri="{28A0092B-C50C-407E-A947-70E740481C1C}">
                <a14:useLocalDpi xmlns:a14="http://schemas.microsoft.com/office/drawing/2010/main" val="0"/>
              </a:ext>
            </a:extLst>
          </a:blip>
          <a:srcRect l="24869" r="24869"/>
          <a:stretch/>
        </p:blipFill>
        <p:spPr bwMode="auto">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697369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How I’ve worked with my pre-service teachers on fractions</a:t>
            </a:r>
            <a:endParaRPr lang="en-US" dirty="0"/>
          </a:p>
        </p:txBody>
      </p:sp>
      <p:sp>
        <p:nvSpPr>
          <p:cNvPr id="8" name="Content Placeholder 7"/>
          <p:cNvSpPr>
            <a:spLocks noGrp="1"/>
          </p:cNvSpPr>
          <p:nvPr>
            <p:ph idx="1"/>
          </p:nvPr>
        </p:nvSpPr>
        <p:spPr/>
        <p:txBody>
          <a:bodyPr>
            <a:normAutofit/>
          </a:bodyPr>
          <a:lstStyle/>
          <a:p>
            <a:r>
              <a:rPr lang="en-US" dirty="0" smtClean="0"/>
              <a:t>Symbolically</a:t>
            </a:r>
            <a:br>
              <a:rPr lang="en-US" dirty="0" smtClean="0"/>
            </a:br>
            <a:r>
              <a:rPr lang="en-US" dirty="0" smtClean="0"/>
              <a:t>Do the calculation ½-</a:t>
            </a:r>
            <a:r>
              <a:rPr lang="en-US" dirty="0" smtClean="0">
                <a:latin typeface="Lucida Grande"/>
                <a:ea typeface="Lucida Grande"/>
                <a:cs typeface="Lucida Grande"/>
              </a:rPr>
              <a:t>⅕ (or </a:t>
            </a:r>
            <a:r>
              <a:rPr lang="en-US" dirty="0" smtClean="0"/>
              <a:t>½ x </a:t>
            </a:r>
            <a:r>
              <a:rPr lang="en-US" dirty="0" smtClean="0">
                <a:latin typeface="Lucida Grande"/>
                <a:ea typeface="Lucida Grande"/>
                <a:cs typeface="Lucida Grande"/>
              </a:rPr>
              <a:t>⅕)</a:t>
            </a:r>
            <a:endParaRPr lang="en-US" dirty="0" smtClean="0"/>
          </a:p>
          <a:p>
            <a:r>
              <a:rPr lang="en-US" dirty="0" smtClean="0"/>
              <a:t>Draw a picture</a:t>
            </a:r>
            <a:br>
              <a:rPr lang="en-US" dirty="0" smtClean="0"/>
            </a:br>
            <a:r>
              <a:rPr lang="en-US" dirty="0" smtClean="0"/>
              <a:t>Draw a picture to show how we calculate</a:t>
            </a:r>
            <a:br>
              <a:rPr lang="en-US" dirty="0" smtClean="0"/>
            </a:br>
            <a:r>
              <a:rPr lang="en-US" dirty="0"/>
              <a:t>½-</a:t>
            </a:r>
            <a:r>
              <a:rPr lang="en-US" dirty="0" smtClean="0">
                <a:latin typeface="Lucida Grande"/>
                <a:ea typeface="Lucida Grande"/>
                <a:cs typeface="Lucida Grande"/>
              </a:rPr>
              <a:t>⅕ </a:t>
            </a:r>
            <a:r>
              <a:rPr lang="en-US" dirty="0">
                <a:latin typeface="Lucida Grande"/>
                <a:ea typeface="Lucida Grande"/>
                <a:cs typeface="Lucida Grande"/>
              </a:rPr>
              <a:t>(or </a:t>
            </a:r>
            <a:r>
              <a:rPr lang="en-US" dirty="0"/>
              <a:t>½ x </a:t>
            </a:r>
            <a:r>
              <a:rPr lang="en-US" dirty="0">
                <a:latin typeface="Lucida Grande"/>
                <a:ea typeface="Lucida Grande"/>
                <a:cs typeface="Lucida Grande"/>
              </a:rPr>
              <a:t>⅕</a:t>
            </a:r>
            <a:r>
              <a:rPr lang="en-US" dirty="0" smtClean="0">
                <a:latin typeface="Lucida Grande"/>
                <a:ea typeface="Lucida Grande"/>
                <a:cs typeface="Lucida Grande"/>
              </a:rPr>
              <a:t>)</a:t>
            </a:r>
          </a:p>
          <a:p>
            <a:r>
              <a:rPr lang="en-US" dirty="0" smtClean="0"/>
              <a:t>Tell a story</a:t>
            </a:r>
            <a:r>
              <a:rPr lang="en-US" dirty="0"/>
              <a:t/>
            </a:r>
            <a:br>
              <a:rPr lang="en-US" dirty="0"/>
            </a:br>
            <a:r>
              <a:rPr lang="en-US" dirty="0" smtClean="0"/>
              <a:t>Provide me with an everyday story that will lead to the calculation </a:t>
            </a:r>
            <a:r>
              <a:rPr lang="en-US" dirty="0"/>
              <a:t>½-</a:t>
            </a:r>
            <a:r>
              <a:rPr lang="en-US" dirty="0" smtClean="0">
                <a:latin typeface="Lucida Grande"/>
                <a:ea typeface="Lucida Grande"/>
                <a:cs typeface="Lucida Grande"/>
              </a:rPr>
              <a:t>⅕ </a:t>
            </a:r>
            <a:r>
              <a:rPr lang="en-US" dirty="0">
                <a:latin typeface="Lucida Grande"/>
                <a:ea typeface="Lucida Grande"/>
                <a:cs typeface="Lucida Grande"/>
              </a:rPr>
              <a:t>(or </a:t>
            </a:r>
            <a:r>
              <a:rPr lang="en-US" dirty="0"/>
              <a:t>½ x </a:t>
            </a:r>
            <a:r>
              <a:rPr lang="en-US" dirty="0">
                <a:latin typeface="Lucida Grande"/>
                <a:ea typeface="Lucida Grande"/>
                <a:cs typeface="Lucida Grande"/>
              </a:rPr>
              <a:t>⅕)</a:t>
            </a:r>
            <a:endParaRPr lang="en-US" dirty="0"/>
          </a:p>
          <a:p>
            <a:endParaRPr lang="en-US" dirty="0" smtClean="0"/>
          </a:p>
        </p:txBody>
      </p:sp>
    </p:spTree>
    <p:extLst>
      <p:ext uri="{BB962C8B-B14F-4D97-AF65-F5344CB8AC3E}">
        <p14:creationId xmlns:p14="http://schemas.microsoft.com/office/powerpoint/2010/main" val="6673658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a:t>
            </a:r>
            <a:endParaRPr lang="en-US" dirty="0"/>
          </a:p>
        </p:txBody>
      </p:sp>
      <p:pic>
        <p:nvPicPr>
          <p:cNvPr id="4" name="Content Placeholder 3"/>
          <p:cNvPicPr>
            <a:picLocks noGrp="1"/>
          </p:cNvPicPr>
          <p:nvPr>
            <p:ph idx="1"/>
          </p:nvPr>
        </p:nvPicPr>
        <p:blipFill rotWithShape="1">
          <a:blip r:embed="rId2">
            <a:extLst>
              <a:ext uri="{28A0092B-C50C-407E-A947-70E740481C1C}">
                <a14:useLocalDpi xmlns:a14="http://schemas.microsoft.com/office/drawing/2010/main" val="0"/>
              </a:ext>
            </a:extLst>
          </a:blip>
          <a:srcRect l="-2773" t="1" r="-1905" b="-10650"/>
          <a:stretch/>
        </p:blipFill>
        <p:spPr bwMode="auto">
          <a:prstGeom prst="rect">
            <a:avLst/>
          </a:prstGeom>
          <a:noFill/>
          <a:ln>
            <a:noFill/>
          </a:ln>
        </p:spPr>
      </p:pic>
    </p:spTree>
    <p:extLst>
      <p:ext uri="{BB962C8B-B14F-4D97-AF65-F5344CB8AC3E}">
        <p14:creationId xmlns:p14="http://schemas.microsoft.com/office/powerpoint/2010/main" val="15017351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a:t>
            </a:r>
            <a:endParaRPr lang="en-US" dirty="0"/>
          </a:p>
        </p:txBody>
      </p:sp>
      <p:pic>
        <p:nvPicPr>
          <p:cNvPr id="5" name="Content Placeholder 4"/>
          <p:cNvPicPr>
            <a:picLocks noGrp="1"/>
          </p:cNvPicPr>
          <p:nvPr>
            <p:ph idx="1"/>
          </p:nvPr>
        </p:nvPicPr>
        <p:blipFill>
          <a:blip r:embed="rId2">
            <a:extLst>
              <a:ext uri="{28A0092B-C50C-407E-A947-70E740481C1C}">
                <a14:useLocalDpi xmlns:a14="http://schemas.microsoft.com/office/drawing/2010/main" val="0"/>
              </a:ext>
            </a:extLst>
          </a:blip>
          <a:srcRect l="-30555" r="-30555"/>
          <a:stretch>
            <a:fillRect/>
          </a:stretch>
        </p:blipFill>
        <p:spPr bwMode="auto">
          <a:prstGeom prst="rect">
            <a:avLst/>
          </a:prstGeom>
          <a:noFill/>
          <a:ln>
            <a:noFill/>
          </a:ln>
        </p:spPr>
      </p:pic>
    </p:spTree>
    <p:extLst>
      <p:ext uri="{BB962C8B-B14F-4D97-AF65-F5344CB8AC3E}">
        <p14:creationId xmlns:p14="http://schemas.microsoft.com/office/powerpoint/2010/main" val="86150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a:t>
            </a:r>
            <a:endParaRPr lang="en-US" dirty="0"/>
          </a:p>
        </p:txBody>
      </p:sp>
      <p:pic>
        <p:nvPicPr>
          <p:cNvPr id="4" name="Content Placeholder 3"/>
          <p:cNvPicPr>
            <a:picLocks noGrp="1"/>
          </p:cNvPicPr>
          <p:nvPr>
            <p:ph idx="1"/>
          </p:nvPr>
        </p:nvPicPr>
        <p:blipFill rotWithShape="1">
          <a:blip r:embed="rId2">
            <a:extLst>
              <a:ext uri="{28A0092B-C50C-407E-A947-70E740481C1C}">
                <a14:useLocalDpi xmlns:a14="http://schemas.microsoft.com/office/drawing/2010/main" val="0"/>
              </a:ext>
            </a:extLst>
          </a:blip>
          <a:srcRect t="-42583" b="-42583"/>
          <a:stretch/>
        </p:blipFill>
        <p:spPr bwMode="auto">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6982578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1173</TotalTime>
  <Words>270</Words>
  <Application>Microsoft Macintosh PowerPoint</Application>
  <PresentationFormat>On-screen Show (4:3)</PresentationFormat>
  <Paragraphs>64</Paragraphs>
  <Slides>17</Slides>
  <Notes>3</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Fractions </vt:lpstr>
      <vt:lpstr>Fractions</vt:lpstr>
      <vt:lpstr>Fractions</vt:lpstr>
      <vt:lpstr>Typical definition of a fraction</vt:lpstr>
      <vt:lpstr>But then what about </vt:lpstr>
      <vt:lpstr>How I’ve worked with my pre-service teachers on fractions</vt:lpstr>
      <vt:lpstr>Question 1</vt:lpstr>
      <vt:lpstr>Question 2</vt:lpstr>
      <vt:lpstr>Question 3</vt:lpstr>
      <vt:lpstr>Question 4</vt:lpstr>
      <vt:lpstr>Question 5</vt:lpstr>
      <vt:lpstr>Question 6</vt:lpstr>
      <vt:lpstr>Question 7</vt:lpstr>
      <vt:lpstr>Trying it out</vt:lpstr>
      <vt:lpstr>PowerPoint Presentation</vt:lpstr>
      <vt:lpstr>½×⅕</vt:lpstr>
      <vt:lpstr>⅕×½</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Lynn Bowie</dc:creator>
  <cp:lastModifiedBy>Lynn Bowie</cp:lastModifiedBy>
  <cp:revision>17</cp:revision>
  <dcterms:created xsi:type="dcterms:W3CDTF">2013-08-04T10:39:31Z</dcterms:created>
  <dcterms:modified xsi:type="dcterms:W3CDTF">2013-08-08T09:37:33Z</dcterms:modified>
</cp:coreProperties>
</file>