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7" r:id="rId2"/>
    <p:sldId id="258" r:id="rId3"/>
    <p:sldId id="259" r:id="rId4"/>
    <p:sldId id="260" r:id="rId5"/>
    <p:sldId id="264" r:id="rId6"/>
    <p:sldId id="263" r:id="rId7"/>
    <p:sldId id="261" r:id="rId8"/>
    <p:sldId id="262" r:id="rId9"/>
    <p:sldId id="265" r:id="rId10"/>
    <p:sldId id="266"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48" d="100"/>
          <a:sy n="148" d="100"/>
        </p:scale>
        <p:origin x="-104" y="-10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D5E296-58EF-BE40-93EA-FBA334D3D0B6}" type="datetimeFigureOut">
              <a:rPr lang="en-US" smtClean="0"/>
              <a:t>2013/08/08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751A5F-385F-9F4C-950B-6C3A1F7EB5A9}" type="slidenum">
              <a:rPr lang="en-US" smtClean="0"/>
              <a:t>‹#›</a:t>
            </a:fld>
            <a:endParaRPr lang="en-US"/>
          </a:p>
        </p:txBody>
      </p:sp>
    </p:spTree>
    <p:extLst>
      <p:ext uri="{BB962C8B-B14F-4D97-AF65-F5344CB8AC3E}">
        <p14:creationId xmlns:p14="http://schemas.microsoft.com/office/powerpoint/2010/main" val="199536024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Two</a:t>
            </a:r>
            <a:r>
              <a:rPr lang="en-US" baseline="0" dirty="0" smtClean="0"/>
              <a:t> workshops and each will have different focus. Here seeing fractions as part of whole and in the afternoon we’ll be looking at fractions as sharing or division. Both conceptions vital. In this session we look in particular at the fraction as showing part of a whole and at ways we might </a:t>
            </a:r>
            <a:r>
              <a:rPr lang="en-US" baseline="0" dirty="0" err="1" smtClean="0"/>
              <a:t>conceptualise</a:t>
            </a:r>
            <a:r>
              <a:rPr lang="en-US" baseline="0" dirty="0" smtClean="0"/>
              <a:t> this. </a:t>
            </a:r>
            <a:endParaRPr lang="en-US" dirty="0"/>
          </a:p>
        </p:txBody>
      </p:sp>
      <p:sp>
        <p:nvSpPr>
          <p:cNvPr id="4" name="Slide Number Placeholder 3"/>
          <p:cNvSpPr>
            <a:spLocks noGrp="1"/>
          </p:cNvSpPr>
          <p:nvPr>
            <p:ph type="sldNum" sz="quarter" idx="10"/>
          </p:nvPr>
        </p:nvSpPr>
        <p:spPr/>
        <p:txBody>
          <a:bodyPr/>
          <a:lstStyle/>
          <a:p>
            <a:fld id="{C89F7848-0008-5444-829E-CF8FE16A3D35}" type="slidenum">
              <a:rPr lang="en-US" smtClean="0"/>
              <a:t>1</a:t>
            </a:fld>
            <a:endParaRPr lang="en-US"/>
          </a:p>
        </p:txBody>
      </p:sp>
    </p:spTree>
    <p:extLst>
      <p:ext uri="{BB962C8B-B14F-4D97-AF65-F5344CB8AC3E}">
        <p14:creationId xmlns:p14="http://schemas.microsoft.com/office/powerpoint/2010/main" val="4137270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highlight some of the complexity of fractions</a:t>
            </a:r>
            <a:endParaRPr lang="en-US" dirty="0"/>
          </a:p>
        </p:txBody>
      </p:sp>
      <p:sp>
        <p:nvSpPr>
          <p:cNvPr id="4" name="Slide Number Placeholder 3"/>
          <p:cNvSpPr>
            <a:spLocks noGrp="1"/>
          </p:cNvSpPr>
          <p:nvPr>
            <p:ph type="sldNum" sz="quarter" idx="10"/>
          </p:nvPr>
        </p:nvSpPr>
        <p:spPr/>
        <p:txBody>
          <a:bodyPr/>
          <a:lstStyle/>
          <a:p>
            <a:fld id="{10751A5F-385F-9F4C-950B-6C3A1F7EB5A9}" type="slidenum">
              <a:rPr lang="en-US" smtClean="0"/>
              <a:t>4</a:t>
            </a:fld>
            <a:endParaRPr lang="en-US"/>
          </a:p>
        </p:txBody>
      </p:sp>
    </p:spTree>
    <p:extLst>
      <p:ext uri="{BB962C8B-B14F-4D97-AF65-F5344CB8AC3E}">
        <p14:creationId xmlns:p14="http://schemas.microsoft.com/office/powerpoint/2010/main" val="1558606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51C23B-1C36-244E-B8E2-6145919CDFE5}" type="datetimeFigureOut">
              <a:rPr lang="en-US" smtClean="0"/>
              <a:t>2013/08/08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EC923-C0E0-EF44-AC40-F30BF96EB511}" type="slidenum">
              <a:rPr lang="en-US" smtClean="0"/>
              <a:t>‹#›</a:t>
            </a:fld>
            <a:endParaRPr lang="en-US"/>
          </a:p>
        </p:txBody>
      </p:sp>
    </p:spTree>
    <p:extLst>
      <p:ext uri="{BB962C8B-B14F-4D97-AF65-F5344CB8AC3E}">
        <p14:creationId xmlns:p14="http://schemas.microsoft.com/office/powerpoint/2010/main" val="2501848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51C23B-1C36-244E-B8E2-6145919CDFE5}" type="datetimeFigureOut">
              <a:rPr lang="en-US" smtClean="0"/>
              <a:t>2013/08/08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EC923-C0E0-EF44-AC40-F30BF96EB511}" type="slidenum">
              <a:rPr lang="en-US" smtClean="0"/>
              <a:t>‹#›</a:t>
            </a:fld>
            <a:endParaRPr lang="en-US"/>
          </a:p>
        </p:txBody>
      </p:sp>
    </p:spTree>
    <p:extLst>
      <p:ext uri="{BB962C8B-B14F-4D97-AF65-F5344CB8AC3E}">
        <p14:creationId xmlns:p14="http://schemas.microsoft.com/office/powerpoint/2010/main" val="2289941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51C23B-1C36-244E-B8E2-6145919CDFE5}" type="datetimeFigureOut">
              <a:rPr lang="en-US" smtClean="0"/>
              <a:t>2013/08/08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EC923-C0E0-EF44-AC40-F30BF96EB511}" type="slidenum">
              <a:rPr lang="en-US" smtClean="0"/>
              <a:t>‹#›</a:t>
            </a:fld>
            <a:endParaRPr lang="en-US"/>
          </a:p>
        </p:txBody>
      </p:sp>
    </p:spTree>
    <p:extLst>
      <p:ext uri="{BB962C8B-B14F-4D97-AF65-F5344CB8AC3E}">
        <p14:creationId xmlns:p14="http://schemas.microsoft.com/office/powerpoint/2010/main" val="1475944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51C23B-1C36-244E-B8E2-6145919CDFE5}" type="datetimeFigureOut">
              <a:rPr lang="en-US" smtClean="0"/>
              <a:t>2013/08/08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EC923-C0E0-EF44-AC40-F30BF96EB511}" type="slidenum">
              <a:rPr lang="en-US" smtClean="0"/>
              <a:t>‹#›</a:t>
            </a:fld>
            <a:endParaRPr lang="en-US"/>
          </a:p>
        </p:txBody>
      </p:sp>
    </p:spTree>
    <p:extLst>
      <p:ext uri="{BB962C8B-B14F-4D97-AF65-F5344CB8AC3E}">
        <p14:creationId xmlns:p14="http://schemas.microsoft.com/office/powerpoint/2010/main" val="3622138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51C23B-1C36-244E-B8E2-6145919CDFE5}" type="datetimeFigureOut">
              <a:rPr lang="en-US" smtClean="0"/>
              <a:t>2013/08/08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EC923-C0E0-EF44-AC40-F30BF96EB511}" type="slidenum">
              <a:rPr lang="en-US" smtClean="0"/>
              <a:t>‹#›</a:t>
            </a:fld>
            <a:endParaRPr lang="en-US"/>
          </a:p>
        </p:txBody>
      </p:sp>
    </p:spTree>
    <p:extLst>
      <p:ext uri="{BB962C8B-B14F-4D97-AF65-F5344CB8AC3E}">
        <p14:creationId xmlns:p14="http://schemas.microsoft.com/office/powerpoint/2010/main" val="1877286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51C23B-1C36-244E-B8E2-6145919CDFE5}" type="datetimeFigureOut">
              <a:rPr lang="en-US" smtClean="0"/>
              <a:t>2013/08/08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8EC923-C0E0-EF44-AC40-F30BF96EB511}" type="slidenum">
              <a:rPr lang="en-US" smtClean="0"/>
              <a:t>‹#›</a:t>
            </a:fld>
            <a:endParaRPr lang="en-US"/>
          </a:p>
        </p:txBody>
      </p:sp>
    </p:spTree>
    <p:extLst>
      <p:ext uri="{BB962C8B-B14F-4D97-AF65-F5344CB8AC3E}">
        <p14:creationId xmlns:p14="http://schemas.microsoft.com/office/powerpoint/2010/main" val="2638384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51C23B-1C36-244E-B8E2-6145919CDFE5}" type="datetimeFigureOut">
              <a:rPr lang="en-US" smtClean="0"/>
              <a:t>2013/08/08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8EC923-C0E0-EF44-AC40-F30BF96EB511}" type="slidenum">
              <a:rPr lang="en-US" smtClean="0"/>
              <a:t>‹#›</a:t>
            </a:fld>
            <a:endParaRPr lang="en-US"/>
          </a:p>
        </p:txBody>
      </p:sp>
    </p:spTree>
    <p:extLst>
      <p:ext uri="{BB962C8B-B14F-4D97-AF65-F5344CB8AC3E}">
        <p14:creationId xmlns:p14="http://schemas.microsoft.com/office/powerpoint/2010/main" val="2089547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51C23B-1C36-244E-B8E2-6145919CDFE5}" type="datetimeFigureOut">
              <a:rPr lang="en-US" smtClean="0"/>
              <a:t>2013/08/08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8EC923-C0E0-EF44-AC40-F30BF96EB511}" type="slidenum">
              <a:rPr lang="en-US" smtClean="0"/>
              <a:t>‹#›</a:t>
            </a:fld>
            <a:endParaRPr lang="en-US"/>
          </a:p>
        </p:txBody>
      </p:sp>
    </p:spTree>
    <p:extLst>
      <p:ext uri="{BB962C8B-B14F-4D97-AF65-F5344CB8AC3E}">
        <p14:creationId xmlns:p14="http://schemas.microsoft.com/office/powerpoint/2010/main" val="2949375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51C23B-1C36-244E-B8E2-6145919CDFE5}" type="datetimeFigureOut">
              <a:rPr lang="en-US" smtClean="0"/>
              <a:t>2013/08/08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8EC923-C0E0-EF44-AC40-F30BF96EB511}" type="slidenum">
              <a:rPr lang="en-US" smtClean="0"/>
              <a:t>‹#›</a:t>
            </a:fld>
            <a:endParaRPr lang="en-US"/>
          </a:p>
        </p:txBody>
      </p:sp>
    </p:spTree>
    <p:extLst>
      <p:ext uri="{BB962C8B-B14F-4D97-AF65-F5344CB8AC3E}">
        <p14:creationId xmlns:p14="http://schemas.microsoft.com/office/powerpoint/2010/main" val="796013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51C23B-1C36-244E-B8E2-6145919CDFE5}" type="datetimeFigureOut">
              <a:rPr lang="en-US" smtClean="0"/>
              <a:t>2013/08/08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8EC923-C0E0-EF44-AC40-F30BF96EB511}" type="slidenum">
              <a:rPr lang="en-US" smtClean="0"/>
              <a:t>‹#›</a:t>
            </a:fld>
            <a:endParaRPr lang="en-US"/>
          </a:p>
        </p:txBody>
      </p:sp>
    </p:spTree>
    <p:extLst>
      <p:ext uri="{BB962C8B-B14F-4D97-AF65-F5344CB8AC3E}">
        <p14:creationId xmlns:p14="http://schemas.microsoft.com/office/powerpoint/2010/main" val="2210238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51C23B-1C36-244E-B8E2-6145919CDFE5}" type="datetimeFigureOut">
              <a:rPr lang="en-US" smtClean="0"/>
              <a:t>2013/08/08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8EC923-C0E0-EF44-AC40-F30BF96EB511}" type="slidenum">
              <a:rPr lang="en-US" smtClean="0"/>
              <a:t>‹#›</a:t>
            </a:fld>
            <a:endParaRPr lang="en-US"/>
          </a:p>
        </p:txBody>
      </p:sp>
    </p:spTree>
    <p:extLst>
      <p:ext uri="{BB962C8B-B14F-4D97-AF65-F5344CB8AC3E}">
        <p14:creationId xmlns:p14="http://schemas.microsoft.com/office/powerpoint/2010/main" val="384797826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244590"/>
            <a:ext cx="2133600" cy="47688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8EC923-C0E0-EF44-AC40-F30BF96EB511}" type="slidenum">
              <a:rPr lang="en-US" smtClean="0"/>
              <a:t>‹#›</a:t>
            </a:fld>
            <a:endParaRPr lang="en-US"/>
          </a:p>
        </p:txBody>
      </p:sp>
      <p:pic>
        <p:nvPicPr>
          <p:cNvPr id="7" name="Picture 6"/>
          <p:cNvPicPr/>
          <p:nvPr/>
        </p:nvPicPr>
        <p:blipFill>
          <a:blip r:embed="rId13" cstate="print">
            <a:extLst>
              <a:ext uri="{28A0092B-C50C-407E-A947-70E740481C1C}">
                <a14:useLocalDpi xmlns:a14="http://schemas.microsoft.com/office/drawing/2010/main" val="0"/>
              </a:ext>
            </a:extLst>
          </a:blip>
          <a:stretch>
            <a:fillRect/>
          </a:stretch>
        </p:blipFill>
        <p:spPr>
          <a:xfrm>
            <a:off x="457200" y="6244590"/>
            <a:ext cx="857250" cy="476885"/>
          </a:xfrm>
          <a:prstGeom prst="rect">
            <a:avLst/>
          </a:prstGeom>
        </p:spPr>
      </p:pic>
    </p:spTree>
    <p:extLst>
      <p:ext uri="{BB962C8B-B14F-4D97-AF65-F5344CB8AC3E}">
        <p14:creationId xmlns:p14="http://schemas.microsoft.com/office/powerpoint/2010/main" val="1034852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png"/><Relationship Id="rId3"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Fractions </a:t>
            </a:r>
            <a:endParaRPr lang="en-US" dirty="0"/>
          </a:p>
        </p:txBody>
      </p:sp>
      <p:sp>
        <p:nvSpPr>
          <p:cNvPr id="3" name="Subtitle 2"/>
          <p:cNvSpPr>
            <a:spLocks noGrp="1"/>
          </p:cNvSpPr>
          <p:nvPr>
            <p:ph type="subTitle" idx="1"/>
          </p:nvPr>
        </p:nvSpPr>
        <p:spPr/>
        <p:txBody>
          <a:bodyPr/>
          <a:lstStyle/>
          <a:p>
            <a:r>
              <a:rPr lang="en-US" dirty="0" smtClean="0"/>
              <a:t>sharing brownies</a:t>
            </a:r>
            <a:endParaRPr lang="en-US" dirty="0"/>
          </a:p>
        </p:txBody>
      </p:sp>
    </p:spTree>
    <p:extLst>
      <p:ext uri="{BB962C8B-B14F-4D97-AF65-F5344CB8AC3E}">
        <p14:creationId xmlns:p14="http://schemas.microsoft.com/office/powerpoint/2010/main" val="286056867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gets more?</a:t>
            </a:r>
            <a:endParaRPr lang="en-US" dirty="0"/>
          </a:p>
        </p:txBody>
      </p:sp>
      <p:sp>
        <p:nvSpPr>
          <p:cNvPr id="3" name="Content Placeholder 2"/>
          <p:cNvSpPr>
            <a:spLocks noGrp="1"/>
          </p:cNvSpPr>
          <p:nvPr>
            <p:ph idx="1"/>
          </p:nvPr>
        </p:nvSpPr>
        <p:spPr/>
        <p:txBody>
          <a:bodyPr/>
          <a:lstStyle/>
          <a:p>
            <a:pPr marL="0" indent="0">
              <a:buNone/>
            </a:pPr>
            <a:r>
              <a:rPr lang="en-US" dirty="0" smtClean="0"/>
              <a:t>On Monday I have 3 brownies and 7 friends</a:t>
            </a:r>
          </a:p>
          <a:p>
            <a:pPr marL="0" indent="0">
              <a:buNone/>
            </a:pPr>
            <a:r>
              <a:rPr lang="en-US" dirty="0" smtClean="0"/>
              <a:t>On Tues I have 2 brownies and 5 friends?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40909857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Fractions</a:t>
            </a:r>
            <a:endParaRPr lang="en-US" dirty="0"/>
          </a:p>
        </p:txBody>
      </p:sp>
      <p:sp>
        <p:nvSpPr>
          <p:cNvPr id="5" name="Text Placeholder 4"/>
          <p:cNvSpPr>
            <a:spLocks noGrp="1"/>
          </p:cNvSpPr>
          <p:nvPr>
            <p:ph type="body" idx="1"/>
          </p:nvPr>
        </p:nvSpPr>
        <p:spPr/>
        <p:txBody>
          <a:bodyPr/>
          <a:lstStyle/>
          <a:p>
            <a:endParaRPr lang="en-US" dirty="0"/>
          </a:p>
        </p:txBody>
      </p:sp>
      <p:sp>
        <p:nvSpPr>
          <p:cNvPr id="6" name="Content Placeholder 5"/>
          <p:cNvSpPr>
            <a:spLocks noGrp="1"/>
          </p:cNvSpPr>
          <p:nvPr>
            <p:ph sz="half" idx="2"/>
          </p:nvPr>
        </p:nvSpPr>
        <p:spPr/>
        <p:txBody>
          <a:bodyPr/>
          <a:lstStyle/>
          <a:p>
            <a:pPr marL="0" indent="0">
              <a:buNone/>
            </a:pPr>
            <a:r>
              <a:rPr lang="en-US" dirty="0" smtClean="0"/>
              <a:t>Estimate the answer to </a:t>
            </a:r>
          </a:p>
          <a:p>
            <a:pPr marL="0" indent="0">
              <a:buNone/>
            </a:pPr>
            <a:endParaRPr lang="en-US" dirty="0"/>
          </a:p>
          <a:p>
            <a:pPr marL="0" indent="0">
              <a:buNone/>
            </a:pPr>
            <a:endParaRPr lang="en-US" dirty="0" smtClean="0"/>
          </a:p>
          <a:p>
            <a:pPr marL="457200" indent="-457200">
              <a:buAutoNum type="alphaLcParenR"/>
            </a:pPr>
            <a:r>
              <a:rPr lang="en-US" dirty="0" smtClean="0"/>
              <a:t>1</a:t>
            </a:r>
          </a:p>
          <a:p>
            <a:pPr marL="457200" indent="-457200">
              <a:buAutoNum type="alphaLcParenR"/>
            </a:pPr>
            <a:r>
              <a:rPr lang="en-US" dirty="0" smtClean="0"/>
              <a:t>2</a:t>
            </a:r>
          </a:p>
          <a:p>
            <a:pPr marL="457200" indent="-457200">
              <a:buAutoNum type="alphaLcParenR"/>
            </a:pPr>
            <a:r>
              <a:rPr lang="en-US" dirty="0" smtClean="0"/>
              <a:t>19</a:t>
            </a:r>
          </a:p>
          <a:p>
            <a:pPr marL="457200" indent="-457200">
              <a:buAutoNum type="alphaLcParenR"/>
            </a:pPr>
            <a:r>
              <a:rPr lang="en-US" dirty="0" smtClean="0"/>
              <a:t>21</a:t>
            </a:r>
          </a:p>
          <a:p>
            <a:endParaRPr lang="en-US" dirty="0"/>
          </a:p>
        </p:txBody>
      </p:sp>
      <p:sp>
        <p:nvSpPr>
          <p:cNvPr id="7" name="Text Placeholder 6"/>
          <p:cNvSpPr>
            <a:spLocks noGrp="1"/>
          </p:cNvSpPr>
          <p:nvPr>
            <p:ph type="body" sz="quarter" idx="3"/>
          </p:nvPr>
        </p:nvSpPr>
        <p:spPr/>
        <p:txBody>
          <a:bodyPr/>
          <a:lstStyle/>
          <a:p>
            <a:endParaRPr lang="en-US"/>
          </a:p>
        </p:txBody>
      </p:sp>
      <p:sp>
        <p:nvSpPr>
          <p:cNvPr id="8" name="Content Placeholder 7"/>
          <p:cNvSpPr>
            <a:spLocks noGrp="1"/>
          </p:cNvSpPr>
          <p:nvPr>
            <p:ph sz="quarter" idx="4"/>
          </p:nvPr>
        </p:nvSpPr>
        <p:spPr/>
        <p:txBody>
          <a:bodyPr/>
          <a:lstStyle/>
          <a:p>
            <a:endParaRPr lang="en-US" dirty="0"/>
          </a:p>
        </p:txBody>
      </p:sp>
      <p:pic>
        <p:nvPicPr>
          <p:cNvPr id="9" name="Picture 8"/>
          <p:cNvPicPr/>
          <p:nvPr/>
        </p:nvPicPr>
        <p:blipFill rotWithShape="1">
          <a:blip r:embed="rId2">
            <a:extLst>
              <a:ext uri="{28A0092B-C50C-407E-A947-70E740481C1C}">
                <a14:useLocalDpi xmlns:a14="http://schemas.microsoft.com/office/drawing/2010/main" val="0"/>
              </a:ext>
            </a:extLst>
          </a:blip>
          <a:srcRect l="42620" r="42076"/>
          <a:stretch/>
        </p:blipFill>
        <p:spPr bwMode="auto">
          <a:xfrm>
            <a:off x="669308" y="2782252"/>
            <a:ext cx="1218486" cy="727191"/>
          </a:xfrm>
          <a:prstGeom prst="rect">
            <a:avLst/>
          </a:prstGeom>
          <a:noFill/>
          <a:ln>
            <a:noFill/>
          </a:ln>
        </p:spPr>
      </p:pic>
    </p:spTree>
    <p:extLst>
      <p:ext uri="{BB962C8B-B14F-4D97-AF65-F5344CB8AC3E}">
        <p14:creationId xmlns:p14="http://schemas.microsoft.com/office/powerpoint/2010/main" val="72282955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Fractions</a:t>
            </a:r>
            <a:endParaRPr lang="en-US" dirty="0"/>
          </a:p>
        </p:txBody>
      </p:sp>
      <p:sp>
        <p:nvSpPr>
          <p:cNvPr id="6" name="Content Placeholder 5"/>
          <p:cNvSpPr>
            <a:spLocks noGrp="1"/>
          </p:cNvSpPr>
          <p:nvPr>
            <p:ph sz="half" idx="2"/>
          </p:nvPr>
        </p:nvSpPr>
        <p:spPr/>
        <p:txBody>
          <a:bodyPr/>
          <a:lstStyle/>
          <a:p>
            <a:pPr marL="0" indent="0">
              <a:buNone/>
            </a:pPr>
            <a:r>
              <a:rPr lang="en-US" dirty="0" smtClean="0"/>
              <a:t>Estimate the answer to </a:t>
            </a:r>
          </a:p>
          <a:p>
            <a:pPr marL="0" indent="0">
              <a:buNone/>
            </a:pPr>
            <a:endParaRPr lang="en-US" dirty="0"/>
          </a:p>
          <a:p>
            <a:pPr marL="0" indent="0">
              <a:buNone/>
            </a:pPr>
            <a:endParaRPr lang="en-US" dirty="0" smtClean="0"/>
          </a:p>
          <a:p>
            <a:pPr marL="457200" indent="-457200">
              <a:buAutoNum type="alphaLcParenR"/>
            </a:pPr>
            <a:r>
              <a:rPr lang="en-US" dirty="0" smtClean="0"/>
              <a:t>1</a:t>
            </a:r>
          </a:p>
          <a:p>
            <a:pPr marL="457200" indent="-457200">
              <a:buAutoNum type="alphaLcParenR"/>
            </a:pPr>
            <a:r>
              <a:rPr lang="en-US" dirty="0" smtClean="0"/>
              <a:t>2</a:t>
            </a:r>
          </a:p>
          <a:p>
            <a:pPr marL="457200" indent="-457200">
              <a:buAutoNum type="alphaLcParenR"/>
            </a:pPr>
            <a:r>
              <a:rPr lang="en-US" dirty="0" smtClean="0"/>
              <a:t>19</a:t>
            </a:r>
          </a:p>
          <a:p>
            <a:pPr marL="457200" indent="-457200">
              <a:buAutoNum type="alphaLcParenR"/>
            </a:pPr>
            <a:r>
              <a:rPr lang="en-US" dirty="0" smtClean="0"/>
              <a:t>21</a:t>
            </a:r>
          </a:p>
          <a:p>
            <a:endParaRPr lang="en-US" dirty="0"/>
          </a:p>
        </p:txBody>
      </p:sp>
      <p:sp>
        <p:nvSpPr>
          <p:cNvPr id="8" name="Content Placeholder 7"/>
          <p:cNvSpPr>
            <a:spLocks noGrp="1"/>
          </p:cNvSpPr>
          <p:nvPr>
            <p:ph sz="quarter" idx="4"/>
          </p:nvPr>
        </p:nvSpPr>
        <p:spPr/>
        <p:txBody>
          <a:bodyPr/>
          <a:lstStyle/>
          <a:p>
            <a:r>
              <a:rPr lang="en-US" dirty="0" smtClean="0"/>
              <a:t>In US test only 24% of 13 year olds chose the right answer</a:t>
            </a:r>
          </a:p>
          <a:p>
            <a:r>
              <a:rPr lang="en-US" dirty="0" smtClean="0"/>
              <a:t>Majority chose 19 or 21</a:t>
            </a:r>
            <a:endParaRPr lang="en-US" dirty="0"/>
          </a:p>
        </p:txBody>
      </p:sp>
      <p:pic>
        <p:nvPicPr>
          <p:cNvPr id="9" name="Picture 8"/>
          <p:cNvPicPr/>
          <p:nvPr/>
        </p:nvPicPr>
        <p:blipFill rotWithShape="1">
          <a:blip r:embed="rId2">
            <a:extLst>
              <a:ext uri="{28A0092B-C50C-407E-A947-70E740481C1C}">
                <a14:useLocalDpi xmlns:a14="http://schemas.microsoft.com/office/drawing/2010/main" val="0"/>
              </a:ext>
            </a:extLst>
          </a:blip>
          <a:srcRect l="42620" r="42076"/>
          <a:stretch/>
        </p:blipFill>
        <p:spPr bwMode="auto">
          <a:xfrm>
            <a:off x="669308" y="2782252"/>
            <a:ext cx="1218486" cy="727191"/>
          </a:xfrm>
          <a:prstGeom prst="rect">
            <a:avLst/>
          </a:prstGeom>
          <a:noFill/>
          <a:ln>
            <a:noFill/>
          </a:ln>
        </p:spPr>
      </p:pic>
    </p:spTree>
    <p:extLst>
      <p:ext uri="{BB962C8B-B14F-4D97-AF65-F5344CB8AC3E}">
        <p14:creationId xmlns:p14="http://schemas.microsoft.com/office/powerpoint/2010/main" val="140143806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531993"/>
            <a:ext cx="4040188" cy="1059404"/>
          </a:xfrm>
        </p:spPr>
        <p:txBody>
          <a:bodyPr>
            <a:noAutofit/>
          </a:bodyPr>
          <a:lstStyle/>
          <a:p>
            <a:r>
              <a:rPr lang="en-US" sz="3600" dirty="0" smtClean="0"/>
              <a:t>What does this mean?</a:t>
            </a:r>
            <a:endParaRPr lang="en-US" sz="3600" dirty="0"/>
          </a:p>
        </p:txBody>
      </p:sp>
      <p:sp>
        <p:nvSpPr>
          <p:cNvPr id="5" name="Text Placeholder 4"/>
          <p:cNvSpPr>
            <a:spLocks noGrp="1"/>
          </p:cNvSpPr>
          <p:nvPr>
            <p:ph type="body" sz="quarter" idx="3"/>
          </p:nvPr>
        </p:nvSpPr>
        <p:spPr>
          <a:xfrm>
            <a:off x="4645025" y="386928"/>
            <a:ext cx="4041775" cy="1255952"/>
          </a:xfrm>
        </p:spPr>
        <p:txBody>
          <a:bodyPr>
            <a:noAutofit/>
          </a:bodyPr>
          <a:lstStyle/>
          <a:p>
            <a:r>
              <a:rPr lang="en-US" sz="3600" dirty="0" smtClean="0"/>
              <a:t>Can you explain it using</a:t>
            </a:r>
            <a:endParaRPr lang="en-US" sz="3600" dirty="0"/>
          </a:p>
        </p:txBody>
      </p:sp>
      <p:sp>
        <p:nvSpPr>
          <p:cNvPr id="6" name="Content Placeholder 5"/>
          <p:cNvSpPr>
            <a:spLocks noGrp="1"/>
          </p:cNvSpPr>
          <p:nvPr>
            <p:ph sz="quarter" idx="4"/>
          </p:nvPr>
        </p:nvSpPr>
        <p:spPr/>
        <p:txBody>
          <a:bodyPr>
            <a:normAutofit/>
          </a:bodyPr>
          <a:lstStyle/>
          <a:p>
            <a:r>
              <a:rPr lang="en-US" sz="3600" dirty="0" smtClean="0"/>
              <a:t>a diagram</a:t>
            </a:r>
          </a:p>
          <a:p>
            <a:r>
              <a:rPr lang="en-US" sz="3600" dirty="0" smtClean="0"/>
              <a:t>a different diagram</a:t>
            </a:r>
          </a:p>
          <a:p>
            <a:r>
              <a:rPr lang="en-US" sz="3600" dirty="0" smtClean="0"/>
              <a:t>a story</a:t>
            </a:r>
          </a:p>
          <a:p>
            <a:r>
              <a:rPr lang="en-US" sz="3600" dirty="0" smtClean="0"/>
              <a:t>a number line</a:t>
            </a:r>
          </a:p>
          <a:p>
            <a:r>
              <a:rPr lang="en-US" sz="3600" dirty="0" smtClean="0"/>
              <a:t>any other way?</a:t>
            </a:r>
          </a:p>
        </p:txBody>
      </p:sp>
      <p:pic>
        <p:nvPicPr>
          <p:cNvPr id="9" name="Content Placeholder 8"/>
          <p:cNvPicPr>
            <a:picLocks noGrp="1"/>
          </p:cNvPicPr>
          <p:nvPr>
            <p:ph sz="half" idx="2"/>
          </p:nvPr>
        </p:nvPicPr>
        <p:blipFill rotWithShape="1">
          <a:blip r:embed="rId3">
            <a:extLst>
              <a:ext uri="{28A0092B-C50C-407E-A947-70E740481C1C}">
                <a14:useLocalDpi xmlns:a14="http://schemas.microsoft.com/office/drawing/2010/main" val="0"/>
              </a:ext>
            </a:extLst>
          </a:blip>
          <a:srcRect l="9962" r="9962"/>
          <a:stretch/>
        </p:blipFill>
        <p:spPr bwMode="auto">
          <a:xfrm>
            <a:off x="457200" y="1750431"/>
            <a:ext cx="4040188" cy="4375732"/>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87178204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is bigger?</a:t>
            </a:r>
            <a:endParaRPr lang="en-US" dirty="0"/>
          </a:p>
        </p:txBody>
      </p:sp>
      <p:pic>
        <p:nvPicPr>
          <p:cNvPr id="7" name="Content Placeholder 6"/>
          <p:cNvPicPr>
            <a:picLocks noGrp="1"/>
          </p:cNvPicPr>
          <p:nvPr>
            <p:ph sz="half" idx="2"/>
          </p:nvPr>
        </p:nvPicPr>
        <p:blipFill rotWithShape="1">
          <a:blip r:embed="rId2">
            <a:extLst>
              <a:ext uri="{28A0092B-C50C-407E-A947-70E740481C1C}">
                <a14:useLocalDpi xmlns:a14="http://schemas.microsoft.com/office/drawing/2010/main" val="0"/>
              </a:ext>
            </a:extLst>
          </a:blip>
          <a:srcRect l="10086" r="10086"/>
          <a:stretch/>
        </p:blipFill>
        <p:spPr bwMode="auto">
          <a:prstGeom prst="rect">
            <a:avLst/>
          </a:prstGeom>
          <a:noFill/>
          <a:ln>
            <a:noFill/>
          </a:ln>
          <a:extLst>
            <a:ext uri="{53640926-AAD7-44d8-BBD7-CCE9431645EC}">
              <a14:shadowObscured xmlns:a14="http://schemas.microsoft.com/office/drawing/2010/main"/>
            </a:ext>
          </a:extLst>
        </p:spPr>
      </p:pic>
      <p:pic>
        <p:nvPicPr>
          <p:cNvPr id="9" name="Picture 8"/>
          <p:cNvPicPr/>
          <p:nvPr/>
        </p:nvPicPr>
        <p:blipFill rotWithShape="1">
          <a:blip r:embed="rId3">
            <a:extLst>
              <a:ext uri="{28A0092B-C50C-407E-A947-70E740481C1C}">
                <a14:useLocalDpi xmlns:a14="http://schemas.microsoft.com/office/drawing/2010/main" val="0"/>
              </a:ext>
            </a:extLst>
          </a:blip>
          <a:srcRect l="33289" r="32417"/>
          <a:stretch/>
        </p:blipFill>
        <p:spPr bwMode="auto">
          <a:xfrm>
            <a:off x="5676556" y="2003743"/>
            <a:ext cx="1807210" cy="4122420"/>
          </a:xfrm>
          <a:prstGeom prst="rect">
            <a:avLst/>
          </a:prstGeom>
          <a:noFill/>
          <a:ln>
            <a:noFill/>
          </a:ln>
          <a:extLst>
            <a:ext uri="{53640926-AAD7-44d8-BBD7-CCE9431645EC}">
              <a14:shadowObscured xmlns:a14="http://schemas.microsoft.com/office/drawing/2010/main"/>
            </a:ext>
          </a:extLst>
        </p:spPr>
      </p:pic>
      <p:sp>
        <p:nvSpPr>
          <p:cNvPr id="10" name="Content Placeholder 9"/>
          <p:cNvSpPr>
            <a:spLocks noGrp="1"/>
          </p:cNvSpPr>
          <p:nvPr>
            <p:ph sz="quarter" idx="4"/>
          </p:nvPr>
        </p:nvSpPr>
        <p:spPr/>
        <p:txBody>
          <a:bodyPr/>
          <a:lstStyle/>
          <a:p>
            <a:pPr marL="0" indent="0">
              <a:buNone/>
            </a:pPr>
            <a:endParaRPr lang="en-US" dirty="0"/>
          </a:p>
        </p:txBody>
      </p:sp>
    </p:spTree>
    <p:extLst>
      <p:ext uri="{BB962C8B-B14F-4D97-AF65-F5344CB8AC3E}">
        <p14:creationId xmlns:p14="http://schemas.microsoft.com/office/powerpoint/2010/main" val="428366667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err="1" smtClean="0"/>
              <a:t>Qu</a:t>
            </a:r>
            <a:r>
              <a:rPr lang="en-US" dirty="0" smtClean="0"/>
              <a:t> from CSMS Test</a:t>
            </a:r>
            <a:endParaRPr lang="en-US" dirty="0"/>
          </a:p>
        </p:txBody>
      </p:sp>
      <p:sp>
        <p:nvSpPr>
          <p:cNvPr id="9" name="Content Placeholder 8"/>
          <p:cNvSpPr>
            <a:spLocks noGrp="1"/>
          </p:cNvSpPr>
          <p:nvPr>
            <p:ph idx="1"/>
          </p:nvPr>
        </p:nvSpPr>
        <p:spPr/>
        <p:txBody>
          <a:bodyPr/>
          <a:lstStyle/>
          <a:p>
            <a:pPr marL="0" indent="0">
              <a:buNone/>
            </a:pPr>
            <a:r>
              <a:rPr lang="en-US" dirty="0" smtClean="0"/>
              <a:t>Mary and John both have pocket money. </a:t>
            </a:r>
            <a:endParaRPr lang="en-US" dirty="0"/>
          </a:p>
          <a:p>
            <a:pPr marL="0" indent="0">
              <a:buNone/>
            </a:pPr>
            <a:r>
              <a:rPr lang="en-US" dirty="0" smtClean="0"/>
              <a:t>Mary spends ¼ of hers.</a:t>
            </a:r>
          </a:p>
          <a:p>
            <a:pPr marL="0" indent="0">
              <a:buNone/>
            </a:pPr>
            <a:r>
              <a:rPr lang="en-US" dirty="0" smtClean="0"/>
              <a:t>John spends ½ of his.</a:t>
            </a:r>
          </a:p>
          <a:p>
            <a:pPr marL="0" indent="0">
              <a:buNone/>
            </a:pPr>
            <a:endParaRPr lang="en-US" dirty="0"/>
          </a:p>
          <a:p>
            <a:pPr marL="0" indent="0">
              <a:buNone/>
            </a:pPr>
            <a:r>
              <a:rPr lang="en-US" dirty="0" smtClean="0"/>
              <a:t>Is it possible for Mary to have spent more than John?</a:t>
            </a:r>
          </a:p>
          <a:p>
            <a:pPr marL="0" indent="0">
              <a:buNone/>
            </a:pPr>
            <a:endParaRPr lang="en-US" dirty="0" smtClean="0"/>
          </a:p>
        </p:txBody>
      </p:sp>
    </p:spTree>
    <p:extLst>
      <p:ext uri="{BB962C8B-B14F-4D97-AF65-F5344CB8AC3E}">
        <p14:creationId xmlns:p14="http://schemas.microsoft.com/office/powerpoint/2010/main" val="44520135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Fraction tea party</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41072724"/>
              </p:ext>
            </p:extLst>
          </p:nvPr>
        </p:nvGraphicFramePr>
        <p:xfrm>
          <a:off x="457200" y="1600198"/>
          <a:ext cx="8229600" cy="3839866"/>
        </p:xfrm>
        <a:graphic>
          <a:graphicData uri="http://schemas.openxmlformats.org/drawingml/2006/table">
            <a:tbl>
              <a:tblPr firstRow="1" bandRow="1">
                <a:tableStyleId>{5C22544A-7EE6-4342-B048-85BDC9FD1C3A}</a:tableStyleId>
              </a:tblPr>
              <a:tblGrid>
                <a:gridCol w="2057400"/>
                <a:gridCol w="2057400"/>
                <a:gridCol w="2057400"/>
                <a:gridCol w="2057400"/>
              </a:tblGrid>
              <a:tr h="1215636">
                <a:tc>
                  <a:txBody>
                    <a:bodyPr/>
                    <a:lstStyle/>
                    <a:p>
                      <a:r>
                        <a:rPr lang="en-US" dirty="0" smtClean="0"/>
                        <a:t>Compared</a:t>
                      </a:r>
                      <a:r>
                        <a:rPr lang="en-US" baseline="0" dirty="0" smtClean="0"/>
                        <a:t> to Monday</a:t>
                      </a:r>
                      <a:endParaRPr lang="en-US" dirty="0"/>
                    </a:p>
                  </a:txBody>
                  <a:tcPr/>
                </a:tc>
                <a:tc>
                  <a:txBody>
                    <a:bodyPr/>
                    <a:lstStyle/>
                    <a:p>
                      <a:r>
                        <a:rPr lang="en-US" dirty="0" smtClean="0"/>
                        <a:t>Fewer brownies</a:t>
                      </a:r>
                      <a:endParaRPr lang="en-US" dirty="0"/>
                    </a:p>
                  </a:txBody>
                  <a:tcPr/>
                </a:tc>
                <a:tc>
                  <a:txBody>
                    <a:bodyPr/>
                    <a:lstStyle/>
                    <a:p>
                      <a:r>
                        <a:rPr lang="en-US" dirty="0" smtClean="0"/>
                        <a:t>Same number of brownies</a:t>
                      </a:r>
                      <a:endParaRPr lang="en-US" dirty="0"/>
                    </a:p>
                  </a:txBody>
                  <a:tcPr/>
                </a:tc>
                <a:tc>
                  <a:txBody>
                    <a:bodyPr/>
                    <a:lstStyle/>
                    <a:p>
                      <a:r>
                        <a:rPr lang="en-US" dirty="0" smtClean="0"/>
                        <a:t>More brownies</a:t>
                      </a:r>
                      <a:endParaRPr lang="en-US" dirty="0"/>
                    </a:p>
                  </a:txBody>
                  <a:tcPr/>
                </a:tc>
              </a:tr>
              <a:tr h="704297">
                <a:tc>
                  <a:txBody>
                    <a:bodyPr/>
                    <a:lstStyle/>
                    <a:p>
                      <a:r>
                        <a:rPr lang="en-US" dirty="0" smtClean="0"/>
                        <a:t>Few friends</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r>
              <a:tr h="1215636">
                <a:tc>
                  <a:txBody>
                    <a:bodyPr/>
                    <a:lstStyle/>
                    <a:p>
                      <a:r>
                        <a:rPr lang="en-US" dirty="0" smtClean="0"/>
                        <a:t>Same number of friends</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r>
              <a:tr h="704297">
                <a:tc>
                  <a:txBody>
                    <a:bodyPr/>
                    <a:lstStyle/>
                    <a:p>
                      <a:r>
                        <a:rPr lang="en-US" dirty="0" smtClean="0"/>
                        <a:t>More friends</a:t>
                      </a:r>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93872371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Fraction tea party</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238026087"/>
              </p:ext>
            </p:extLst>
          </p:nvPr>
        </p:nvGraphicFramePr>
        <p:xfrm>
          <a:off x="457200" y="1600198"/>
          <a:ext cx="8229600" cy="3839866"/>
        </p:xfrm>
        <a:graphic>
          <a:graphicData uri="http://schemas.openxmlformats.org/drawingml/2006/table">
            <a:tbl>
              <a:tblPr firstRow="1" bandRow="1">
                <a:tableStyleId>{5C22544A-7EE6-4342-B048-85BDC9FD1C3A}</a:tableStyleId>
              </a:tblPr>
              <a:tblGrid>
                <a:gridCol w="2057400"/>
                <a:gridCol w="2057400"/>
                <a:gridCol w="2057400"/>
                <a:gridCol w="2057400"/>
              </a:tblGrid>
              <a:tr h="1215636">
                <a:tc>
                  <a:txBody>
                    <a:bodyPr/>
                    <a:lstStyle/>
                    <a:p>
                      <a:r>
                        <a:rPr lang="en-US" dirty="0" smtClean="0"/>
                        <a:t>Compared</a:t>
                      </a:r>
                      <a:r>
                        <a:rPr lang="en-US" baseline="0" dirty="0" smtClean="0"/>
                        <a:t> to Monday</a:t>
                      </a:r>
                      <a:endParaRPr lang="en-US" dirty="0"/>
                    </a:p>
                  </a:txBody>
                  <a:tcPr/>
                </a:tc>
                <a:tc>
                  <a:txBody>
                    <a:bodyPr/>
                    <a:lstStyle/>
                    <a:p>
                      <a:r>
                        <a:rPr lang="en-US" dirty="0" smtClean="0"/>
                        <a:t>Fewer brownies</a:t>
                      </a:r>
                      <a:endParaRPr lang="en-US" dirty="0"/>
                    </a:p>
                  </a:txBody>
                  <a:tcPr/>
                </a:tc>
                <a:tc>
                  <a:txBody>
                    <a:bodyPr/>
                    <a:lstStyle/>
                    <a:p>
                      <a:r>
                        <a:rPr lang="en-US" dirty="0" smtClean="0"/>
                        <a:t>Same number of brownies</a:t>
                      </a:r>
                      <a:endParaRPr lang="en-US" dirty="0"/>
                    </a:p>
                  </a:txBody>
                  <a:tcPr/>
                </a:tc>
                <a:tc>
                  <a:txBody>
                    <a:bodyPr/>
                    <a:lstStyle/>
                    <a:p>
                      <a:r>
                        <a:rPr lang="en-US" dirty="0" smtClean="0"/>
                        <a:t>More brownies</a:t>
                      </a:r>
                      <a:endParaRPr lang="en-US" dirty="0"/>
                    </a:p>
                  </a:txBody>
                  <a:tcPr/>
                </a:tc>
              </a:tr>
              <a:tr h="704297">
                <a:tc>
                  <a:txBody>
                    <a:bodyPr/>
                    <a:lstStyle/>
                    <a:p>
                      <a:r>
                        <a:rPr lang="en-US" dirty="0" smtClean="0"/>
                        <a:t>Fewer friends</a:t>
                      </a:r>
                      <a:endParaRPr lang="en-US" dirty="0"/>
                    </a:p>
                  </a:txBody>
                  <a:tcPr/>
                </a:tc>
                <a:tc>
                  <a:txBody>
                    <a:bodyPr/>
                    <a:lstStyle/>
                    <a:p>
                      <a:endParaRPr lang="en-US" dirty="0"/>
                    </a:p>
                  </a:txBody>
                  <a:tcPr/>
                </a:tc>
                <a:tc>
                  <a:txBody>
                    <a:bodyPr/>
                    <a:lstStyle/>
                    <a:p>
                      <a:r>
                        <a:rPr lang="en-US" dirty="0" smtClean="0"/>
                        <a:t>More</a:t>
                      </a:r>
                      <a:endParaRPr lang="en-US" dirty="0"/>
                    </a:p>
                  </a:txBody>
                  <a:tcPr/>
                </a:tc>
                <a:tc>
                  <a:txBody>
                    <a:bodyPr/>
                    <a:lstStyle/>
                    <a:p>
                      <a:r>
                        <a:rPr lang="en-US" dirty="0" smtClean="0"/>
                        <a:t>More</a:t>
                      </a:r>
                      <a:endParaRPr lang="en-US" dirty="0"/>
                    </a:p>
                  </a:txBody>
                  <a:tcPr/>
                </a:tc>
              </a:tr>
              <a:tr h="1215636">
                <a:tc>
                  <a:txBody>
                    <a:bodyPr/>
                    <a:lstStyle/>
                    <a:p>
                      <a:r>
                        <a:rPr lang="en-US" dirty="0" smtClean="0"/>
                        <a:t>Same number of friends</a:t>
                      </a:r>
                      <a:endParaRPr lang="en-US" dirty="0"/>
                    </a:p>
                  </a:txBody>
                  <a:tcPr/>
                </a:tc>
                <a:tc>
                  <a:txBody>
                    <a:bodyPr/>
                    <a:lstStyle/>
                    <a:p>
                      <a:r>
                        <a:rPr lang="en-US" dirty="0" smtClean="0"/>
                        <a:t>Less</a:t>
                      </a:r>
                      <a:endParaRPr lang="en-US" dirty="0"/>
                    </a:p>
                  </a:txBody>
                  <a:tcPr/>
                </a:tc>
                <a:tc>
                  <a:txBody>
                    <a:bodyPr/>
                    <a:lstStyle/>
                    <a:p>
                      <a:r>
                        <a:rPr lang="en-US" dirty="0" smtClean="0"/>
                        <a:t>Same</a:t>
                      </a:r>
                      <a:endParaRPr lang="en-US" dirty="0"/>
                    </a:p>
                  </a:txBody>
                  <a:tcPr/>
                </a:tc>
                <a:tc>
                  <a:txBody>
                    <a:bodyPr/>
                    <a:lstStyle/>
                    <a:p>
                      <a:r>
                        <a:rPr lang="en-US" dirty="0" smtClean="0"/>
                        <a:t>More</a:t>
                      </a:r>
                      <a:endParaRPr lang="en-US" dirty="0"/>
                    </a:p>
                  </a:txBody>
                  <a:tcPr/>
                </a:tc>
              </a:tr>
              <a:tr h="704297">
                <a:tc>
                  <a:txBody>
                    <a:bodyPr/>
                    <a:lstStyle/>
                    <a:p>
                      <a:r>
                        <a:rPr lang="en-US" dirty="0" smtClean="0"/>
                        <a:t>More friends</a:t>
                      </a:r>
                      <a:endParaRPr lang="en-US" dirty="0"/>
                    </a:p>
                  </a:txBody>
                  <a:tcPr/>
                </a:tc>
                <a:tc>
                  <a:txBody>
                    <a:bodyPr/>
                    <a:lstStyle/>
                    <a:p>
                      <a:r>
                        <a:rPr lang="en-US" dirty="0" smtClean="0"/>
                        <a:t>Less</a:t>
                      </a:r>
                      <a:endParaRPr lang="en-US" dirty="0"/>
                    </a:p>
                  </a:txBody>
                  <a:tcPr/>
                </a:tc>
                <a:tc>
                  <a:txBody>
                    <a:bodyPr/>
                    <a:lstStyle/>
                    <a:p>
                      <a:r>
                        <a:rPr lang="en-US" dirty="0" smtClean="0"/>
                        <a:t>Less</a:t>
                      </a:r>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70287851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much will each guest get?</a:t>
            </a:r>
            <a:endParaRPr lang="en-US" dirty="0"/>
          </a:p>
        </p:txBody>
      </p:sp>
      <p:sp>
        <p:nvSpPr>
          <p:cNvPr id="3" name="Content Placeholder 2"/>
          <p:cNvSpPr>
            <a:spLocks noGrp="1"/>
          </p:cNvSpPr>
          <p:nvPr>
            <p:ph idx="1"/>
          </p:nvPr>
        </p:nvSpPr>
        <p:spPr/>
        <p:txBody>
          <a:bodyPr/>
          <a:lstStyle/>
          <a:p>
            <a:pPr marL="0" indent="0">
              <a:buNone/>
            </a:pPr>
            <a:r>
              <a:rPr lang="en-US" dirty="0" smtClean="0"/>
              <a:t>If I have 6 brownies and 5 friends</a:t>
            </a:r>
          </a:p>
          <a:p>
            <a:pPr marL="0" indent="0">
              <a:buNone/>
            </a:pPr>
            <a:endParaRPr lang="en-US" dirty="0"/>
          </a:p>
          <a:p>
            <a:pPr marL="0" indent="0">
              <a:buNone/>
            </a:pPr>
            <a:r>
              <a:rPr lang="en-US" dirty="0" smtClean="0"/>
              <a:t>If I have 3 brownies and 4 friends?</a:t>
            </a:r>
            <a:endParaRPr lang="en-US" dirty="0"/>
          </a:p>
        </p:txBody>
      </p:sp>
    </p:spTree>
    <p:extLst>
      <p:ext uri="{BB962C8B-B14F-4D97-AF65-F5344CB8AC3E}">
        <p14:creationId xmlns:p14="http://schemas.microsoft.com/office/powerpoint/2010/main" val="37223403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91</TotalTime>
  <Words>270</Words>
  <Application>Microsoft Macintosh PowerPoint</Application>
  <PresentationFormat>On-screen Show (4:3)</PresentationFormat>
  <Paragraphs>68</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Default Theme</vt:lpstr>
      <vt:lpstr>Fractions </vt:lpstr>
      <vt:lpstr>Fractions</vt:lpstr>
      <vt:lpstr>Fractions</vt:lpstr>
      <vt:lpstr>PowerPoint Presentation</vt:lpstr>
      <vt:lpstr>Which is bigger?</vt:lpstr>
      <vt:lpstr>Qu from CSMS Test</vt:lpstr>
      <vt:lpstr>Fraction tea party</vt:lpstr>
      <vt:lpstr>Fraction tea party</vt:lpstr>
      <vt:lpstr>How much will each guest get?</vt:lpstr>
      <vt:lpstr>Who gets more?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Fractions </dc:title>
  <dc:creator>Lynn Bowie</dc:creator>
  <cp:lastModifiedBy>Lynn Bowie</cp:lastModifiedBy>
  <cp:revision>7</cp:revision>
  <dcterms:created xsi:type="dcterms:W3CDTF">2013-08-06T07:14:33Z</dcterms:created>
  <dcterms:modified xsi:type="dcterms:W3CDTF">2013-08-08T09:38:21Z</dcterms:modified>
</cp:coreProperties>
</file>