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4"/>
  </p:notesMasterIdLst>
  <p:handoutMasterIdLst>
    <p:handoutMasterId r:id="rId15"/>
  </p:handoutMasterIdLst>
  <p:sldIdLst>
    <p:sldId id="256" r:id="rId2"/>
    <p:sldId id="439" r:id="rId3"/>
    <p:sldId id="441" r:id="rId4"/>
    <p:sldId id="440" r:id="rId5"/>
    <p:sldId id="412" r:id="rId6"/>
    <p:sldId id="419" r:id="rId7"/>
    <p:sldId id="446" r:id="rId8"/>
    <p:sldId id="420" r:id="rId9"/>
    <p:sldId id="428" r:id="rId10"/>
    <p:sldId id="362" r:id="rId11"/>
    <p:sldId id="431" r:id="rId12"/>
    <p:sldId id="432" r:id="rId1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9" autoAdjust="0"/>
    <p:restoredTop sz="87179" autoAdjust="0"/>
  </p:normalViewPr>
  <p:slideViewPr>
    <p:cSldViewPr>
      <p:cViewPr varScale="1">
        <p:scale>
          <a:sx n="173" d="100"/>
          <a:sy n="173" d="100"/>
        </p:scale>
        <p:origin x="-2792" y="-104"/>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A68C39C-3178-4D0C-931F-5E2553A3EC8F}" type="datetimeFigureOut">
              <a:rPr lang="en-US" smtClean="0"/>
              <a:t>2014/11/03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960743-97CB-4F6D-BD56-F920467721F2}" type="datetimeFigureOut">
              <a:rPr lang="en-GB" smtClean="0"/>
              <a:t>2014/11/03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FA06B-B4EA-4159-9303-65CD38B1026E}" type="slidenum">
              <a:rPr lang="en-GB" smtClean="0"/>
              <a:t>5</a:t>
            </a:fld>
            <a:endParaRPr lang="en-GB"/>
          </a:p>
        </p:txBody>
      </p:sp>
    </p:spTree>
    <p:extLst>
      <p:ext uri="{BB962C8B-B14F-4D97-AF65-F5344CB8AC3E}">
        <p14:creationId xmlns:p14="http://schemas.microsoft.com/office/powerpoint/2010/main" val="8282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FA06B-B4EA-4159-9303-65CD38B1026E}" type="slidenum">
              <a:rPr lang="en-GB" smtClean="0"/>
              <a:t>6</a:t>
            </a:fld>
            <a:endParaRPr lang="en-GB"/>
          </a:p>
        </p:txBody>
      </p:sp>
    </p:spTree>
    <p:extLst>
      <p:ext uri="{BB962C8B-B14F-4D97-AF65-F5344CB8AC3E}">
        <p14:creationId xmlns:p14="http://schemas.microsoft.com/office/powerpoint/2010/main" val="359409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Gr 4s don’t know basic number bonds to 10</a:t>
            </a:r>
          </a:p>
          <a:p>
            <a:pPr marL="171450" indent="-171450">
              <a:buFontTx/>
              <a:buChar char="•"/>
            </a:pPr>
            <a:r>
              <a:rPr lang="en-US" dirty="0" smtClean="0"/>
              <a:t>* 2+98</a:t>
            </a:r>
          </a:p>
          <a:p>
            <a:pPr marL="171450" indent="-171450">
              <a:buFontTx/>
              <a:buChar char="•"/>
            </a:pPr>
            <a:r>
              <a:rPr lang="en-US" dirty="0" smtClean="0"/>
              <a:t>If can connect 2+98 as the same as 98+2 (because order in addition doesn’t matter while in subtraction it does) then we can simply count on 98, 99, 100. Or we could use our understanding of place value to add the 2 to 8 and then to 90. These foci were all research informed and based on a through piloting process.</a:t>
            </a:r>
            <a:endParaRPr lang="en-US" dirty="0"/>
          </a:p>
        </p:txBody>
      </p:sp>
      <p:sp>
        <p:nvSpPr>
          <p:cNvPr id="4" name="Slide Number Placeholder 3"/>
          <p:cNvSpPr>
            <a:spLocks noGrp="1"/>
          </p:cNvSpPr>
          <p:nvPr>
            <p:ph type="sldNum" sz="quarter" idx="10"/>
          </p:nvPr>
        </p:nvSpPr>
        <p:spPr/>
        <p:txBody>
          <a:bodyPr/>
          <a:lstStyle/>
          <a:p>
            <a:fld id="{BA7FA06B-B4EA-4159-9303-65CD38B1026E}" type="slidenum">
              <a:rPr lang="en-GB" smtClean="0"/>
              <a:t>8</a:t>
            </a:fld>
            <a:endParaRPr lang="en-GB"/>
          </a:p>
        </p:txBody>
      </p:sp>
    </p:spTree>
    <p:extLst>
      <p:ext uri="{BB962C8B-B14F-4D97-AF65-F5344CB8AC3E}">
        <p14:creationId xmlns:p14="http://schemas.microsoft.com/office/powerpoint/2010/main" val="407822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a:xfrm>
            <a:off x="77040" y="300690"/>
            <a:ext cx="2743200" cy="182880"/>
          </a:xfrm>
          <a:prstGeom prst="rect">
            <a:avLst/>
          </a:prstGeom>
        </p:spPr>
        <p:txBody>
          <a:bodyPr/>
          <a:lstStyle/>
          <a:p>
            <a:fld id="{679BC7E7-EA8E-4DA7-915E-CC098D9BADCB}" type="datetimeFigureOut">
              <a:rPr lang="en-US" smtClean="0"/>
              <a:t>2014/11/03</a:t>
            </a:fld>
            <a:endParaRPr lang="en-US"/>
          </a:p>
        </p:txBody>
      </p:sp>
      <p:sp>
        <p:nvSpPr>
          <p:cNvPr id="6" name="Footer Placeholder 5"/>
          <p:cNvSpPr>
            <a:spLocks noGrp="1"/>
          </p:cNvSpPr>
          <p:nvPr>
            <p:ph type="ftr" sz="quarter" idx="11"/>
          </p:nvPr>
        </p:nvSpPr>
        <p:spPr>
          <a:xfrm>
            <a:off x="76200" y="116541"/>
            <a:ext cx="2743200" cy="182880"/>
          </a:xfrm>
          <a:prstGeom prst="rect">
            <a:avLst/>
          </a:prstGeom>
        </p:spPr>
        <p:txBody>
          <a:bodyPr/>
          <a:lstStyle/>
          <a:p>
            <a:endParaRPr lang="en-US"/>
          </a:p>
        </p:txBody>
      </p:sp>
      <p:sp>
        <p:nvSpPr>
          <p:cNvPr id="7" name="Slide Number Placeholder 6"/>
          <p:cNvSpPr>
            <a:spLocks noGrp="1"/>
          </p:cNvSpPr>
          <p:nvPr>
            <p:ph type="sldNum" sz="quarter" idx="12"/>
          </p:nvPr>
        </p:nvSpPr>
        <p:spPr>
          <a:xfrm>
            <a:off x="76200" y="605491"/>
            <a:ext cx="1385887" cy="232710"/>
          </a:xfrm>
          <a:prstGeom prst="rect">
            <a:avLst/>
          </a:prstGeom>
        </p:spPr>
        <p:txBody>
          <a:bodyPr/>
          <a:lstStyle/>
          <a:p>
            <a:fld id="{9F2F5E10-5301-4EE6-90D2-A6C4A3F62BED}"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a:xfrm>
            <a:off x="77040" y="300690"/>
            <a:ext cx="2743200" cy="182880"/>
          </a:xfrm>
          <a:prstGeom prst="rect">
            <a:avLst/>
          </a:prstGeom>
        </p:spPr>
        <p:txBody>
          <a:bodyPr/>
          <a:lstStyle/>
          <a:p>
            <a:fld id="{679BC7E7-EA8E-4DA7-915E-CC098D9BADCB}" type="datetimeFigureOut">
              <a:rPr lang="en-US" smtClean="0"/>
              <a:t>2014/11/03</a:t>
            </a:fld>
            <a:endParaRPr lang="en-US"/>
          </a:p>
        </p:txBody>
      </p:sp>
      <p:sp>
        <p:nvSpPr>
          <p:cNvPr id="6" name="Footer Placeholder 5"/>
          <p:cNvSpPr>
            <a:spLocks noGrp="1"/>
          </p:cNvSpPr>
          <p:nvPr>
            <p:ph type="ftr" sz="quarter" idx="11"/>
          </p:nvPr>
        </p:nvSpPr>
        <p:spPr>
          <a:xfrm>
            <a:off x="76200" y="116541"/>
            <a:ext cx="2743200" cy="182880"/>
          </a:xfrm>
          <a:prstGeom prst="rect">
            <a:avLst/>
          </a:prstGeom>
        </p:spPr>
        <p:txBody>
          <a:bodyPr/>
          <a:lstStyle/>
          <a:p>
            <a:endParaRPr lang="en-US"/>
          </a:p>
        </p:txBody>
      </p:sp>
      <p:sp>
        <p:nvSpPr>
          <p:cNvPr id="7" name="Slide Number Placeholder 6"/>
          <p:cNvSpPr>
            <a:spLocks noGrp="1"/>
          </p:cNvSpPr>
          <p:nvPr>
            <p:ph type="sldNum" sz="quarter" idx="12"/>
          </p:nvPr>
        </p:nvSpPr>
        <p:spPr>
          <a:xfrm>
            <a:off x="76200" y="605491"/>
            <a:ext cx="1385887" cy="232710"/>
          </a:xfrm>
          <a:prstGeom prst="rect">
            <a:avLst/>
          </a:prstGeom>
        </p:spPr>
        <p:txBody>
          <a:bodyPr/>
          <a:lstStyle/>
          <a:p>
            <a:fld id="{9F2F5E10-5301-4EE6-90D2-A6C4A3F62BED}"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716837" cy="1015752"/>
          </a:xfrm>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395536" y="1772816"/>
            <a:ext cx="3961311" cy="462798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294" y="1700808"/>
            <a:ext cx="3997170" cy="469999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55098" y="1844824"/>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2788" y="2636912"/>
            <a:ext cx="3657600" cy="376388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16016" y="1844824"/>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2636912"/>
            <a:ext cx="3657600" cy="376388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77040" y="300690"/>
            <a:ext cx="2743200" cy="182880"/>
          </a:xfrm>
          <a:prstGeom prst="rect">
            <a:avLst/>
          </a:prstGeom>
        </p:spPr>
        <p:txBody>
          <a:bodyPr/>
          <a:lstStyle/>
          <a:p>
            <a:fld id="{679BC7E7-EA8E-4DA7-915E-CC098D9BADCB}" type="datetimeFigureOut">
              <a:rPr lang="en-US" smtClean="0"/>
              <a:t>2014/11/03</a:t>
            </a:fld>
            <a:endParaRPr lang="en-US"/>
          </a:p>
        </p:txBody>
      </p:sp>
      <p:sp>
        <p:nvSpPr>
          <p:cNvPr id="4" name="Footer Placeholder 3"/>
          <p:cNvSpPr>
            <a:spLocks noGrp="1"/>
          </p:cNvSpPr>
          <p:nvPr>
            <p:ph type="ftr" sz="quarter" idx="11"/>
          </p:nvPr>
        </p:nvSpPr>
        <p:spPr>
          <a:xfrm>
            <a:off x="76200" y="116541"/>
            <a:ext cx="2743200" cy="182880"/>
          </a:xfrm>
          <a:prstGeom prst="rect">
            <a:avLst/>
          </a:prstGeom>
        </p:spPr>
        <p:txBody>
          <a:bodyPr/>
          <a:lstStyle/>
          <a:p>
            <a:endParaRPr lang="en-US"/>
          </a:p>
        </p:txBody>
      </p:sp>
      <p:sp>
        <p:nvSpPr>
          <p:cNvPr id="5" name="Slide Number Placeholder 4"/>
          <p:cNvSpPr>
            <a:spLocks noGrp="1"/>
          </p:cNvSpPr>
          <p:nvPr>
            <p:ph type="sldNum" sz="quarter" idx="12"/>
          </p:nvPr>
        </p:nvSpPr>
        <p:spPr>
          <a:xfrm>
            <a:off x="76200" y="605491"/>
            <a:ext cx="1385887" cy="232710"/>
          </a:xfrm>
          <a:prstGeom prst="rect">
            <a:avLst/>
          </a:prstGeom>
        </p:spPr>
        <p:txBody>
          <a:bodyPr/>
          <a:lstStyle/>
          <a:p>
            <a:fld id="{9F2F5E10-5301-4EE6-90D2-A6C4A3F62B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e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userDrawn="1"/>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1043608" y="188640"/>
            <a:ext cx="7716837" cy="14478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323528" y="1772816"/>
            <a:ext cx="8424936" cy="46279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41" name="Picture 40" descr="NEW_SANC_LOGO_HIGH_QUAL.jp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563712" y="5949280"/>
            <a:ext cx="472783" cy="825991"/>
          </a:xfrm>
          <a:prstGeom prst="rect">
            <a:avLst/>
          </a:prstGeom>
          <a:noFill/>
          <a:ln w="28575">
            <a:solidFill>
              <a:schemeClr val="bg1"/>
            </a:solidFill>
          </a:ln>
          <a:effectLst>
            <a:outerShdw blurRad="50800" dist="38100" dir="10800000" algn="r" rotWithShape="0">
              <a:prstClr val="black">
                <a:alpha val="40000"/>
              </a:prstClr>
            </a:outerShdw>
          </a:effectLst>
        </p:spPr>
      </p:pic>
      <p:sp>
        <p:nvSpPr>
          <p:cNvPr id="4" name="TextBox 3"/>
          <p:cNvSpPr txBox="1"/>
          <p:nvPr userDrawn="1"/>
        </p:nvSpPr>
        <p:spPr>
          <a:xfrm rot="5400000">
            <a:off x="8155342" y="5004392"/>
            <a:ext cx="1584176" cy="161583"/>
          </a:xfrm>
          <a:prstGeom prst="rect">
            <a:avLst/>
          </a:prstGeom>
          <a:noFill/>
        </p:spPr>
        <p:txBody>
          <a:bodyPr wrap="square" lIns="0" tIns="0" rIns="0" bIns="0" rtlCol="0" anchor="t" anchorCtr="0">
            <a:spAutoFit/>
          </a:bodyPr>
          <a:lstStyle/>
          <a:p>
            <a:pPr algn="r"/>
            <a:r>
              <a:rPr lang="en-US" sz="1050" dirty="0" err="1" smtClean="0">
                <a:solidFill>
                  <a:schemeClr val="bg1"/>
                </a:solidFill>
              </a:rPr>
              <a:t>www.ru.ac.za</a:t>
            </a:r>
            <a:r>
              <a:rPr lang="en-US" sz="1050" dirty="0" smtClean="0">
                <a:solidFill>
                  <a:schemeClr val="bg1"/>
                </a:solidFill>
              </a:rPr>
              <a:t>/</a:t>
            </a:r>
            <a:r>
              <a:rPr lang="en-US" sz="1050" dirty="0" err="1" smtClean="0">
                <a:solidFill>
                  <a:schemeClr val="bg1"/>
                </a:solidFill>
              </a:rPr>
              <a:t>sanc</a:t>
            </a:r>
            <a:endParaRPr lang="en-US" sz="105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xStyles>
    <p:titleStyle>
      <a:lvl1pPr algn="r" defTabSz="914400" rtl="0" eaLnBrk="1" latinLnBrk="0" hangingPunct="1">
        <a:lnSpc>
          <a:spcPct val="90000"/>
        </a:lnSpc>
        <a:spcBef>
          <a:spcPct val="0"/>
        </a:spcBef>
        <a:buNone/>
        <a:defRPr sz="3600" kern="1200">
          <a:ln>
            <a:solidFill>
              <a:schemeClr val="accent1"/>
            </a:solidFill>
          </a:ln>
          <a:solidFill>
            <a:schemeClr val="accent3"/>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33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8091" y="188640"/>
            <a:ext cx="8716397" cy="5904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itle 6"/>
          <p:cNvSpPr>
            <a:spLocks noGrp="1"/>
          </p:cNvSpPr>
          <p:nvPr>
            <p:ph type="ctrTitle"/>
          </p:nvPr>
        </p:nvSpPr>
        <p:spPr>
          <a:xfrm rot="21042312">
            <a:off x="578222" y="3890737"/>
            <a:ext cx="8523665" cy="1612607"/>
          </a:xfrm>
        </p:spPr>
        <p:txBody>
          <a:bodyPr/>
          <a:lstStyle/>
          <a:p>
            <a:pPr>
              <a:lnSpc>
                <a:spcPct val="80000"/>
              </a:lnSpc>
            </a:pPr>
            <a:r>
              <a:rPr lang="en-US" sz="3600" dirty="0" smtClean="0">
                <a:ln>
                  <a:solidFill>
                    <a:schemeClr val="tx2"/>
                  </a:solidFill>
                </a:ln>
              </a:rPr>
              <a:t>… enabling </a:t>
            </a:r>
            <a:r>
              <a:rPr lang="en-US" sz="3600" dirty="0">
                <a:ln>
                  <a:solidFill>
                    <a:schemeClr val="tx2"/>
                  </a:solidFill>
                </a:ln>
              </a:rPr>
              <a:t>spaces for both recovery and extension of mathematical proficiency in young </a:t>
            </a:r>
            <a:r>
              <a:rPr lang="en-US" sz="3600" dirty="0" smtClean="0">
                <a:ln>
                  <a:solidFill>
                    <a:schemeClr val="tx2"/>
                  </a:solidFill>
                </a:ln>
              </a:rPr>
              <a:t>learners</a:t>
            </a:r>
            <a:endParaRPr lang="en-GB" sz="3600" dirty="0">
              <a:ln>
                <a:solidFill>
                  <a:schemeClr val="tx2"/>
                </a:solidFill>
              </a:ln>
            </a:endParaRPr>
          </a:p>
        </p:txBody>
      </p:sp>
      <p:sp>
        <p:nvSpPr>
          <p:cNvPr id="8" name="Subtitle 7"/>
          <p:cNvSpPr>
            <a:spLocks noGrp="1"/>
          </p:cNvSpPr>
          <p:nvPr>
            <p:ph type="subTitle" idx="1"/>
          </p:nvPr>
        </p:nvSpPr>
        <p:spPr>
          <a:xfrm>
            <a:off x="2443879" y="6042992"/>
            <a:ext cx="6400800" cy="914400"/>
          </a:xfrm>
        </p:spPr>
        <p:txBody>
          <a:bodyPr>
            <a:noAutofit/>
          </a:bodyPr>
          <a:lstStyle/>
          <a:p>
            <a:r>
              <a:rPr lang="en-US" sz="1800" dirty="0"/>
              <a:t>PGCE FP/IP </a:t>
            </a:r>
            <a:r>
              <a:rPr lang="en-US" sz="1800" dirty="0" smtClean="0"/>
              <a:t>Research Conference 28</a:t>
            </a:r>
            <a:r>
              <a:rPr lang="en-US" sz="1800" baseline="30000" dirty="0" smtClean="0"/>
              <a:t>th</a:t>
            </a:r>
            <a:r>
              <a:rPr lang="en-US" sz="1800" dirty="0" smtClean="0"/>
              <a:t> October 2014</a:t>
            </a:r>
            <a:br>
              <a:rPr lang="en-US" sz="1800" dirty="0" smtClean="0"/>
            </a:br>
            <a:r>
              <a:rPr lang="en-US" sz="1800" dirty="0" smtClean="0"/>
              <a:t>Debbie Stott</a:t>
            </a:r>
            <a:endParaRPr lang="en-GB" sz="1800" dirty="0"/>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9512" y="6237312"/>
            <a:ext cx="1944216" cy="493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6"/>
          <p:cNvSpPr txBox="1">
            <a:spLocks/>
          </p:cNvSpPr>
          <p:nvPr/>
        </p:nvSpPr>
        <p:spPr>
          <a:xfrm rot="21042312">
            <a:off x="2807327" y="187626"/>
            <a:ext cx="6642990" cy="76571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600" kern="1200">
                <a:solidFill>
                  <a:schemeClr val="bg1"/>
                </a:solidFill>
                <a:effectLst>
                  <a:outerShdw blurRad="50800" dist="38100" dir="2700000" algn="tl" rotWithShape="0">
                    <a:srgbClr val="000000">
                      <a:alpha val="43000"/>
                    </a:srgbClr>
                  </a:outerShdw>
                </a:effectLst>
                <a:latin typeface="+mj-lt"/>
                <a:ea typeface="+mj-ea"/>
                <a:cs typeface="+mj-cs"/>
              </a:defRPr>
            </a:lvl1pPr>
          </a:lstStyle>
          <a:p>
            <a:r>
              <a:rPr lang="en-US" sz="3600" dirty="0" smtClean="0">
                <a:ln>
                  <a:solidFill>
                    <a:schemeClr val="accent3"/>
                  </a:solidFill>
                </a:ln>
                <a:solidFill>
                  <a:schemeClr val="accent1"/>
                </a:solidFill>
              </a:rPr>
              <a:t>After school maths clubs …</a:t>
            </a:r>
            <a:endParaRPr lang="en-GB" sz="3600" dirty="0">
              <a:ln>
                <a:solidFill>
                  <a:schemeClr val="accent3"/>
                </a:solidFill>
              </a:ln>
              <a:solidFill>
                <a:schemeClr val="accent1"/>
              </a:solidFill>
            </a:endParaRPr>
          </a:p>
        </p:txBody>
      </p:sp>
      <p:pic>
        <p:nvPicPr>
          <p:cNvPr id="10" name="Picture 9" descr="NEW_SANC_LOGO_HIGH_QU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63712" y="5949280"/>
            <a:ext cx="472783" cy="825991"/>
          </a:xfrm>
          <a:prstGeom prst="rect">
            <a:avLst/>
          </a:prstGeom>
          <a:noFill/>
          <a:ln w="28575">
            <a:solidFill>
              <a:schemeClr val="bg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654275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Clubs essential learning spaces for facilitators and researchers</a:t>
            </a:r>
            <a:endParaRPr lang="en-US" dirty="0"/>
          </a:p>
        </p:txBody>
      </p:sp>
      <p:sp>
        <p:nvSpPr>
          <p:cNvPr id="2" name="Content Placeholder 1"/>
          <p:cNvSpPr>
            <a:spLocks noGrp="1"/>
          </p:cNvSpPr>
          <p:nvPr>
            <p:ph idx="1"/>
          </p:nvPr>
        </p:nvSpPr>
        <p:spPr/>
        <p:txBody>
          <a:bodyPr>
            <a:normAutofit/>
          </a:bodyPr>
          <a:lstStyle/>
          <a:p>
            <a:pPr>
              <a:buFontTx/>
              <a:buChar char="•"/>
            </a:pPr>
            <a:r>
              <a:rPr lang="en-US" dirty="0" smtClean="0"/>
              <a:t>trial </a:t>
            </a:r>
            <a:r>
              <a:rPr lang="en-US" dirty="0"/>
              <a:t>methods/ ideas/ resources for </a:t>
            </a:r>
            <a:r>
              <a:rPr lang="en-US" dirty="0" smtClean="0"/>
              <a:t>NICLE</a:t>
            </a:r>
          </a:p>
          <a:p>
            <a:pPr>
              <a:buFontTx/>
              <a:buChar char="•"/>
            </a:pPr>
            <a:r>
              <a:rPr lang="en-US" dirty="0"/>
              <a:t>Aha moments</a:t>
            </a:r>
          </a:p>
          <a:p>
            <a:pPr>
              <a:buFontTx/>
              <a:buChar char="•"/>
            </a:pPr>
            <a:r>
              <a:rPr lang="en-US" dirty="0" smtClean="0"/>
              <a:t>Encounter key challenges (linguistic; conceptual, contextual)</a:t>
            </a:r>
          </a:p>
          <a:p>
            <a:pPr>
              <a:buFontTx/>
              <a:buChar char="•"/>
            </a:pPr>
            <a:r>
              <a:rPr lang="en-US" dirty="0" smtClean="0"/>
              <a:t>Research spaces and </a:t>
            </a:r>
            <a:r>
              <a:rPr lang="en-US" dirty="0" smtClean="0">
                <a:solidFill>
                  <a:srgbClr val="F14124"/>
                </a:solidFill>
              </a:rPr>
              <a:t>opportunity to give something back</a:t>
            </a:r>
            <a:r>
              <a:rPr lang="en-US" dirty="0" smtClean="0"/>
              <a:t> – ethical commitment with regards to research access</a:t>
            </a:r>
            <a:endParaRPr lang="en-US" dirty="0"/>
          </a:p>
          <a:p>
            <a:pPr>
              <a:buFontTx/>
              <a:buChar char="•"/>
            </a:pPr>
            <a:endParaRPr lang="en-US" dirty="0" smtClean="0"/>
          </a:p>
          <a:p>
            <a:endParaRPr lang="en-US" dirty="0"/>
          </a:p>
        </p:txBody>
      </p:sp>
    </p:spTree>
    <p:extLst>
      <p:ext uri="{BB962C8B-B14F-4D97-AF65-F5344CB8AC3E}">
        <p14:creationId xmlns:p14="http://schemas.microsoft.com/office/powerpoint/2010/main" val="617839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Without foundational understanding learners ‘play school’ (no </a:t>
            </a:r>
            <a:r>
              <a:rPr lang="en-US" dirty="0"/>
              <a:t>o</a:t>
            </a:r>
            <a:r>
              <a:rPr lang="en-US" dirty="0" smtClean="0"/>
              <a:t>pportunity to learn)</a:t>
            </a:r>
          </a:p>
          <a:p>
            <a:r>
              <a:rPr lang="en-US" dirty="0" smtClean="0"/>
              <a:t>ANAs &amp; other – show that many of our learners still count all, count on </a:t>
            </a:r>
          </a:p>
          <a:p>
            <a:r>
              <a:rPr lang="en-US" dirty="0" smtClean="0"/>
              <a:t>25 + 36; 52 + 369; 236 x 24 </a:t>
            </a:r>
            <a:br>
              <a:rPr lang="en-US" dirty="0" smtClean="0"/>
            </a:br>
            <a:r>
              <a:rPr lang="en-US" dirty="0" smtClean="0"/>
              <a:t>majority of learners can’t participate – there is no OTL without recovery – curriculum is beyond the ZPD for majority</a:t>
            </a:r>
          </a:p>
        </p:txBody>
      </p:sp>
      <p:sp>
        <p:nvSpPr>
          <p:cNvPr id="3" name="Title 2"/>
          <p:cNvSpPr>
            <a:spLocks noGrp="1"/>
          </p:cNvSpPr>
          <p:nvPr>
            <p:ph type="title"/>
          </p:nvPr>
        </p:nvSpPr>
        <p:spPr/>
        <p:txBody>
          <a:bodyPr/>
          <a:lstStyle/>
          <a:p>
            <a:r>
              <a:rPr lang="en-US" dirty="0" smtClean="0"/>
              <a:t>Focus on recovery of foundations is essential!</a:t>
            </a:r>
            <a:endParaRPr lang="en-US" dirty="0"/>
          </a:p>
        </p:txBody>
      </p:sp>
    </p:spTree>
    <p:extLst>
      <p:ext uri="{BB962C8B-B14F-4D97-AF65-F5344CB8AC3E}">
        <p14:creationId xmlns:p14="http://schemas.microsoft.com/office/powerpoint/2010/main" val="20021423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PhD - 2012 case study clubs (mixed ability)</a:t>
            </a:r>
          </a:p>
          <a:p>
            <a:pPr lvl="1"/>
            <a:r>
              <a:rPr lang="en-US" dirty="0" smtClean="0"/>
              <a:t>strong learner progression across Wright et al levels from Feb – Nov 2012</a:t>
            </a:r>
          </a:p>
          <a:p>
            <a:r>
              <a:rPr lang="en-US" b="1" dirty="0" smtClean="0"/>
              <a:t>Masters research studies</a:t>
            </a:r>
            <a:r>
              <a:rPr lang="en-US" dirty="0" smtClean="0"/>
              <a:t> –similar shifts</a:t>
            </a:r>
          </a:p>
          <a:p>
            <a:r>
              <a:rPr lang="en-US" b="1" dirty="0" smtClean="0"/>
              <a:t>Highlights/ anecdotes 2013 clubs</a:t>
            </a:r>
          </a:p>
          <a:p>
            <a:pPr lvl="1"/>
            <a:r>
              <a:rPr lang="en-US" dirty="0" smtClean="0"/>
              <a:t>club learners moving towards ‘top performers’ in class</a:t>
            </a:r>
          </a:p>
          <a:p>
            <a:pPr lvl="1"/>
            <a:r>
              <a:rPr lang="en-US" dirty="0" smtClean="0"/>
              <a:t>attitude towards doing math </a:t>
            </a:r>
            <a:r>
              <a:rPr lang="en-US" dirty="0" err="1" smtClean="0"/>
              <a:t>hw</a:t>
            </a:r>
            <a:r>
              <a:rPr lang="en-US" dirty="0" smtClean="0"/>
              <a:t> &amp; working with numbers </a:t>
            </a:r>
            <a:r>
              <a:rPr lang="en-US" dirty="0"/>
              <a:t>transformed (Parents) </a:t>
            </a:r>
            <a:endParaRPr lang="en-US" dirty="0" smtClean="0"/>
          </a:p>
          <a:p>
            <a:pPr lvl="1"/>
            <a:r>
              <a:rPr lang="en-US" dirty="0" smtClean="0"/>
              <a:t>willingness to talk/ share &amp; engagement in class is greater – helpers (</a:t>
            </a:r>
            <a:r>
              <a:rPr lang="en-US" dirty="0"/>
              <a:t>Teachers) </a:t>
            </a:r>
            <a:endParaRPr lang="en-US" dirty="0" smtClean="0"/>
          </a:p>
          <a:p>
            <a:pPr lvl="1"/>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Club research points to strong recovery</a:t>
            </a:r>
            <a:endParaRPr lang="en-US" dirty="0"/>
          </a:p>
        </p:txBody>
      </p:sp>
    </p:spTree>
    <p:extLst>
      <p:ext uri="{BB962C8B-B14F-4D97-AF65-F5344CB8AC3E}">
        <p14:creationId xmlns:p14="http://schemas.microsoft.com/office/powerpoint/2010/main" val="33443421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school maths clubs rationale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solidFill>
                  <a:schemeClr val="accent3">
                    <a:lumMod val="40000"/>
                    <a:lumOff val="60000"/>
                  </a:schemeClr>
                </a:solidFill>
                <a:effectLst>
                  <a:outerShdw blurRad="50800" dist="38100" dir="2700000" algn="tl" rotWithShape="0">
                    <a:srgbClr val="000000">
                      <a:alpha val="43000"/>
                    </a:srgbClr>
                  </a:outerShdw>
                </a:effectLst>
              </a:rPr>
              <a:t>After school </a:t>
            </a:r>
            <a:r>
              <a:rPr lang="en-GB" dirty="0">
                <a:solidFill>
                  <a:schemeClr val="accent3">
                    <a:lumMod val="40000"/>
                    <a:lumOff val="60000"/>
                  </a:schemeClr>
                </a:solidFill>
                <a:effectLst>
                  <a:outerShdw blurRad="50800" dist="38100" dir="2700000" algn="tl" rotWithShape="0">
                    <a:srgbClr val="000000">
                      <a:alpha val="43000"/>
                    </a:srgbClr>
                  </a:outerShdw>
                </a:effectLst>
              </a:rPr>
              <a:t>programs are a critical first step in the process of changing not just how we educate our children, but how we come together, in partnership - school and community - to ensure their success </a:t>
            </a:r>
            <a:r>
              <a:rPr lang="en-GB" sz="1700" dirty="0">
                <a:solidFill>
                  <a:schemeClr val="accent3">
                    <a:lumMod val="40000"/>
                    <a:lumOff val="60000"/>
                  </a:schemeClr>
                </a:solidFill>
                <a:effectLst>
                  <a:outerShdw blurRad="50800" dist="38100" dir="2700000" algn="tl" rotWithShape="0">
                    <a:srgbClr val="000000">
                      <a:alpha val="43000"/>
                    </a:srgbClr>
                  </a:outerShdw>
                </a:effectLst>
              </a:rPr>
              <a:t>(White, 2005, p. 8</a:t>
            </a:r>
            <a:r>
              <a:rPr lang="en-GB" sz="1700" dirty="0" smtClean="0">
                <a:solidFill>
                  <a:schemeClr val="accent3">
                    <a:lumMod val="40000"/>
                    <a:lumOff val="60000"/>
                  </a:schemeClr>
                </a:solidFill>
                <a:effectLst>
                  <a:outerShdw blurRad="50800" dist="38100" dir="2700000" algn="tl" rotWithShape="0">
                    <a:srgbClr val="000000">
                      <a:alpha val="43000"/>
                    </a:srgbClr>
                  </a:outerShdw>
                </a:effectLst>
              </a:rPr>
              <a:t>)</a:t>
            </a:r>
            <a:endParaRPr lang="en-ZA" sz="1700" dirty="0">
              <a:solidFill>
                <a:schemeClr val="accent3">
                  <a:lumMod val="40000"/>
                  <a:lumOff val="60000"/>
                </a:schemeClr>
              </a:solidFill>
              <a:effectLst>
                <a:outerShdw blurRad="50800" dist="38100" dir="2700000" algn="tl" rotWithShape="0">
                  <a:srgbClr val="000000">
                    <a:alpha val="43000"/>
                  </a:srgbClr>
                </a:outerShdw>
              </a:effectLst>
            </a:endParaRPr>
          </a:p>
          <a:p>
            <a:pPr hangingPunct="0"/>
            <a:r>
              <a:rPr lang="en-GB" dirty="0" smtClean="0">
                <a:effectLst/>
              </a:rPr>
              <a:t>The </a:t>
            </a:r>
            <a:r>
              <a:rPr lang="en-GB" dirty="0">
                <a:solidFill>
                  <a:schemeClr val="accent6"/>
                </a:solidFill>
                <a:effectLst/>
              </a:rPr>
              <a:t>positive</a:t>
            </a:r>
            <a:r>
              <a:rPr lang="en-GB" dirty="0">
                <a:effectLst/>
              </a:rPr>
              <a:t> effects of </a:t>
            </a:r>
            <a:r>
              <a:rPr lang="en-GB" dirty="0" smtClean="0">
                <a:effectLst/>
              </a:rPr>
              <a:t>participating in OST </a:t>
            </a:r>
            <a:r>
              <a:rPr lang="en-GB" dirty="0">
                <a:effectLst/>
              </a:rPr>
              <a:t>programmes as follows: </a:t>
            </a:r>
            <a:endParaRPr lang="en-ZA" dirty="0">
              <a:effectLst/>
            </a:endParaRPr>
          </a:p>
          <a:p>
            <a:pPr lvl="1"/>
            <a:r>
              <a:rPr lang="en-GB" dirty="0">
                <a:effectLst/>
              </a:rPr>
              <a:t>young people benefit when they spend time engaged in structured pursuits that offer opportunities for positive interactions with adults and peers, encourage them to contribute and take initiative, and contain challenging and engaging tasks that help them develop and apply new skills and personal talents </a:t>
            </a:r>
            <a:r>
              <a:rPr lang="en-GB" sz="1500" dirty="0">
                <a:effectLst/>
              </a:rPr>
              <a:t>(</a:t>
            </a:r>
            <a:r>
              <a:rPr lang="en-GB" sz="1500" dirty="0" err="1">
                <a:effectLst/>
              </a:rPr>
              <a:t>Durlak</a:t>
            </a:r>
            <a:r>
              <a:rPr lang="en-GB" sz="1500" dirty="0">
                <a:effectLst/>
              </a:rPr>
              <a:t> &amp; </a:t>
            </a:r>
            <a:r>
              <a:rPr lang="en-GB" sz="1500" dirty="0" err="1" smtClean="0">
                <a:effectLst/>
              </a:rPr>
              <a:t>Weissberg</a:t>
            </a:r>
            <a:r>
              <a:rPr lang="en-GB" sz="1500" dirty="0" smtClean="0">
                <a:effectLst/>
              </a:rPr>
              <a:t>, 2007 </a:t>
            </a:r>
            <a:r>
              <a:rPr lang="en-GB" sz="1500" dirty="0">
                <a:effectLst/>
              </a:rPr>
              <a:t>p. 5</a:t>
            </a:r>
            <a:r>
              <a:rPr lang="en-GB" sz="1500" dirty="0" smtClean="0">
                <a:effectLst/>
              </a:rPr>
              <a:t>)</a:t>
            </a:r>
          </a:p>
        </p:txBody>
      </p:sp>
    </p:spTree>
    <p:extLst>
      <p:ext uri="{BB962C8B-B14F-4D97-AF65-F5344CB8AC3E}">
        <p14:creationId xmlns:p14="http://schemas.microsoft.com/office/powerpoint/2010/main" val="2487683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why </a:t>
            </a:r>
            <a:r>
              <a:rPr lang="en-GB" dirty="0" smtClean="0">
                <a:effectLst/>
              </a:rPr>
              <a:t>maths clubs </a:t>
            </a:r>
            <a:r>
              <a:rPr lang="en-GB" dirty="0">
                <a:effectLst/>
              </a:rPr>
              <a:t>could be beneficial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effectLst/>
              </a:rPr>
              <a:t>Graven </a:t>
            </a:r>
            <a:r>
              <a:rPr lang="en-GB" dirty="0">
                <a:effectLst/>
              </a:rPr>
              <a:t>(2011b) </a:t>
            </a:r>
            <a:r>
              <a:rPr lang="en-GB" dirty="0" smtClean="0">
                <a:effectLst/>
              </a:rPr>
              <a:t>gives four reasons: </a:t>
            </a:r>
          </a:p>
          <a:p>
            <a:pPr marL="457200" indent="-457200">
              <a:buFont typeface="+mj-lt"/>
              <a:buAutoNum type="arabicPeriod"/>
            </a:pPr>
            <a:r>
              <a:rPr lang="en-GB" dirty="0" smtClean="0">
                <a:solidFill>
                  <a:srgbClr val="B523B4"/>
                </a:solidFill>
                <a:effectLst/>
              </a:rPr>
              <a:t>Remediation </a:t>
            </a:r>
            <a:r>
              <a:rPr lang="en-GB" dirty="0">
                <a:solidFill>
                  <a:srgbClr val="B523B4"/>
                </a:solidFill>
                <a:effectLst/>
              </a:rPr>
              <a:t>work </a:t>
            </a:r>
            <a:r>
              <a:rPr lang="en-GB" dirty="0">
                <a:effectLst/>
              </a:rPr>
              <a:t>that consolidates mathematical foundations is an urgent requirement for many learners in South African schools and clubs could provide a place for this type of remediation to take place. </a:t>
            </a:r>
            <a:endParaRPr lang="en-GB" dirty="0" smtClean="0">
              <a:effectLst/>
            </a:endParaRPr>
          </a:p>
          <a:p>
            <a:pPr marL="457200" indent="-457200">
              <a:buFont typeface="+mj-lt"/>
              <a:buAutoNum type="arabicPeriod"/>
            </a:pPr>
            <a:r>
              <a:rPr lang="en-GB" dirty="0" smtClean="0">
                <a:effectLst/>
              </a:rPr>
              <a:t>Clubs </a:t>
            </a:r>
            <a:r>
              <a:rPr lang="en-GB" dirty="0">
                <a:effectLst/>
              </a:rPr>
              <a:t>could also create opportunities to </a:t>
            </a:r>
            <a:r>
              <a:rPr lang="en-GB" dirty="0">
                <a:solidFill>
                  <a:srgbClr val="B523B4"/>
                </a:solidFill>
                <a:effectLst/>
              </a:rPr>
              <a:t>challenge and extend</a:t>
            </a:r>
            <a:r>
              <a:rPr lang="en-GB" dirty="0">
                <a:effectLst/>
              </a:rPr>
              <a:t> those learners who are coping at their grade level and perhaps to strengthen their mathematical dispositions and confidence. </a:t>
            </a:r>
            <a:endParaRPr lang="en-GB" dirty="0" smtClean="0">
              <a:effectLst/>
            </a:endParaRPr>
          </a:p>
          <a:p>
            <a:pPr marL="457200" indent="-457200">
              <a:buFont typeface="+mj-lt"/>
              <a:buAutoNum type="arabicPeriod"/>
            </a:pPr>
            <a:r>
              <a:rPr lang="en-GB" dirty="0" smtClean="0">
                <a:effectLst/>
              </a:rPr>
              <a:t>Clubs </a:t>
            </a:r>
            <a:r>
              <a:rPr lang="en-GB" dirty="0">
                <a:effectLst/>
              </a:rPr>
              <a:t>could also provide an opportunity to </a:t>
            </a:r>
            <a:r>
              <a:rPr lang="en-GB" dirty="0">
                <a:solidFill>
                  <a:srgbClr val="B523B4"/>
                </a:solidFill>
                <a:effectLst/>
              </a:rPr>
              <a:t>strengthen groups of learners in class</a:t>
            </a:r>
            <a:r>
              <a:rPr lang="en-GB" dirty="0">
                <a:effectLst/>
              </a:rPr>
              <a:t>, who could serve as catalysts for furthering mathematical proficiency of others in their classes. </a:t>
            </a:r>
            <a:endParaRPr lang="en-GB" dirty="0" smtClean="0">
              <a:effectLst/>
            </a:endParaRPr>
          </a:p>
          <a:p>
            <a:pPr marL="457200" indent="-457200">
              <a:buFont typeface="+mj-lt"/>
              <a:buAutoNum type="arabicPeriod"/>
            </a:pPr>
            <a:r>
              <a:rPr lang="en-GB" dirty="0" smtClean="0">
                <a:effectLst/>
              </a:rPr>
              <a:t>Clubs could </a:t>
            </a:r>
            <a:r>
              <a:rPr lang="en-GB" dirty="0">
                <a:effectLst/>
              </a:rPr>
              <a:t>provide </a:t>
            </a:r>
            <a:r>
              <a:rPr lang="en-GB" dirty="0">
                <a:solidFill>
                  <a:srgbClr val="B523B4"/>
                </a:solidFill>
                <a:effectLst/>
              </a:rPr>
              <a:t>extended learning opportunities </a:t>
            </a:r>
            <a:r>
              <a:rPr lang="en-GB" dirty="0">
                <a:effectLst/>
              </a:rPr>
              <a:t>for learners to work on mathematics in OST. </a:t>
            </a:r>
            <a:endParaRPr lang="en-US" dirty="0"/>
          </a:p>
        </p:txBody>
      </p:sp>
    </p:spTree>
    <p:extLst>
      <p:ext uri="{BB962C8B-B14F-4D97-AF65-F5344CB8AC3E}">
        <p14:creationId xmlns:p14="http://schemas.microsoft.com/office/powerpoint/2010/main" val="7965733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92901" cy="1015752"/>
          </a:xfrm>
        </p:spPr>
        <p:txBody>
          <a:bodyPr/>
          <a:lstStyle/>
          <a:p>
            <a:r>
              <a:rPr lang="en-GB" sz="3200" dirty="0">
                <a:effectLst/>
              </a:rPr>
              <a:t>Outcomes associated with participation in after school </a:t>
            </a:r>
            <a:r>
              <a:rPr lang="en-GB" sz="3200" dirty="0" smtClean="0">
                <a:effectLst/>
              </a:rPr>
              <a:t>programmes</a:t>
            </a:r>
            <a:endParaRPr lang="en-US" sz="3200" dirty="0"/>
          </a:p>
        </p:txBody>
      </p:sp>
      <p:sp>
        <p:nvSpPr>
          <p:cNvPr id="3" name="Content Placeholder 2"/>
          <p:cNvSpPr>
            <a:spLocks noGrp="1"/>
          </p:cNvSpPr>
          <p:nvPr>
            <p:ph idx="1"/>
          </p:nvPr>
        </p:nvSpPr>
        <p:spPr/>
        <p:txBody>
          <a:bodyPr>
            <a:normAutofit fontScale="77500" lnSpcReduction="20000"/>
          </a:bodyPr>
          <a:lstStyle/>
          <a:p>
            <a:r>
              <a:rPr lang="en-GB" dirty="0" smtClean="0">
                <a:solidFill>
                  <a:schemeClr val="accent6"/>
                </a:solidFill>
                <a:effectLst/>
              </a:rPr>
              <a:t>Academic</a:t>
            </a:r>
            <a:r>
              <a:rPr lang="en-GB" dirty="0">
                <a:effectLst/>
              </a:rPr>
              <a:t>:</a:t>
            </a:r>
          </a:p>
          <a:p>
            <a:pPr lvl="1"/>
            <a:r>
              <a:rPr lang="en-GB" dirty="0">
                <a:effectLst/>
              </a:rPr>
              <a:t>better attitudes toward </a:t>
            </a:r>
            <a:r>
              <a:rPr lang="en-GB" dirty="0" smtClean="0">
                <a:effectLst/>
              </a:rPr>
              <a:t>school </a:t>
            </a:r>
            <a:endParaRPr lang="en-GB" dirty="0">
              <a:effectLst/>
            </a:endParaRPr>
          </a:p>
          <a:p>
            <a:pPr lvl="1"/>
            <a:r>
              <a:rPr lang="en-GB" dirty="0">
                <a:effectLst/>
              </a:rPr>
              <a:t>better performance in school (as measured by achievement test scores and grades</a:t>
            </a:r>
            <a:r>
              <a:rPr lang="en-GB" dirty="0" smtClean="0">
                <a:effectLst/>
              </a:rPr>
              <a:t>) </a:t>
            </a:r>
            <a:endParaRPr lang="en-GB" dirty="0">
              <a:effectLst/>
            </a:endParaRPr>
          </a:p>
          <a:p>
            <a:pPr lvl="1"/>
            <a:r>
              <a:rPr lang="en-GB" dirty="0">
                <a:effectLst/>
              </a:rPr>
              <a:t>improved homework completion </a:t>
            </a:r>
          </a:p>
          <a:p>
            <a:pPr lvl="1"/>
            <a:r>
              <a:rPr lang="en-GB" dirty="0">
                <a:effectLst/>
              </a:rPr>
              <a:t>better engagement in learning</a:t>
            </a:r>
          </a:p>
          <a:p>
            <a:r>
              <a:rPr lang="en-GB" dirty="0">
                <a:solidFill>
                  <a:srgbClr val="B523B4"/>
                </a:solidFill>
                <a:effectLst/>
              </a:rPr>
              <a:t>Social and emotional benefits</a:t>
            </a:r>
            <a:r>
              <a:rPr lang="en-GB" dirty="0">
                <a:effectLst/>
              </a:rPr>
              <a:t>:</a:t>
            </a:r>
          </a:p>
          <a:p>
            <a:pPr lvl="1"/>
            <a:r>
              <a:rPr lang="en-GB" dirty="0">
                <a:effectLst/>
              </a:rPr>
              <a:t>improved self-confidence</a:t>
            </a:r>
          </a:p>
          <a:p>
            <a:pPr lvl="1"/>
            <a:r>
              <a:rPr lang="en-GB" dirty="0">
                <a:effectLst/>
              </a:rPr>
              <a:t>self-esteem</a:t>
            </a:r>
          </a:p>
          <a:p>
            <a:pPr lvl="1"/>
            <a:r>
              <a:rPr lang="en-GB" dirty="0">
                <a:effectLst/>
              </a:rPr>
              <a:t>improved social and communication skills and/or relationships with others (peers, parents, teachers)</a:t>
            </a:r>
          </a:p>
          <a:p>
            <a:pPr lvl="1"/>
            <a:r>
              <a:rPr lang="en-GB" dirty="0">
                <a:effectLst/>
              </a:rPr>
              <a:t>improved feeling and attitude towards self and school </a:t>
            </a:r>
          </a:p>
          <a:p>
            <a:pPr lvl="1"/>
            <a:r>
              <a:rPr lang="en-GB" dirty="0">
                <a:effectLst/>
              </a:rPr>
              <a:t>development of initiative </a:t>
            </a:r>
            <a:r>
              <a:rPr lang="en-GB" sz="1800" dirty="0">
                <a:effectLst/>
              </a:rPr>
              <a:t>(Little, </a:t>
            </a:r>
            <a:r>
              <a:rPr lang="en-GB" sz="1800" dirty="0" err="1">
                <a:effectLst/>
              </a:rPr>
              <a:t>Wimer</a:t>
            </a:r>
            <a:r>
              <a:rPr lang="en-GB" sz="1800" dirty="0">
                <a:effectLst/>
              </a:rPr>
              <a:t>, &amp; Weiss, 2007) </a:t>
            </a:r>
            <a:endParaRPr lang="en-ZA" sz="1800" i="1" dirty="0">
              <a:effectLst/>
            </a:endParaRPr>
          </a:p>
        </p:txBody>
      </p:sp>
    </p:spTree>
    <p:extLst>
      <p:ext uri="{BB962C8B-B14F-4D97-AF65-F5344CB8AC3E}">
        <p14:creationId xmlns:p14="http://schemas.microsoft.com/office/powerpoint/2010/main" val="309167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Mathematical Proficiency in our clubs</a:t>
            </a:r>
            <a:endParaRPr lang="en-US" sz="3200" dirty="0"/>
          </a:p>
        </p:txBody>
      </p:sp>
      <p:sp>
        <p:nvSpPr>
          <p:cNvPr id="3" name="Content Placeholder 2"/>
          <p:cNvSpPr>
            <a:spLocks noGrp="1"/>
          </p:cNvSpPr>
          <p:nvPr>
            <p:ph idx="1"/>
          </p:nvPr>
        </p:nvSpPr>
        <p:spPr>
          <a:xfrm>
            <a:off x="352596" y="1774065"/>
            <a:ext cx="2635228" cy="4835439"/>
          </a:xfrm>
        </p:spPr>
        <p:txBody>
          <a:bodyPr/>
          <a:lstStyle/>
          <a:p>
            <a:pPr marL="0" indent="0">
              <a:buNone/>
            </a:pPr>
            <a:endParaRPr lang="en-US" dirty="0" smtClean="0"/>
          </a:p>
          <a:p>
            <a:pPr marL="0" indent="0">
              <a:buNone/>
            </a:pPr>
            <a:r>
              <a:rPr lang="en-US" dirty="0" smtClean="0"/>
              <a:t>Productive disposition – connect with identities and ways of being</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3059832" y="1700808"/>
            <a:ext cx="5331453" cy="5043324"/>
          </a:xfrm>
          <a:prstGeom prst="rect">
            <a:avLst/>
          </a:prstGeom>
        </p:spPr>
      </p:pic>
    </p:spTree>
    <p:extLst>
      <p:ext uri="{BB962C8B-B14F-4D97-AF65-F5344CB8AC3E}">
        <p14:creationId xmlns:p14="http://schemas.microsoft.com/office/powerpoint/2010/main" val="3826595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Maths clubs in our SANC project</a:t>
            </a:r>
            <a:endParaRPr lang="en-US" dirty="0"/>
          </a:p>
        </p:txBody>
      </p:sp>
      <p:sp>
        <p:nvSpPr>
          <p:cNvPr id="3" name="Content Placeholder 2"/>
          <p:cNvSpPr>
            <a:spLocks noGrp="1"/>
          </p:cNvSpPr>
          <p:nvPr>
            <p:ph idx="1"/>
          </p:nvPr>
        </p:nvSpPr>
        <p:spPr/>
        <p:txBody>
          <a:bodyPr>
            <a:normAutofit/>
          </a:bodyPr>
          <a:lstStyle/>
          <a:p>
            <a:pPr lvl="1"/>
            <a:r>
              <a:rPr lang="en-GB" sz="2400" dirty="0" smtClean="0"/>
              <a:t>Began with a pilot club in 2011</a:t>
            </a:r>
          </a:p>
          <a:p>
            <a:pPr lvl="1"/>
            <a:r>
              <a:rPr lang="en-GB" sz="2400" dirty="0" smtClean="0"/>
              <a:t>Since then our team has run 14 clubs at schools and local development centres</a:t>
            </a:r>
          </a:p>
          <a:p>
            <a:pPr lvl="1"/>
            <a:r>
              <a:rPr lang="en-GB" sz="2400" dirty="0" smtClean="0"/>
              <a:t>Support another 7 clubs run by the teachers we work with in our development project</a:t>
            </a:r>
          </a:p>
          <a:p>
            <a:pPr lvl="1"/>
            <a:r>
              <a:rPr lang="en-GB" sz="2400" dirty="0" smtClean="0"/>
              <a:t>I run two clubs a year: </a:t>
            </a:r>
          </a:p>
          <a:p>
            <a:pPr lvl="2"/>
            <a:r>
              <a:rPr lang="en-GB" dirty="0" smtClean="0"/>
              <a:t>Two different schools</a:t>
            </a:r>
          </a:p>
          <a:p>
            <a:pPr lvl="2"/>
            <a:r>
              <a:rPr lang="en-GB" dirty="0" smtClean="0"/>
              <a:t>8 to 10 learners in each</a:t>
            </a:r>
          </a:p>
          <a:p>
            <a:pPr lvl="2"/>
            <a:r>
              <a:rPr lang="en-GB" dirty="0" smtClean="0"/>
              <a:t>once a week during term time</a:t>
            </a:r>
          </a:p>
          <a:p>
            <a:pPr lvl="2"/>
            <a:r>
              <a:rPr lang="en-GB" dirty="0" smtClean="0"/>
              <a:t>About 1 hour</a:t>
            </a:r>
          </a:p>
        </p:txBody>
      </p:sp>
    </p:spTree>
    <p:extLst>
      <p:ext uri="{BB962C8B-B14F-4D97-AF65-F5344CB8AC3E}">
        <p14:creationId xmlns:p14="http://schemas.microsoft.com/office/powerpoint/2010/main" val="3922031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79512" y="908720"/>
            <a:ext cx="3778704" cy="5472608"/>
          </a:xfrm>
          <a:prstGeom prst="rect">
            <a:avLst/>
          </a:prstGeom>
        </p:spPr>
        <p:txBody>
          <a:bodyPr>
            <a:noAutofit/>
          </a:bodyPr>
          <a:lstStyle/>
          <a:p>
            <a:pPr marL="68580" indent="0">
              <a:spcBef>
                <a:spcPts val="300"/>
              </a:spcBef>
              <a:spcAft>
                <a:spcPts val="300"/>
              </a:spcAft>
              <a:buNone/>
            </a:pPr>
            <a:r>
              <a:rPr lang="en-AU" sz="1600" b="1" dirty="0">
                <a:solidFill>
                  <a:schemeClr val="accent3"/>
                </a:solidFill>
              </a:rPr>
              <a:t>Formal maths classroom / environment</a:t>
            </a:r>
            <a:endParaRPr lang="en-GB" sz="1600" dirty="0">
              <a:solidFill>
                <a:schemeClr val="accent3"/>
              </a:solidFill>
            </a:endParaRPr>
          </a:p>
          <a:p>
            <a:pPr>
              <a:spcBef>
                <a:spcPts val="300"/>
              </a:spcBef>
              <a:spcAft>
                <a:spcPts val="300"/>
              </a:spcAft>
            </a:pPr>
            <a:r>
              <a:rPr lang="en-AU" sz="1600" dirty="0"/>
              <a:t>Participation </a:t>
            </a:r>
            <a:r>
              <a:rPr lang="en-AU" sz="1600" dirty="0" smtClean="0"/>
              <a:t>expected </a:t>
            </a:r>
            <a:r>
              <a:rPr lang="en-AU" sz="1600" dirty="0"/>
              <a:t>(in-school-time)</a:t>
            </a:r>
            <a:endParaRPr lang="en-GB" sz="1600" dirty="0"/>
          </a:p>
          <a:p>
            <a:pPr>
              <a:spcBef>
                <a:spcPts val="300"/>
              </a:spcBef>
              <a:spcAft>
                <a:spcPts val="300"/>
              </a:spcAft>
            </a:pPr>
            <a:r>
              <a:rPr lang="en-AU" sz="1600" dirty="0"/>
              <a:t>Less learner choice over the </a:t>
            </a:r>
            <a:r>
              <a:rPr lang="en-AU" sz="1600" dirty="0" smtClean="0"/>
              <a:t>activities</a:t>
            </a:r>
            <a:endParaRPr lang="en-GB" sz="1600" dirty="0"/>
          </a:p>
          <a:p>
            <a:pPr>
              <a:spcBef>
                <a:spcPts val="300"/>
              </a:spcBef>
              <a:spcAft>
                <a:spcPts val="300"/>
              </a:spcAft>
            </a:pPr>
            <a:r>
              <a:rPr lang="en-AU" sz="1600" dirty="0"/>
              <a:t>Curriculum and assessment standards as a prescriptive framework </a:t>
            </a:r>
            <a:r>
              <a:rPr lang="en-AU" sz="1600" dirty="0" smtClean="0"/>
              <a:t>influencing activities</a:t>
            </a:r>
            <a:endParaRPr lang="en-GB" sz="1600" dirty="0"/>
          </a:p>
          <a:p>
            <a:pPr>
              <a:spcBef>
                <a:spcPts val="300"/>
              </a:spcBef>
              <a:spcAft>
                <a:spcPts val="300"/>
              </a:spcAft>
            </a:pPr>
            <a:r>
              <a:rPr lang="en-AU" sz="1600" dirty="0"/>
              <a:t>Largely acquisition based and often driven by teaching for/to assessments</a:t>
            </a:r>
            <a:endParaRPr lang="en-GB" sz="1600" dirty="0"/>
          </a:p>
          <a:p>
            <a:pPr>
              <a:spcBef>
                <a:spcPts val="300"/>
              </a:spcBef>
              <a:spcAft>
                <a:spcPts val="300"/>
              </a:spcAft>
            </a:pPr>
            <a:r>
              <a:rPr lang="en-AU" sz="1600" dirty="0"/>
              <a:t>Teacher led and much whole class teacher learner interaction </a:t>
            </a:r>
            <a:endParaRPr lang="en-GB" sz="1600" dirty="0"/>
          </a:p>
          <a:p>
            <a:pPr>
              <a:spcBef>
                <a:spcPts val="300"/>
              </a:spcBef>
              <a:spcAft>
                <a:spcPts val="300"/>
              </a:spcAft>
            </a:pPr>
            <a:r>
              <a:rPr lang="en-AU" sz="1600" dirty="0"/>
              <a:t>Assessment tends to be summative and results in ranked performance</a:t>
            </a:r>
            <a:endParaRPr lang="en-GB" sz="1600" dirty="0"/>
          </a:p>
          <a:p>
            <a:pPr>
              <a:spcBef>
                <a:spcPts val="300"/>
              </a:spcBef>
              <a:spcAft>
                <a:spcPts val="300"/>
              </a:spcAft>
            </a:pPr>
            <a:r>
              <a:rPr lang="en-AU" sz="1600" dirty="0"/>
              <a:t>Prescriptive, teacher controlled classroom rules within general school </a:t>
            </a:r>
            <a:r>
              <a:rPr lang="en-AU" sz="1600" dirty="0" smtClean="0"/>
              <a:t>rules</a:t>
            </a:r>
            <a:endParaRPr lang="en-GB" sz="1600" dirty="0"/>
          </a:p>
        </p:txBody>
      </p:sp>
      <p:sp>
        <p:nvSpPr>
          <p:cNvPr id="4" name="Content Placeholder 3"/>
          <p:cNvSpPr>
            <a:spLocks noGrp="1"/>
          </p:cNvSpPr>
          <p:nvPr>
            <p:ph sz="quarter" idx="4294967295"/>
          </p:nvPr>
        </p:nvSpPr>
        <p:spPr>
          <a:xfrm>
            <a:off x="4211960" y="908720"/>
            <a:ext cx="4608512" cy="5472608"/>
          </a:xfrm>
          <a:prstGeom prst="rect">
            <a:avLst/>
          </a:prstGeom>
        </p:spPr>
        <p:txBody>
          <a:bodyPr>
            <a:noAutofit/>
          </a:bodyPr>
          <a:lstStyle/>
          <a:p>
            <a:pPr marL="68580" indent="0">
              <a:buNone/>
            </a:pPr>
            <a:r>
              <a:rPr lang="en-AU" sz="1600" b="1" dirty="0">
                <a:solidFill>
                  <a:schemeClr val="accent6"/>
                </a:solidFill>
              </a:rPr>
              <a:t>Informal club / maths environment</a:t>
            </a:r>
            <a:endParaRPr lang="en-GB" sz="1600" dirty="0">
              <a:solidFill>
                <a:schemeClr val="accent6"/>
              </a:solidFill>
            </a:endParaRPr>
          </a:p>
          <a:p>
            <a:pPr>
              <a:spcBef>
                <a:spcPts val="300"/>
              </a:spcBef>
              <a:spcAft>
                <a:spcPts val="300"/>
              </a:spcAft>
            </a:pPr>
            <a:r>
              <a:rPr lang="en-AU" sz="1600" b="1" dirty="0"/>
              <a:t>Voluntary participation (out-of-school time)</a:t>
            </a:r>
            <a:endParaRPr lang="en-GB" sz="1600" b="1" dirty="0"/>
          </a:p>
          <a:p>
            <a:pPr>
              <a:spcBef>
                <a:spcPts val="300"/>
              </a:spcBef>
              <a:spcAft>
                <a:spcPts val="300"/>
              </a:spcAft>
            </a:pPr>
            <a:r>
              <a:rPr lang="en-AU" sz="1600" b="1" dirty="0"/>
              <a:t>More learner choice over the activities</a:t>
            </a:r>
            <a:endParaRPr lang="en-GB" sz="1600" b="1" dirty="0"/>
          </a:p>
          <a:p>
            <a:pPr>
              <a:spcBef>
                <a:spcPts val="300"/>
              </a:spcBef>
              <a:spcAft>
                <a:spcPts val="300"/>
              </a:spcAft>
            </a:pPr>
            <a:r>
              <a:rPr lang="en-AU" sz="1600" b="1" dirty="0"/>
              <a:t>Curriculum as contextual guide for activities</a:t>
            </a:r>
            <a:endParaRPr lang="en-GB" sz="1600" b="1" dirty="0"/>
          </a:p>
          <a:p>
            <a:pPr>
              <a:spcBef>
                <a:spcPts val="300"/>
              </a:spcBef>
              <a:spcAft>
                <a:spcPts val="300"/>
              </a:spcAft>
            </a:pPr>
            <a:r>
              <a:rPr lang="en-AU" sz="1600" b="1" dirty="0"/>
              <a:t>Participation based, where participants are active and engaged</a:t>
            </a:r>
            <a:endParaRPr lang="en-GB" sz="1600" b="1" dirty="0"/>
          </a:p>
          <a:p>
            <a:pPr>
              <a:spcBef>
                <a:spcPts val="300"/>
              </a:spcBef>
              <a:spcAft>
                <a:spcPts val="300"/>
              </a:spcAft>
            </a:pPr>
            <a:r>
              <a:rPr lang="en-AU" sz="1600" b="1" dirty="0"/>
              <a:t>Many interactions are learner led with few whole class-mentor interactions and many one-to-one interactions between mentors and learners.</a:t>
            </a:r>
            <a:endParaRPr lang="en-GB" sz="1600" b="1" dirty="0"/>
          </a:p>
          <a:p>
            <a:pPr>
              <a:spcBef>
                <a:spcPts val="300"/>
              </a:spcBef>
              <a:spcAft>
                <a:spcPts val="300"/>
              </a:spcAft>
            </a:pPr>
            <a:r>
              <a:rPr lang="en-AU" sz="1600" b="1" dirty="0"/>
              <a:t>Assessment is formative and integrated and is used to guide individual learning experiences for the participants</a:t>
            </a:r>
            <a:endParaRPr lang="en-GB" sz="1600" b="1" dirty="0"/>
          </a:p>
          <a:p>
            <a:pPr>
              <a:spcBef>
                <a:spcPts val="300"/>
              </a:spcBef>
              <a:spcAft>
                <a:spcPts val="300"/>
              </a:spcAft>
            </a:pPr>
            <a:r>
              <a:rPr lang="en-AU" sz="1600" b="1" dirty="0"/>
              <a:t>Negotiated sociomathematical norms </a:t>
            </a:r>
            <a:r>
              <a:rPr lang="en-AU" sz="1600" b="1" dirty="0" smtClean="0"/>
              <a:t>which </a:t>
            </a:r>
            <a:r>
              <a:rPr lang="en-AU" sz="1600" b="1" dirty="0"/>
              <a:t>may differ from in-school time rules</a:t>
            </a:r>
            <a:endParaRPr lang="en-GB" sz="1600" b="1" dirty="0"/>
          </a:p>
        </p:txBody>
      </p:sp>
      <p:sp>
        <p:nvSpPr>
          <p:cNvPr id="5" name="Title 1"/>
          <p:cNvSpPr>
            <a:spLocks noGrp="1"/>
          </p:cNvSpPr>
          <p:nvPr>
            <p:ph type="title"/>
          </p:nvPr>
        </p:nvSpPr>
        <p:spPr>
          <a:xfrm>
            <a:off x="1043608" y="0"/>
            <a:ext cx="7716837" cy="1015752"/>
          </a:xfrm>
        </p:spPr>
        <p:txBody>
          <a:bodyPr/>
          <a:lstStyle/>
          <a:p>
            <a:r>
              <a:rPr lang="en-GB" dirty="0" smtClean="0"/>
              <a:t>Contrasting clubs and classrooms</a:t>
            </a:r>
            <a:endParaRPr lang="en-GB" dirty="0"/>
          </a:p>
        </p:txBody>
      </p:sp>
      <p:cxnSp>
        <p:nvCxnSpPr>
          <p:cNvPr id="6" name="Straight Connector 5"/>
          <p:cNvCxnSpPr/>
          <p:nvPr/>
        </p:nvCxnSpPr>
        <p:spPr>
          <a:xfrm>
            <a:off x="4067944" y="1052736"/>
            <a:ext cx="0" cy="554461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10875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Developmental foci for learners</a:t>
            </a:r>
            <a:endParaRPr lang="en-GB" dirty="0"/>
          </a:p>
        </p:txBody>
      </p:sp>
      <p:sp>
        <p:nvSpPr>
          <p:cNvPr id="4" name="Content Placeholder 3"/>
          <p:cNvSpPr>
            <a:spLocks noGrp="1"/>
          </p:cNvSpPr>
          <p:nvPr>
            <p:ph idx="1"/>
          </p:nvPr>
        </p:nvSpPr>
        <p:spPr>
          <a:xfrm>
            <a:off x="323528" y="1556792"/>
            <a:ext cx="8712968" cy="4627984"/>
          </a:xfrm>
        </p:spPr>
        <p:txBody>
          <a:bodyPr/>
          <a:lstStyle/>
          <a:p>
            <a:r>
              <a:rPr lang="en-GB" dirty="0"/>
              <a:t>Strengthening foundations</a:t>
            </a:r>
          </a:p>
          <a:p>
            <a:r>
              <a:rPr lang="en-GB" dirty="0"/>
              <a:t>Extending and challenging</a:t>
            </a:r>
          </a:p>
          <a:p>
            <a:r>
              <a:rPr lang="en-GB" dirty="0"/>
              <a:t>Focusing on efficiency and progression</a:t>
            </a:r>
          </a:p>
          <a:p>
            <a:r>
              <a:rPr lang="en-GB" dirty="0"/>
              <a:t>Sense making, connection, conceptual </a:t>
            </a:r>
            <a:r>
              <a:rPr lang="en-GB" dirty="0" smtClean="0"/>
              <a:t>understanding</a:t>
            </a:r>
            <a:endParaRPr lang="en-GB" dirty="0"/>
          </a:p>
        </p:txBody>
      </p:sp>
      <p:pic>
        <p:nvPicPr>
          <p:cNvPr id="9" name="Picture 8"/>
          <p:cNvPicPr/>
          <p:nvPr/>
        </p:nvPicPr>
        <p:blipFill>
          <a:blip r:embed="rId3" cstate="print">
            <a:extLst>
              <a:ext uri="{28A0092B-C50C-407E-A947-70E740481C1C}">
                <a14:useLocalDpi xmlns:a14="http://schemas.microsoft.com/office/drawing/2010/main"/>
              </a:ext>
            </a:extLst>
          </a:blip>
          <a:stretch>
            <a:fillRect/>
          </a:stretch>
        </p:blipFill>
        <p:spPr>
          <a:xfrm>
            <a:off x="3419872" y="4437112"/>
            <a:ext cx="2700000" cy="23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p:nvPr/>
        </p:nvPicPr>
        <p:blipFill>
          <a:blip r:embed="rId4" cstate="print">
            <a:extLst>
              <a:ext uri="{28A0092B-C50C-407E-A947-70E740481C1C}">
                <a14:useLocalDpi xmlns:a14="http://schemas.microsoft.com/office/drawing/2010/main"/>
              </a:ext>
            </a:extLst>
          </a:blip>
          <a:stretch>
            <a:fillRect/>
          </a:stretch>
        </p:blipFill>
        <p:spPr>
          <a:xfrm>
            <a:off x="6228184" y="4365104"/>
            <a:ext cx="2736000" cy="23382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bwMode="auto">
          <a:xfrm>
            <a:off x="251520" y="4437112"/>
            <a:ext cx="3024336" cy="2276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9616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Developmental opportunities for teachers too</a:t>
            </a:r>
            <a:endParaRPr lang="en-US" dirty="0"/>
          </a:p>
        </p:txBody>
      </p:sp>
      <p:sp>
        <p:nvSpPr>
          <p:cNvPr id="2" name="Content Placeholder 1"/>
          <p:cNvSpPr>
            <a:spLocks noGrp="1"/>
          </p:cNvSpPr>
          <p:nvPr>
            <p:ph idx="1"/>
          </p:nvPr>
        </p:nvSpPr>
        <p:spPr/>
        <p:txBody>
          <a:bodyPr>
            <a:normAutofit/>
          </a:bodyPr>
          <a:lstStyle/>
          <a:p>
            <a:r>
              <a:rPr lang="en-GB" dirty="0" smtClean="0"/>
              <a:t>Clubs </a:t>
            </a:r>
            <a:r>
              <a:rPr lang="en-GB" dirty="0"/>
              <a:t>as </a:t>
            </a:r>
            <a:r>
              <a:rPr lang="en-GB" dirty="0">
                <a:solidFill>
                  <a:srgbClr val="B523B4"/>
                </a:solidFill>
              </a:rPr>
              <a:t>mini explorative spaces </a:t>
            </a:r>
            <a:r>
              <a:rPr lang="en-GB" dirty="0"/>
              <a:t>(or '</a:t>
            </a:r>
            <a:r>
              <a:rPr lang="en-GB" dirty="0" smtClean="0"/>
              <a:t>labs’) </a:t>
            </a:r>
          </a:p>
          <a:p>
            <a:r>
              <a:rPr lang="en-GB" dirty="0" smtClean="0">
                <a:solidFill>
                  <a:srgbClr val="B523B4"/>
                </a:solidFill>
              </a:rPr>
              <a:t>To </a:t>
            </a:r>
            <a:r>
              <a:rPr lang="en-GB" dirty="0">
                <a:solidFill>
                  <a:srgbClr val="B523B4"/>
                </a:solidFill>
              </a:rPr>
              <a:t>try </a:t>
            </a:r>
            <a:r>
              <a:rPr lang="en-GB" dirty="0" smtClean="0">
                <a:solidFill>
                  <a:srgbClr val="B523B4"/>
                </a:solidFill>
              </a:rPr>
              <a:t>out</a:t>
            </a:r>
            <a:r>
              <a:rPr lang="en-GB" dirty="0" smtClean="0"/>
              <a:t>: </a:t>
            </a:r>
          </a:p>
          <a:p>
            <a:pPr lvl="1"/>
            <a:r>
              <a:rPr lang="en-GB" dirty="0" smtClean="0"/>
              <a:t>new </a:t>
            </a:r>
            <a:r>
              <a:rPr lang="en-GB" dirty="0"/>
              <a:t>activities and </a:t>
            </a:r>
            <a:r>
              <a:rPr lang="en-GB" dirty="0" smtClean="0"/>
              <a:t>games </a:t>
            </a:r>
          </a:p>
          <a:p>
            <a:pPr lvl="1"/>
            <a:r>
              <a:rPr lang="en-GB" dirty="0" smtClean="0"/>
              <a:t>assessments </a:t>
            </a:r>
            <a:r>
              <a:rPr lang="en-GB" dirty="0"/>
              <a:t>before </a:t>
            </a:r>
            <a:r>
              <a:rPr lang="en-GB" dirty="0" smtClean="0"/>
              <a:t>using </a:t>
            </a:r>
            <a:r>
              <a:rPr lang="en-GB" dirty="0"/>
              <a:t>them </a:t>
            </a:r>
            <a:r>
              <a:rPr lang="en-GB" dirty="0" smtClean="0"/>
              <a:t>in the classroom</a:t>
            </a:r>
          </a:p>
          <a:p>
            <a:r>
              <a:rPr lang="en-GB" dirty="0" smtClean="0"/>
              <a:t>clubs </a:t>
            </a:r>
            <a:r>
              <a:rPr lang="en-GB" dirty="0"/>
              <a:t>provide a </a:t>
            </a:r>
            <a:r>
              <a:rPr lang="en-GB" dirty="0">
                <a:solidFill>
                  <a:schemeClr val="accent6"/>
                </a:solidFill>
              </a:rPr>
              <a:t>safe space </a:t>
            </a:r>
            <a:r>
              <a:rPr lang="en-GB" dirty="0" smtClean="0"/>
              <a:t>for educators to:</a:t>
            </a:r>
          </a:p>
          <a:p>
            <a:pPr lvl="2"/>
            <a:r>
              <a:rPr lang="en-GB" dirty="0" smtClean="0"/>
              <a:t>Build their own confidence</a:t>
            </a:r>
          </a:p>
          <a:p>
            <a:pPr lvl="2"/>
            <a:r>
              <a:rPr lang="en-GB" dirty="0" smtClean="0"/>
              <a:t>Try new </a:t>
            </a:r>
            <a:r>
              <a:rPr lang="en-GB" dirty="0"/>
              <a:t>pedagogical </a:t>
            </a:r>
            <a:r>
              <a:rPr lang="en-GB" dirty="0" smtClean="0"/>
              <a:t>approaches</a:t>
            </a:r>
            <a:endParaRPr lang="en-US" dirty="0"/>
          </a:p>
        </p:txBody>
      </p:sp>
    </p:spTree>
    <p:extLst>
      <p:ext uri="{BB962C8B-B14F-4D97-AF65-F5344CB8AC3E}">
        <p14:creationId xmlns:p14="http://schemas.microsoft.com/office/powerpoint/2010/main" val="3608836064"/>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22114</TotalTime>
  <Words>928</Words>
  <Application>Microsoft Macintosh PowerPoint</Application>
  <PresentationFormat>On-screen Show (4:3)</PresentationFormat>
  <Paragraphs>91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Sky</vt:lpstr>
      <vt:lpstr>… enabling spaces for both recovery and extension of mathematical proficiency in young learners</vt:lpstr>
      <vt:lpstr>After school maths clubs rationale</vt:lpstr>
      <vt:lpstr>why maths clubs could be beneficial</vt:lpstr>
      <vt:lpstr>Outcomes associated with participation in after school programmes</vt:lpstr>
      <vt:lpstr>Developing Mathematical Proficiency in our clubs</vt:lpstr>
      <vt:lpstr>Maths clubs in our SANC project</vt:lpstr>
      <vt:lpstr>Contrasting clubs and classrooms</vt:lpstr>
      <vt:lpstr>Developmental foci for learners</vt:lpstr>
      <vt:lpstr>Developmental opportunities for teachers too</vt:lpstr>
      <vt:lpstr>Clubs essential learning spaces for facilitators and researchers</vt:lpstr>
      <vt:lpstr>Focus on recovery of foundations is essential!</vt:lpstr>
      <vt:lpstr>Club research points to strong recovery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421</cp:revision>
  <cp:lastPrinted>2014-10-03T08:03:09Z</cp:lastPrinted>
  <dcterms:created xsi:type="dcterms:W3CDTF">2011-08-11T12:52:44Z</dcterms:created>
  <dcterms:modified xsi:type="dcterms:W3CDTF">2014-11-03T13:06:11Z</dcterms:modified>
</cp:coreProperties>
</file>