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92" r:id="rId1"/>
  </p:sldMasterIdLst>
  <p:notesMasterIdLst>
    <p:notesMasterId r:id="rId15"/>
  </p:notesMasterIdLst>
  <p:handoutMasterIdLst>
    <p:handoutMasterId r:id="rId16"/>
  </p:handoutMasterIdLst>
  <p:sldIdLst>
    <p:sldId id="256" r:id="rId2"/>
    <p:sldId id="284" r:id="rId3"/>
    <p:sldId id="279" r:id="rId4"/>
    <p:sldId id="282" r:id="rId5"/>
    <p:sldId id="276" r:id="rId6"/>
    <p:sldId id="304" r:id="rId7"/>
    <p:sldId id="272" r:id="rId8"/>
    <p:sldId id="303" r:id="rId9"/>
    <p:sldId id="297" r:id="rId10"/>
    <p:sldId id="307" r:id="rId11"/>
    <p:sldId id="309" r:id="rId12"/>
    <p:sldId id="310" r:id="rId13"/>
    <p:sldId id="302" r:id="rId1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28 Jan" initials="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23AA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C0EFA0-F8B6-4F20-A32E-B81D67B4B2AD}" type="doc">
      <dgm:prSet loTypeId="urn:microsoft.com/office/officeart/2005/8/layout/venn1" loCatId="relationship" qsTypeId="urn:microsoft.com/office/officeart/2005/8/quickstyle/simple1" qsCatId="simple" csTypeId="urn:microsoft.com/office/officeart/2005/8/colors/accent1_2" csCatId="accent1" phldr="1"/>
      <dgm:spPr/>
    </dgm:pt>
    <dgm:pt modelId="{9C0985AF-6C4F-467F-9661-D749F4DF4D46}">
      <dgm:prSet phldrT="[Text]"/>
      <dgm:spPr>
        <a:ln>
          <a:solidFill>
            <a:schemeClr val="lt1">
              <a:hueOff val="0"/>
              <a:satOff val="0"/>
              <a:lumOff val="0"/>
            </a:schemeClr>
          </a:solidFill>
        </a:ln>
      </dgm:spPr>
      <dgm:t>
        <a:bodyPr/>
        <a:lstStyle/>
        <a:p>
          <a:r>
            <a:rPr lang="en-US" dirty="0" smtClean="0"/>
            <a:t>Mathematical sense-making</a:t>
          </a:r>
          <a:endParaRPr lang="en-US" dirty="0"/>
        </a:p>
      </dgm:t>
    </dgm:pt>
    <dgm:pt modelId="{47D2562F-CE0F-4CDA-B7C6-36E563DD91E7}" type="parTrans" cxnId="{0275BB84-8CA1-4133-AC0F-8F83DE67F770}">
      <dgm:prSet/>
      <dgm:spPr/>
      <dgm:t>
        <a:bodyPr/>
        <a:lstStyle/>
        <a:p>
          <a:endParaRPr lang="en-US"/>
        </a:p>
      </dgm:t>
    </dgm:pt>
    <dgm:pt modelId="{78140D71-FD3C-40C1-9D1A-C6D706ADEB30}" type="sibTrans" cxnId="{0275BB84-8CA1-4133-AC0F-8F83DE67F770}">
      <dgm:prSet/>
      <dgm:spPr/>
      <dgm:t>
        <a:bodyPr/>
        <a:lstStyle/>
        <a:p>
          <a:endParaRPr lang="en-US"/>
        </a:p>
      </dgm:t>
    </dgm:pt>
    <dgm:pt modelId="{11852C43-52D6-453C-B563-CBA1F9B88CB1}">
      <dgm:prSet phldrT="[Text]"/>
      <dgm:spPr/>
      <dgm:t>
        <a:bodyPr/>
        <a:lstStyle/>
        <a:p>
          <a:r>
            <a:rPr lang="en-US" dirty="0"/>
            <a:t>Language (L1/L2)</a:t>
          </a:r>
        </a:p>
      </dgm:t>
    </dgm:pt>
    <dgm:pt modelId="{C236AC12-5156-459C-AAC5-C6F63B56CC77}" type="parTrans" cxnId="{8F7FBDD0-FF8E-4DF9-881B-272227D1DD41}">
      <dgm:prSet/>
      <dgm:spPr/>
      <dgm:t>
        <a:bodyPr/>
        <a:lstStyle/>
        <a:p>
          <a:endParaRPr lang="en-US"/>
        </a:p>
      </dgm:t>
    </dgm:pt>
    <dgm:pt modelId="{98093C7D-EA6F-46E3-8058-884B7BFBDE44}" type="sibTrans" cxnId="{8F7FBDD0-FF8E-4DF9-881B-272227D1DD41}">
      <dgm:prSet/>
      <dgm:spPr/>
      <dgm:t>
        <a:bodyPr/>
        <a:lstStyle/>
        <a:p>
          <a:endParaRPr lang="en-US"/>
        </a:p>
      </dgm:t>
    </dgm:pt>
    <dgm:pt modelId="{CDC79BA6-0433-4A18-B52A-9C6314D1A0D2}">
      <dgm:prSet phldrT="[Text]"/>
      <dgm:spPr/>
      <dgm:t>
        <a:bodyPr/>
        <a:lstStyle/>
        <a:p>
          <a:r>
            <a:rPr lang="en-US" dirty="0"/>
            <a:t>Literacy</a:t>
          </a:r>
        </a:p>
      </dgm:t>
    </dgm:pt>
    <dgm:pt modelId="{F53F342E-7644-4E52-83F8-41C23291B679}" type="parTrans" cxnId="{1104A3CE-5FFE-4E06-9660-5B15ED24C0FD}">
      <dgm:prSet/>
      <dgm:spPr/>
      <dgm:t>
        <a:bodyPr/>
        <a:lstStyle/>
        <a:p>
          <a:endParaRPr lang="en-US"/>
        </a:p>
      </dgm:t>
    </dgm:pt>
    <dgm:pt modelId="{034108D4-55F0-4AA3-88ED-3B5C33BF0438}" type="sibTrans" cxnId="{1104A3CE-5FFE-4E06-9660-5B15ED24C0FD}">
      <dgm:prSet/>
      <dgm:spPr/>
      <dgm:t>
        <a:bodyPr/>
        <a:lstStyle/>
        <a:p>
          <a:endParaRPr lang="en-US"/>
        </a:p>
      </dgm:t>
    </dgm:pt>
    <dgm:pt modelId="{0EB0A19C-AF98-467C-9E02-ADB4CEB65B3E}" type="pres">
      <dgm:prSet presAssocID="{4CC0EFA0-F8B6-4F20-A32E-B81D67B4B2AD}" presName="compositeShape" presStyleCnt="0">
        <dgm:presLayoutVars>
          <dgm:chMax val="7"/>
          <dgm:dir/>
          <dgm:resizeHandles val="exact"/>
        </dgm:presLayoutVars>
      </dgm:prSet>
      <dgm:spPr/>
    </dgm:pt>
    <dgm:pt modelId="{779721C9-3824-4679-A9C3-C05E1725CDFB}" type="pres">
      <dgm:prSet presAssocID="{9C0985AF-6C4F-467F-9661-D749F4DF4D46}" presName="circ1" presStyleLbl="vennNode1" presStyleIdx="0" presStyleCnt="3"/>
      <dgm:spPr/>
      <dgm:t>
        <a:bodyPr/>
        <a:lstStyle/>
        <a:p>
          <a:endParaRPr lang="en-US"/>
        </a:p>
      </dgm:t>
    </dgm:pt>
    <dgm:pt modelId="{CAA0461D-C74E-4BF8-8A65-43D62AE5AB00}" type="pres">
      <dgm:prSet presAssocID="{9C0985AF-6C4F-467F-9661-D749F4DF4D46}" presName="circ1Tx" presStyleLbl="revTx" presStyleIdx="0" presStyleCnt="0">
        <dgm:presLayoutVars>
          <dgm:chMax val="0"/>
          <dgm:chPref val="0"/>
          <dgm:bulletEnabled val="1"/>
        </dgm:presLayoutVars>
      </dgm:prSet>
      <dgm:spPr/>
      <dgm:t>
        <a:bodyPr/>
        <a:lstStyle/>
        <a:p>
          <a:endParaRPr lang="en-US"/>
        </a:p>
      </dgm:t>
    </dgm:pt>
    <dgm:pt modelId="{7D949AA9-84AB-4490-8060-B9AFB4A21A0C}" type="pres">
      <dgm:prSet presAssocID="{11852C43-52D6-453C-B563-CBA1F9B88CB1}" presName="circ2" presStyleLbl="vennNode1" presStyleIdx="1" presStyleCnt="3"/>
      <dgm:spPr/>
      <dgm:t>
        <a:bodyPr/>
        <a:lstStyle/>
        <a:p>
          <a:endParaRPr lang="en-US"/>
        </a:p>
      </dgm:t>
    </dgm:pt>
    <dgm:pt modelId="{61C2C198-BB7D-4475-B850-40F245D7897F}" type="pres">
      <dgm:prSet presAssocID="{11852C43-52D6-453C-B563-CBA1F9B88CB1}" presName="circ2Tx" presStyleLbl="revTx" presStyleIdx="0" presStyleCnt="0">
        <dgm:presLayoutVars>
          <dgm:chMax val="0"/>
          <dgm:chPref val="0"/>
          <dgm:bulletEnabled val="1"/>
        </dgm:presLayoutVars>
      </dgm:prSet>
      <dgm:spPr/>
      <dgm:t>
        <a:bodyPr/>
        <a:lstStyle/>
        <a:p>
          <a:endParaRPr lang="en-US"/>
        </a:p>
      </dgm:t>
    </dgm:pt>
    <dgm:pt modelId="{10D0EA31-FAA1-4F58-8D19-88059B6A8919}" type="pres">
      <dgm:prSet presAssocID="{CDC79BA6-0433-4A18-B52A-9C6314D1A0D2}" presName="circ3" presStyleLbl="vennNode1" presStyleIdx="2" presStyleCnt="3"/>
      <dgm:spPr/>
      <dgm:t>
        <a:bodyPr/>
        <a:lstStyle/>
        <a:p>
          <a:endParaRPr lang="en-US"/>
        </a:p>
      </dgm:t>
    </dgm:pt>
    <dgm:pt modelId="{FCF985CE-5AA4-4E35-A048-8119A045C52F}" type="pres">
      <dgm:prSet presAssocID="{CDC79BA6-0433-4A18-B52A-9C6314D1A0D2}" presName="circ3Tx" presStyleLbl="revTx" presStyleIdx="0" presStyleCnt="0">
        <dgm:presLayoutVars>
          <dgm:chMax val="0"/>
          <dgm:chPref val="0"/>
          <dgm:bulletEnabled val="1"/>
        </dgm:presLayoutVars>
      </dgm:prSet>
      <dgm:spPr/>
      <dgm:t>
        <a:bodyPr/>
        <a:lstStyle/>
        <a:p>
          <a:endParaRPr lang="en-US"/>
        </a:p>
      </dgm:t>
    </dgm:pt>
  </dgm:ptLst>
  <dgm:cxnLst>
    <dgm:cxn modelId="{A28B5130-8971-4C77-AF8F-21BC1A72E939}" type="presOf" srcId="{9C0985AF-6C4F-467F-9661-D749F4DF4D46}" destId="{CAA0461D-C74E-4BF8-8A65-43D62AE5AB00}" srcOrd="1" destOrd="0" presId="urn:microsoft.com/office/officeart/2005/8/layout/venn1"/>
    <dgm:cxn modelId="{8F7FBDD0-FF8E-4DF9-881B-272227D1DD41}" srcId="{4CC0EFA0-F8B6-4F20-A32E-B81D67B4B2AD}" destId="{11852C43-52D6-453C-B563-CBA1F9B88CB1}" srcOrd="1" destOrd="0" parTransId="{C236AC12-5156-459C-AAC5-C6F63B56CC77}" sibTransId="{98093C7D-EA6F-46E3-8058-884B7BFBDE44}"/>
    <dgm:cxn modelId="{0275BB84-8CA1-4133-AC0F-8F83DE67F770}" srcId="{4CC0EFA0-F8B6-4F20-A32E-B81D67B4B2AD}" destId="{9C0985AF-6C4F-467F-9661-D749F4DF4D46}" srcOrd="0" destOrd="0" parTransId="{47D2562F-CE0F-4CDA-B7C6-36E563DD91E7}" sibTransId="{78140D71-FD3C-40C1-9D1A-C6D706ADEB30}"/>
    <dgm:cxn modelId="{75F63FAE-B4D4-438E-89CE-5965B4B1BB44}" type="presOf" srcId="{4CC0EFA0-F8B6-4F20-A32E-B81D67B4B2AD}" destId="{0EB0A19C-AF98-467C-9E02-ADB4CEB65B3E}" srcOrd="0" destOrd="0" presId="urn:microsoft.com/office/officeart/2005/8/layout/venn1"/>
    <dgm:cxn modelId="{75124FE4-6011-412E-A50E-8B4188A95951}" type="presOf" srcId="{CDC79BA6-0433-4A18-B52A-9C6314D1A0D2}" destId="{FCF985CE-5AA4-4E35-A048-8119A045C52F}" srcOrd="1" destOrd="0" presId="urn:microsoft.com/office/officeart/2005/8/layout/venn1"/>
    <dgm:cxn modelId="{5B848BE8-35F0-45C6-8B95-F793FAFFA4E6}" type="presOf" srcId="{11852C43-52D6-453C-B563-CBA1F9B88CB1}" destId="{61C2C198-BB7D-4475-B850-40F245D7897F}" srcOrd="1" destOrd="0" presId="urn:microsoft.com/office/officeart/2005/8/layout/venn1"/>
    <dgm:cxn modelId="{1104A3CE-5FFE-4E06-9660-5B15ED24C0FD}" srcId="{4CC0EFA0-F8B6-4F20-A32E-B81D67B4B2AD}" destId="{CDC79BA6-0433-4A18-B52A-9C6314D1A0D2}" srcOrd="2" destOrd="0" parTransId="{F53F342E-7644-4E52-83F8-41C23291B679}" sibTransId="{034108D4-55F0-4AA3-88ED-3B5C33BF0438}"/>
    <dgm:cxn modelId="{B66B1176-0B91-47BC-98C3-E10948169A42}" type="presOf" srcId="{CDC79BA6-0433-4A18-B52A-9C6314D1A0D2}" destId="{10D0EA31-FAA1-4F58-8D19-88059B6A8919}" srcOrd="0" destOrd="0" presId="urn:microsoft.com/office/officeart/2005/8/layout/venn1"/>
    <dgm:cxn modelId="{30AF4198-B67D-4CC8-BD79-C2265BB84D38}" type="presOf" srcId="{11852C43-52D6-453C-B563-CBA1F9B88CB1}" destId="{7D949AA9-84AB-4490-8060-B9AFB4A21A0C}" srcOrd="0" destOrd="0" presId="urn:microsoft.com/office/officeart/2005/8/layout/venn1"/>
    <dgm:cxn modelId="{E58B9C65-5609-408B-8178-8D46D14F4E6E}" type="presOf" srcId="{9C0985AF-6C4F-467F-9661-D749F4DF4D46}" destId="{779721C9-3824-4679-A9C3-C05E1725CDFB}" srcOrd="0" destOrd="0" presId="urn:microsoft.com/office/officeart/2005/8/layout/venn1"/>
    <dgm:cxn modelId="{60EBD512-94F8-4612-9C6E-384B7775E118}" type="presParOf" srcId="{0EB0A19C-AF98-467C-9E02-ADB4CEB65B3E}" destId="{779721C9-3824-4679-A9C3-C05E1725CDFB}" srcOrd="0" destOrd="0" presId="urn:microsoft.com/office/officeart/2005/8/layout/venn1"/>
    <dgm:cxn modelId="{5F241368-A097-4858-A877-2181E8EB939D}" type="presParOf" srcId="{0EB0A19C-AF98-467C-9E02-ADB4CEB65B3E}" destId="{CAA0461D-C74E-4BF8-8A65-43D62AE5AB00}" srcOrd="1" destOrd="0" presId="urn:microsoft.com/office/officeart/2005/8/layout/venn1"/>
    <dgm:cxn modelId="{6FEC1828-949B-4572-9123-7C6B61DB38F3}" type="presParOf" srcId="{0EB0A19C-AF98-467C-9E02-ADB4CEB65B3E}" destId="{7D949AA9-84AB-4490-8060-B9AFB4A21A0C}" srcOrd="2" destOrd="0" presId="urn:microsoft.com/office/officeart/2005/8/layout/venn1"/>
    <dgm:cxn modelId="{CCE995EE-B12F-48CF-B470-CBB05DD714C8}" type="presParOf" srcId="{0EB0A19C-AF98-467C-9E02-ADB4CEB65B3E}" destId="{61C2C198-BB7D-4475-B850-40F245D7897F}" srcOrd="3" destOrd="0" presId="urn:microsoft.com/office/officeart/2005/8/layout/venn1"/>
    <dgm:cxn modelId="{51DD8763-9E97-4DC3-BF4B-9E70E0F90207}" type="presParOf" srcId="{0EB0A19C-AF98-467C-9E02-ADB4CEB65B3E}" destId="{10D0EA31-FAA1-4F58-8D19-88059B6A8919}" srcOrd="4" destOrd="0" presId="urn:microsoft.com/office/officeart/2005/8/layout/venn1"/>
    <dgm:cxn modelId="{C120F284-6F46-4361-91EF-EDB4F83FC009}" type="presParOf" srcId="{0EB0A19C-AF98-467C-9E02-ADB4CEB65B3E}" destId="{FCF985CE-5AA4-4E35-A048-8119A045C52F}" srcOrd="5" destOrd="0" presId="urn:microsoft.com/office/officeart/2005/8/layout/venn1"/>
  </dgm:cxnLst>
  <dgm:bg/>
  <dgm:whole>
    <a:ln w="12700" cmpd="sng">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9721C9-3824-4679-A9C3-C05E1725CDFB}">
      <dsp:nvSpPr>
        <dsp:cNvPr id="0" name=""/>
        <dsp:cNvSpPr/>
      </dsp:nvSpPr>
      <dsp:spPr>
        <a:xfrm>
          <a:off x="785870" y="516429"/>
          <a:ext cx="2177933" cy="2177933"/>
        </a:xfrm>
        <a:prstGeom prst="ellipse">
          <a:avLst/>
        </a:prstGeom>
        <a:solidFill>
          <a:schemeClr val="accent1">
            <a:alpha val="50000"/>
            <a:hueOff val="0"/>
            <a:satOff val="0"/>
            <a:lumOff val="0"/>
            <a:alphaOff val="0"/>
          </a:schemeClr>
        </a:solidFill>
        <a:ln w="12700" cap="flat" cmpd="sng" algn="ctr">
          <a:solidFill>
            <a:schemeClr val="lt1">
              <a:hueOff val="0"/>
              <a:satOff val="0"/>
              <a:lum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Mathematical sense-making</a:t>
          </a:r>
          <a:endParaRPr lang="en-US" sz="2100" kern="1200" dirty="0"/>
        </a:p>
      </dsp:txBody>
      <dsp:txXfrm>
        <a:off x="1076261" y="897567"/>
        <a:ext cx="1597151" cy="980069"/>
      </dsp:txXfrm>
    </dsp:sp>
    <dsp:sp modelId="{7D949AA9-84AB-4490-8060-B9AFB4A21A0C}">
      <dsp:nvSpPr>
        <dsp:cNvPr id="0" name=""/>
        <dsp:cNvSpPr/>
      </dsp:nvSpPr>
      <dsp:spPr>
        <a:xfrm>
          <a:off x="1571741" y="1877637"/>
          <a:ext cx="2177933" cy="217793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Language (L1/L2)</a:t>
          </a:r>
        </a:p>
      </dsp:txBody>
      <dsp:txXfrm>
        <a:off x="2237826" y="2440270"/>
        <a:ext cx="1306759" cy="1197863"/>
      </dsp:txXfrm>
    </dsp:sp>
    <dsp:sp modelId="{10D0EA31-FAA1-4F58-8D19-88059B6A8919}">
      <dsp:nvSpPr>
        <dsp:cNvPr id="0" name=""/>
        <dsp:cNvSpPr/>
      </dsp:nvSpPr>
      <dsp:spPr>
        <a:xfrm>
          <a:off x="0" y="1877637"/>
          <a:ext cx="2177933" cy="217793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Literacy</a:t>
          </a:r>
        </a:p>
      </dsp:txBody>
      <dsp:txXfrm>
        <a:off x="205088" y="2440270"/>
        <a:ext cx="1306759" cy="119786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FAF17DD-26BA-4C01-A404-2E0DC955F9D6}" type="datetimeFigureOut">
              <a:rPr lang="en-US" smtClean="0"/>
              <a:pPr/>
              <a:t>8/2/2017</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B02B616B-F7D0-47B1-8862-1F7876FCF00E}" type="slidenum">
              <a:rPr lang="en-US" smtClean="0"/>
              <a:pPr/>
              <a:t>‹#›</a:t>
            </a:fld>
            <a:endParaRPr lang="en-US"/>
          </a:p>
        </p:txBody>
      </p:sp>
    </p:spTree>
    <p:extLst>
      <p:ext uri="{BB962C8B-B14F-4D97-AF65-F5344CB8AC3E}">
        <p14:creationId xmlns="" xmlns:p14="http://schemas.microsoft.com/office/powerpoint/2010/main" val="3586703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A1710A8-D67C-422D-B97F-A5BDA1105771}" type="datetimeFigureOut">
              <a:rPr lang="en-US" smtClean="0"/>
              <a:pPr/>
              <a:t>8/2/2017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F15D060-2FF6-4BED-BEC1-5217D100CE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15D060-2FF6-4BED-BEC1-5217D100CE6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8FACC20-BE78-4492-B161-406707180C46}" type="datetimeFigureOut">
              <a:rPr lang="en-US" smtClean="0"/>
              <a:pPr/>
              <a:t>8/2/2017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09782F5-188A-4B48-AF89-C6DA0922B2D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FACC20-BE78-4492-B161-406707180C46}" type="datetimeFigureOut">
              <a:rPr lang="en-US" smtClean="0"/>
              <a:pPr/>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782F5-188A-4B48-AF89-C6DA0922B2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FACC20-BE78-4492-B161-406707180C46}" type="datetimeFigureOut">
              <a:rPr lang="en-US" smtClean="0"/>
              <a:pPr/>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782F5-188A-4B48-AF89-C6DA0922B2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8FACC20-BE78-4492-B161-406707180C46}" type="datetimeFigureOut">
              <a:rPr lang="en-US" smtClean="0"/>
              <a:pPr/>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782F5-188A-4B48-AF89-C6DA0922B2D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FACC20-BE78-4492-B161-406707180C46}" type="datetimeFigureOut">
              <a:rPr lang="en-US" smtClean="0"/>
              <a:pPr/>
              <a:t>8/2/2017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09782F5-188A-4B48-AF89-C6DA0922B2D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FACC20-BE78-4492-B161-406707180C46}" type="datetimeFigureOut">
              <a:rPr lang="en-US" smtClean="0"/>
              <a:pPr/>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782F5-188A-4B48-AF89-C6DA0922B2D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8FACC20-BE78-4492-B161-406707180C46}" type="datetimeFigureOut">
              <a:rPr lang="en-US" smtClean="0"/>
              <a:pPr/>
              <a:t>8/2/2017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9782F5-188A-4B48-AF89-C6DA0922B2D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FACC20-BE78-4492-B161-406707180C46}" type="datetimeFigureOut">
              <a:rPr lang="en-US" smtClean="0"/>
              <a:pPr/>
              <a:t>8/2/2017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9782F5-188A-4B48-AF89-C6DA0922B2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FACC20-BE78-4492-B161-406707180C46}" type="datetimeFigureOut">
              <a:rPr lang="en-US" smtClean="0"/>
              <a:pPr/>
              <a:t>8/2/2017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9782F5-188A-4B48-AF89-C6DA0922B2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FACC20-BE78-4492-B161-406707180C46}" type="datetimeFigureOut">
              <a:rPr lang="en-US" smtClean="0"/>
              <a:pPr/>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782F5-188A-4B48-AF89-C6DA0922B2D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FACC20-BE78-4492-B161-406707180C46}" type="datetimeFigureOut">
              <a:rPr lang="en-US" smtClean="0"/>
              <a:pPr/>
              <a:t>8/2/2017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09782F5-188A-4B48-AF89-C6DA0922B2D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8FACC20-BE78-4492-B161-406707180C46}" type="datetimeFigureOut">
              <a:rPr lang="en-US" smtClean="0"/>
              <a:pPr/>
              <a:t>8/2/2017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09782F5-188A-4B48-AF89-C6DA0922B2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robertson@ru.ac.z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m.graven@ru.ac.z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3284984"/>
            <a:ext cx="6400800" cy="3036912"/>
          </a:xfrm>
        </p:spPr>
        <p:txBody>
          <a:bodyPr>
            <a:normAutofit fontScale="85000" lnSpcReduction="20000"/>
          </a:bodyPr>
          <a:lstStyle/>
          <a:p>
            <a:r>
              <a:rPr lang="en-US" sz="2800" b="1" dirty="0" smtClean="0">
                <a:solidFill>
                  <a:srgbClr val="C00000"/>
                </a:solidFill>
              </a:rPr>
              <a:t>Sally-Ann Robertson &amp; Mellony Graven</a:t>
            </a:r>
            <a:r>
              <a:rPr lang="en-US" sz="2800" b="1" dirty="0" smtClean="0">
                <a:solidFill>
                  <a:schemeClr val="tx1"/>
                </a:solidFill>
              </a:rPr>
              <a:t>		</a:t>
            </a:r>
          </a:p>
          <a:p>
            <a:r>
              <a:rPr lang="en-US" sz="2400" dirty="0" smtClean="0">
                <a:solidFill>
                  <a:schemeClr val="tx1"/>
                </a:solidFill>
              </a:rPr>
              <a:t>South African Numeracy Chair Project</a:t>
            </a:r>
          </a:p>
          <a:p>
            <a:r>
              <a:rPr lang="en-US" sz="2400" dirty="0" smtClean="0">
                <a:solidFill>
                  <a:schemeClr val="tx1"/>
                </a:solidFill>
              </a:rPr>
              <a:t>Education Department, Rhodes University</a:t>
            </a:r>
          </a:p>
          <a:p>
            <a:r>
              <a:rPr lang="en-US" sz="1800" dirty="0" smtClean="0">
                <a:solidFill>
                  <a:schemeClr val="tx1"/>
                </a:solidFill>
                <a:hlinkClick r:id="rId3"/>
              </a:rPr>
              <a:t>s.a.robertson@ru.ac.za/</a:t>
            </a:r>
            <a:r>
              <a:rPr lang="en-US" sz="1800" dirty="0" smtClean="0">
                <a:solidFill>
                  <a:schemeClr val="tx1"/>
                </a:solidFill>
              </a:rPr>
              <a:t> </a:t>
            </a:r>
            <a:r>
              <a:rPr lang="en-US" sz="1800" dirty="0" smtClean="0">
                <a:solidFill>
                  <a:schemeClr val="tx1"/>
                </a:solidFill>
                <a:hlinkClick r:id="rId4"/>
              </a:rPr>
              <a:t>m.graven@ru.ac.za</a:t>
            </a:r>
            <a:endParaRPr lang="en-US" sz="1800" dirty="0" smtClean="0">
              <a:solidFill>
                <a:schemeClr val="tx1"/>
              </a:solidFill>
            </a:endParaRPr>
          </a:p>
          <a:p>
            <a:endParaRPr lang="en-US" sz="1800" dirty="0" smtClean="0">
              <a:solidFill>
                <a:schemeClr val="tx1"/>
              </a:solidFill>
            </a:endParaRPr>
          </a:p>
          <a:p>
            <a:r>
              <a:rPr lang="en-US" sz="2400" b="1" dirty="0">
                <a:solidFill>
                  <a:schemeClr val="accent1">
                    <a:lumMod val="75000"/>
                  </a:schemeClr>
                </a:solidFill>
              </a:rPr>
              <a:t>MERGA 40 2017</a:t>
            </a:r>
            <a:br>
              <a:rPr lang="en-US" sz="2400" b="1" dirty="0">
                <a:solidFill>
                  <a:schemeClr val="accent1">
                    <a:lumMod val="75000"/>
                  </a:schemeClr>
                </a:solidFill>
              </a:rPr>
            </a:br>
            <a:r>
              <a:rPr lang="en-US" sz="2400" b="1" i="1" dirty="0">
                <a:solidFill>
                  <a:schemeClr val="accent1">
                    <a:lumMod val="75000"/>
                  </a:schemeClr>
                </a:solidFill>
              </a:rPr>
              <a:t>40 years on: We are still </a:t>
            </a:r>
            <a:r>
              <a:rPr lang="en-US" sz="2400" b="1" i="1" dirty="0" smtClean="0">
                <a:solidFill>
                  <a:schemeClr val="accent1">
                    <a:lumMod val="75000"/>
                  </a:schemeClr>
                </a:solidFill>
              </a:rPr>
              <a:t>learning</a:t>
            </a:r>
          </a:p>
          <a:p>
            <a:r>
              <a:rPr lang="en-US" sz="1900" dirty="0" smtClean="0">
                <a:solidFill>
                  <a:schemeClr val="accent1">
                    <a:lumMod val="75000"/>
                  </a:schemeClr>
                </a:solidFill>
              </a:rPr>
              <a:t>Faculty </a:t>
            </a:r>
            <a:r>
              <a:rPr lang="en-US" sz="1900" dirty="0">
                <a:solidFill>
                  <a:schemeClr val="accent1">
                    <a:lumMod val="75000"/>
                  </a:schemeClr>
                </a:solidFill>
              </a:rPr>
              <a:t>of Education, Monash University (Clayton </a:t>
            </a:r>
            <a:r>
              <a:rPr lang="en-US" sz="1900" dirty="0" smtClean="0">
                <a:solidFill>
                  <a:schemeClr val="accent1">
                    <a:lumMod val="75000"/>
                  </a:schemeClr>
                </a:solidFill>
              </a:rPr>
              <a:t>Campus</a:t>
            </a:r>
            <a:r>
              <a:rPr lang="en-US" sz="1900" dirty="0">
                <a:solidFill>
                  <a:schemeClr val="accent1">
                    <a:lumMod val="75000"/>
                  </a:schemeClr>
                </a:solidFill>
              </a:rPr>
              <a:t>, Melbourne, Australia), 2-6 July 2017</a:t>
            </a:r>
            <a:endParaRPr lang="en-US" sz="1900" dirty="0" smtClean="0">
              <a:solidFill>
                <a:schemeClr val="accent1">
                  <a:lumMod val="75000"/>
                </a:schemeClr>
              </a:solidFill>
            </a:endParaRPr>
          </a:p>
          <a:p>
            <a:endParaRPr lang="en-US" dirty="0" smtClean="0"/>
          </a:p>
          <a:p>
            <a:endParaRPr lang="en-US" dirty="0"/>
          </a:p>
        </p:txBody>
      </p:sp>
      <p:sp>
        <p:nvSpPr>
          <p:cNvPr id="2" name="Title 1"/>
          <p:cNvSpPr>
            <a:spLocks noGrp="1"/>
          </p:cNvSpPr>
          <p:nvPr>
            <p:ph type="ctrTitle"/>
          </p:nvPr>
        </p:nvSpPr>
        <p:spPr/>
        <p:txBody>
          <a:bodyPr>
            <a:normAutofit fontScale="90000"/>
          </a:bodyPr>
          <a:lstStyle/>
          <a:p>
            <a:r>
              <a:rPr lang="en-AU" dirty="0"/>
              <a:t>Linguistic obstacles to second language learners’ access to mathematical talk for individualised sense-making</a:t>
            </a:r>
            <a:endParaRPr lang="en-GB" dirty="0"/>
          </a:p>
        </p:txBody>
      </p:sp>
      <p:pic>
        <p:nvPicPr>
          <p:cNvPr id="6" name="Picture 5" descr="NEW_SANC_LOGO_FOR_WEB.jpg"/>
          <p:cNvPicPr>
            <a:picLocks noChangeAspect="1"/>
          </p:cNvPicPr>
          <p:nvPr/>
        </p:nvPicPr>
        <p:blipFill>
          <a:blip r:embed="rId5" cstate="print"/>
          <a:stretch>
            <a:fillRect/>
          </a:stretch>
        </p:blipFill>
        <p:spPr>
          <a:xfrm>
            <a:off x="7308304" y="3645024"/>
            <a:ext cx="1427466" cy="260302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Teachers’ comments (2)</a:t>
            </a:r>
            <a:endParaRPr lang="en-US" dirty="0"/>
          </a:p>
        </p:txBody>
      </p:sp>
      <p:sp>
        <p:nvSpPr>
          <p:cNvPr id="3" name="Text Placeholder 2"/>
          <p:cNvSpPr>
            <a:spLocks noGrp="1"/>
          </p:cNvSpPr>
          <p:nvPr>
            <p:ph type="body" idx="1"/>
          </p:nvPr>
        </p:nvSpPr>
        <p:spPr>
          <a:xfrm>
            <a:off x="722313" y="2547938"/>
            <a:ext cx="7772400" cy="3689374"/>
          </a:xfrm>
        </p:spPr>
        <p:txBody>
          <a:bodyPr>
            <a:normAutofit/>
          </a:bodyPr>
          <a:lstStyle/>
          <a:p>
            <a:r>
              <a:rPr lang="en-US" b="1" u="sng" dirty="0" smtClean="0">
                <a:solidFill>
                  <a:srgbClr val="C00000"/>
                </a:solidFill>
              </a:rPr>
              <a:t>Ms P</a:t>
            </a:r>
            <a:r>
              <a:rPr lang="en-US" b="1" dirty="0" smtClean="0">
                <a:solidFill>
                  <a:srgbClr val="C00000"/>
                </a:solidFill>
              </a:rPr>
              <a:t>: </a:t>
            </a:r>
            <a:r>
              <a:rPr lang="en-US" b="1" dirty="0" smtClean="0">
                <a:solidFill>
                  <a:schemeClr val="tx2">
                    <a:lumMod val="75000"/>
                  </a:schemeClr>
                </a:solidFill>
              </a:rPr>
              <a:t>They are supposed to be taught in English, … so I’m supposed to speak English, but I can’t do otherwise.  So – most of the time, I speak Xhosa – the one that they understand. </a:t>
            </a:r>
          </a:p>
          <a:p>
            <a:endParaRPr lang="en-US" sz="1200" b="1" dirty="0" smtClean="0">
              <a:solidFill>
                <a:schemeClr val="tx2">
                  <a:lumMod val="75000"/>
                </a:schemeClr>
              </a:solidFill>
            </a:endParaRPr>
          </a:p>
          <a:p>
            <a:r>
              <a:rPr lang="en-US" b="1" dirty="0" smtClean="0">
                <a:solidFill>
                  <a:srgbClr val="C00000"/>
                </a:solidFill>
              </a:rPr>
              <a:t>Ms P allowed extensive use of L1 in order to facilitate her learners’ </a:t>
            </a:r>
            <a:r>
              <a:rPr lang="en-US" b="1" u="sng" dirty="0" smtClean="0">
                <a:solidFill>
                  <a:srgbClr val="C00000"/>
                </a:solidFill>
              </a:rPr>
              <a:t>mathematical sense-making</a:t>
            </a:r>
            <a:r>
              <a:rPr lang="en-US" b="1" dirty="0" smtClean="0">
                <a:solidFill>
                  <a:srgbClr val="C00000"/>
                </a:solidFill>
              </a:rPr>
              <a:t>. This L1 emphasis appeared , however, to compromise her learners as regards national assessments, </a:t>
            </a:r>
            <a:r>
              <a:rPr lang="en-US" b="1" i="1" u="wavyHeavy" dirty="0" smtClean="0">
                <a:solidFill>
                  <a:srgbClr val="C00000"/>
                </a:solidFill>
              </a:rPr>
              <a:t>although</a:t>
            </a:r>
            <a:r>
              <a:rPr lang="en-US" b="1" dirty="0" smtClean="0">
                <a:solidFill>
                  <a:srgbClr val="C00000"/>
                </a:solidFill>
              </a:rPr>
              <a:t> ...</a:t>
            </a:r>
            <a:endParaRPr lang="en-US" b="1" dirty="0" smtClean="0">
              <a:solidFill>
                <a:schemeClr val="tx2">
                  <a:lumMod val="75000"/>
                </a:schemeClr>
              </a:solidFill>
            </a:endParaRPr>
          </a:p>
          <a:p>
            <a:endParaRPr lang="en-US" b="1" dirty="0" smtClean="0">
              <a:solidFill>
                <a:schemeClr val="tx2">
                  <a:lumMod val="75000"/>
                </a:schemeClr>
              </a:solidFill>
            </a:endParaRPr>
          </a:p>
          <a:p>
            <a:endParaRPr lang="en-US" b="1" dirty="0" smtClean="0">
              <a:solidFill>
                <a:schemeClr val="tx2">
                  <a:lumMod val="75000"/>
                </a:schemeClr>
              </a:solidFill>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43608" y="332656"/>
          <a:ext cx="3960440" cy="1519428"/>
        </p:xfrm>
        <a:graphic>
          <a:graphicData uri="http://schemas.openxmlformats.org/drawingml/2006/table">
            <a:tbl>
              <a:tblPr firstRow="1" bandRow="1">
                <a:tableStyleId>{5C22544A-7EE6-4342-B048-85BDC9FD1C3A}</a:tableStyleId>
              </a:tblPr>
              <a:tblGrid>
                <a:gridCol w="2016224"/>
                <a:gridCol w="1944216"/>
              </a:tblGrid>
              <a:tr h="370840">
                <a:tc gridSpan="2">
                  <a:txBody>
                    <a:bodyPr/>
                    <a:lstStyle/>
                    <a:p>
                      <a:pPr>
                        <a:lnSpc>
                          <a:spcPct val="115000"/>
                        </a:lnSpc>
                        <a:spcAft>
                          <a:spcPts val="0"/>
                        </a:spcAft>
                      </a:pPr>
                      <a:r>
                        <a:rPr lang="en-ZA" sz="1800" b="1" dirty="0">
                          <a:solidFill>
                            <a:srgbClr val="C00000"/>
                          </a:solidFill>
                          <a:latin typeface="Cambria"/>
                          <a:ea typeface="Calibri"/>
                          <a:cs typeface="Times New Roman"/>
                        </a:rPr>
                        <a:t>ANA </a:t>
                      </a:r>
                      <a:r>
                        <a:rPr lang="en-ZA" sz="1800" b="1" dirty="0" smtClean="0">
                          <a:solidFill>
                            <a:srgbClr val="C00000"/>
                          </a:solidFill>
                          <a:latin typeface="Cambria"/>
                          <a:ea typeface="Calibri"/>
                          <a:cs typeface="Times New Roman"/>
                        </a:rPr>
                        <a:t>Mathematics % </a:t>
                      </a:r>
                      <a:r>
                        <a:rPr lang="en-ZA" sz="1800" b="1" dirty="0">
                          <a:solidFill>
                            <a:srgbClr val="C00000"/>
                          </a:solidFill>
                          <a:latin typeface="Cambria"/>
                          <a:ea typeface="Calibri"/>
                          <a:cs typeface="Times New Roman"/>
                        </a:rPr>
                        <a:t>Scores (2014)</a:t>
                      </a:r>
                      <a:endParaRPr lang="en-ZA" sz="1800" dirty="0">
                        <a:latin typeface="Calibri"/>
                        <a:ea typeface="Calibri"/>
                        <a:cs typeface="Times New Roman"/>
                      </a:endParaRPr>
                    </a:p>
                  </a:txBody>
                  <a:tcPr>
                    <a:noFill/>
                  </a:tcPr>
                </a:tc>
                <a:tc hMerge="1">
                  <a:txBody>
                    <a:bodyPr/>
                    <a:lstStyle/>
                    <a:p>
                      <a:pPr>
                        <a:lnSpc>
                          <a:spcPct val="115000"/>
                        </a:lnSpc>
                        <a:spcAft>
                          <a:spcPts val="0"/>
                        </a:spcAft>
                      </a:pPr>
                      <a:endParaRPr lang="en-ZA" sz="1800" dirty="0">
                        <a:latin typeface="Calibri"/>
                        <a:ea typeface="Calibri"/>
                        <a:cs typeface="Times New Roman"/>
                      </a:endParaRPr>
                    </a:p>
                  </a:txBody>
                  <a:tcPr marL="68580" marR="68580" marT="0" marB="0">
                    <a:noFill/>
                  </a:tcPr>
                </a:tc>
              </a:tr>
              <a:tr h="370840">
                <a:tc>
                  <a:txBody>
                    <a:bodyPr/>
                    <a:lstStyle/>
                    <a:p>
                      <a:pPr algn="r">
                        <a:lnSpc>
                          <a:spcPct val="115000"/>
                        </a:lnSpc>
                        <a:spcAft>
                          <a:spcPts val="0"/>
                        </a:spcAft>
                      </a:pPr>
                      <a:r>
                        <a:rPr lang="en-ZA" sz="2000" b="1" dirty="0">
                          <a:latin typeface="Cambria"/>
                          <a:ea typeface="Calibri"/>
                          <a:cs typeface="Times New Roman"/>
                        </a:rPr>
                        <a:t>Ms M</a:t>
                      </a:r>
                      <a:endParaRPr lang="en-ZA" sz="2000" dirty="0">
                        <a:latin typeface="Calibri"/>
                        <a:ea typeface="Calibri"/>
                        <a:cs typeface="Times New Roman"/>
                      </a:endParaRPr>
                    </a:p>
                  </a:txBody>
                  <a:tcPr marL="68580" marR="68580" marT="0" marB="0"/>
                </a:tc>
                <a:tc>
                  <a:txBody>
                    <a:bodyPr/>
                    <a:lstStyle/>
                    <a:p>
                      <a:pPr>
                        <a:lnSpc>
                          <a:spcPct val="115000"/>
                        </a:lnSpc>
                        <a:spcAft>
                          <a:spcPts val="0"/>
                        </a:spcAft>
                      </a:pPr>
                      <a:r>
                        <a:rPr lang="en-ZA" sz="2000" b="1" dirty="0">
                          <a:latin typeface="Cambria"/>
                          <a:ea typeface="Calibri"/>
                          <a:cs typeface="Times New Roman"/>
                        </a:rPr>
                        <a:t>37.9</a:t>
                      </a:r>
                      <a:endParaRPr lang="en-ZA" sz="2000" dirty="0">
                        <a:latin typeface="Calibri"/>
                        <a:ea typeface="Calibri"/>
                        <a:cs typeface="Times New Roman"/>
                      </a:endParaRPr>
                    </a:p>
                  </a:txBody>
                  <a:tcPr marL="68580" marR="68580" marT="0" marB="0"/>
                </a:tc>
              </a:tr>
              <a:tr h="370840">
                <a:tc>
                  <a:txBody>
                    <a:bodyPr/>
                    <a:lstStyle/>
                    <a:p>
                      <a:pPr algn="r">
                        <a:lnSpc>
                          <a:spcPct val="115000"/>
                        </a:lnSpc>
                        <a:spcAft>
                          <a:spcPts val="0"/>
                        </a:spcAft>
                      </a:pPr>
                      <a:r>
                        <a:rPr lang="en-ZA" sz="2000" b="1" dirty="0">
                          <a:latin typeface="Cambria"/>
                          <a:ea typeface="Calibri"/>
                          <a:cs typeface="Times New Roman"/>
                        </a:rPr>
                        <a:t>Ms P</a:t>
                      </a:r>
                      <a:endParaRPr lang="en-ZA" sz="2000" dirty="0">
                        <a:latin typeface="Calibri"/>
                        <a:ea typeface="Calibri"/>
                        <a:cs typeface="Times New Roman"/>
                      </a:endParaRPr>
                    </a:p>
                  </a:txBody>
                  <a:tcPr marL="68580" marR="68580" marT="0" marB="0"/>
                </a:tc>
                <a:tc>
                  <a:txBody>
                    <a:bodyPr/>
                    <a:lstStyle/>
                    <a:p>
                      <a:pPr>
                        <a:lnSpc>
                          <a:spcPct val="115000"/>
                        </a:lnSpc>
                        <a:spcAft>
                          <a:spcPts val="0"/>
                        </a:spcAft>
                      </a:pPr>
                      <a:r>
                        <a:rPr lang="en-ZA" sz="2000" b="1" dirty="0">
                          <a:latin typeface="Cambria"/>
                          <a:ea typeface="Calibri"/>
                          <a:cs typeface="Times New Roman"/>
                        </a:rPr>
                        <a:t>27.3</a:t>
                      </a:r>
                      <a:endParaRPr lang="en-ZA" sz="2000" dirty="0">
                        <a:latin typeface="Calibri"/>
                        <a:ea typeface="Calibri"/>
                        <a:cs typeface="Times New Roman"/>
                      </a:endParaRPr>
                    </a:p>
                  </a:txBody>
                  <a:tcPr marL="68580" marR="68580" marT="0" marB="0"/>
                </a:tc>
              </a:tr>
              <a:tr h="370840">
                <a:tc>
                  <a:txBody>
                    <a:bodyPr/>
                    <a:lstStyle/>
                    <a:p>
                      <a:pPr algn="r">
                        <a:lnSpc>
                          <a:spcPct val="115000"/>
                        </a:lnSpc>
                        <a:spcAft>
                          <a:spcPts val="0"/>
                        </a:spcAft>
                      </a:pPr>
                      <a:r>
                        <a:rPr lang="en-ZA" sz="1800" b="1" dirty="0">
                          <a:solidFill>
                            <a:srgbClr val="365F91"/>
                          </a:solidFill>
                          <a:latin typeface="Cambria"/>
                          <a:ea typeface="Calibri"/>
                          <a:cs typeface="Times New Roman"/>
                        </a:rPr>
                        <a:t>National Average</a:t>
                      </a:r>
                      <a:endParaRPr lang="en-ZA" sz="1800" dirty="0">
                        <a:latin typeface="Calibri"/>
                        <a:ea typeface="Calibri"/>
                        <a:cs typeface="Times New Roman"/>
                      </a:endParaRPr>
                    </a:p>
                  </a:txBody>
                  <a:tcPr marL="68580" marR="68580" marT="0" marB="0"/>
                </a:tc>
                <a:tc>
                  <a:txBody>
                    <a:bodyPr/>
                    <a:lstStyle/>
                    <a:p>
                      <a:pPr>
                        <a:lnSpc>
                          <a:spcPct val="115000"/>
                        </a:lnSpc>
                        <a:spcAft>
                          <a:spcPts val="0"/>
                        </a:spcAft>
                      </a:pPr>
                      <a:r>
                        <a:rPr lang="en-ZA" sz="1800" b="1" dirty="0">
                          <a:solidFill>
                            <a:srgbClr val="365F91"/>
                          </a:solidFill>
                          <a:latin typeface="Cambria"/>
                          <a:ea typeface="Calibri"/>
                          <a:cs typeface="Times New Roman"/>
                        </a:rPr>
                        <a:t>37</a:t>
                      </a:r>
                      <a:endParaRPr lang="en-ZA" sz="1800" dirty="0">
                        <a:latin typeface="Calibri"/>
                        <a:ea typeface="Calibri"/>
                        <a:cs typeface="Times New Roman"/>
                      </a:endParaRPr>
                    </a:p>
                  </a:txBody>
                  <a:tcPr marL="68580" marR="68580" marT="0" marB="0"/>
                </a:tc>
              </a:tr>
            </a:tbl>
          </a:graphicData>
        </a:graphic>
      </p:graphicFrame>
      <p:graphicFrame>
        <p:nvGraphicFramePr>
          <p:cNvPr id="3" name="Table 2"/>
          <p:cNvGraphicFramePr>
            <a:graphicFrameLocks noGrp="1"/>
          </p:cNvGraphicFramePr>
          <p:nvPr/>
        </p:nvGraphicFramePr>
        <p:xfrm>
          <a:off x="1907704" y="2636912"/>
          <a:ext cx="6888088" cy="2575152"/>
        </p:xfrm>
        <a:graphic>
          <a:graphicData uri="http://schemas.openxmlformats.org/drawingml/2006/table">
            <a:tbl>
              <a:tblPr firstRow="1" bandRow="1">
                <a:tableStyleId>{5C22544A-7EE6-4342-B048-85BDC9FD1C3A}</a:tableStyleId>
              </a:tblPr>
              <a:tblGrid>
                <a:gridCol w="1368152"/>
                <a:gridCol w="1628096"/>
                <a:gridCol w="1459711"/>
                <a:gridCol w="1229230"/>
                <a:gridCol w="1202899"/>
              </a:tblGrid>
              <a:tr h="606966">
                <a:tc>
                  <a:txBody>
                    <a:bodyPr/>
                    <a:lstStyle/>
                    <a:p>
                      <a:endParaRPr lang="en-ZA" dirty="0"/>
                    </a:p>
                  </a:txBody>
                  <a:tcPr>
                    <a:noFill/>
                  </a:tcPr>
                </a:tc>
                <a:tc gridSpan="4">
                  <a:txBody>
                    <a:bodyPr/>
                    <a:lstStyle/>
                    <a:p>
                      <a:pPr>
                        <a:lnSpc>
                          <a:spcPct val="100000"/>
                        </a:lnSpc>
                        <a:spcAft>
                          <a:spcPts val="0"/>
                        </a:spcAft>
                      </a:pPr>
                      <a:r>
                        <a:rPr lang="en-ZA" sz="1800" b="1" dirty="0">
                          <a:solidFill>
                            <a:srgbClr val="C00000"/>
                          </a:solidFill>
                          <a:latin typeface="Cambria"/>
                          <a:ea typeface="Calibri"/>
                          <a:cs typeface="Times New Roman"/>
                        </a:rPr>
                        <a:t>SANCP’S Mathematical Proficiency Assessment % scores (2014)</a:t>
                      </a:r>
                      <a:endParaRPr lang="en-ZA" sz="1800" dirty="0">
                        <a:latin typeface="Calibri"/>
                        <a:ea typeface="Calibri"/>
                        <a:cs typeface="Times New Roman"/>
                      </a:endParaRPr>
                    </a:p>
                  </a:txBody>
                  <a:tcPr marL="68580" marR="68580" marT="0" marB="0">
                    <a:noFill/>
                  </a:tcPr>
                </a:tc>
                <a:tc hMerge="1">
                  <a:txBody>
                    <a:bodyPr/>
                    <a:lstStyle/>
                    <a:p>
                      <a:endParaRPr lang="en-ZA" dirty="0"/>
                    </a:p>
                  </a:txBody>
                  <a:tcPr/>
                </a:tc>
                <a:tc hMerge="1">
                  <a:txBody>
                    <a:bodyPr/>
                    <a:lstStyle/>
                    <a:p>
                      <a:endParaRPr lang="en-ZA" dirty="0"/>
                    </a:p>
                  </a:txBody>
                  <a:tcPr/>
                </a:tc>
                <a:tc hMerge="1">
                  <a:txBody>
                    <a:bodyPr/>
                    <a:lstStyle/>
                    <a:p>
                      <a:endParaRPr lang="en-ZA" dirty="0"/>
                    </a:p>
                  </a:txBody>
                  <a:tcPr/>
                </a:tc>
              </a:tr>
              <a:tr h="410264">
                <a:tc>
                  <a:txBody>
                    <a:bodyPr/>
                    <a:lstStyle/>
                    <a:p>
                      <a:endParaRPr lang="en-ZA" dirty="0"/>
                    </a:p>
                  </a:txBody>
                  <a:tcPr>
                    <a:noFill/>
                  </a:tcPr>
                </a:tc>
                <a:tc>
                  <a:txBody>
                    <a:bodyPr/>
                    <a:lstStyle/>
                    <a:p>
                      <a:pPr algn="ctr">
                        <a:lnSpc>
                          <a:spcPct val="100000"/>
                        </a:lnSpc>
                        <a:spcAft>
                          <a:spcPts val="0"/>
                        </a:spcAft>
                      </a:pPr>
                      <a:r>
                        <a:rPr lang="en-ZA" sz="1600" b="1" dirty="0">
                          <a:latin typeface="Cambria"/>
                          <a:ea typeface="Calibri"/>
                          <a:cs typeface="Times New Roman"/>
                        </a:rPr>
                        <a:t>Conceptual Understanding</a:t>
                      </a:r>
                      <a:endParaRPr lang="en-ZA" sz="1600" dirty="0">
                        <a:latin typeface="Calibri"/>
                        <a:ea typeface="Calibri"/>
                        <a:cs typeface="Times New Roman"/>
                      </a:endParaRPr>
                    </a:p>
                  </a:txBody>
                  <a:tcPr marL="68580" marR="68580" marT="0" marB="0"/>
                </a:tc>
                <a:tc>
                  <a:txBody>
                    <a:bodyPr/>
                    <a:lstStyle/>
                    <a:p>
                      <a:pPr algn="ctr">
                        <a:lnSpc>
                          <a:spcPct val="100000"/>
                        </a:lnSpc>
                        <a:spcAft>
                          <a:spcPts val="0"/>
                        </a:spcAft>
                      </a:pPr>
                      <a:r>
                        <a:rPr lang="en-ZA" sz="1600" b="1" dirty="0">
                          <a:latin typeface="Cambria"/>
                          <a:ea typeface="Calibri"/>
                          <a:cs typeface="Times New Roman"/>
                        </a:rPr>
                        <a:t>Strategic Competence</a:t>
                      </a:r>
                      <a:endParaRPr lang="en-ZA" sz="1600" dirty="0">
                        <a:latin typeface="Calibri"/>
                        <a:ea typeface="Calibri"/>
                        <a:cs typeface="Times New Roman"/>
                      </a:endParaRPr>
                    </a:p>
                  </a:txBody>
                  <a:tcPr marL="68580" marR="68580" marT="0" marB="0"/>
                </a:tc>
                <a:tc>
                  <a:txBody>
                    <a:bodyPr/>
                    <a:lstStyle/>
                    <a:p>
                      <a:pPr algn="ctr">
                        <a:lnSpc>
                          <a:spcPct val="100000"/>
                        </a:lnSpc>
                        <a:spcAft>
                          <a:spcPts val="0"/>
                        </a:spcAft>
                      </a:pPr>
                      <a:r>
                        <a:rPr lang="en-ZA" sz="1600" b="1" dirty="0">
                          <a:latin typeface="Cambria"/>
                          <a:ea typeface="Calibri"/>
                          <a:cs typeface="Times New Roman"/>
                        </a:rPr>
                        <a:t>Adaptive reasoning</a:t>
                      </a:r>
                      <a:endParaRPr lang="en-ZA" sz="1600" dirty="0">
                        <a:latin typeface="Calibri"/>
                        <a:ea typeface="Calibri"/>
                        <a:cs typeface="Times New Roman"/>
                      </a:endParaRPr>
                    </a:p>
                  </a:txBody>
                  <a:tcPr marL="68580" marR="68580" marT="0" marB="0"/>
                </a:tc>
                <a:tc>
                  <a:txBody>
                    <a:bodyPr/>
                    <a:lstStyle/>
                    <a:p>
                      <a:pPr algn="ctr">
                        <a:lnSpc>
                          <a:spcPct val="100000"/>
                        </a:lnSpc>
                        <a:spcAft>
                          <a:spcPts val="0"/>
                        </a:spcAft>
                      </a:pPr>
                      <a:r>
                        <a:rPr lang="en-ZA" sz="1600" b="1" dirty="0">
                          <a:latin typeface="Cambria"/>
                          <a:ea typeface="Calibri"/>
                          <a:cs typeface="Times New Roman"/>
                        </a:rPr>
                        <a:t>Overall Average</a:t>
                      </a:r>
                      <a:endParaRPr lang="en-ZA" sz="1600" dirty="0">
                        <a:latin typeface="Calibri"/>
                        <a:ea typeface="Calibri"/>
                        <a:cs typeface="Times New Roman"/>
                      </a:endParaRPr>
                    </a:p>
                  </a:txBody>
                  <a:tcPr marL="68580" marR="68580" marT="0" marB="0"/>
                </a:tc>
              </a:tr>
              <a:tr h="410264">
                <a:tc>
                  <a:txBody>
                    <a:bodyPr/>
                    <a:lstStyle/>
                    <a:p>
                      <a:pPr algn="r">
                        <a:lnSpc>
                          <a:spcPct val="115000"/>
                        </a:lnSpc>
                        <a:spcAft>
                          <a:spcPts val="0"/>
                        </a:spcAft>
                      </a:pPr>
                      <a:r>
                        <a:rPr lang="en-ZA" sz="2000" b="1" dirty="0">
                          <a:latin typeface="Cambria"/>
                          <a:ea typeface="Calibri"/>
                          <a:cs typeface="Times New Roman"/>
                        </a:rPr>
                        <a:t>Ms M</a:t>
                      </a:r>
                      <a:endParaRPr lang="en-ZA" sz="2000" dirty="0">
                        <a:latin typeface="Calibri"/>
                        <a:ea typeface="Calibri"/>
                        <a:cs typeface="Times New Roman"/>
                      </a:endParaRPr>
                    </a:p>
                  </a:txBody>
                  <a:tcPr marL="68580" marR="68580" marT="0" marB="0"/>
                </a:tc>
                <a:tc>
                  <a:txBody>
                    <a:bodyPr/>
                    <a:lstStyle/>
                    <a:p>
                      <a:pPr algn="ctr">
                        <a:lnSpc>
                          <a:spcPct val="100000"/>
                        </a:lnSpc>
                        <a:spcAft>
                          <a:spcPts val="0"/>
                        </a:spcAft>
                      </a:pPr>
                      <a:r>
                        <a:rPr lang="en-ZA" sz="2000" b="1" dirty="0">
                          <a:latin typeface="Cambria"/>
                          <a:ea typeface="Calibri"/>
                          <a:cs typeface="Times New Roman"/>
                        </a:rPr>
                        <a:t>61</a:t>
                      </a:r>
                      <a:endParaRPr lang="en-ZA" sz="2000" dirty="0">
                        <a:latin typeface="Calibri"/>
                        <a:ea typeface="Calibri"/>
                        <a:cs typeface="Times New Roman"/>
                      </a:endParaRPr>
                    </a:p>
                  </a:txBody>
                  <a:tcPr marL="68580" marR="68580" marT="0" marB="0"/>
                </a:tc>
                <a:tc>
                  <a:txBody>
                    <a:bodyPr/>
                    <a:lstStyle/>
                    <a:p>
                      <a:pPr algn="ctr">
                        <a:lnSpc>
                          <a:spcPct val="100000"/>
                        </a:lnSpc>
                        <a:spcAft>
                          <a:spcPts val="0"/>
                        </a:spcAft>
                      </a:pPr>
                      <a:r>
                        <a:rPr lang="en-ZA" sz="2000" b="1" dirty="0">
                          <a:latin typeface="Cambria"/>
                          <a:ea typeface="Calibri"/>
                          <a:cs typeface="Times New Roman"/>
                        </a:rPr>
                        <a:t>25</a:t>
                      </a:r>
                      <a:endParaRPr lang="en-ZA" sz="2000" dirty="0">
                        <a:latin typeface="Calibri"/>
                        <a:ea typeface="Calibri"/>
                        <a:cs typeface="Times New Roman"/>
                      </a:endParaRPr>
                    </a:p>
                  </a:txBody>
                  <a:tcPr marL="68580" marR="68580" marT="0" marB="0"/>
                </a:tc>
                <a:tc>
                  <a:txBody>
                    <a:bodyPr/>
                    <a:lstStyle/>
                    <a:p>
                      <a:pPr algn="ctr">
                        <a:lnSpc>
                          <a:spcPct val="100000"/>
                        </a:lnSpc>
                        <a:spcAft>
                          <a:spcPts val="0"/>
                        </a:spcAft>
                      </a:pPr>
                      <a:r>
                        <a:rPr lang="en-ZA" sz="2000" b="1" dirty="0">
                          <a:latin typeface="Cambria"/>
                          <a:ea typeface="Calibri"/>
                          <a:cs typeface="Times New Roman"/>
                        </a:rPr>
                        <a:t>41</a:t>
                      </a:r>
                      <a:endParaRPr lang="en-ZA" sz="2000" dirty="0">
                        <a:latin typeface="Calibri"/>
                        <a:ea typeface="Calibri"/>
                        <a:cs typeface="Times New Roman"/>
                      </a:endParaRPr>
                    </a:p>
                  </a:txBody>
                  <a:tcPr marL="68580" marR="68580" marT="0" marB="0"/>
                </a:tc>
                <a:tc>
                  <a:txBody>
                    <a:bodyPr/>
                    <a:lstStyle/>
                    <a:p>
                      <a:pPr algn="ctr">
                        <a:lnSpc>
                          <a:spcPct val="100000"/>
                        </a:lnSpc>
                        <a:spcAft>
                          <a:spcPts val="0"/>
                        </a:spcAft>
                      </a:pPr>
                      <a:r>
                        <a:rPr lang="en-ZA" sz="2000" b="1" dirty="0">
                          <a:latin typeface="Cambria"/>
                          <a:ea typeface="Calibri"/>
                          <a:cs typeface="Times New Roman"/>
                        </a:rPr>
                        <a:t>42.3</a:t>
                      </a:r>
                      <a:endParaRPr lang="en-ZA" sz="2000" dirty="0">
                        <a:latin typeface="Calibri"/>
                        <a:ea typeface="Calibri"/>
                        <a:cs typeface="Times New Roman"/>
                      </a:endParaRPr>
                    </a:p>
                  </a:txBody>
                  <a:tcPr marL="68580" marR="68580" marT="0" marB="0"/>
                </a:tc>
              </a:tr>
              <a:tr h="439306">
                <a:tc>
                  <a:txBody>
                    <a:bodyPr/>
                    <a:lstStyle/>
                    <a:p>
                      <a:pPr algn="r">
                        <a:lnSpc>
                          <a:spcPct val="115000"/>
                        </a:lnSpc>
                        <a:spcAft>
                          <a:spcPts val="0"/>
                        </a:spcAft>
                      </a:pPr>
                      <a:r>
                        <a:rPr lang="en-ZA" sz="2000" b="1">
                          <a:latin typeface="Cambria"/>
                          <a:ea typeface="Calibri"/>
                          <a:cs typeface="Times New Roman"/>
                        </a:rPr>
                        <a:t>Ms P</a:t>
                      </a:r>
                      <a:endParaRPr lang="en-ZA" sz="2000">
                        <a:latin typeface="Calibri"/>
                        <a:ea typeface="Calibri"/>
                        <a:cs typeface="Times New Roman"/>
                      </a:endParaRPr>
                    </a:p>
                  </a:txBody>
                  <a:tcPr marL="68580" marR="68580" marT="0" marB="0"/>
                </a:tc>
                <a:tc>
                  <a:txBody>
                    <a:bodyPr/>
                    <a:lstStyle/>
                    <a:p>
                      <a:pPr algn="ctr">
                        <a:lnSpc>
                          <a:spcPct val="100000"/>
                        </a:lnSpc>
                        <a:spcAft>
                          <a:spcPts val="0"/>
                        </a:spcAft>
                      </a:pPr>
                      <a:r>
                        <a:rPr lang="en-ZA" sz="2000" b="1" dirty="0">
                          <a:latin typeface="Cambria"/>
                          <a:ea typeface="Calibri"/>
                          <a:cs typeface="Times New Roman"/>
                        </a:rPr>
                        <a:t>52</a:t>
                      </a:r>
                      <a:endParaRPr lang="en-ZA" sz="2000" dirty="0">
                        <a:latin typeface="Calibri"/>
                        <a:ea typeface="Calibri"/>
                        <a:cs typeface="Times New Roman"/>
                      </a:endParaRPr>
                    </a:p>
                  </a:txBody>
                  <a:tcPr marL="68580" marR="68580" marT="0" marB="0"/>
                </a:tc>
                <a:tc>
                  <a:txBody>
                    <a:bodyPr/>
                    <a:lstStyle/>
                    <a:p>
                      <a:pPr algn="ctr">
                        <a:lnSpc>
                          <a:spcPct val="100000"/>
                        </a:lnSpc>
                        <a:spcAft>
                          <a:spcPts val="0"/>
                        </a:spcAft>
                      </a:pPr>
                      <a:r>
                        <a:rPr lang="en-ZA" sz="2000" b="1" dirty="0">
                          <a:latin typeface="Cambria"/>
                          <a:ea typeface="Calibri"/>
                          <a:cs typeface="Times New Roman"/>
                        </a:rPr>
                        <a:t>34</a:t>
                      </a:r>
                      <a:endParaRPr lang="en-ZA" sz="2000" dirty="0">
                        <a:latin typeface="Calibri"/>
                        <a:ea typeface="Calibri"/>
                        <a:cs typeface="Times New Roman"/>
                      </a:endParaRPr>
                    </a:p>
                  </a:txBody>
                  <a:tcPr marL="68580" marR="68580" marT="0" marB="0"/>
                </a:tc>
                <a:tc>
                  <a:txBody>
                    <a:bodyPr/>
                    <a:lstStyle/>
                    <a:p>
                      <a:pPr algn="ctr">
                        <a:lnSpc>
                          <a:spcPct val="100000"/>
                        </a:lnSpc>
                        <a:spcAft>
                          <a:spcPts val="0"/>
                        </a:spcAft>
                      </a:pPr>
                      <a:r>
                        <a:rPr lang="en-ZA" sz="2000" b="1" dirty="0">
                          <a:latin typeface="Cambria"/>
                          <a:ea typeface="Calibri"/>
                          <a:cs typeface="Times New Roman"/>
                        </a:rPr>
                        <a:t>64</a:t>
                      </a:r>
                      <a:endParaRPr lang="en-ZA" sz="2000" dirty="0">
                        <a:latin typeface="Calibri"/>
                        <a:ea typeface="Calibri"/>
                        <a:cs typeface="Times New Roman"/>
                      </a:endParaRPr>
                    </a:p>
                  </a:txBody>
                  <a:tcPr marL="68580" marR="68580" marT="0" marB="0"/>
                </a:tc>
                <a:tc>
                  <a:txBody>
                    <a:bodyPr/>
                    <a:lstStyle/>
                    <a:p>
                      <a:pPr algn="ctr">
                        <a:lnSpc>
                          <a:spcPct val="100000"/>
                        </a:lnSpc>
                        <a:spcAft>
                          <a:spcPts val="0"/>
                        </a:spcAft>
                      </a:pPr>
                      <a:r>
                        <a:rPr lang="en-ZA" sz="2000" b="1" dirty="0">
                          <a:latin typeface="Cambria"/>
                          <a:ea typeface="Calibri"/>
                          <a:cs typeface="Times New Roman"/>
                        </a:rPr>
                        <a:t>50</a:t>
                      </a:r>
                      <a:endParaRPr lang="en-ZA" sz="2000" dirty="0">
                        <a:latin typeface="Calibri"/>
                        <a:ea typeface="Calibri"/>
                        <a:cs typeface="Times New Roman"/>
                      </a:endParaRPr>
                    </a:p>
                  </a:txBody>
                  <a:tcPr marL="68580" marR="68580" marT="0" marB="0"/>
                </a:tc>
              </a:tr>
              <a:tr h="410264">
                <a:tc>
                  <a:txBody>
                    <a:bodyPr/>
                    <a:lstStyle/>
                    <a:p>
                      <a:pPr algn="r">
                        <a:lnSpc>
                          <a:spcPct val="115000"/>
                        </a:lnSpc>
                        <a:spcAft>
                          <a:spcPts val="0"/>
                        </a:spcAft>
                      </a:pPr>
                      <a:r>
                        <a:rPr lang="en-ZA" sz="1800" b="1" dirty="0">
                          <a:solidFill>
                            <a:srgbClr val="365F91"/>
                          </a:solidFill>
                          <a:latin typeface="Cambria"/>
                          <a:ea typeface="Calibri"/>
                          <a:cs typeface="Times New Roman"/>
                        </a:rPr>
                        <a:t>Cohort Average</a:t>
                      </a:r>
                      <a:endParaRPr lang="en-ZA" sz="1800" dirty="0">
                        <a:latin typeface="Calibri"/>
                        <a:ea typeface="Calibri"/>
                        <a:cs typeface="Times New Roman"/>
                      </a:endParaRPr>
                    </a:p>
                  </a:txBody>
                  <a:tcPr marL="68580" marR="68580" marT="0" marB="0"/>
                </a:tc>
                <a:tc>
                  <a:txBody>
                    <a:bodyPr/>
                    <a:lstStyle/>
                    <a:p>
                      <a:pPr algn="ctr">
                        <a:lnSpc>
                          <a:spcPct val="100000"/>
                        </a:lnSpc>
                        <a:spcAft>
                          <a:spcPts val="0"/>
                        </a:spcAft>
                      </a:pPr>
                      <a:r>
                        <a:rPr lang="en-ZA" sz="1800" b="1" dirty="0">
                          <a:solidFill>
                            <a:srgbClr val="365F91"/>
                          </a:solidFill>
                          <a:latin typeface="Cambria"/>
                          <a:ea typeface="Calibri"/>
                          <a:cs typeface="Times New Roman"/>
                        </a:rPr>
                        <a:t>51</a:t>
                      </a:r>
                      <a:endParaRPr lang="en-ZA" sz="1800" dirty="0">
                        <a:latin typeface="Calibri"/>
                        <a:ea typeface="Calibri"/>
                        <a:cs typeface="Times New Roman"/>
                      </a:endParaRPr>
                    </a:p>
                  </a:txBody>
                  <a:tcPr marL="68580" marR="68580" marT="0" marB="0"/>
                </a:tc>
                <a:tc>
                  <a:txBody>
                    <a:bodyPr/>
                    <a:lstStyle/>
                    <a:p>
                      <a:pPr algn="ctr">
                        <a:lnSpc>
                          <a:spcPct val="100000"/>
                        </a:lnSpc>
                        <a:spcAft>
                          <a:spcPts val="0"/>
                        </a:spcAft>
                      </a:pPr>
                      <a:r>
                        <a:rPr lang="en-ZA" sz="1800" b="1" dirty="0">
                          <a:solidFill>
                            <a:srgbClr val="365F91"/>
                          </a:solidFill>
                          <a:latin typeface="Cambria"/>
                          <a:ea typeface="Calibri"/>
                          <a:cs typeface="Times New Roman"/>
                        </a:rPr>
                        <a:t>25</a:t>
                      </a:r>
                      <a:endParaRPr lang="en-ZA" sz="1800" dirty="0">
                        <a:latin typeface="Calibri"/>
                        <a:ea typeface="Calibri"/>
                        <a:cs typeface="Times New Roman"/>
                      </a:endParaRPr>
                    </a:p>
                  </a:txBody>
                  <a:tcPr marL="68580" marR="68580" marT="0" marB="0"/>
                </a:tc>
                <a:tc>
                  <a:txBody>
                    <a:bodyPr/>
                    <a:lstStyle/>
                    <a:p>
                      <a:pPr algn="ctr">
                        <a:lnSpc>
                          <a:spcPct val="100000"/>
                        </a:lnSpc>
                        <a:spcAft>
                          <a:spcPts val="0"/>
                        </a:spcAft>
                      </a:pPr>
                      <a:r>
                        <a:rPr lang="en-ZA" sz="1800" b="1" dirty="0">
                          <a:solidFill>
                            <a:srgbClr val="365F91"/>
                          </a:solidFill>
                          <a:latin typeface="Cambria"/>
                          <a:ea typeface="Calibri"/>
                          <a:cs typeface="Times New Roman"/>
                        </a:rPr>
                        <a:t>29</a:t>
                      </a:r>
                      <a:endParaRPr lang="en-ZA" sz="1800" dirty="0">
                        <a:latin typeface="Calibri"/>
                        <a:ea typeface="Calibri"/>
                        <a:cs typeface="Times New Roman"/>
                      </a:endParaRPr>
                    </a:p>
                  </a:txBody>
                  <a:tcPr marL="68580" marR="68580" marT="0" marB="0"/>
                </a:tc>
                <a:tc>
                  <a:txBody>
                    <a:bodyPr/>
                    <a:lstStyle/>
                    <a:p>
                      <a:pPr algn="ctr">
                        <a:lnSpc>
                          <a:spcPct val="100000"/>
                        </a:lnSpc>
                        <a:spcAft>
                          <a:spcPts val="0"/>
                        </a:spcAft>
                      </a:pPr>
                      <a:r>
                        <a:rPr lang="en-ZA" sz="1800" b="1" dirty="0">
                          <a:solidFill>
                            <a:srgbClr val="365F91"/>
                          </a:solidFill>
                          <a:latin typeface="Cambria"/>
                          <a:ea typeface="Calibri"/>
                          <a:cs typeface="Times New Roman"/>
                        </a:rPr>
                        <a:t>35</a:t>
                      </a:r>
                      <a:endParaRPr lang="en-ZA"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75856" y="4869160"/>
            <a:ext cx="5392688" cy="1080120"/>
          </a:xfrm>
        </p:spPr>
        <p:txBody>
          <a:bodyPr>
            <a:normAutofit fontScale="85000" lnSpcReduction="20000"/>
          </a:bodyPr>
          <a:lstStyle/>
          <a:p>
            <a:pPr algn="l"/>
            <a:r>
              <a:rPr lang="en-GB" sz="1800" dirty="0" smtClean="0"/>
              <a:t>The financial support provided by the FirstRand Foundation (with RMB), Anglo American Chairman’s fund, the DST and the NRF is gratefully acknowledged; as is the unerring intellectual and emotional support of all  of the members of the SANCP team.</a:t>
            </a:r>
            <a:endParaRPr lang="en-ZA" sz="1800" dirty="0" smtClean="0"/>
          </a:p>
          <a:p>
            <a:endParaRPr lang="en-ZA" dirty="0"/>
          </a:p>
        </p:txBody>
      </p:sp>
      <p:sp>
        <p:nvSpPr>
          <p:cNvPr id="3" name="Title 2"/>
          <p:cNvSpPr>
            <a:spLocks noGrp="1"/>
          </p:cNvSpPr>
          <p:nvPr>
            <p:ph type="ctrTitle"/>
          </p:nvPr>
        </p:nvSpPr>
        <p:spPr/>
        <p:txBody>
          <a:bodyPr>
            <a:normAutofit/>
          </a:bodyPr>
          <a:lstStyle/>
          <a:p>
            <a:r>
              <a:rPr lang="en-GB" sz="3200" dirty="0" smtClean="0">
                <a:latin typeface="+mn-lt"/>
              </a:rPr>
              <a:t>Thank you!</a:t>
            </a:r>
            <a:endParaRPr lang="en-ZA" sz="3200" dirty="0">
              <a:latin typeface="+mn-lt"/>
            </a:endParaRPr>
          </a:p>
        </p:txBody>
      </p:sp>
      <p:pic>
        <p:nvPicPr>
          <p:cNvPr id="6" name="Picture 5" descr="NEW_SANC_LOGO_FOR_WEB.jpg"/>
          <p:cNvPicPr>
            <a:picLocks noChangeAspect="1"/>
          </p:cNvPicPr>
          <p:nvPr/>
        </p:nvPicPr>
        <p:blipFill>
          <a:blip r:embed="rId2" cstate="print"/>
          <a:stretch>
            <a:fillRect/>
          </a:stretch>
        </p:blipFill>
        <p:spPr>
          <a:xfrm>
            <a:off x="827584" y="3356992"/>
            <a:ext cx="1427466" cy="260302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952501"/>
            <a:ext cx="7772400" cy="1108348"/>
          </a:xfrm>
        </p:spPr>
        <p:txBody>
          <a:bodyPr>
            <a:normAutofit/>
          </a:bodyPr>
          <a:lstStyle/>
          <a:p>
            <a:r>
              <a:rPr lang="en-US" sz="2000" b="1" dirty="0" smtClean="0">
                <a:solidFill>
                  <a:schemeClr val="accent1">
                    <a:lumMod val="75000"/>
                  </a:schemeClr>
                </a:solidFill>
              </a:rPr>
              <a:t>References:</a:t>
            </a:r>
            <a:endParaRPr lang="en-US" sz="2000" b="1" dirty="0">
              <a:solidFill>
                <a:schemeClr val="accent1">
                  <a:lumMod val="75000"/>
                </a:schemeClr>
              </a:solidFill>
            </a:endParaRPr>
          </a:p>
        </p:txBody>
      </p:sp>
      <p:sp>
        <p:nvSpPr>
          <p:cNvPr id="3" name="Text Placeholder 2"/>
          <p:cNvSpPr>
            <a:spLocks noGrp="1"/>
          </p:cNvSpPr>
          <p:nvPr>
            <p:ph type="body" idx="1"/>
          </p:nvPr>
        </p:nvSpPr>
        <p:spPr>
          <a:xfrm>
            <a:off x="722313" y="2547938"/>
            <a:ext cx="7772400" cy="3401342"/>
          </a:xfrm>
        </p:spPr>
        <p:txBody>
          <a:bodyPr>
            <a:normAutofit fontScale="55000" lnSpcReduction="20000"/>
          </a:bodyPr>
          <a:lstStyle/>
          <a:p>
            <a:pPr>
              <a:lnSpc>
                <a:spcPct val="120000"/>
              </a:lnSpc>
              <a:spcBef>
                <a:spcPts val="0"/>
              </a:spcBef>
            </a:pPr>
            <a:r>
              <a:rPr lang="en-GB" sz="2900" dirty="0" smtClean="0">
                <a:solidFill>
                  <a:schemeClr val="tx2">
                    <a:lumMod val="75000"/>
                  </a:schemeClr>
                </a:solidFill>
              </a:rPr>
              <a:t>Cummins, J. </a:t>
            </a:r>
            <a:r>
              <a:rPr lang="en-US" sz="2900" dirty="0" smtClean="0">
                <a:solidFill>
                  <a:schemeClr val="tx2">
                    <a:lumMod val="75000"/>
                  </a:schemeClr>
                </a:solidFill>
              </a:rPr>
              <a:t>(1994). The acquisition of English as a second language. In K. </a:t>
            </a:r>
            <a:r>
              <a:rPr lang="en-US" sz="2900" dirty="0" err="1" smtClean="0">
                <a:solidFill>
                  <a:schemeClr val="tx2">
                    <a:lumMod val="75000"/>
                  </a:schemeClr>
                </a:solidFill>
              </a:rPr>
              <a:t>Spangenberg-Urnschat</a:t>
            </a:r>
            <a:r>
              <a:rPr lang="en-US" sz="2900" dirty="0" smtClean="0">
                <a:solidFill>
                  <a:schemeClr val="tx2">
                    <a:lumMod val="75000"/>
                  </a:schemeClr>
                </a:solidFill>
              </a:rPr>
              <a:t> &amp;  R. Pritchard (Eds.), </a:t>
            </a:r>
            <a:r>
              <a:rPr lang="en-US" sz="2900" i="1" dirty="0" smtClean="0">
                <a:solidFill>
                  <a:schemeClr val="tx2">
                    <a:lumMod val="75000"/>
                  </a:schemeClr>
                </a:solidFill>
              </a:rPr>
              <a:t>Kids come in all languages: Reading instruction for ESL students</a:t>
            </a:r>
            <a:r>
              <a:rPr lang="en-US" sz="2900" dirty="0" smtClean="0">
                <a:solidFill>
                  <a:schemeClr val="tx2">
                    <a:lumMod val="75000"/>
                  </a:schemeClr>
                </a:solidFill>
              </a:rPr>
              <a:t> (13</a:t>
            </a:r>
            <a:r>
              <a:rPr lang="en-US" sz="2900" baseline="30000" dirty="0" smtClean="0">
                <a:solidFill>
                  <a:schemeClr val="tx2">
                    <a:lumMod val="75000"/>
                  </a:schemeClr>
                </a:solidFill>
              </a:rPr>
              <a:t>th</a:t>
            </a:r>
            <a:r>
              <a:rPr lang="en-US" sz="2900" dirty="0" smtClean="0">
                <a:solidFill>
                  <a:schemeClr val="tx2">
                    <a:lumMod val="75000"/>
                  </a:schemeClr>
                </a:solidFill>
              </a:rPr>
              <a:t> printing, 2005) (pp. 36-62). Newark, Delaware: International Reading Association</a:t>
            </a:r>
          </a:p>
          <a:p>
            <a:pPr>
              <a:lnSpc>
                <a:spcPct val="120000"/>
              </a:lnSpc>
              <a:spcBef>
                <a:spcPts val="0"/>
              </a:spcBef>
            </a:pPr>
            <a:r>
              <a:rPr lang="en-US" sz="2900" dirty="0" err="1" smtClean="0">
                <a:solidFill>
                  <a:schemeClr val="tx2">
                    <a:lumMod val="75000"/>
                  </a:schemeClr>
                </a:solidFill>
              </a:rPr>
              <a:t>Eggins</a:t>
            </a:r>
            <a:r>
              <a:rPr lang="en-US" sz="2900" dirty="0" smtClean="0">
                <a:solidFill>
                  <a:schemeClr val="tx2">
                    <a:lumMod val="75000"/>
                  </a:schemeClr>
                </a:solidFill>
              </a:rPr>
              <a:t>, S. (2004).. </a:t>
            </a:r>
            <a:r>
              <a:rPr lang="en-US" sz="2900" dirty="0" err="1" smtClean="0">
                <a:solidFill>
                  <a:schemeClr val="tx2">
                    <a:lumMod val="75000"/>
                  </a:schemeClr>
                </a:solidFill>
              </a:rPr>
              <a:t>Eggins</a:t>
            </a:r>
            <a:r>
              <a:rPr lang="en-US" sz="2900" dirty="0" smtClean="0">
                <a:solidFill>
                  <a:schemeClr val="tx2">
                    <a:lumMod val="75000"/>
                  </a:schemeClr>
                </a:solidFill>
              </a:rPr>
              <a:t>, S. (2004). </a:t>
            </a:r>
            <a:r>
              <a:rPr lang="en-US" sz="2900" i="1" dirty="0" smtClean="0">
                <a:solidFill>
                  <a:schemeClr val="tx2">
                    <a:lumMod val="75000"/>
                  </a:schemeClr>
                </a:solidFill>
              </a:rPr>
              <a:t>An introduction to systemic functional linguistics</a:t>
            </a:r>
            <a:r>
              <a:rPr lang="en-US" sz="2900" dirty="0" smtClean="0">
                <a:solidFill>
                  <a:schemeClr val="tx2">
                    <a:lumMod val="75000"/>
                  </a:schemeClr>
                </a:solidFill>
              </a:rPr>
              <a:t>. London: Continuum.</a:t>
            </a:r>
            <a:endParaRPr lang="en-ZA" sz="2900" dirty="0" smtClean="0">
              <a:solidFill>
                <a:schemeClr val="tx2">
                  <a:lumMod val="75000"/>
                </a:schemeClr>
              </a:solidFill>
            </a:endParaRPr>
          </a:p>
          <a:p>
            <a:pPr>
              <a:lnSpc>
                <a:spcPct val="120000"/>
              </a:lnSpc>
              <a:spcBef>
                <a:spcPts val="0"/>
              </a:spcBef>
            </a:pPr>
            <a:r>
              <a:rPr lang="en-GB" sz="2900" dirty="0" smtClean="0">
                <a:solidFill>
                  <a:schemeClr val="tx2">
                    <a:lumMod val="75000"/>
                  </a:schemeClr>
                </a:solidFill>
              </a:rPr>
              <a:t>Gibbons, P. (2003). </a:t>
            </a:r>
            <a:r>
              <a:rPr lang="en-US" sz="2900" dirty="0" smtClean="0">
                <a:solidFill>
                  <a:schemeClr val="tx2">
                    <a:lumMod val="75000"/>
                  </a:schemeClr>
                </a:solidFill>
              </a:rPr>
              <a:t>Mediating language learning: Teacher interactions with ESL students in a content-based classroom. </a:t>
            </a:r>
            <a:r>
              <a:rPr lang="en-US" sz="2900" i="1" dirty="0" smtClean="0">
                <a:solidFill>
                  <a:schemeClr val="tx2">
                    <a:lumMod val="75000"/>
                  </a:schemeClr>
                </a:solidFill>
              </a:rPr>
              <a:t>TESOL Quarterly</a:t>
            </a:r>
            <a:r>
              <a:rPr lang="en-US" sz="2900" dirty="0" smtClean="0">
                <a:solidFill>
                  <a:schemeClr val="tx2">
                    <a:lumMod val="75000"/>
                  </a:schemeClr>
                </a:solidFill>
              </a:rPr>
              <a:t>, </a:t>
            </a:r>
            <a:r>
              <a:rPr lang="en-US" sz="2900" i="1" dirty="0" smtClean="0">
                <a:solidFill>
                  <a:schemeClr val="tx2">
                    <a:lumMod val="75000"/>
                  </a:schemeClr>
                </a:solidFill>
              </a:rPr>
              <a:t>37</a:t>
            </a:r>
            <a:r>
              <a:rPr lang="en-US" sz="2900" dirty="0" smtClean="0">
                <a:solidFill>
                  <a:schemeClr val="tx2">
                    <a:lumMod val="75000"/>
                  </a:schemeClr>
                </a:solidFill>
              </a:rPr>
              <a:t>(2), 247-273.</a:t>
            </a:r>
          </a:p>
          <a:p>
            <a:pPr>
              <a:lnSpc>
                <a:spcPct val="120000"/>
              </a:lnSpc>
              <a:spcBef>
                <a:spcPts val="0"/>
              </a:spcBef>
            </a:pPr>
            <a:r>
              <a:rPr lang="en-US" sz="2900" dirty="0" err="1" smtClean="0">
                <a:solidFill>
                  <a:schemeClr val="tx2">
                    <a:lumMod val="75000"/>
                  </a:schemeClr>
                </a:solidFill>
              </a:rPr>
              <a:t>Halliday</a:t>
            </a:r>
            <a:r>
              <a:rPr lang="en-US" sz="2900" dirty="0" smtClean="0">
                <a:solidFill>
                  <a:schemeClr val="tx2">
                    <a:lumMod val="75000"/>
                  </a:schemeClr>
                </a:solidFill>
              </a:rPr>
              <a:t>, M. A. K. (2007). </a:t>
            </a:r>
            <a:r>
              <a:rPr lang="en-US" sz="2900" i="1" dirty="0" smtClean="0">
                <a:solidFill>
                  <a:schemeClr val="tx2">
                    <a:lumMod val="75000"/>
                  </a:schemeClr>
                </a:solidFill>
              </a:rPr>
              <a:t>Language and Education</a:t>
            </a:r>
            <a:r>
              <a:rPr lang="en-US" sz="2900" dirty="0" smtClean="0">
                <a:solidFill>
                  <a:schemeClr val="tx2">
                    <a:lumMod val="75000"/>
                  </a:schemeClr>
                </a:solidFill>
              </a:rPr>
              <a:t>. Volume 9 in the Collected Works of M. A. K. </a:t>
            </a:r>
            <a:r>
              <a:rPr lang="en-US" sz="2900" dirty="0" err="1" smtClean="0">
                <a:solidFill>
                  <a:schemeClr val="tx2">
                    <a:lumMod val="75000"/>
                  </a:schemeClr>
                </a:solidFill>
              </a:rPr>
              <a:t>Halliday</a:t>
            </a:r>
            <a:r>
              <a:rPr lang="en-US" sz="2900" dirty="0" smtClean="0">
                <a:solidFill>
                  <a:schemeClr val="tx2">
                    <a:lumMod val="75000"/>
                  </a:schemeClr>
                </a:solidFill>
              </a:rPr>
              <a:t>. Edited by Jonathan J. Webster London: Continuum.</a:t>
            </a:r>
          </a:p>
          <a:p>
            <a:pPr>
              <a:lnSpc>
                <a:spcPct val="120000"/>
              </a:lnSpc>
              <a:spcBef>
                <a:spcPts val="0"/>
              </a:spcBef>
            </a:pPr>
            <a:r>
              <a:rPr lang="en-US" sz="2900" dirty="0" smtClean="0">
                <a:solidFill>
                  <a:schemeClr val="tx2">
                    <a:lumMod val="75000"/>
                  </a:schemeClr>
                </a:solidFill>
              </a:rPr>
              <a:t>South Africa. Department of Basic Education. (2010). </a:t>
            </a:r>
            <a:r>
              <a:rPr lang="en-US" sz="2900" i="1" dirty="0" smtClean="0">
                <a:solidFill>
                  <a:schemeClr val="tx2">
                    <a:lumMod val="75000"/>
                  </a:schemeClr>
                </a:solidFill>
              </a:rPr>
              <a:t>The status of the language of learning and teaching (LOLT) in South African public schools: A qualitative overview</a:t>
            </a:r>
            <a:r>
              <a:rPr lang="en-US" sz="2900" dirty="0" smtClean="0">
                <a:solidFill>
                  <a:schemeClr val="tx2">
                    <a:lumMod val="75000"/>
                  </a:schemeClr>
                </a:solidFill>
              </a:rPr>
              <a:t>. Pretoria: Department of Basic Education.</a:t>
            </a:r>
          </a:p>
          <a:p>
            <a:endParaRPr lang="en-US" sz="4400"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22114"/>
          </a:xfrm>
        </p:spPr>
        <p:txBody>
          <a:bodyPr/>
          <a:lstStyle/>
          <a:p>
            <a:r>
              <a:rPr lang="en-US" b="1" dirty="0" smtClean="0">
                <a:solidFill>
                  <a:srgbClr val="C00000"/>
                </a:solidFill>
                <a:latin typeface="+mn-lt"/>
              </a:rPr>
              <a:t>Background</a:t>
            </a:r>
            <a:endParaRPr lang="en-US" b="1" dirty="0">
              <a:solidFill>
                <a:srgbClr val="C00000"/>
              </a:solidFill>
              <a:latin typeface="+mn-lt"/>
            </a:endParaRPr>
          </a:p>
        </p:txBody>
      </p:sp>
      <p:sp>
        <p:nvSpPr>
          <p:cNvPr id="3" name="Content Placeholder 2"/>
          <p:cNvSpPr>
            <a:spLocks noGrp="1"/>
          </p:cNvSpPr>
          <p:nvPr>
            <p:ph sz="quarter" idx="1"/>
          </p:nvPr>
        </p:nvSpPr>
        <p:spPr>
          <a:xfrm>
            <a:off x="827584" y="1052736"/>
            <a:ext cx="3893056" cy="3600400"/>
          </a:xfrm>
        </p:spPr>
        <p:txBody>
          <a:bodyPr>
            <a:normAutofit fontScale="92500" lnSpcReduction="20000"/>
          </a:bodyPr>
          <a:lstStyle/>
          <a:p>
            <a:pPr>
              <a:buFont typeface="Arial" pitchFamily="34" charset="0"/>
              <a:buChar char="•"/>
            </a:pPr>
            <a:r>
              <a:rPr lang="en-US" b="1" dirty="0" smtClean="0">
                <a:solidFill>
                  <a:schemeClr val="accent1">
                    <a:lumMod val="75000"/>
                  </a:schemeClr>
                </a:solidFill>
              </a:rPr>
              <a:t>South African learners’ low levels of mathematical sense-making</a:t>
            </a:r>
          </a:p>
          <a:p>
            <a:pPr>
              <a:buFont typeface="Arial" pitchFamily="34" charset="0"/>
              <a:buChar char="•"/>
            </a:pPr>
            <a:r>
              <a:rPr lang="en-US" b="1" dirty="0" smtClean="0">
                <a:solidFill>
                  <a:schemeClr val="accent1">
                    <a:lumMod val="75000"/>
                  </a:schemeClr>
                </a:solidFill>
              </a:rPr>
              <a:t>A language policy that promotes additive bilingualism; but </a:t>
            </a:r>
            <a:r>
              <a:rPr lang="en-US" b="1" smtClean="0">
                <a:solidFill>
                  <a:schemeClr val="accent1">
                    <a:lumMod val="75000"/>
                  </a:schemeClr>
                </a:solidFill>
              </a:rPr>
              <a:t>socio-economic aspirations </a:t>
            </a:r>
            <a:r>
              <a:rPr lang="en-US" b="1" dirty="0" smtClean="0">
                <a:solidFill>
                  <a:schemeClr val="accent1">
                    <a:lumMod val="75000"/>
                  </a:schemeClr>
                </a:solidFill>
              </a:rPr>
              <a:t>that promote English at the expense of learners’ mother tongues . </a:t>
            </a:r>
          </a:p>
          <a:p>
            <a:pPr>
              <a:buFont typeface="Arial" pitchFamily="34" charset="0"/>
              <a:buChar char="•"/>
            </a:pPr>
            <a:endParaRPr lang="en-US" b="1" dirty="0" smtClean="0">
              <a:solidFill>
                <a:schemeClr val="accent1">
                  <a:lumMod val="75000"/>
                </a:schemeClr>
              </a:solidFill>
            </a:endParaRPr>
          </a:p>
          <a:p>
            <a:pPr>
              <a:buFont typeface="Arial" pitchFamily="34" charset="0"/>
              <a:buChar char="•"/>
            </a:pPr>
            <a:endParaRPr lang="en-US" b="1" dirty="0" smtClean="0">
              <a:solidFill>
                <a:schemeClr val="accent1">
                  <a:lumMod val="75000"/>
                </a:schemeClr>
              </a:solidFill>
            </a:endParaRPr>
          </a:p>
          <a:p>
            <a:endParaRPr lang="en-US" dirty="0"/>
          </a:p>
        </p:txBody>
      </p:sp>
      <p:graphicFrame>
        <p:nvGraphicFramePr>
          <p:cNvPr id="5" name="Content Placeholder 3"/>
          <p:cNvGraphicFramePr>
            <a:graphicFrameLocks noGrp="1"/>
          </p:cNvGraphicFramePr>
          <p:nvPr>
            <p:ph sz="quarter" idx="2"/>
            <p:extLst>
              <p:ext uri="{D42A27DB-BD31-4B8C-83A1-F6EECF244321}">
                <p14:modId xmlns="" xmlns:p14="http://schemas.microsoft.com/office/powerpoint/2010/main" val="2572653112"/>
              </p:ext>
            </p:extLst>
          </p:nvPr>
        </p:nvGraphicFramePr>
        <p:xfrm>
          <a:off x="4860032" y="332656"/>
          <a:ext cx="3749675"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3"/>
          <p:cNvPicPr>
            <a:picLocks noChangeAspect="1" noChangeArrowheads="1"/>
          </p:cNvPicPr>
          <p:nvPr/>
        </p:nvPicPr>
        <p:blipFill>
          <a:blip r:embed="rId7" cstate="print"/>
          <a:srcRect/>
          <a:stretch>
            <a:fillRect/>
          </a:stretch>
        </p:blipFill>
        <p:spPr bwMode="auto">
          <a:xfrm>
            <a:off x="251520" y="4797152"/>
            <a:ext cx="8643689" cy="17969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mn-lt"/>
              </a:rPr>
              <a:t>Concern</a:t>
            </a:r>
            <a:endParaRPr lang="en-US" b="1" dirty="0">
              <a:solidFill>
                <a:srgbClr val="C00000"/>
              </a:solidFill>
              <a:latin typeface="+mn-lt"/>
            </a:endParaRPr>
          </a:p>
        </p:txBody>
      </p:sp>
      <p:sp>
        <p:nvSpPr>
          <p:cNvPr id="3" name="Text Placeholder 2"/>
          <p:cNvSpPr>
            <a:spLocks noGrp="1"/>
          </p:cNvSpPr>
          <p:nvPr>
            <p:ph type="body" idx="1"/>
          </p:nvPr>
        </p:nvSpPr>
        <p:spPr>
          <a:xfrm>
            <a:off x="722313" y="2547938"/>
            <a:ext cx="7772400" cy="3617366"/>
          </a:xfrm>
        </p:spPr>
        <p:txBody>
          <a:bodyPr>
            <a:normAutofit lnSpcReduction="10000"/>
          </a:bodyPr>
          <a:lstStyle/>
          <a:p>
            <a:endParaRPr lang="en-US" sz="2000" b="1" dirty="0" smtClean="0">
              <a:solidFill>
                <a:schemeClr val="accent1">
                  <a:lumMod val="75000"/>
                </a:schemeClr>
              </a:solidFill>
            </a:endParaRPr>
          </a:p>
          <a:p>
            <a:r>
              <a:rPr lang="en-US" sz="2800" b="1" dirty="0" smtClean="0">
                <a:solidFill>
                  <a:schemeClr val="accent1">
                    <a:lumMod val="75000"/>
                  </a:schemeClr>
                </a:solidFill>
              </a:rPr>
              <a:t>Learners’ playground </a:t>
            </a:r>
            <a:r>
              <a:rPr lang="en-US" sz="2800" b="1" i="1" dirty="0" smtClean="0">
                <a:solidFill>
                  <a:schemeClr val="accent1">
                    <a:lumMod val="75000"/>
                  </a:schemeClr>
                </a:solidFill>
              </a:rPr>
              <a:t>joie de vivre</a:t>
            </a:r>
            <a:r>
              <a:rPr lang="en-US" sz="2800" b="1" dirty="0" smtClean="0">
                <a:solidFill>
                  <a:schemeClr val="accent1">
                    <a:lumMod val="75000"/>
                  </a:schemeClr>
                </a:solidFill>
              </a:rPr>
              <a:t> in L1 is shut down upon entry into the L2-dominated mathematics  classroom environment. </a:t>
            </a:r>
          </a:p>
          <a:p>
            <a:endParaRPr lang="en-US" sz="1100" b="1" dirty="0" smtClean="0">
              <a:solidFill>
                <a:schemeClr val="accent1">
                  <a:lumMod val="75000"/>
                </a:schemeClr>
              </a:solidFill>
            </a:endParaRPr>
          </a:p>
          <a:p>
            <a:r>
              <a:rPr lang="en-US" sz="2800" b="1" dirty="0" smtClean="0">
                <a:solidFill>
                  <a:srgbClr val="C00000"/>
                </a:solidFill>
              </a:rPr>
              <a:t>Use of L2 constitutes a barrier to the use of language as a tool for mathematical sense-making.</a:t>
            </a:r>
          </a:p>
          <a:p>
            <a:r>
              <a:rPr lang="en-US" sz="2800" b="1" dirty="0" smtClean="0">
                <a:solidFill>
                  <a:schemeClr val="accent1">
                    <a:lumMod val="75000"/>
                  </a:schemeClr>
                </a:solidFill>
              </a:rPr>
              <a:t> </a:t>
            </a:r>
            <a:endParaRPr lang="en-US" sz="2800"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mn-lt"/>
              </a:rPr>
              <a:t>Context</a:t>
            </a:r>
            <a:endParaRPr lang="en-US" b="1" dirty="0">
              <a:solidFill>
                <a:srgbClr val="C00000"/>
              </a:solidFill>
              <a:latin typeface="+mn-lt"/>
            </a:endParaRPr>
          </a:p>
        </p:txBody>
      </p:sp>
      <p:sp>
        <p:nvSpPr>
          <p:cNvPr id="3" name="Text Placeholder 2"/>
          <p:cNvSpPr>
            <a:spLocks noGrp="1"/>
          </p:cNvSpPr>
          <p:nvPr>
            <p:ph type="body" idx="1"/>
          </p:nvPr>
        </p:nvSpPr>
        <p:spPr>
          <a:xfrm>
            <a:off x="722313" y="2547938"/>
            <a:ext cx="7772400" cy="3329334"/>
          </a:xfrm>
        </p:spPr>
        <p:txBody>
          <a:bodyPr>
            <a:normAutofit fontScale="92500" lnSpcReduction="20000"/>
          </a:bodyPr>
          <a:lstStyle/>
          <a:p>
            <a:r>
              <a:rPr lang="en-US" b="1" dirty="0" smtClean="0">
                <a:solidFill>
                  <a:schemeClr val="accent1">
                    <a:lumMod val="75000"/>
                  </a:schemeClr>
                </a:solidFill>
              </a:rPr>
              <a:t>Two Grade 4 mathematics classrooms in ‘township’ schools:</a:t>
            </a:r>
          </a:p>
          <a:p>
            <a:endParaRPr lang="en-US" sz="1000" b="1" dirty="0" smtClean="0">
              <a:solidFill>
                <a:schemeClr val="accent1">
                  <a:lumMod val="75000"/>
                </a:schemeClr>
              </a:solidFill>
            </a:endParaRPr>
          </a:p>
          <a:p>
            <a:r>
              <a:rPr lang="en-US" b="1" dirty="0" err="1" smtClean="0">
                <a:solidFill>
                  <a:srgbClr val="C00000"/>
                </a:solidFill>
              </a:rPr>
              <a:t>Ms</a:t>
            </a:r>
            <a:r>
              <a:rPr lang="en-US" b="1" dirty="0" smtClean="0">
                <a:solidFill>
                  <a:srgbClr val="C00000"/>
                </a:solidFill>
              </a:rPr>
              <a:t> M’s </a:t>
            </a:r>
            <a:r>
              <a:rPr lang="en-US" b="1" dirty="0" err="1" smtClean="0">
                <a:solidFill>
                  <a:srgbClr val="C00000"/>
                </a:solidFill>
              </a:rPr>
              <a:t>LoLT</a:t>
            </a:r>
            <a:r>
              <a:rPr lang="en-US" b="1" dirty="0" smtClean="0">
                <a:solidFill>
                  <a:srgbClr val="C00000"/>
                </a:solidFill>
              </a:rPr>
              <a:t>:</a:t>
            </a:r>
            <a:r>
              <a:rPr lang="en-US" b="1" dirty="0" smtClean="0">
                <a:solidFill>
                  <a:schemeClr val="accent1">
                    <a:lumMod val="75000"/>
                  </a:schemeClr>
                </a:solidFill>
              </a:rPr>
              <a:t> Straight for English from Grade 1</a:t>
            </a:r>
          </a:p>
          <a:p>
            <a:r>
              <a:rPr lang="en-US" b="1" dirty="0" smtClean="0">
                <a:solidFill>
                  <a:srgbClr val="C00000"/>
                </a:solidFill>
              </a:rPr>
              <a:t>Ms P’s LoLT: </a:t>
            </a:r>
            <a:r>
              <a:rPr lang="en-US" b="1" dirty="0" smtClean="0">
                <a:solidFill>
                  <a:schemeClr val="accent1">
                    <a:lumMod val="75000"/>
                  </a:schemeClr>
                </a:solidFill>
              </a:rPr>
              <a:t>First year of </a:t>
            </a:r>
            <a:r>
              <a:rPr lang="en-US" b="1" dirty="0">
                <a:solidFill>
                  <a:schemeClr val="accent1">
                    <a:lumMod val="75000"/>
                  </a:schemeClr>
                </a:solidFill>
              </a:rPr>
              <a:t>transition to </a:t>
            </a:r>
            <a:r>
              <a:rPr lang="en-US" b="1" dirty="0" smtClean="0">
                <a:solidFill>
                  <a:schemeClr val="accent1">
                    <a:lumMod val="75000"/>
                  </a:schemeClr>
                </a:solidFill>
              </a:rPr>
              <a:t>English (MT - Grades 1-3) </a:t>
            </a:r>
            <a:endParaRPr lang="en-US" b="1" dirty="0">
              <a:solidFill>
                <a:schemeClr val="accent1">
                  <a:lumMod val="75000"/>
                </a:schemeClr>
              </a:solidFill>
            </a:endParaRPr>
          </a:p>
          <a:p>
            <a:endParaRPr lang="en-US" sz="1300" b="1" dirty="0" smtClean="0">
              <a:solidFill>
                <a:schemeClr val="accent1">
                  <a:lumMod val="75000"/>
                </a:schemeClr>
              </a:solidFill>
            </a:endParaRPr>
          </a:p>
          <a:p>
            <a:endParaRPr lang="en-US" sz="1300" b="1" dirty="0" smtClean="0">
              <a:solidFill>
                <a:schemeClr val="accent1">
                  <a:lumMod val="75000"/>
                </a:schemeClr>
              </a:solidFill>
            </a:endParaRPr>
          </a:p>
          <a:p>
            <a:r>
              <a:rPr lang="en-US" sz="4800" b="1" dirty="0" smtClean="0">
                <a:solidFill>
                  <a:srgbClr val="C00000"/>
                </a:solidFill>
              </a:rPr>
              <a:t>Q: </a:t>
            </a:r>
            <a:r>
              <a:rPr lang="en-US" sz="2800" b="1" dirty="0" smtClean="0">
                <a:solidFill>
                  <a:srgbClr val="C00000"/>
                </a:solidFill>
              </a:rPr>
              <a:t>How do Ms M  &amp; Ms P use talk in supporting their learners’ mathematical sense-making?</a:t>
            </a:r>
            <a:endParaRPr lang="en-US" sz="2800" b="1"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19672" y="4221088"/>
          <a:ext cx="4608512" cy="736600"/>
        </p:xfrm>
        <a:graphic>
          <a:graphicData uri="http://schemas.openxmlformats.org/drawingml/2006/table">
            <a:tbl>
              <a:tblPr firstRow="1" bandRow="1">
                <a:tableStyleId>{5C22544A-7EE6-4342-B048-85BDC9FD1C3A}</a:tableStyleId>
              </a:tblPr>
              <a:tblGrid>
                <a:gridCol w="2160240"/>
                <a:gridCol w="2448272"/>
              </a:tblGrid>
              <a:tr h="139040">
                <a:tc>
                  <a:txBody>
                    <a:bodyPr/>
                    <a:lstStyle/>
                    <a:p>
                      <a:endParaRPr lang="en-US" dirty="0"/>
                    </a:p>
                  </a:txBody>
                  <a:tcPr/>
                </a:tc>
                <a:tc>
                  <a:txBody>
                    <a:bodyPr/>
                    <a:lstStyle/>
                    <a:p>
                      <a:endParaRPr lang="en-US" dirty="0"/>
                    </a:p>
                  </a:txBody>
                  <a:tcPr/>
                </a:tc>
              </a:tr>
              <a:tr h="370840">
                <a:tc>
                  <a:txBody>
                    <a:bodyPr/>
                    <a:lstStyle/>
                    <a:p>
                      <a:endParaRPr lang="en-US"/>
                    </a:p>
                  </a:txBody>
                  <a:tcPr/>
                </a:tc>
                <a:tc>
                  <a:txBody>
                    <a:bodyPr/>
                    <a:lstStyle/>
                    <a:p>
                      <a:r>
                        <a:rPr lang="en-US" dirty="0" smtClean="0"/>
                        <a:t>(</a:t>
                      </a:r>
                      <a:r>
                        <a:rPr lang="en-US" dirty="0" err="1" smtClean="0"/>
                        <a:t>Halliday</a:t>
                      </a:r>
                      <a:r>
                        <a:rPr lang="en-US" dirty="0" smtClean="0"/>
                        <a:t>, 2007, p. 12)</a:t>
                      </a:r>
                      <a:endParaRPr lang="en-US" dirty="0"/>
                    </a:p>
                  </a:txBody>
                  <a:tcPr/>
                </a:tc>
              </a:tr>
            </a:tbl>
          </a:graphicData>
        </a:graphic>
      </p:graphicFrame>
      <p:pic>
        <p:nvPicPr>
          <p:cNvPr id="3" name="Picture 2" descr="Halliday.jpg"/>
          <p:cNvPicPr>
            <a:picLocks noChangeAspect="1"/>
          </p:cNvPicPr>
          <p:nvPr/>
        </p:nvPicPr>
        <p:blipFill>
          <a:blip r:embed="rId2" cstate="print"/>
          <a:stretch>
            <a:fillRect/>
          </a:stretch>
        </p:blipFill>
        <p:spPr>
          <a:xfrm>
            <a:off x="467544" y="1412776"/>
            <a:ext cx="3102064" cy="4110235"/>
          </a:xfrm>
          <a:prstGeom prst="rect">
            <a:avLst/>
          </a:prstGeom>
        </p:spPr>
      </p:pic>
      <p:sp>
        <p:nvSpPr>
          <p:cNvPr id="4" name="Rectangular Callout 3"/>
          <p:cNvSpPr/>
          <p:nvPr/>
        </p:nvSpPr>
        <p:spPr>
          <a:xfrm>
            <a:off x="4139952" y="1196752"/>
            <a:ext cx="4320480" cy="1872208"/>
          </a:xfrm>
          <a:prstGeom prst="wedgeRectCallout">
            <a:avLst>
              <a:gd name="adj1" fmla="val -66390"/>
              <a:gd name="adj2" fmla="val 82061"/>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1">
                    <a:lumMod val="75000"/>
                  </a:schemeClr>
                </a:solidFill>
              </a:rPr>
              <a:t>“As we learn more about the power of language, and its penetration into everything we do and think, so </a:t>
            </a:r>
            <a:r>
              <a:rPr lang="en-US" b="1" u="sng" dirty="0" smtClean="0">
                <a:solidFill>
                  <a:schemeClr val="accent1">
                    <a:lumMod val="75000"/>
                  </a:schemeClr>
                </a:solidFill>
              </a:rPr>
              <a:t>we also come to realize that intervening in the processes of language is an extraordinarily complex affair </a:t>
            </a:r>
            <a:r>
              <a:rPr lang="en-US" b="1" dirty="0" smtClean="0">
                <a:solidFill>
                  <a:schemeClr val="accent1">
                    <a:lumMod val="75000"/>
                  </a:schemeClr>
                </a:solidFill>
              </a:rPr>
              <a:t>… “</a:t>
            </a:r>
            <a:endParaRPr lang="en-US" b="1" dirty="0">
              <a:solidFill>
                <a:schemeClr val="accent1">
                  <a:lumMod val="75000"/>
                </a:schemeClr>
              </a:solidFill>
            </a:endParaRPr>
          </a:p>
        </p:txBody>
      </p:sp>
      <p:sp>
        <p:nvSpPr>
          <p:cNvPr id="5" name="TextBox 4"/>
          <p:cNvSpPr txBox="1"/>
          <p:nvPr/>
        </p:nvSpPr>
        <p:spPr>
          <a:xfrm>
            <a:off x="2915816" y="476672"/>
            <a:ext cx="1440160" cy="923330"/>
          </a:xfrm>
          <a:prstGeom prst="rect">
            <a:avLst/>
          </a:prstGeom>
          <a:noFill/>
          <a:ln w="25400">
            <a:solidFill>
              <a:srgbClr val="C00000"/>
            </a:solidFill>
          </a:ln>
        </p:spPr>
        <p:txBody>
          <a:bodyPr wrap="square" rtlCol="0">
            <a:spAutoFit/>
          </a:bodyPr>
          <a:lstStyle/>
          <a:p>
            <a:pPr algn="ctr"/>
            <a:r>
              <a:rPr lang="en-ZA" b="1" dirty="0" smtClean="0">
                <a:solidFill>
                  <a:srgbClr val="C00000"/>
                </a:solidFill>
              </a:rPr>
              <a:t>Go for the Language of power?</a:t>
            </a:r>
            <a:endParaRPr lang="en-GB" b="1" dirty="0">
              <a:solidFill>
                <a:srgbClr val="C00000"/>
              </a:solidFill>
            </a:endParaRPr>
          </a:p>
        </p:txBody>
      </p:sp>
      <p:sp>
        <p:nvSpPr>
          <p:cNvPr id="6" name="TextBox 5"/>
          <p:cNvSpPr txBox="1"/>
          <p:nvPr/>
        </p:nvSpPr>
        <p:spPr>
          <a:xfrm>
            <a:off x="5076056" y="297523"/>
            <a:ext cx="1872208" cy="646331"/>
          </a:xfrm>
          <a:prstGeom prst="rect">
            <a:avLst/>
          </a:prstGeom>
          <a:noFill/>
          <a:ln w="25400">
            <a:solidFill>
              <a:srgbClr val="C00000"/>
            </a:solidFill>
          </a:ln>
        </p:spPr>
        <p:txBody>
          <a:bodyPr wrap="square" rtlCol="0">
            <a:spAutoFit/>
          </a:bodyPr>
          <a:lstStyle/>
          <a:p>
            <a:pPr algn="ctr"/>
            <a:r>
              <a:rPr lang="en-ZA" b="1" dirty="0" smtClean="0">
                <a:solidFill>
                  <a:srgbClr val="C00000"/>
                </a:solidFill>
              </a:rPr>
              <a:t>Go for Code-switching?</a:t>
            </a:r>
            <a:endParaRPr lang="en-GB" b="1" dirty="0">
              <a:solidFill>
                <a:srgbClr val="C00000"/>
              </a:solidFill>
            </a:endParaRPr>
          </a:p>
        </p:txBody>
      </p:sp>
      <p:sp>
        <p:nvSpPr>
          <p:cNvPr id="7" name="TextBox 6"/>
          <p:cNvSpPr txBox="1"/>
          <p:nvPr/>
        </p:nvSpPr>
        <p:spPr>
          <a:xfrm>
            <a:off x="6732240" y="3212976"/>
            <a:ext cx="2088232" cy="923330"/>
          </a:xfrm>
          <a:prstGeom prst="rect">
            <a:avLst/>
          </a:prstGeom>
          <a:noFill/>
          <a:ln w="25400">
            <a:solidFill>
              <a:srgbClr val="C00000"/>
            </a:solidFill>
          </a:ln>
        </p:spPr>
        <p:txBody>
          <a:bodyPr wrap="square" rtlCol="0">
            <a:spAutoFit/>
          </a:bodyPr>
          <a:lstStyle/>
          <a:p>
            <a:pPr algn="ctr"/>
            <a:r>
              <a:rPr lang="en-ZA" b="1" dirty="0" smtClean="0">
                <a:solidFill>
                  <a:srgbClr val="C00000"/>
                </a:solidFill>
              </a:rPr>
              <a:t>Should we perhaps try </a:t>
            </a:r>
            <a:r>
              <a:rPr lang="en-ZA" b="1" dirty="0" err="1" smtClean="0">
                <a:solidFill>
                  <a:srgbClr val="C00000"/>
                </a:solidFill>
              </a:rPr>
              <a:t>Translanguaging</a:t>
            </a:r>
            <a:r>
              <a:rPr lang="en-ZA" b="1" dirty="0" smtClean="0">
                <a:solidFill>
                  <a:srgbClr val="C00000"/>
                </a:solidFill>
              </a:rPr>
              <a:t>?</a:t>
            </a:r>
            <a:endParaRPr lang="en-GB" b="1" dirty="0">
              <a:solidFill>
                <a:srgbClr val="C00000"/>
              </a:solidFill>
            </a:endParaRPr>
          </a:p>
        </p:txBody>
      </p:sp>
      <p:sp>
        <p:nvSpPr>
          <p:cNvPr id="8" name="TextBox 7"/>
          <p:cNvSpPr txBox="1"/>
          <p:nvPr/>
        </p:nvSpPr>
        <p:spPr>
          <a:xfrm>
            <a:off x="6444208" y="4509120"/>
            <a:ext cx="2088232" cy="1200329"/>
          </a:xfrm>
          <a:prstGeom prst="rect">
            <a:avLst/>
          </a:prstGeom>
          <a:noFill/>
          <a:ln w="25400">
            <a:solidFill>
              <a:srgbClr val="C00000"/>
            </a:solidFill>
          </a:ln>
        </p:spPr>
        <p:txBody>
          <a:bodyPr wrap="square" rtlCol="0">
            <a:spAutoFit/>
          </a:bodyPr>
          <a:lstStyle/>
          <a:p>
            <a:pPr algn="ctr"/>
            <a:r>
              <a:rPr lang="en-ZA" b="1" dirty="0" smtClean="0">
                <a:solidFill>
                  <a:srgbClr val="C00000"/>
                </a:solidFill>
              </a:rPr>
              <a:t>Could we go for </a:t>
            </a:r>
          </a:p>
          <a:p>
            <a:pPr algn="ctr"/>
            <a:r>
              <a:rPr lang="en-ZA" b="1" dirty="0" smtClean="0">
                <a:solidFill>
                  <a:srgbClr val="C00000"/>
                </a:solidFill>
              </a:rPr>
              <a:t>first prize cognitively – Mother Tongue?</a:t>
            </a:r>
            <a:endParaRPr lang="en-GB" b="1" dirty="0">
              <a:solidFill>
                <a:srgbClr val="C00000"/>
              </a:solidFill>
            </a:endParaRPr>
          </a:p>
        </p:txBody>
      </p:sp>
      <p:sp>
        <p:nvSpPr>
          <p:cNvPr id="9" name="TextBox 8"/>
          <p:cNvSpPr txBox="1"/>
          <p:nvPr/>
        </p:nvSpPr>
        <p:spPr>
          <a:xfrm>
            <a:off x="4644008" y="3212976"/>
            <a:ext cx="1656184" cy="923330"/>
          </a:xfrm>
          <a:prstGeom prst="rect">
            <a:avLst/>
          </a:prstGeom>
          <a:noFill/>
          <a:ln w="25400">
            <a:solidFill>
              <a:srgbClr val="C00000"/>
            </a:solidFill>
          </a:ln>
        </p:spPr>
        <p:txBody>
          <a:bodyPr wrap="square" rtlCol="0">
            <a:spAutoFit/>
          </a:bodyPr>
          <a:lstStyle/>
          <a:p>
            <a:pPr algn="ctr"/>
            <a:r>
              <a:rPr lang="en-ZA" b="1" dirty="0" smtClean="0">
                <a:solidFill>
                  <a:srgbClr val="C00000"/>
                </a:solidFill>
              </a:rPr>
              <a:t>Go for Bi-/Multi- </a:t>
            </a:r>
            <a:r>
              <a:rPr lang="en-ZA" b="1" dirty="0" err="1" smtClean="0">
                <a:solidFill>
                  <a:srgbClr val="C00000"/>
                </a:solidFill>
              </a:rPr>
              <a:t>Lingualism</a:t>
            </a:r>
            <a:r>
              <a:rPr lang="en-ZA" b="1" dirty="0" smtClean="0">
                <a:solidFill>
                  <a:srgbClr val="C00000"/>
                </a:solidFill>
              </a:rPr>
              <a:t>?</a:t>
            </a:r>
            <a:endParaRPr lang="en-GB" b="1"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 xmlns:p14="http://schemas.microsoft.com/office/powerpoint/2010/main" val="3622273626"/>
              </p:ext>
            </p:extLst>
          </p:nvPr>
        </p:nvGraphicFramePr>
        <p:xfrm>
          <a:off x="755576" y="2780928"/>
          <a:ext cx="7272808" cy="3505200"/>
        </p:xfrm>
        <a:graphic>
          <a:graphicData uri="http://schemas.openxmlformats.org/drawingml/2006/table">
            <a:tbl>
              <a:tblPr firstRow="1" bandRow="1">
                <a:tableStyleId>{5C22544A-7EE6-4342-B048-85BDC9FD1C3A}</a:tableStyleId>
              </a:tblPr>
              <a:tblGrid>
                <a:gridCol w="3636404"/>
                <a:gridCol w="3636404"/>
              </a:tblGrid>
              <a:tr h="370840">
                <a:tc>
                  <a:txBody>
                    <a:bodyPr/>
                    <a:lstStyle/>
                    <a:p>
                      <a:r>
                        <a:rPr lang="en-ZA" dirty="0" smtClean="0"/>
                        <a:t>More spoken-like</a:t>
                      </a:r>
                      <a:endParaRPr lang="en-GB" dirty="0"/>
                    </a:p>
                  </a:txBody>
                  <a:tcPr/>
                </a:tc>
                <a:tc>
                  <a:txBody>
                    <a:bodyPr/>
                    <a:lstStyle/>
                    <a:p>
                      <a:r>
                        <a:rPr lang="en-ZA" dirty="0" smtClean="0"/>
                        <a:t>More written-like</a:t>
                      </a:r>
                      <a:endParaRPr lang="en-GB" dirty="0"/>
                    </a:p>
                  </a:txBody>
                  <a:tcPr/>
                </a:tc>
              </a:tr>
              <a:tr h="370840">
                <a:tc>
                  <a:txBody>
                    <a:bodyPr/>
                    <a:lstStyle/>
                    <a:p>
                      <a:r>
                        <a:rPr lang="en-ZA" dirty="0" smtClean="0"/>
                        <a:t>Interactive, face to face</a:t>
                      </a:r>
                      <a:endParaRPr lang="en-GB" dirty="0"/>
                    </a:p>
                  </a:txBody>
                  <a:tcPr/>
                </a:tc>
                <a:tc>
                  <a:txBody>
                    <a:bodyPr/>
                    <a:lstStyle/>
                    <a:p>
                      <a:r>
                        <a:rPr lang="en-ZA" dirty="0" smtClean="0"/>
                        <a:t>Non-interactive, ‘mono-logic’</a:t>
                      </a:r>
                      <a:endParaRPr lang="en-GB" dirty="0"/>
                    </a:p>
                  </a:txBody>
                  <a:tcPr/>
                </a:tc>
              </a:tr>
              <a:tr h="370840">
                <a:tc>
                  <a:txBody>
                    <a:bodyPr/>
                    <a:lstStyle/>
                    <a:p>
                      <a:r>
                        <a:rPr lang="en-ZA" dirty="0" smtClean="0"/>
                        <a:t>Context</a:t>
                      </a:r>
                      <a:r>
                        <a:rPr lang="en-ZA" baseline="0" dirty="0" smtClean="0"/>
                        <a:t> dependent (linguistic + physical cues)</a:t>
                      </a:r>
                      <a:endParaRPr lang="en-GB" dirty="0"/>
                    </a:p>
                  </a:txBody>
                  <a:tcPr/>
                </a:tc>
                <a:tc>
                  <a:txBody>
                    <a:bodyPr/>
                    <a:lstStyle/>
                    <a:p>
                      <a:r>
                        <a:rPr lang="en-ZA" dirty="0" smtClean="0"/>
                        <a:t>Context independent</a:t>
                      </a:r>
                      <a:endParaRPr lang="en-GB" dirty="0"/>
                    </a:p>
                  </a:txBody>
                  <a:tcPr/>
                </a:tc>
              </a:tr>
              <a:tr h="370840">
                <a:tc>
                  <a:txBody>
                    <a:bodyPr/>
                    <a:lstStyle/>
                    <a:p>
                      <a:r>
                        <a:rPr lang="en-ZA" dirty="0" smtClean="0"/>
                        <a:t>Dynamic &amp; responsive</a:t>
                      </a:r>
                      <a:endParaRPr lang="en-GB" dirty="0"/>
                    </a:p>
                  </a:txBody>
                  <a:tcPr/>
                </a:tc>
                <a:tc>
                  <a:txBody>
                    <a:bodyPr/>
                    <a:lstStyle/>
                    <a:p>
                      <a:r>
                        <a:rPr lang="en-ZA" dirty="0" smtClean="0"/>
                        <a:t>Static</a:t>
                      </a:r>
                      <a:r>
                        <a:rPr lang="en-ZA" baseline="0" dirty="0" smtClean="0"/>
                        <a:t> </a:t>
                      </a:r>
                      <a:endParaRPr lang="en-GB" dirty="0"/>
                    </a:p>
                  </a:txBody>
                  <a:tcPr/>
                </a:tc>
              </a:tr>
              <a:tr h="370840">
                <a:tc>
                  <a:txBody>
                    <a:bodyPr/>
                    <a:lstStyle/>
                    <a:p>
                      <a:r>
                        <a:rPr lang="en-ZA" dirty="0" smtClean="0"/>
                        <a:t>Spontaneous</a:t>
                      </a:r>
                      <a:endParaRPr lang="en-GB" dirty="0"/>
                    </a:p>
                  </a:txBody>
                  <a:tcPr/>
                </a:tc>
                <a:tc>
                  <a:txBody>
                    <a:bodyPr/>
                    <a:lstStyle/>
                    <a:p>
                      <a:r>
                        <a:rPr lang="en-ZA" dirty="0" smtClean="0"/>
                        <a:t>‘Polished’</a:t>
                      </a:r>
                      <a:endParaRPr lang="en-GB" dirty="0"/>
                    </a:p>
                  </a:txBody>
                  <a:tcPr/>
                </a:tc>
              </a:tr>
              <a:tr h="370840">
                <a:tc>
                  <a:txBody>
                    <a:bodyPr/>
                    <a:lstStyle/>
                    <a:p>
                      <a:r>
                        <a:rPr lang="en-ZA" dirty="0" smtClean="0"/>
                        <a:t>Everyday, common-sense lexis</a:t>
                      </a:r>
                      <a:endParaRPr lang="en-GB" dirty="0"/>
                    </a:p>
                  </a:txBody>
                  <a:tcPr/>
                </a:tc>
                <a:tc>
                  <a:txBody>
                    <a:bodyPr/>
                    <a:lstStyle/>
                    <a:p>
                      <a:r>
                        <a:rPr lang="en-ZA" dirty="0" smtClean="0"/>
                        <a:t>More formal and abstract lexis</a:t>
                      </a:r>
                      <a:endParaRPr lang="en-GB" dirty="0"/>
                    </a:p>
                  </a:txBody>
                  <a:tcPr/>
                </a:tc>
              </a:tr>
              <a:tr h="370840">
                <a:tc>
                  <a:txBody>
                    <a:bodyPr/>
                    <a:lstStyle/>
                    <a:p>
                      <a:r>
                        <a:rPr lang="en-ZA" dirty="0" smtClean="0"/>
                        <a:t>Lexically sparse (mainly ‘high frequency’ words)</a:t>
                      </a:r>
                      <a:endParaRPr lang="en-GB" dirty="0"/>
                    </a:p>
                  </a:txBody>
                  <a:tcPr/>
                </a:tc>
                <a:tc>
                  <a:txBody>
                    <a:bodyPr/>
                    <a:lstStyle/>
                    <a:p>
                      <a:r>
                        <a:rPr lang="en-ZA" dirty="0" smtClean="0"/>
                        <a:t>Relatively lexically dense</a:t>
                      </a:r>
                      <a:endParaRPr lang="en-GB" dirty="0"/>
                    </a:p>
                  </a:txBody>
                  <a:tcPr/>
                </a:tc>
              </a:tr>
              <a:tr h="370840">
                <a:tc gridSpan="2">
                  <a:txBody>
                    <a:bodyPr/>
                    <a:lstStyle/>
                    <a:p>
                      <a:pPr algn="r"/>
                      <a:r>
                        <a:rPr lang="en-ZA" sz="1400" dirty="0" smtClean="0"/>
                        <a:t>[Adapted from Eggins (2004) and Gibbons (2006)]</a:t>
                      </a:r>
                    </a:p>
                  </a:txBody>
                  <a:tcPr/>
                </a:tc>
                <a:tc hMerge="1">
                  <a:txBody>
                    <a:bodyPr/>
                    <a:lstStyle/>
                    <a:p>
                      <a:endParaRPr lang="en-GB" dirty="0"/>
                    </a:p>
                  </a:txBody>
                  <a:tcPr/>
                </a:tc>
              </a:tr>
            </a:tbl>
          </a:graphicData>
        </a:graphic>
      </p:graphicFrame>
      <p:sp>
        <p:nvSpPr>
          <p:cNvPr id="12" name="Left-Right Arrow 11"/>
          <p:cNvSpPr/>
          <p:nvPr/>
        </p:nvSpPr>
        <p:spPr>
          <a:xfrm>
            <a:off x="1043608" y="1916832"/>
            <a:ext cx="6552728" cy="7920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3200" dirty="0" smtClean="0"/>
              <a:t>MODE CONTINUUM</a:t>
            </a:r>
            <a:endParaRPr lang="en-GB" sz="3200" dirty="0"/>
          </a:p>
        </p:txBody>
      </p:sp>
      <p:sp>
        <p:nvSpPr>
          <p:cNvPr id="4" name="Rectangle 3"/>
          <p:cNvSpPr/>
          <p:nvPr/>
        </p:nvSpPr>
        <p:spPr>
          <a:xfrm>
            <a:off x="1187624" y="692696"/>
            <a:ext cx="6696744" cy="1292662"/>
          </a:xfrm>
          <a:prstGeom prst="rect">
            <a:avLst/>
          </a:prstGeom>
        </p:spPr>
        <p:txBody>
          <a:bodyPr wrap="square">
            <a:spAutoFit/>
          </a:bodyPr>
          <a:lstStyle/>
          <a:p>
            <a:r>
              <a:rPr lang="en-US" b="1" dirty="0" smtClean="0">
                <a:solidFill>
                  <a:srgbClr val="C00000"/>
                </a:solidFill>
              </a:rPr>
              <a:t> </a:t>
            </a:r>
          </a:p>
          <a:p>
            <a:r>
              <a:rPr lang="en-US" sz="2000" b="1" dirty="0" smtClean="0">
                <a:solidFill>
                  <a:schemeClr val="accent1">
                    <a:lumMod val="75000"/>
                  </a:schemeClr>
                </a:solidFill>
              </a:rPr>
              <a:t>“Children have to learn to use language for a range of purposes and in a range of cultural and situational contexts” </a:t>
            </a:r>
            <a:r>
              <a:rPr lang="en-US" dirty="0" smtClean="0">
                <a:solidFill>
                  <a:schemeClr val="tx2">
                    <a:lumMod val="75000"/>
                  </a:schemeClr>
                </a:solidFill>
              </a:rPr>
              <a:t>(Gibbons, 2003, p. 250).</a:t>
            </a:r>
          </a:p>
        </p:txBody>
      </p:sp>
    </p:spTree>
    <p:extLst>
      <p:ext uri="{BB962C8B-B14F-4D97-AF65-F5344CB8AC3E}">
        <p14:creationId xmlns="" xmlns:p14="http://schemas.microsoft.com/office/powerpoint/2010/main" val="3930823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36712"/>
            <a:ext cx="7772400" cy="1362075"/>
          </a:xfrm>
        </p:spPr>
        <p:txBody>
          <a:bodyPr>
            <a:normAutofit/>
          </a:bodyPr>
          <a:lstStyle/>
          <a:p>
            <a:r>
              <a:rPr lang="en-US" sz="3600" b="1" dirty="0" smtClean="0">
                <a:solidFill>
                  <a:srgbClr val="C00000"/>
                </a:solidFill>
                <a:latin typeface="+mn-lt"/>
              </a:rPr>
              <a:t>Cummins’ BICs/ CALP distinction</a:t>
            </a:r>
            <a:endParaRPr lang="en-US" sz="3600" b="1" dirty="0">
              <a:solidFill>
                <a:srgbClr val="C00000"/>
              </a:solidFill>
              <a:latin typeface="+mn-lt"/>
            </a:endParaRPr>
          </a:p>
        </p:txBody>
      </p:sp>
      <p:sp>
        <p:nvSpPr>
          <p:cNvPr id="3" name="Text Placeholder 2"/>
          <p:cNvSpPr>
            <a:spLocks noGrp="1"/>
          </p:cNvSpPr>
          <p:nvPr>
            <p:ph type="body" idx="1"/>
          </p:nvPr>
        </p:nvSpPr>
        <p:spPr>
          <a:xfrm>
            <a:off x="722313" y="2547938"/>
            <a:ext cx="7772400" cy="3473350"/>
          </a:xfrm>
        </p:spPr>
        <p:txBody>
          <a:bodyPr>
            <a:normAutofit lnSpcReduction="10000"/>
          </a:bodyPr>
          <a:lstStyle/>
          <a:p>
            <a:endParaRPr lang="en-US" sz="1100" b="1" dirty="0" smtClean="0">
              <a:solidFill>
                <a:schemeClr val="accent1">
                  <a:lumMod val="75000"/>
                </a:schemeClr>
              </a:solidFill>
            </a:endParaRPr>
          </a:p>
          <a:p>
            <a:r>
              <a:rPr lang="en-US" b="1" dirty="0" smtClean="0">
                <a:solidFill>
                  <a:schemeClr val="accent1">
                    <a:lumMod val="75000"/>
                  </a:schemeClr>
                </a:solidFill>
              </a:rPr>
              <a:t>TWO kinds of  classroom talk:</a:t>
            </a:r>
          </a:p>
          <a:p>
            <a:r>
              <a:rPr lang="en-US" b="1" dirty="0" smtClean="0">
                <a:solidFill>
                  <a:schemeClr val="accent1">
                    <a:lumMod val="50000"/>
                  </a:schemeClr>
                </a:solidFill>
              </a:rPr>
              <a:t>Basic Interpersonal Communication Skills </a:t>
            </a:r>
            <a:r>
              <a:rPr lang="en-US" b="1" dirty="0" smtClean="0">
                <a:solidFill>
                  <a:schemeClr val="accent1">
                    <a:lumMod val="75000"/>
                  </a:schemeClr>
                </a:solidFill>
              </a:rPr>
              <a:t>(BICS), and </a:t>
            </a:r>
          </a:p>
          <a:p>
            <a:r>
              <a:rPr lang="en-US" b="1" dirty="0" smtClean="0">
                <a:solidFill>
                  <a:schemeClr val="accent1">
                    <a:lumMod val="50000"/>
                  </a:schemeClr>
                </a:solidFill>
              </a:rPr>
              <a:t>Cognitive Academic Language Proficiency </a:t>
            </a:r>
            <a:r>
              <a:rPr lang="en-US" b="1" dirty="0" smtClean="0">
                <a:solidFill>
                  <a:schemeClr val="accent1">
                    <a:lumMod val="75000"/>
                  </a:schemeClr>
                </a:solidFill>
              </a:rPr>
              <a:t>(CALP).</a:t>
            </a:r>
          </a:p>
          <a:p>
            <a:endParaRPr lang="en-US" sz="1000" b="1" dirty="0" smtClean="0">
              <a:solidFill>
                <a:schemeClr val="accent1">
                  <a:lumMod val="75000"/>
                </a:schemeClr>
              </a:solidFill>
            </a:endParaRPr>
          </a:p>
          <a:p>
            <a:pPr>
              <a:buFont typeface="Wingdings" pitchFamily="2" charset="2"/>
              <a:buChar char="Ø"/>
            </a:pPr>
            <a:r>
              <a:rPr lang="en-US" b="1" dirty="0" smtClean="0">
                <a:solidFill>
                  <a:schemeClr val="accent1">
                    <a:lumMod val="75000"/>
                  </a:schemeClr>
                </a:solidFill>
              </a:rPr>
              <a:t>Both are necessary in the classroom</a:t>
            </a:r>
          </a:p>
          <a:p>
            <a:pPr>
              <a:buFont typeface="Wingdings" pitchFamily="2" charset="2"/>
              <a:buChar char="Ø"/>
            </a:pPr>
            <a:r>
              <a:rPr lang="en-US" b="1" dirty="0" smtClean="0">
                <a:solidFill>
                  <a:schemeClr val="accent1">
                    <a:lumMod val="75000"/>
                  </a:schemeClr>
                </a:solidFill>
              </a:rPr>
              <a:t>BICS is the more important for initial sense-making</a:t>
            </a:r>
          </a:p>
          <a:p>
            <a:pPr>
              <a:buFont typeface="Wingdings" pitchFamily="2" charset="2"/>
              <a:buChar char="Ø"/>
            </a:pPr>
            <a:r>
              <a:rPr lang="en-US" b="1" dirty="0" smtClean="0">
                <a:solidFill>
                  <a:schemeClr val="accent1">
                    <a:lumMod val="75000"/>
                  </a:schemeClr>
                </a:solidFill>
              </a:rPr>
              <a:t>CALP then becomes the key to deepening engagement in mathematical discourse. </a:t>
            </a:r>
            <a:endParaRPr lang="en-US"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67544" y="404664"/>
            <a:ext cx="8284477" cy="55343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11560" y="620688"/>
            <a:ext cx="6120680" cy="865188"/>
          </a:xfrm>
        </p:spPr>
        <p:txBody>
          <a:bodyPr/>
          <a:lstStyle/>
          <a:p>
            <a:r>
              <a:rPr lang="en-US" b="1" dirty="0" smtClean="0">
                <a:solidFill>
                  <a:srgbClr val="C00000"/>
                </a:solidFill>
                <a:latin typeface="+mn-lt"/>
              </a:rPr>
              <a:t>Teachers’ comments (1)</a:t>
            </a:r>
            <a:endParaRPr lang="en-US" dirty="0">
              <a:solidFill>
                <a:srgbClr val="C00000"/>
              </a:solidFill>
              <a:latin typeface="+mn-lt"/>
            </a:endParaRPr>
          </a:p>
        </p:txBody>
      </p:sp>
      <p:sp>
        <p:nvSpPr>
          <p:cNvPr id="3" name="Text Placeholder 2"/>
          <p:cNvSpPr>
            <a:spLocks noGrp="1"/>
          </p:cNvSpPr>
          <p:nvPr>
            <p:ph type="body" idx="4294967295"/>
          </p:nvPr>
        </p:nvSpPr>
        <p:spPr>
          <a:xfrm>
            <a:off x="467544" y="1484784"/>
            <a:ext cx="7772400" cy="4824536"/>
          </a:xfrm>
        </p:spPr>
        <p:txBody>
          <a:bodyPr>
            <a:normAutofit fontScale="92500" lnSpcReduction="20000"/>
          </a:bodyPr>
          <a:lstStyle/>
          <a:p>
            <a:pPr marL="0" indent="0">
              <a:buNone/>
            </a:pPr>
            <a:r>
              <a:rPr lang="en-US" b="1" dirty="0" err="1" smtClean="0">
                <a:solidFill>
                  <a:srgbClr val="C00000"/>
                </a:solidFill>
              </a:rPr>
              <a:t>Ms</a:t>
            </a:r>
            <a:r>
              <a:rPr lang="en-US" b="1" dirty="0" smtClean="0">
                <a:solidFill>
                  <a:srgbClr val="C00000"/>
                </a:solidFill>
              </a:rPr>
              <a:t> M: </a:t>
            </a:r>
            <a:r>
              <a:rPr lang="en-US" b="1" dirty="0" smtClean="0">
                <a:solidFill>
                  <a:schemeClr val="tx2">
                    <a:lumMod val="75000"/>
                  </a:schemeClr>
                </a:solidFill>
              </a:rPr>
              <a:t>Language </a:t>
            </a:r>
            <a:r>
              <a:rPr lang="en-US" b="1" dirty="0">
                <a:solidFill>
                  <a:schemeClr val="tx2">
                    <a:lumMod val="75000"/>
                  </a:schemeClr>
                </a:solidFill>
              </a:rPr>
              <a:t>is very important, because </a:t>
            </a:r>
            <a:r>
              <a:rPr lang="en-US" b="1" dirty="0" err="1">
                <a:solidFill>
                  <a:schemeClr val="tx2">
                    <a:lumMod val="75000"/>
                  </a:schemeClr>
                </a:solidFill>
              </a:rPr>
              <a:t>maths</a:t>
            </a:r>
            <a:r>
              <a:rPr lang="en-US" b="1" dirty="0">
                <a:solidFill>
                  <a:schemeClr val="tx2">
                    <a:lumMod val="75000"/>
                  </a:schemeClr>
                </a:solidFill>
              </a:rPr>
              <a:t> isn’t only about numbers: </a:t>
            </a:r>
            <a:r>
              <a:rPr lang="en-US" b="1" dirty="0" smtClean="0">
                <a:solidFill>
                  <a:schemeClr val="tx2">
                    <a:lumMod val="75000"/>
                  </a:schemeClr>
                </a:solidFill>
              </a:rPr>
              <a:t>‘add this’, ‘subtract this’. </a:t>
            </a:r>
            <a:r>
              <a:rPr lang="en-US" b="1" dirty="0">
                <a:solidFill>
                  <a:schemeClr val="tx2">
                    <a:lumMod val="75000"/>
                  </a:schemeClr>
                </a:solidFill>
              </a:rPr>
              <a:t>There’s lots of language involved. There’s English language first of all: that is a challenge to these learners. And also the </a:t>
            </a:r>
            <a:r>
              <a:rPr lang="en-US" b="1" dirty="0" err="1">
                <a:solidFill>
                  <a:schemeClr val="tx2">
                    <a:lumMod val="75000"/>
                  </a:schemeClr>
                </a:solidFill>
              </a:rPr>
              <a:t>maths</a:t>
            </a:r>
            <a:r>
              <a:rPr lang="en-US" b="1" dirty="0">
                <a:solidFill>
                  <a:schemeClr val="tx2">
                    <a:lumMod val="75000"/>
                  </a:schemeClr>
                </a:solidFill>
              </a:rPr>
              <a:t> language itself. So if one doesn’t have English as a language and also the maths language, then … there’s no learning and teaching that is taking place</a:t>
            </a:r>
            <a:r>
              <a:rPr lang="en-US" b="1" dirty="0" smtClean="0">
                <a:solidFill>
                  <a:schemeClr val="tx2">
                    <a:lumMod val="75000"/>
                  </a:schemeClr>
                </a:solidFill>
              </a:rPr>
              <a:t>.</a:t>
            </a:r>
          </a:p>
          <a:p>
            <a:pPr marL="0" indent="0">
              <a:buNone/>
            </a:pPr>
            <a:endParaRPr lang="en-US" sz="1200" b="1" dirty="0" smtClean="0">
              <a:solidFill>
                <a:schemeClr val="tx2">
                  <a:lumMod val="75000"/>
                </a:schemeClr>
              </a:solidFill>
            </a:endParaRPr>
          </a:p>
          <a:p>
            <a:pPr marL="0" indent="0">
              <a:buNone/>
            </a:pPr>
            <a:r>
              <a:rPr lang="en-US" b="1" dirty="0" smtClean="0">
                <a:solidFill>
                  <a:srgbClr val="C00000"/>
                </a:solidFill>
              </a:rPr>
              <a:t>Ms M’s emphasis appeared to be on </a:t>
            </a:r>
            <a:r>
              <a:rPr lang="en-US" b="1" u="sng" dirty="0" smtClean="0">
                <a:solidFill>
                  <a:srgbClr val="C00000"/>
                </a:solidFill>
              </a:rPr>
              <a:t>inculcating the ‘legitimate text’</a:t>
            </a:r>
            <a:r>
              <a:rPr lang="en-US" b="1" dirty="0" smtClean="0">
                <a:solidFill>
                  <a:srgbClr val="C00000"/>
                </a:solidFill>
              </a:rPr>
              <a:t>. She did not significantly disrupt her school’s ‘straight for English’ policy.  Her pushing her learners to make statements of ‘mathematical fact’  in L2(even though many may not yet have  conceptually grasped the fact/s) appeared to pay-off in terms of </a:t>
            </a:r>
            <a:r>
              <a:rPr lang="en-US" b="1" u="sng" dirty="0" smtClean="0">
                <a:solidFill>
                  <a:srgbClr val="C00000"/>
                </a:solidFill>
              </a:rPr>
              <a:t>national assessments</a:t>
            </a:r>
            <a:r>
              <a:rPr lang="en-US" b="1" dirty="0" smtClean="0">
                <a:solidFill>
                  <a:srgbClr val="C00000"/>
                </a:solidFill>
              </a:rPr>
              <a:t>. </a:t>
            </a:r>
          </a:p>
          <a:p>
            <a:pPr marL="0" indent="0">
              <a:buNone/>
            </a:pPr>
            <a:endParaRPr lang="en-US" b="1" u="sng" dirty="0" smtClean="0">
              <a:solidFill>
                <a:schemeClr val="tx2">
                  <a:lumMod val="75000"/>
                </a:schemeClr>
              </a:solidFill>
            </a:endParaRPr>
          </a:p>
          <a:p>
            <a:pPr marL="0" indent="0">
              <a:buNone/>
            </a:pPr>
            <a:endParaRPr lang="en-US" b="1" dirty="0" smtClean="0">
              <a:solidFill>
                <a:schemeClr val="tx2">
                  <a:lumMod val="75000"/>
                </a:schemeClr>
              </a:solidFill>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595</TotalTime>
  <Words>914</Words>
  <Application>Microsoft Office PowerPoint</Application>
  <PresentationFormat>On-screen Show (4:3)</PresentationFormat>
  <Paragraphs>110</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Linguistic obstacles to second language learners’ access to mathematical talk for individualised sense-making</vt:lpstr>
      <vt:lpstr>Background</vt:lpstr>
      <vt:lpstr>Concern</vt:lpstr>
      <vt:lpstr>Context</vt:lpstr>
      <vt:lpstr>Slide 5</vt:lpstr>
      <vt:lpstr>Slide 6</vt:lpstr>
      <vt:lpstr>Cummins’ BICs/ CALP distinction</vt:lpstr>
      <vt:lpstr>Slide 8</vt:lpstr>
      <vt:lpstr>Teachers’ comments (1)</vt:lpstr>
      <vt:lpstr>Teachers’ comments (2)</vt:lpstr>
      <vt:lpstr>Slide 11</vt:lpstr>
      <vt:lpstr>Thank you!</vt:lpstr>
      <vt:lpstr>References: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Seeking synergy: The need for research at the literacy/ numeracy interface</dc:title>
  <dc:creator>Sally-Ann</dc:creator>
  <cp:lastModifiedBy>28 Jan</cp:lastModifiedBy>
  <cp:revision>62</cp:revision>
  <cp:lastPrinted>2017-06-21T12:06:16Z</cp:lastPrinted>
  <dcterms:created xsi:type="dcterms:W3CDTF">2015-01-08T12:59:34Z</dcterms:created>
  <dcterms:modified xsi:type="dcterms:W3CDTF">2017-08-02T13:38:47Z</dcterms:modified>
</cp:coreProperties>
</file>