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56"/>
  </p:notesMasterIdLst>
  <p:sldIdLst>
    <p:sldId id="279" r:id="rId2"/>
    <p:sldId id="322" r:id="rId3"/>
    <p:sldId id="323" r:id="rId4"/>
    <p:sldId id="348" r:id="rId5"/>
    <p:sldId id="349" r:id="rId6"/>
    <p:sldId id="351" r:id="rId7"/>
    <p:sldId id="325" r:id="rId8"/>
    <p:sldId id="347" r:id="rId9"/>
    <p:sldId id="341" r:id="rId10"/>
    <p:sldId id="280" r:id="rId11"/>
    <p:sldId id="281" r:id="rId12"/>
    <p:sldId id="328" r:id="rId13"/>
    <p:sldId id="342" r:id="rId14"/>
    <p:sldId id="343" r:id="rId15"/>
    <p:sldId id="344" r:id="rId16"/>
    <p:sldId id="345" r:id="rId17"/>
    <p:sldId id="346" r:id="rId18"/>
    <p:sldId id="282" r:id="rId19"/>
    <p:sldId id="283" r:id="rId20"/>
    <p:sldId id="284" r:id="rId21"/>
    <p:sldId id="285" r:id="rId22"/>
    <p:sldId id="286" r:id="rId23"/>
    <p:sldId id="340" r:id="rId24"/>
    <p:sldId id="287" r:id="rId25"/>
    <p:sldId id="289" r:id="rId26"/>
    <p:sldId id="335" r:id="rId27"/>
    <p:sldId id="350" r:id="rId28"/>
    <p:sldId id="354" r:id="rId29"/>
    <p:sldId id="294" r:id="rId30"/>
    <p:sldId id="295" r:id="rId31"/>
    <p:sldId id="297" r:id="rId32"/>
    <p:sldId id="300" r:id="rId33"/>
    <p:sldId id="352" r:id="rId34"/>
    <p:sldId id="353" r:id="rId35"/>
    <p:sldId id="355" r:id="rId36"/>
    <p:sldId id="302" r:id="rId37"/>
    <p:sldId id="304" r:id="rId38"/>
    <p:sldId id="305" r:id="rId39"/>
    <p:sldId id="306" r:id="rId40"/>
    <p:sldId id="307" r:id="rId41"/>
    <p:sldId id="308" r:id="rId42"/>
    <p:sldId id="309" r:id="rId43"/>
    <p:sldId id="311" r:id="rId44"/>
    <p:sldId id="312" r:id="rId45"/>
    <p:sldId id="313" r:id="rId46"/>
    <p:sldId id="314" r:id="rId47"/>
    <p:sldId id="315" r:id="rId48"/>
    <p:sldId id="316" r:id="rId49"/>
    <p:sldId id="317" r:id="rId50"/>
    <p:sldId id="318" r:id="rId51"/>
    <p:sldId id="319" r:id="rId52"/>
    <p:sldId id="320" r:id="rId53"/>
    <p:sldId id="321" r:id="rId54"/>
    <p:sldId id="356" r:id="rId5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emplate" id="{A8CF00C2-09B1-AA48-8972-B21BB8FB5265}">
          <p14:sldIdLst>
            <p14:sldId id="279"/>
            <p14:sldId id="322"/>
          </p14:sldIdLst>
        </p14:section>
        <p14:section name="Leaders" id="{2168CCD8-BC3E-1B40-9473-09208FE9E973}">
          <p14:sldIdLst>
            <p14:sldId id="323"/>
            <p14:sldId id="348"/>
            <p14:sldId id="349"/>
            <p14:sldId id="351"/>
            <p14:sldId id="325"/>
            <p14:sldId id="347"/>
          </p14:sldIdLst>
        </p14:section>
        <p14:section name="IL" id="{CB6BBEF7-9717-4733-A929-535518E6EBF6}">
          <p14:sldIdLst>
            <p14:sldId id="341"/>
            <p14:sldId id="280"/>
            <p14:sldId id="281"/>
          </p14:sldIdLst>
        </p14:section>
        <p14:section name="Lebone" id="{55782FA1-8DF4-5643-B28C-EDF56209C60F}">
          <p14:sldIdLst>
            <p14:sldId id="328"/>
            <p14:sldId id="342"/>
            <p14:sldId id="343"/>
            <p14:sldId id="344"/>
            <p14:sldId id="345"/>
            <p14:sldId id="346"/>
            <p14:sldId id="282"/>
            <p14:sldId id="283"/>
            <p14:sldId id="284"/>
            <p14:sldId id="285"/>
            <p14:sldId id="286"/>
          </p14:sldIdLst>
        </p14:section>
        <p14:section name="Sun City" id="{43FDF12E-6016-B84E-8EE8-D9E2D1FF41A2}">
          <p14:sldIdLst>
            <p14:sldId id="340"/>
            <p14:sldId id="287"/>
            <p14:sldId id="289"/>
          </p14:sldIdLst>
        </p14:section>
        <p14:section name="SMDCC" id="{2E30DAB1-C7A1-3E4A-851A-4443C9465EEF}">
          <p14:sldIdLst>
            <p14:sldId id="335"/>
            <p14:sldId id="350"/>
            <p14:sldId id="354"/>
            <p14:sldId id="294"/>
            <p14:sldId id="295"/>
            <p14:sldId id="297"/>
            <p14:sldId id="300"/>
          </p14:sldIdLst>
        </p14:section>
        <p14:section name="Assumption" id="{4E19678E-BB1E-F54B-AE18-C94EF2DC5852}">
          <p14:sldIdLst>
            <p14:sldId id="352"/>
            <p14:sldId id="353"/>
            <p14:sldId id="355"/>
            <p14:sldId id="302"/>
            <p14:sldId id="304"/>
            <p14:sldId id="305"/>
            <p14:sldId id="306"/>
            <p14:sldId id="307"/>
            <p14:sldId id="308"/>
            <p14:sldId id="309"/>
            <p14:sldId id="311"/>
            <p14:sldId id="312"/>
            <p14:sldId id="313"/>
            <p14:sldId id="314"/>
            <p14:sldId id="315"/>
            <p14:sldId id="316"/>
            <p14:sldId id="317"/>
            <p14:sldId id="318"/>
            <p14:sldId id="319"/>
            <p14:sldId id="320"/>
            <p14:sldId id="321"/>
            <p14:sldId id="356"/>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6983" autoAdjust="0"/>
    <p:restoredTop sz="97871" autoAdjust="0"/>
  </p:normalViewPr>
  <p:slideViewPr>
    <p:cSldViewPr>
      <p:cViewPr varScale="1">
        <p:scale>
          <a:sx n="222" d="100"/>
          <a:sy n="222" d="100"/>
        </p:scale>
        <p:origin x="2960" y="192"/>
      </p:cViewPr>
      <p:guideLst>
        <p:guide orient="horz" pos="2160"/>
        <p:guide pos="2880"/>
      </p:guideLst>
    </p:cSldViewPr>
  </p:slideViewPr>
  <p:outlineViewPr>
    <p:cViewPr>
      <p:scale>
        <a:sx n="33" d="100"/>
        <a:sy n="33" d="100"/>
      </p:scale>
      <p:origin x="0" y="198"/>
    </p:cViewPr>
  </p:outlineViewPr>
  <p:notesTextViewPr>
    <p:cViewPr>
      <p:scale>
        <a:sx n="1" d="1"/>
        <a:sy n="1" d="1"/>
      </p:scale>
      <p:origin x="0" y="0"/>
    </p:cViewPr>
  </p:notesTextViewPr>
  <p:sorterViewPr>
    <p:cViewPr>
      <p:scale>
        <a:sx n="128" d="100"/>
        <a:sy n="128"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notesMaster" Target="notesMasters/notesMaster1.xml"/><Relationship Id="rId57" Type="http://schemas.openxmlformats.org/officeDocument/2006/relationships/presProps" Target="presProps.xml"/><Relationship Id="rId58" Type="http://schemas.openxmlformats.org/officeDocument/2006/relationships/viewProps" Target="viewProps.xml"/><Relationship Id="rId59" Type="http://schemas.openxmlformats.org/officeDocument/2006/relationships/theme" Target="theme/theme1.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0F830A1-3891-4B82-A120-081866556DA0}" type="datetimeFigureOut">
              <a:rPr lang="en-US" smtClean="0"/>
              <a:pPr/>
              <a:t>5/12/16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CC9574-A819-4FE4-99A7-1E27AD09ADC2}" type="slidenum">
              <a:rPr lang="en-US" smtClean="0"/>
              <a:pPr/>
              <a:t>‹#›</a:t>
            </a:fld>
            <a:endParaRPr lang="en-US" dirty="0"/>
          </a:p>
        </p:txBody>
      </p:sp>
    </p:spTree>
    <p:extLst>
      <p:ext uri="{BB962C8B-B14F-4D97-AF65-F5344CB8AC3E}">
        <p14:creationId xmlns:p14="http://schemas.microsoft.com/office/powerpoint/2010/main" val="32641735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presentation demonstrates the new capabilities of PowerPoint and it is best viewed in Slide Show. These slides are designed to give you great ideas for the presentations you’ll create in PowerPoint 2011!</a:t>
            </a:r>
          </a:p>
          <a:p>
            <a:endParaRPr lang="en-US" dirty="0" smtClean="0"/>
          </a:p>
          <a:p>
            <a:r>
              <a:rPr lang="en-US" sz="1200" kern="1200" dirty="0" smtClean="0">
                <a:solidFill>
                  <a:schemeClr val="tx1"/>
                </a:solidFill>
                <a:effectLst/>
                <a:latin typeface="+mn-lt"/>
                <a:ea typeface="+mn-ea"/>
                <a:cs typeface="+mn-cs"/>
              </a:rPr>
              <a:t>For more sample templates, click the File menu, and then click New From Template.  Under Templates, click Presentations.</a:t>
            </a:r>
            <a:endParaRPr lang="en-US" dirty="0" smtClean="0"/>
          </a:p>
        </p:txBody>
      </p:sp>
      <p:sp>
        <p:nvSpPr>
          <p:cNvPr id="4" name="Slide Number Placeholder 3"/>
          <p:cNvSpPr>
            <a:spLocks noGrp="1"/>
          </p:cNvSpPr>
          <p:nvPr>
            <p:ph type="sldNum" sz="quarter" idx="10"/>
          </p:nvPr>
        </p:nvSpPr>
        <p:spPr/>
        <p:txBody>
          <a:bodyPr/>
          <a:lstStyle/>
          <a:p>
            <a:fld id="{58CC9574-A819-4FE4-99A7-1E27AD09ADC2}" type="slidenum">
              <a:rPr lang="en-US" smtClean="0"/>
              <a:pPr/>
              <a:t>1</a:t>
            </a:fld>
            <a:endParaRPr lang="en-US" dirty="0"/>
          </a:p>
        </p:txBody>
      </p:sp>
    </p:spTree>
    <p:extLst>
      <p:ext uri="{BB962C8B-B14F-4D97-AF65-F5344CB8AC3E}">
        <p14:creationId xmlns:p14="http://schemas.microsoft.com/office/powerpoint/2010/main" val="17857981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presentation demonstrates the new capabilities of PowerPoint and it is best viewed in Slide Show. These slides are designed to give you great ideas for the presentations you’ll create in PowerPoint 2011!</a:t>
            </a:r>
          </a:p>
          <a:p>
            <a:endParaRPr lang="en-US" dirty="0" smtClean="0"/>
          </a:p>
          <a:p>
            <a:r>
              <a:rPr lang="en-US" sz="1200" kern="1200" dirty="0" smtClean="0">
                <a:solidFill>
                  <a:schemeClr val="tx1"/>
                </a:solidFill>
                <a:effectLst/>
                <a:latin typeface="+mn-lt"/>
                <a:ea typeface="+mn-ea"/>
                <a:cs typeface="+mn-cs"/>
              </a:rPr>
              <a:t>For more sample templates, click the File menu, and then click New From Template.  Under Templates, click Presentations.</a:t>
            </a:r>
            <a:endParaRPr lang="en-US" dirty="0" smtClean="0"/>
          </a:p>
        </p:txBody>
      </p:sp>
      <p:sp>
        <p:nvSpPr>
          <p:cNvPr id="4" name="Slide Number Placeholder 3"/>
          <p:cNvSpPr>
            <a:spLocks noGrp="1"/>
          </p:cNvSpPr>
          <p:nvPr>
            <p:ph type="sldNum" sz="quarter" idx="10"/>
          </p:nvPr>
        </p:nvSpPr>
        <p:spPr/>
        <p:txBody>
          <a:bodyPr/>
          <a:lstStyle/>
          <a:p>
            <a:fld id="{58CC9574-A819-4FE4-99A7-1E27AD09ADC2}" type="slidenum">
              <a:rPr lang="en-US" smtClean="0"/>
              <a:pPr/>
              <a:t>10</a:t>
            </a:fld>
            <a:endParaRPr lang="en-US" dirty="0"/>
          </a:p>
        </p:txBody>
      </p:sp>
    </p:spTree>
    <p:extLst>
      <p:ext uri="{BB962C8B-B14F-4D97-AF65-F5344CB8AC3E}">
        <p14:creationId xmlns:p14="http://schemas.microsoft.com/office/powerpoint/2010/main" val="6186291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presentation demonstrates the new capabilities of PowerPoint and it is best viewed in Slide Show. These slides are designed to give you great ideas for the presentations you’ll create in PowerPoint 2011!</a:t>
            </a:r>
          </a:p>
          <a:p>
            <a:endParaRPr lang="en-US" dirty="0" smtClean="0"/>
          </a:p>
          <a:p>
            <a:r>
              <a:rPr lang="en-US" sz="1200" kern="1200" dirty="0" smtClean="0">
                <a:solidFill>
                  <a:schemeClr val="tx1"/>
                </a:solidFill>
                <a:effectLst/>
                <a:latin typeface="+mn-lt"/>
                <a:ea typeface="+mn-ea"/>
                <a:cs typeface="+mn-cs"/>
              </a:rPr>
              <a:t>For more sample templates, click the File menu, and then click New From Template.  Under Templates, click Presentations.</a:t>
            </a:r>
            <a:endParaRPr lang="en-US" dirty="0" smtClean="0"/>
          </a:p>
        </p:txBody>
      </p:sp>
      <p:sp>
        <p:nvSpPr>
          <p:cNvPr id="4" name="Slide Number Placeholder 3"/>
          <p:cNvSpPr>
            <a:spLocks noGrp="1"/>
          </p:cNvSpPr>
          <p:nvPr>
            <p:ph type="sldNum" sz="quarter" idx="10"/>
          </p:nvPr>
        </p:nvSpPr>
        <p:spPr/>
        <p:txBody>
          <a:bodyPr/>
          <a:lstStyle/>
          <a:p>
            <a:fld id="{58CC9574-A819-4FE4-99A7-1E27AD09ADC2}" type="slidenum">
              <a:rPr lang="en-US" smtClean="0"/>
              <a:pPr/>
              <a:t>11</a:t>
            </a:fld>
            <a:endParaRPr lang="en-US" dirty="0"/>
          </a:p>
        </p:txBody>
      </p:sp>
    </p:spTree>
    <p:extLst>
      <p:ext uri="{BB962C8B-B14F-4D97-AF65-F5344CB8AC3E}">
        <p14:creationId xmlns:p14="http://schemas.microsoft.com/office/powerpoint/2010/main" val="19017550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presentation demonstrates the new capabilities of PowerPoint and it is best viewed in Slide Show. These slides are designed to give you great ideas for the presentations you’ll create in PowerPoint 2011!</a:t>
            </a:r>
          </a:p>
          <a:p>
            <a:endParaRPr lang="en-US" dirty="0" smtClean="0"/>
          </a:p>
          <a:p>
            <a:r>
              <a:rPr lang="en-US" sz="1200" kern="1200" dirty="0" smtClean="0">
                <a:solidFill>
                  <a:schemeClr val="tx1"/>
                </a:solidFill>
                <a:effectLst/>
                <a:latin typeface="+mn-lt"/>
                <a:ea typeface="+mn-ea"/>
                <a:cs typeface="+mn-cs"/>
              </a:rPr>
              <a:t>For more sample templates, click the File menu, and then click New From Template.  Under Templates, click Presentations.</a:t>
            </a:r>
            <a:endParaRPr lang="en-US" dirty="0" smtClean="0"/>
          </a:p>
        </p:txBody>
      </p:sp>
      <p:sp>
        <p:nvSpPr>
          <p:cNvPr id="4" name="Slide Number Placeholder 3"/>
          <p:cNvSpPr>
            <a:spLocks noGrp="1"/>
          </p:cNvSpPr>
          <p:nvPr>
            <p:ph type="sldNum" sz="quarter" idx="10"/>
          </p:nvPr>
        </p:nvSpPr>
        <p:spPr/>
        <p:txBody>
          <a:bodyPr/>
          <a:lstStyle/>
          <a:p>
            <a:fld id="{58CC9574-A819-4FE4-99A7-1E27AD09ADC2}" type="slidenum">
              <a:rPr lang="en-US" smtClean="0"/>
              <a:pPr/>
              <a:t>12</a:t>
            </a:fld>
            <a:endParaRPr lang="en-US" dirty="0"/>
          </a:p>
        </p:txBody>
      </p:sp>
    </p:spTree>
    <p:extLst>
      <p:ext uri="{BB962C8B-B14F-4D97-AF65-F5344CB8AC3E}">
        <p14:creationId xmlns:p14="http://schemas.microsoft.com/office/powerpoint/2010/main" val="2877512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presentation demonstrates the new capabilities of PowerPoint and it is best viewed in Slide Show. These slides are designed to give you great ideas for the presentations you’ll create in PowerPoint 2011!</a:t>
            </a:r>
          </a:p>
          <a:p>
            <a:endParaRPr lang="en-US" dirty="0" smtClean="0"/>
          </a:p>
          <a:p>
            <a:r>
              <a:rPr lang="en-US" sz="1200" kern="1200" dirty="0" smtClean="0">
                <a:solidFill>
                  <a:schemeClr val="tx1"/>
                </a:solidFill>
                <a:effectLst/>
                <a:latin typeface="+mn-lt"/>
                <a:ea typeface="+mn-ea"/>
                <a:cs typeface="+mn-cs"/>
              </a:rPr>
              <a:t>For more sample templates, click the File menu, and then click New From Template.  Under Templates, click Presentations.</a:t>
            </a:r>
            <a:endParaRPr lang="en-US" dirty="0" smtClean="0"/>
          </a:p>
        </p:txBody>
      </p:sp>
      <p:sp>
        <p:nvSpPr>
          <p:cNvPr id="4" name="Slide Number Placeholder 3"/>
          <p:cNvSpPr>
            <a:spLocks noGrp="1"/>
          </p:cNvSpPr>
          <p:nvPr>
            <p:ph type="sldNum" sz="quarter" idx="10"/>
          </p:nvPr>
        </p:nvSpPr>
        <p:spPr/>
        <p:txBody>
          <a:bodyPr/>
          <a:lstStyle/>
          <a:p>
            <a:fld id="{58CC9574-A819-4FE4-99A7-1E27AD09ADC2}" type="slidenum">
              <a:rPr lang="en-US" smtClean="0"/>
              <a:pPr/>
              <a:t>13</a:t>
            </a:fld>
            <a:endParaRPr lang="en-US" dirty="0"/>
          </a:p>
        </p:txBody>
      </p:sp>
    </p:spTree>
    <p:extLst>
      <p:ext uri="{BB962C8B-B14F-4D97-AF65-F5344CB8AC3E}">
        <p14:creationId xmlns:p14="http://schemas.microsoft.com/office/powerpoint/2010/main" val="3511175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presentation demonstrates the new capabilities of PowerPoint and it is best viewed in Slide Show. These slides are designed to give you great ideas for the presentations you’ll create in PowerPoint 2011!</a:t>
            </a:r>
          </a:p>
          <a:p>
            <a:endParaRPr lang="en-US" dirty="0" smtClean="0"/>
          </a:p>
          <a:p>
            <a:r>
              <a:rPr lang="en-US" sz="1200" kern="1200" dirty="0" smtClean="0">
                <a:solidFill>
                  <a:schemeClr val="tx1"/>
                </a:solidFill>
                <a:effectLst/>
                <a:latin typeface="+mn-lt"/>
                <a:ea typeface="+mn-ea"/>
                <a:cs typeface="+mn-cs"/>
              </a:rPr>
              <a:t>For more sample templates, click the File menu, and then click New From Template.  Under Templates, click Presentations.</a:t>
            </a:r>
            <a:endParaRPr lang="en-US" dirty="0" smtClean="0"/>
          </a:p>
        </p:txBody>
      </p:sp>
      <p:sp>
        <p:nvSpPr>
          <p:cNvPr id="4" name="Slide Number Placeholder 3"/>
          <p:cNvSpPr>
            <a:spLocks noGrp="1"/>
          </p:cNvSpPr>
          <p:nvPr>
            <p:ph type="sldNum" sz="quarter" idx="10"/>
          </p:nvPr>
        </p:nvSpPr>
        <p:spPr/>
        <p:txBody>
          <a:bodyPr/>
          <a:lstStyle/>
          <a:p>
            <a:fld id="{58CC9574-A819-4FE4-99A7-1E27AD09ADC2}" type="slidenum">
              <a:rPr lang="en-US" smtClean="0"/>
              <a:pPr/>
              <a:t>14</a:t>
            </a:fld>
            <a:endParaRPr lang="en-US" dirty="0"/>
          </a:p>
        </p:txBody>
      </p:sp>
    </p:spTree>
    <p:extLst>
      <p:ext uri="{BB962C8B-B14F-4D97-AF65-F5344CB8AC3E}">
        <p14:creationId xmlns:p14="http://schemas.microsoft.com/office/powerpoint/2010/main" val="13975613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presentation demonstrates the new capabilities of PowerPoint and it is best viewed in Slide Show. These slides are designed to give you great ideas for the presentations you’ll create in PowerPoint 2011!</a:t>
            </a:r>
          </a:p>
          <a:p>
            <a:endParaRPr lang="en-US" dirty="0" smtClean="0"/>
          </a:p>
          <a:p>
            <a:r>
              <a:rPr lang="en-US" sz="1200" kern="1200" dirty="0" smtClean="0">
                <a:solidFill>
                  <a:schemeClr val="tx1"/>
                </a:solidFill>
                <a:effectLst/>
                <a:latin typeface="+mn-lt"/>
                <a:ea typeface="+mn-ea"/>
                <a:cs typeface="+mn-cs"/>
              </a:rPr>
              <a:t>For more sample templates, click the File menu, and then click New From Template.  Under Templates, click Presentations.</a:t>
            </a:r>
            <a:endParaRPr lang="en-US" dirty="0" smtClean="0"/>
          </a:p>
        </p:txBody>
      </p:sp>
      <p:sp>
        <p:nvSpPr>
          <p:cNvPr id="4" name="Slide Number Placeholder 3"/>
          <p:cNvSpPr>
            <a:spLocks noGrp="1"/>
          </p:cNvSpPr>
          <p:nvPr>
            <p:ph type="sldNum" sz="quarter" idx="10"/>
          </p:nvPr>
        </p:nvSpPr>
        <p:spPr/>
        <p:txBody>
          <a:bodyPr/>
          <a:lstStyle/>
          <a:p>
            <a:fld id="{58CC9574-A819-4FE4-99A7-1E27AD09ADC2}" type="slidenum">
              <a:rPr lang="en-US" smtClean="0"/>
              <a:pPr/>
              <a:t>15</a:t>
            </a:fld>
            <a:endParaRPr lang="en-US" dirty="0"/>
          </a:p>
        </p:txBody>
      </p:sp>
    </p:spTree>
    <p:extLst>
      <p:ext uri="{BB962C8B-B14F-4D97-AF65-F5344CB8AC3E}">
        <p14:creationId xmlns:p14="http://schemas.microsoft.com/office/powerpoint/2010/main" val="7112603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presentation demonstrates the new capabilities of PowerPoint and it is best viewed in Slide Show. These slides are designed to give you great ideas for the presentations you’ll create in PowerPoint 2011!</a:t>
            </a:r>
          </a:p>
          <a:p>
            <a:endParaRPr lang="en-US" dirty="0" smtClean="0"/>
          </a:p>
          <a:p>
            <a:r>
              <a:rPr lang="en-US" sz="1200" kern="1200" dirty="0" smtClean="0">
                <a:solidFill>
                  <a:schemeClr val="tx1"/>
                </a:solidFill>
                <a:effectLst/>
                <a:latin typeface="+mn-lt"/>
                <a:ea typeface="+mn-ea"/>
                <a:cs typeface="+mn-cs"/>
              </a:rPr>
              <a:t>For more sample templates, click the File menu, and then click New From Template.  Under Templates, click Presentations.</a:t>
            </a:r>
            <a:endParaRPr lang="en-US" dirty="0" smtClean="0"/>
          </a:p>
        </p:txBody>
      </p:sp>
      <p:sp>
        <p:nvSpPr>
          <p:cNvPr id="4" name="Slide Number Placeholder 3"/>
          <p:cNvSpPr>
            <a:spLocks noGrp="1"/>
          </p:cNvSpPr>
          <p:nvPr>
            <p:ph type="sldNum" sz="quarter" idx="10"/>
          </p:nvPr>
        </p:nvSpPr>
        <p:spPr/>
        <p:txBody>
          <a:bodyPr/>
          <a:lstStyle/>
          <a:p>
            <a:fld id="{58CC9574-A819-4FE4-99A7-1E27AD09ADC2}" type="slidenum">
              <a:rPr lang="en-US" smtClean="0"/>
              <a:pPr/>
              <a:t>16</a:t>
            </a:fld>
            <a:endParaRPr lang="en-US" dirty="0"/>
          </a:p>
        </p:txBody>
      </p:sp>
    </p:spTree>
    <p:extLst>
      <p:ext uri="{BB962C8B-B14F-4D97-AF65-F5344CB8AC3E}">
        <p14:creationId xmlns:p14="http://schemas.microsoft.com/office/powerpoint/2010/main" val="4147178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presentation demonstrates the new capabilities of PowerPoint and it is best viewed in Slide Show. These slides are designed to give you great ideas for the presentations you’ll create in PowerPoint 2011!</a:t>
            </a:r>
          </a:p>
          <a:p>
            <a:endParaRPr lang="en-US" dirty="0" smtClean="0"/>
          </a:p>
          <a:p>
            <a:r>
              <a:rPr lang="en-US" sz="1200" kern="1200" dirty="0" smtClean="0">
                <a:solidFill>
                  <a:schemeClr val="tx1"/>
                </a:solidFill>
                <a:effectLst/>
                <a:latin typeface="+mn-lt"/>
                <a:ea typeface="+mn-ea"/>
                <a:cs typeface="+mn-cs"/>
              </a:rPr>
              <a:t>For more sample templates, click the File menu, and then click New From Template.  Under Templates, click Presentations.</a:t>
            </a:r>
            <a:endParaRPr lang="en-US" dirty="0" smtClean="0"/>
          </a:p>
        </p:txBody>
      </p:sp>
      <p:sp>
        <p:nvSpPr>
          <p:cNvPr id="4" name="Slide Number Placeholder 3"/>
          <p:cNvSpPr>
            <a:spLocks noGrp="1"/>
          </p:cNvSpPr>
          <p:nvPr>
            <p:ph type="sldNum" sz="quarter" idx="10"/>
          </p:nvPr>
        </p:nvSpPr>
        <p:spPr/>
        <p:txBody>
          <a:bodyPr/>
          <a:lstStyle/>
          <a:p>
            <a:fld id="{58CC9574-A819-4FE4-99A7-1E27AD09ADC2}" type="slidenum">
              <a:rPr lang="en-US" smtClean="0"/>
              <a:pPr/>
              <a:t>17</a:t>
            </a:fld>
            <a:endParaRPr lang="en-US" dirty="0"/>
          </a:p>
        </p:txBody>
      </p:sp>
    </p:spTree>
    <p:extLst>
      <p:ext uri="{BB962C8B-B14F-4D97-AF65-F5344CB8AC3E}">
        <p14:creationId xmlns:p14="http://schemas.microsoft.com/office/powerpoint/2010/main" val="3442637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presentation demonstrates the new capabilities of PowerPoint and it is best viewed in Slide Show. These slides are designed to give you great ideas for the presentations you’ll create in PowerPoint 2011!</a:t>
            </a:r>
          </a:p>
          <a:p>
            <a:endParaRPr lang="en-US" dirty="0" smtClean="0"/>
          </a:p>
          <a:p>
            <a:r>
              <a:rPr lang="en-US" sz="1200" kern="1200" dirty="0" smtClean="0">
                <a:solidFill>
                  <a:schemeClr val="tx1"/>
                </a:solidFill>
                <a:effectLst/>
                <a:latin typeface="+mn-lt"/>
                <a:ea typeface="+mn-ea"/>
                <a:cs typeface="+mn-cs"/>
              </a:rPr>
              <a:t>For more sample templates, click the File menu, and then click New From Template.  Under Templates, click Presentations.</a:t>
            </a:r>
            <a:endParaRPr lang="en-US" dirty="0" smtClean="0"/>
          </a:p>
        </p:txBody>
      </p:sp>
      <p:sp>
        <p:nvSpPr>
          <p:cNvPr id="4" name="Slide Number Placeholder 3"/>
          <p:cNvSpPr>
            <a:spLocks noGrp="1"/>
          </p:cNvSpPr>
          <p:nvPr>
            <p:ph type="sldNum" sz="quarter" idx="10"/>
          </p:nvPr>
        </p:nvSpPr>
        <p:spPr/>
        <p:txBody>
          <a:bodyPr/>
          <a:lstStyle/>
          <a:p>
            <a:fld id="{58CC9574-A819-4FE4-99A7-1E27AD09ADC2}" type="slidenum">
              <a:rPr lang="en-US" smtClean="0"/>
              <a:pPr/>
              <a:t>18</a:t>
            </a:fld>
            <a:endParaRPr lang="en-US" dirty="0"/>
          </a:p>
        </p:txBody>
      </p:sp>
    </p:spTree>
    <p:extLst>
      <p:ext uri="{BB962C8B-B14F-4D97-AF65-F5344CB8AC3E}">
        <p14:creationId xmlns:p14="http://schemas.microsoft.com/office/powerpoint/2010/main" val="4377341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presentation demonstrates the new capabilities of PowerPoint and it is best viewed in Slide Show. These slides are designed to give you great ideas for the presentations you’ll create in PowerPoint 2011!</a:t>
            </a:r>
          </a:p>
          <a:p>
            <a:endParaRPr lang="en-US" dirty="0" smtClean="0"/>
          </a:p>
          <a:p>
            <a:r>
              <a:rPr lang="en-US" sz="1200" kern="1200" dirty="0" smtClean="0">
                <a:solidFill>
                  <a:schemeClr val="tx1"/>
                </a:solidFill>
                <a:effectLst/>
                <a:latin typeface="+mn-lt"/>
                <a:ea typeface="+mn-ea"/>
                <a:cs typeface="+mn-cs"/>
              </a:rPr>
              <a:t>For more sample templates, click the File menu, and then click New From Template.  Under Templates, click Presentations.</a:t>
            </a:r>
            <a:endParaRPr lang="en-US" dirty="0" smtClean="0"/>
          </a:p>
        </p:txBody>
      </p:sp>
      <p:sp>
        <p:nvSpPr>
          <p:cNvPr id="4" name="Slide Number Placeholder 3"/>
          <p:cNvSpPr>
            <a:spLocks noGrp="1"/>
          </p:cNvSpPr>
          <p:nvPr>
            <p:ph type="sldNum" sz="quarter" idx="10"/>
          </p:nvPr>
        </p:nvSpPr>
        <p:spPr/>
        <p:txBody>
          <a:bodyPr/>
          <a:lstStyle/>
          <a:p>
            <a:fld id="{58CC9574-A819-4FE4-99A7-1E27AD09ADC2}" type="slidenum">
              <a:rPr lang="en-US" smtClean="0"/>
              <a:pPr/>
              <a:t>19</a:t>
            </a:fld>
            <a:endParaRPr lang="en-US" dirty="0"/>
          </a:p>
        </p:txBody>
      </p:sp>
    </p:spTree>
    <p:extLst>
      <p:ext uri="{BB962C8B-B14F-4D97-AF65-F5344CB8AC3E}">
        <p14:creationId xmlns:p14="http://schemas.microsoft.com/office/powerpoint/2010/main" val="17314225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presentation demonstrates the new capabilities of PowerPoint and it is best viewed in Slide Show. These slides are designed to give you great ideas for the presentations you’ll create in PowerPoint 2011!</a:t>
            </a:r>
          </a:p>
          <a:p>
            <a:endParaRPr lang="en-US" dirty="0" smtClean="0"/>
          </a:p>
          <a:p>
            <a:r>
              <a:rPr lang="en-US" sz="1200" kern="1200" dirty="0" smtClean="0">
                <a:solidFill>
                  <a:schemeClr val="tx1"/>
                </a:solidFill>
                <a:effectLst/>
                <a:latin typeface="+mn-lt"/>
                <a:ea typeface="+mn-ea"/>
                <a:cs typeface="+mn-cs"/>
              </a:rPr>
              <a:t>For more sample templates, click the File menu, and then click New From Template.  Under Templates, click Presentations.</a:t>
            </a:r>
            <a:endParaRPr lang="en-US" dirty="0" smtClean="0"/>
          </a:p>
        </p:txBody>
      </p:sp>
      <p:sp>
        <p:nvSpPr>
          <p:cNvPr id="4" name="Slide Number Placeholder 3"/>
          <p:cNvSpPr>
            <a:spLocks noGrp="1"/>
          </p:cNvSpPr>
          <p:nvPr>
            <p:ph type="sldNum" sz="quarter" idx="10"/>
          </p:nvPr>
        </p:nvSpPr>
        <p:spPr/>
        <p:txBody>
          <a:bodyPr/>
          <a:lstStyle/>
          <a:p>
            <a:fld id="{58CC9574-A819-4FE4-99A7-1E27AD09ADC2}" type="slidenum">
              <a:rPr lang="en-US" smtClean="0"/>
              <a:pPr/>
              <a:t>2</a:t>
            </a:fld>
            <a:endParaRPr lang="en-US" dirty="0"/>
          </a:p>
        </p:txBody>
      </p:sp>
    </p:spTree>
    <p:extLst>
      <p:ext uri="{BB962C8B-B14F-4D97-AF65-F5344CB8AC3E}">
        <p14:creationId xmlns:p14="http://schemas.microsoft.com/office/powerpoint/2010/main" val="8253482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presentation demonstrates the new capabilities of PowerPoint and it is best viewed in Slide Show. These slides are designed to give you great ideas for the presentations you’ll create in PowerPoint 2011!</a:t>
            </a:r>
          </a:p>
          <a:p>
            <a:endParaRPr lang="en-US" dirty="0" smtClean="0"/>
          </a:p>
          <a:p>
            <a:r>
              <a:rPr lang="en-US" sz="1200" kern="1200" dirty="0" smtClean="0">
                <a:solidFill>
                  <a:schemeClr val="tx1"/>
                </a:solidFill>
                <a:effectLst/>
                <a:latin typeface="+mn-lt"/>
                <a:ea typeface="+mn-ea"/>
                <a:cs typeface="+mn-cs"/>
              </a:rPr>
              <a:t>For more sample templates, click the File menu, and then click New From Template.  Under Templates, click Presentations.</a:t>
            </a:r>
            <a:endParaRPr lang="en-US" dirty="0" smtClean="0"/>
          </a:p>
        </p:txBody>
      </p:sp>
      <p:sp>
        <p:nvSpPr>
          <p:cNvPr id="4" name="Slide Number Placeholder 3"/>
          <p:cNvSpPr>
            <a:spLocks noGrp="1"/>
          </p:cNvSpPr>
          <p:nvPr>
            <p:ph type="sldNum" sz="quarter" idx="10"/>
          </p:nvPr>
        </p:nvSpPr>
        <p:spPr/>
        <p:txBody>
          <a:bodyPr/>
          <a:lstStyle/>
          <a:p>
            <a:fld id="{58CC9574-A819-4FE4-99A7-1E27AD09ADC2}" type="slidenum">
              <a:rPr lang="en-US" smtClean="0"/>
              <a:pPr/>
              <a:t>20</a:t>
            </a:fld>
            <a:endParaRPr lang="en-US" dirty="0"/>
          </a:p>
        </p:txBody>
      </p:sp>
    </p:spTree>
    <p:extLst>
      <p:ext uri="{BB962C8B-B14F-4D97-AF65-F5344CB8AC3E}">
        <p14:creationId xmlns:p14="http://schemas.microsoft.com/office/powerpoint/2010/main" val="19396191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presentation demonstrates the new capabilities of PowerPoint and it is best viewed in Slide Show. These slides are designed to give you great ideas for the presentations you’ll create in PowerPoint 2011!</a:t>
            </a:r>
          </a:p>
          <a:p>
            <a:endParaRPr lang="en-US" dirty="0" smtClean="0"/>
          </a:p>
          <a:p>
            <a:r>
              <a:rPr lang="en-US" sz="1200" kern="1200" dirty="0" smtClean="0">
                <a:solidFill>
                  <a:schemeClr val="tx1"/>
                </a:solidFill>
                <a:effectLst/>
                <a:latin typeface="+mn-lt"/>
                <a:ea typeface="+mn-ea"/>
                <a:cs typeface="+mn-cs"/>
              </a:rPr>
              <a:t>For more sample templates, click the File menu, and then click New From Template.  Under Templates, click Presentations.</a:t>
            </a:r>
            <a:endParaRPr lang="en-US" dirty="0" smtClean="0"/>
          </a:p>
        </p:txBody>
      </p:sp>
      <p:sp>
        <p:nvSpPr>
          <p:cNvPr id="4" name="Slide Number Placeholder 3"/>
          <p:cNvSpPr>
            <a:spLocks noGrp="1"/>
          </p:cNvSpPr>
          <p:nvPr>
            <p:ph type="sldNum" sz="quarter" idx="10"/>
          </p:nvPr>
        </p:nvSpPr>
        <p:spPr/>
        <p:txBody>
          <a:bodyPr/>
          <a:lstStyle/>
          <a:p>
            <a:fld id="{58CC9574-A819-4FE4-99A7-1E27AD09ADC2}" type="slidenum">
              <a:rPr lang="en-US" smtClean="0"/>
              <a:pPr/>
              <a:t>21</a:t>
            </a:fld>
            <a:endParaRPr lang="en-US" dirty="0"/>
          </a:p>
        </p:txBody>
      </p:sp>
    </p:spTree>
    <p:extLst>
      <p:ext uri="{BB962C8B-B14F-4D97-AF65-F5344CB8AC3E}">
        <p14:creationId xmlns:p14="http://schemas.microsoft.com/office/powerpoint/2010/main" val="339327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presentation demonstrates the new capabilities of PowerPoint and it is best viewed in Slide Show. These slides are designed to give you great ideas for the presentations you’ll create in PowerPoint 2011!</a:t>
            </a:r>
          </a:p>
          <a:p>
            <a:endParaRPr lang="en-US" dirty="0" smtClean="0"/>
          </a:p>
          <a:p>
            <a:r>
              <a:rPr lang="en-US" sz="1200" kern="1200" dirty="0" smtClean="0">
                <a:solidFill>
                  <a:schemeClr val="tx1"/>
                </a:solidFill>
                <a:effectLst/>
                <a:latin typeface="+mn-lt"/>
                <a:ea typeface="+mn-ea"/>
                <a:cs typeface="+mn-cs"/>
              </a:rPr>
              <a:t>For more sample templates, click the File menu, and then click New From Template.  Under Templates, click Presentations.</a:t>
            </a:r>
            <a:endParaRPr lang="en-US" dirty="0" smtClean="0"/>
          </a:p>
        </p:txBody>
      </p:sp>
      <p:sp>
        <p:nvSpPr>
          <p:cNvPr id="4" name="Slide Number Placeholder 3"/>
          <p:cNvSpPr>
            <a:spLocks noGrp="1"/>
          </p:cNvSpPr>
          <p:nvPr>
            <p:ph type="sldNum" sz="quarter" idx="10"/>
          </p:nvPr>
        </p:nvSpPr>
        <p:spPr/>
        <p:txBody>
          <a:bodyPr/>
          <a:lstStyle/>
          <a:p>
            <a:fld id="{58CC9574-A819-4FE4-99A7-1E27AD09ADC2}" type="slidenum">
              <a:rPr lang="en-US" smtClean="0"/>
              <a:pPr/>
              <a:t>22</a:t>
            </a:fld>
            <a:endParaRPr lang="en-US" dirty="0"/>
          </a:p>
        </p:txBody>
      </p:sp>
    </p:spTree>
    <p:extLst>
      <p:ext uri="{BB962C8B-B14F-4D97-AF65-F5344CB8AC3E}">
        <p14:creationId xmlns:p14="http://schemas.microsoft.com/office/powerpoint/2010/main" val="13989203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presentation demonstrates the new capabilities of PowerPoint and it is best viewed in Slide Show. These slides are designed to give you great ideas for the presentations you’ll create in PowerPoint 2011!</a:t>
            </a:r>
          </a:p>
          <a:p>
            <a:endParaRPr lang="en-US" dirty="0" smtClean="0"/>
          </a:p>
          <a:p>
            <a:r>
              <a:rPr lang="en-US" sz="1200" kern="1200" dirty="0" smtClean="0">
                <a:solidFill>
                  <a:schemeClr val="tx1"/>
                </a:solidFill>
                <a:effectLst/>
                <a:latin typeface="+mn-lt"/>
                <a:ea typeface="+mn-ea"/>
                <a:cs typeface="+mn-cs"/>
              </a:rPr>
              <a:t>For more sample templates, click the File menu, and then click New From Template.  Under Templates, click Presentations.</a:t>
            </a:r>
            <a:endParaRPr lang="en-US" dirty="0" smtClean="0"/>
          </a:p>
        </p:txBody>
      </p:sp>
      <p:sp>
        <p:nvSpPr>
          <p:cNvPr id="4" name="Slide Number Placeholder 3"/>
          <p:cNvSpPr>
            <a:spLocks noGrp="1"/>
          </p:cNvSpPr>
          <p:nvPr>
            <p:ph type="sldNum" sz="quarter" idx="10"/>
          </p:nvPr>
        </p:nvSpPr>
        <p:spPr/>
        <p:txBody>
          <a:bodyPr/>
          <a:lstStyle/>
          <a:p>
            <a:fld id="{58CC9574-A819-4FE4-99A7-1E27AD09ADC2}" type="slidenum">
              <a:rPr lang="en-US" smtClean="0"/>
              <a:pPr/>
              <a:t>23</a:t>
            </a:fld>
            <a:endParaRPr lang="en-US" dirty="0"/>
          </a:p>
        </p:txBody>
      </p:sp>
    </p:spTree>
    <p:extLst>
      <p:ext uri="{BB962C8B-B14F-4D97-AF65-F5344CB8AC3E}">
        <p14:creationId xmlns:p14="http://schemas.microsoft.com/office/powerpoint/2010/main" val="643760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presentation demonstrates the new capabilities of PowerPoint and it is best viewed in Slide Show. These slides are designed to give you great ideas for the presentations you’ll create in PowerPoint 2011!</a:t>
            </a:r>
          </a:p>
          <a:p>
            <a:endParaRPr lang="en-US" dirty="0" smtClean="0"/>
          </a:p>
          <a:p>
            <a:r>
              <a:rPr lang="en-US" sz="1200" kern="1200" dirty="0" smtClean="0">
                <a:solidFill>
                  <a:schemeClr val="tx1"/>
                </a:solidFill>
                <a:effectLst/>
                <a:latin typeface="+mn-lt"/>
                <a:ea typeface="+mn-ea"/>
                <a:cs typeface="+mn-cs"/>
              </a:rPr>
              <a:t>For more sample templates, click the File menu, and then click New From Template.  Under Templates, click Presentations.</a:t>
            </a:r>
            <a:endParaRPr lang="en-US" dirty="0" smtClean="0"/>
          </a:p>
        </p:txBody>
      </p:sp>
      <p:sp>
        <p:nvSpPr>
          <p:cNvPr id="4" name="Slide Number Placeholder 3"/>
          <p:cNvSpPr>
            <a:spLocks noGrp="1"/>
          </p:cNvSpPr>
          <p:nvPr>
            <p:ph type="sldNum" sz="quarter" idx="10"/>
          </p:nvPr>
        </p:nvSpPr>
        <p:spPr/>
        <p:txBody>
          <a:bodyPr/>
          <a:lstStyle/>
          <a:p>
            <a:fld id="{58CC9574-A819-4FE4-99A7-1E27AD09ADC2}" type="slidenum">
              <a:rPr lang="en-US" smtClean="0"/>
              <a:pPr/>
              <a:t>24</a:t>
            </a:fld>
            <a:endParaRPr lang="en-US" dirty="0"/>
          </a:p>
        </p:txBody>
      </p:sp>
    </p:spTree>
    <p:extLst>
      <p:ext uri="{BB962C8B-B14F-4D97-AF65-F5344CB8AC3E}">
        <p14:creationId xmlns:p14="http://schemas.microsoft.com/office/powerpoint/2010/main" val="7817084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presentation demonstrates the new capabilities of PowerPoint and it is best viewed in Slide Show. These slides are designed to give you great ideas for the presentations you’ll create in PowerPoint 2011!</a:t>
            </a:r>
          </a:p>
          <a:p>
            <a:endParaRPr lang="en-US" dirty="0" smtClean="0"/>
          </a:p>
          <a:p>
            <a:r>
              <a:rPr lang="en-US" sz="1200" kern="1200" dirty="0" smtClean="0">
                <a:solidFill>
                  <a:schemeClr val="tx1"/>
                </a:solidFill>
                <a:effectLst/>
                <a:latin typeface="+mn-lt"/>
                <a:ea typeface="+mn-ea"/>
                <a:cs typeface="+mn-cs"/>
              </a:rPr>
              <a:t>For more sample templates, click the File menu, and then click New From Template.  Under Templates, click Presentations.</a:t>
            </a:r>
            <a:endParaRPr lang="en-US" dirty="0" smtClean="0"/>
          </a:p>
        </p:txBody>
      </p:sp>
      <p:sp>
        <p:nvSpPr>
          <p:cNvPr id="4" name="Slide Number Placeholder 3"/>
          <p:cNvSpPr>
            <a:spLocks noGrp="1"/>
          </p:cNvSpPr>
          <p:nvPr>
            <p:ph type="sldNum" sz="quarter" idx="10"/>
          </p:nvPr>
        </p:nvSpPr>
        <p:spPr/>
        <p:txBody>
          <a:bodyPr/>
          <a:lstStyle/>
          <a:p>
            <a:fld id="{58CC9574-A819-4FE4-99A7-1E27AD09ADC2}" type="slidenum">
              <a:rPr lang="en-US" smtClean="0"/>
              <a:pPr/>
              <a:t>25</a:t>
            </a:fld>
            <a:endParaRPr lang="en-US" dirty="0"/>
          </a:p>
        </p:txBody>
      </p:sp>
    </p:spTree>
    <p:extLst>
      <p:ext uri="{BB962C8B-B14F-4D97-AF65-F5344CB8AC3E}">
        <p14:creationId xmlns:p14="http://schemas.microsoft.com/office/powerpoint/2010/main" val="7343155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presentation demonstrates the new capabilities of PowerPoint and it is best viewed in Slide Show. These slides are designed to give you great ideas for the presentations you’ll create in PowerPoint 2011!</a:t>
            </a:r>
          </a:p>
          <a:p>
            <a:endParaRPr lang="en-US" dirty="0" smtClean="0"/>
          </a:p>
          <a:p>
            <a:r>
              <a:rPr lang="en-US" sz="1200" kern="1200" dirty="0" smtClean="0">
                <a:solidFill>
                  <a:schemeClr val="tx1"/>
                </a:solidFill>
                <a:effectLst/>
                <a:latin typeface="+mn-lt"/>
                <a:ea typeface="+mn-ea"/>
                <a:cs typeface="+mn-cs"/>
              </a:rPr>
              <a:t>For more sample templates, click the File menu, and then click New From Template.  Under Templates, click Presentations.</a:t>
            </a:r>
            <a:endParaRPr lang="en-US" dirty="0" smtClean="0"/>
          </a:p>
        </p:txBody>
      </p:sp>
      <p:sp>
        <p:nvSpPr>
          <p:cNvPr id="4" name="Slide Number Placeholder 3"/>
          <p:cNvSpPr>
            <a:spLocks noGrp="1"/>
          </p:cNvSpPr>
          <p:nvPr>
            <p:ph type="sldNum" sz="quarter" idx="10"/>
          </p:nvPr>
        </p:nvSpPr>
        <p:spPr/>
        <p:txBody>
          <a:bodyPr/>
          <a:lstStyle/>
          <a:p>
            <a:fld id="{58CC9574-A819-4FE4-99A7-1E27AD09ADC2}" type="slidenum">
              <a:rPr lang="en-US" smtClean="0"/>
              <a:pPr/>
              <a:t>26</a:t>
            </a:fld>
            <a:endParaRPr lang="en-US" dirty="0"/>
          </a:p>
        </p:txBody>
      </p:sp>
    </p:spTree>
    <p:extLst>
      <p:ext uri="{BB962C8B-B14F-4D97-AF65-F5344CB8AC3E}">
        <p14:creationId xmlns:p14="http://schemas.microsoft.com/office/powerpoint/2010/main" val="4953489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presentation demonstrates the new capabilities of PowerPoint and it is best viewed in Slide Show. These slides are designed to give you great ideas for the presentations you’ll create in PowerPoint 2011!</a:t>
            </a:r>
          </a:p>
          <a:p>
            <a:endParaRPr lang="en-US" dirty="0" smtClean="0"/>
          </a:p>
          <a:p>
            <a:r>
              <a:rPr lang="en-US" sz="1200" kern="1200" dirty="0" smtClean="0">
                <a:solidFill>
                  <a:schemeClr val="tx1"/>
                </a:solidFill>
                <a:effectLst/>
                <a:latin typeface="+mn-lt"/>
                <a:ea typeface="+mn-ea"/>
                <a:cs typeface="+mn-cs"/>
              </a:rPr>
              <a:t>For more sample templates, click the File menu, and then click New From Template.  Under Templates, click Presentations.</a:t>
            </a:r>
            <a:endParaRPr lang="en-US" dirty="0" smtClean="0"/>
          </a:p>
        </p:txBody>
      </p:sp>
      <p:sp>
        <p:nvSpPr>
          <p:cNvPr id="4" name="Slide Number Placeholder 3"/>
          <p:cNvSpPr>
            <a:spLocks noGrp="1"/>
          </p:cNvSpPr>
          <p:nvPr>
            <p:ph type="sldNum" sz="quarter" idx="10"/>
          </p:nvPr>
        </p:nvSpPr>
        <p:spPr/>
        <p:txBody>
          <a:bodyPr/>
          <a:lstStyle/>
          <a:p>
            <a:fld id="{58CC9574-A819-4FE4-99A7-1E27AD09ADC2}" type="slidenum">
              <a:rPr lang="en-US" smtClean="0"/>
              <a:pPr/>
              <a:t>27</a:t>
            </a:fld>
            <a:endParaRPr lang="en-US" dirty="0"/>
          </a:p>
        </p:txBody>
      </p:sp>
    </p:spTree>
    <p:extLst>
      <p:ext uri="{BB962C8B-B14F-4D97-AF65-F5344CB8AC3E}">
        <p14:creationId xmlns:p14="http://schemas.microsoft.com/office/powerpoint/2010/main" val="12818324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presentation demonstrates the new capabilities of PowerPoint and it is best viewed in Slide Show. These slides are designed to give you great ideas for the presentations you’ll create in PowerPoint 2011!</a:t>
            </a:r>
          </a:p>
          <a:p>
            <a:endParaRPr lang="en-US" dirty="0" smtClean="0"/>
          </a:p>
          <a:p>
            <a:r>
              <a:rPr lang="en-US" sz="1200" kern="1200" dirty="0" smtClean="0">
                <a:solidFill>
                  <a:schemeClr val="tx1"/>
                </a:solidFill>
                <a:effectLst/>
                <a:latin typeface="+mn-lt"/>
                <a:ea typeface="+mn-ea"/>
                <a:cs typeface="+mn-cs"/>
              </a:rPr>
              <a:t>For more sample templates, click the File menu, and then click New From Template.  Under Templates, click Presentations.</a:t>
            </a:r>
            <a:endParaRPr lang="en-US" dirty="0" smtClean="0"/>
          </a:p>
        </p:txBody>
      </p:sp>
      <p:sp>
        <p:nvSpPr>
          <p:cNvPr id="4" name="Slide Number Placeholder 3"/>
          <p:cNvSpPr>
            <a:spLocks noGrp="1"/>
          </p:cNvSpPr>
          <p:nvPr>
            <p:ph type="sldNum" sz="quarter" idx="10"/>
          </p:nvPr>
        </p:nvSpPr>
        <p:spPr/>
        <p:txBody>
          <a:bodyPr/>
          <a:lstStyle/>
          <a:p>
            <a:fld id="{58CC9574-A819-4FE4-99A7-1E27AD09ADC2}" type="slidenum">
              <a:rPr lang="en-US" smtClean="0"/>
              <a:pPr/>
              <a:t>28</a:t>
            </a:fld>
            <a:endParaRPr lang="en-US" dirty="0"/>
          </a:p>
        </p:txBody>
      </p:sp>
    </p:spTree>
    <p:extLst>
      <p:ext uri="{BB962C8B-B14F-4D97-AF65-F5344CB8AC3E}">
        <p14:creationId xmlns:p14="http://schemas.microsoft.com/office/powerpoint/2010/main" val="9620088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presentation demonstrates the new capabilities of PowerPoint and it is best viewed in Slide Show. These slides are designed to give you great ideas for the presentations you’ll create in PowerPoint 2011!</a:t>
            </a:r>
          </a:p>
          <a:p>
            <a:endParaRPr lang="en-US" dirty="0" smtClean="0"/>
          </a:p>
          <a:p>
            <a:r>
              <a:rPr lang="en-US" sz="1200" kern="1200" dirty="0" smtClean="0">
                <a:solidFill>
                  <a:schemeClr val="tx1"/>
                </a:solidFill>
                <a:effectLst/>
                <a:latin typeface="+mn-lt"/>
                <a:ea typeface="+mn-ea"/>
                <a:cs typeface="+mn-cs"/>
              </a:rPr>
              <a:t>For more sample templates, click the File menu, and then click New From Template.  Under Templates, click Presentations.</a:t>
            </a:r>
            <a:endParaRPr lang="en-US" dirty="0" smtClean="0"/>
          </a:p>
        </p:txBody>
      </p:sp>
      <p:sp>
        <p:nvSpPr>
          <p:cNvPr id="4" name="Slide Number Placeholder 3"/>
          <p:cNvSpPr>
            <a:spLocks noGrp="1"/>
          </p:cNvSpPr>
          <p:nvPr>
            <p:ph type="sldNum" sz="quarter" idx="10"/>
          </p:nvPr>
        </p:nvSpPr>
        <p:spPr/>
        <p:txBody>
          <a:bodyPr/>
          <a:lstStyle/>
          <a:p>
            <a:fld id="{58CC9574-A819-4FE4-99A7-1E27AD09ADC2}" type="slidenum">
              <a:rPr lang="en-US" smtClean="0"/>
              <a:pPr/>
              <a:t>29</a:t>
            </a:fld>
            <a:endParaRPr lang="en-US" dirty="0"/>
          </a:p>
        </p:txBody>
      </p:sp>
    </p:spTree>
    <p:extLst>
      <p:ext uri="{BB962C8B-B14F-4D97-AF65-F5344CB8AC3E}">
        <p14:creationId xmlns:p14="http://schemas.microsoft.com/office/powerpoint/2010/main" val="18846953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presentation demonstrates the new capabilities of PowerPoint and it is best viewed in Slide Show. These slides are designed to give you great ideas for the presentations you’ll create in PowerPoint 2011!</a:t>
            </a:r>
          </a:p>
          <a:p>
            <a:endParaRPr lang="en-US" dirty="0" smtClean="0"/>
          </a:p>
          <a:p>
            <a:r>
              <a:rPr lang="en-US" sz="1200" kern="1200" dirty="0" smtClean="0">
                <a:solidFill>
                  <a:schemeClr val="tx1"/>
                </a:solidFill>
                <a:effectLst/>
                <a:latin typeface="+mn-lt"/>
                <a:ea typeface="+mn-ea"/>
                <a:cs typeface="+mn-cs"/>
              </a:rPr>
              <a:t>For more sample templates, click the File menu, and then click New From Template.  Under Templates, click Presentations.</a:t>
            </a:r>
            <a:endParaRPr lang="en-US" dirty="0" smtClean="0"/>
          </a:p>
        </p:txBody>
      </p:sp>
      <p:sp>
        <p:nvSpPr>
          <p:cNvPr id="4" name="Slide Number Placeholder 3"/>
          <p:cNvSpPr>
            <a:spLocks noGrp="1"/>
          </p:cNvSpPr>
          <p:nvPr>
            <p:ph type="sldNum" sz="quarter" idx="10"/>
          </p:nvPr>
        </p:nvSpPr>
        <p:spPr/>
        <p:txBody>
          <a:bodyPr/>
          <a:lstStyle/>
          <a:p>
            <a:fld id="{58CC9574-A819-4FE4-99A7-1E27AD09ADC2}" type="slidenum">
              <a:rPr lang="en-US" smtClean="0"/>
              <a:pPr/>
              <a:t>3</a:t>
            </a:fld>
            <a:endParaRPr lang="en-US" dirty="0"/>
          </a:p>
        </p:txBody>
      </p:sp>
    </p:spTree>
    <p:extLst>
      <p:ext uri="{BB962C8B-B14F-4D97-AF65-F5344CB8AC3E}">
        <p14:creationId xmlns:p14="http://schemas.microsoft.com/office/powerpoint/2010/main" val="20045025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presentation demonstrates the new capabilities of PowerPoint and it is best viewed in Slide Show. These slides are designed to give you great ideas for the presentations you’ll create in PowerPoint 2011!</a:t>
            </a:r>
          </a:p>
          <a:p>
            <a:endParaRPr lang="en-US" dirty="0" smtClean="0"/>
          </a:p>
          <a:p>
            <a:r>
              <a:rPr lang="en-US" sz="1200" kern="1200" dirty="0" smtClean="0">
                <a:solidFill>
                  <a:schemeClr val="tx1"/>
                </a:solidFill>
                <a:effectLst/>
                <a:latin typeface="+mn-lt"/>
                <a:ea typeface="+mn-ea"/>
                <a:cs typeface="+mn-cs"/>
              </a:rPr>
              <a:t>For more sample templates, click the File menu, and then click New From Template.  Under Templates, click Presentations.</a:t>
            </a:r>
            <a:endParaRPr lang="en-US" dirty="0" smtClean="0"/>
          </a:p>
        </p:txBody>
      </p:sp>
      <p:sp>
        <p:nvSpPr>
          <p:cNvPr id="4" name="Slide Number Placeholder 3"/>
          <p:cNvSpPr>
            <a:spLocks noGrp="1"/>
          </p:cNvSpPr>
          <p:nvPr>
            <p:ph type="sldNum" sz="quarter" idx="10"/>
          </p:nvPr>
        </p:nvSpPr>
        <p:spPr/>
        <p:txBody>
          <a:bodyPr/>
          <a:lstStyle/>
          <a:p>
            <a:fld id="{58CC9574-A819-4FE4-99A7-1E27AD09ADC2}" type="slidenum">
              <a:rPr lang="en-US" smtClean="0"/>
              <a:pPr/>
              <a:t>30</a:t>
            </a:fld>
            <a:endParaRPr lang="en-US" dirty="0"/>
          </a:p>
        </p:txBody>
      </p:sp>
    </p:spTree>
    <p:extLst>
      <p:ext uri="{BB962C8B-B14F-4D97-AF65-F5344CB8AC3E}">
        <p14:creationId xmlns:p14="http://schemas.microsoft.com/office/powerpoint/2010/main" val="18585560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presentation demonstrates the new capabilities of PowerPoint and it is best viewed in Slide Show. These slides are designed to give you great ideas for the presentations you’ll create in PowerPoint 2011!</a:t>
            </a:r>
          </a:p>
          <a:p>
            <a:endParaRPr lang="en-US" dirty="0" smtClean="0"/>
          </a:p>
          <a:p>
            <a:r>
              <a:rPr lang="en-US" sz="1200" kern="1200" dirty="0" smtClean="0">
                <a:solidFill>
                  <a:schemeClr val="tx1"/>
                </a:solidFill>
                <a:effectLst/>
                <a:latin typeface="+mn-lt"/>
                <a:ea typeface="+mn-ea"/>
                <a:cs typeface="+mn-cs"/>
              </a:rPr>
              <a:t>For more sample templates, click the File menu, and then click New From Template.  Under Templates, click Presentations.</a:t>
            </a:r>
            <a:endParaRPr lang="en-US" dirty="0" smtClean="0"/>
          </a:p>
        </p:txBody>
      </p:sp>
      <p:sp>
        <p:nvSpPr>
          <p:cNvPr id="4" name="Slide Number Placeholder 3"/>
          <p:cNvSpPr>
            <a:spLocks noGrp="1"/>
          </p:cNvSpPr>
          <p:nvPr>
            <p:ph type="sldNum" sz="quarter" idx="10"/>
          </p:nvPr>
        </p:nvSpPr>
        <p:spPr/>
        <p:txBody>
          <a:bodyPr/>
          <a:lstStyle/>
          <a:p>
            <a:fld id="{58CC9574-A819-4FE4-99A7-1E27AD09ADC2}" type="slidenum">
              <a:rPr lang="en-US" smtClean="0"/>
              <a:pPr/>
              <a:t>31</a:t>
            </a:fld>
            <a:endParaRPr lang="en-US" dirty="0"/>
          </a:p>
        </p:txBody>
      </p:sp>
    </p:spTree>
    <p:extLst>
      <p:ext uri="{BB962C8B-B14F-4D97-AF65-F5344CB8AC3E}">
        <p14:creationId xmlns:p14="http://schemas.microsoft.com/office/powerpoint/2010/main" val="103773568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presentation demonstrates the new capabilities of PowerPoint and it is best viewed in Slide Show. These slides are designed to give you great ideas for the presentations you’ll create in PowerPoint 2011!</a:t>
            </a:r>
          </a:p>
          <a:p>
            <a:endParaRPr lang="en-US" dirty="0" smtClean="0"/>
          </a:p>
          <a:p>
            <a:r>
              <a:rPr lang="en-US" sz="1200" kern="1200" dirty="0" smtClean="0">
                <a:solidFill>
                  <a:schemeClr val="tx1"/>
                </a:solidFill>
                <a:effectLst/>
                <a:latin typeface="+mn-lt"/>
                <a:ea typeface="+mn-ea"/>
                <a:cs typeface="+mn-cs"/>
              </a:rPr>
              <a:t>For more sample templates, click the File menu, and then click New From Template.  Under Templates, click Presentations.</a:t>
            </a:r>
            <a:endParaRPr lang="en-US" dirty="0" smtClean="0"/>
          </a:p>
        </p:txBody>
      </p:sp>
      <p:sp>
        <p:nvSpPr>
          <p:cNvPr id="4" name="Slide Number Placeholder 3"/>
          <p:cNvSpPr>
            <a:spLocks noGrp="1"/>
          </p:cNvSpPr>
          <p:nvPr>
            <p:ph type="sldNum" sz="quarter" idx="10"/>
          </p:nvPr>
        </p:nvSpPr>
        <p:spPr/>
        <p:txBody>
          <a:bodyPr/>
          <a:lstStyle/>
          <a:p>
            <a:fld id="{58CC9574-A819-4FE4-99A7-1E27AD09ADC2}" type="slidenum">
              <a:rPr lang="en-US" smtClean="0"/>
              <a:pPr/>
              <a:t>32</a:t>
            </a:fld>
            <a:endParaRPr lang="en-US" dirty="0"/>
          </a:p>
        </p:txBody>
      </p:sp>
    </p:spTree>
    <p:extLst>
      <p:ext uri="{BB962C8B-B14F-4D97-AF65-F5344CB8AC3E}">
        <p14:creationId xmlns:p14="http://schemas.microsoft.com/office/powerpoint/2010/main" val="135809594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presentation demonstrates the new capabilities of PowerPoint and it is best viewed in Slide Show. These slides are designed to give you great ideas for the presentations you’ll create in PowerPoint 2011!</a:t>
            </a:r>
          </a:p>
          <a:p>
            <a:endParaRPr lang="en-US" dirty="0" smtClean="0"/>
          </a:p>
          <a:p>
            <a:r>
              <a:rPr lang="en-US" sz="1200" kern="1200" dirty="0" smtClean="0">
                <a:solidFill>
                  <a:schemeClr val="tx1"/>
                </a:solidFill>
                <a:effectLst/>
                <a:latin typeface="+mn-lt"/>
                <a:ea typeface="+mn-ea"/>
                <a:cs typeface="+mn-cs"/>
              </a:rPr>
              <a:t>For more sample templates, click the File menu, and then click New From Template.  Under Templates, click Presentations.</a:t>
            </a:r>
            <a:endParaRPr lang="en-US" dirty="0" smtClean="0"/>
          </a:p>
        </p:txBody>
      </p:sp>
      <p:sp>
        <p:nvSpPr>
          <p:cNvPr id="4" name="Slide Number Placeholder 3"/>
          <p:cNvSpPr>
            <a:spLocks noGrp="1"/>
          </p:cNvSpPr>
          <p:nvPr>
            <p:ph type="sldNum" sz="quarter" idx="10"/>
          </p:nvPr>
        </p:nvSpPr>
        <p:spPr/>
        <p:txBody>
          <a:bodyPr/>
          <a:lstStyle/>
          <a:p>
            <a:fld id="{58CC9574-A819-4FE4-99A7-1E27AD09ADC2}" type="slidenum">
              <a:rPr lang="en-US" smtClean="0"/>
              <a:pPr/>
              <a:t>33</a:t>
            </a:fld>
            <a:endParaRPr lang="en-US" dirty="0"/>
          </a:p>
        </p:txBody>
      </p:sp>
    </p:spTree>
    <p:extLst>
      <p:ext uri="{BB962C8B-B14F-4D97-AF65-F5344CB8AC3E}">
        <p14:creationId xmlns:p14="http://schemas.microsoft.com/office/powerpoint/2010/main" val="132187071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presentation demonstrates the new capabilities of PowerPoint and it is best viewed in Slide Show. These slides are designed to give you great ideas for the presentations you’ll create in PowerPoint 2011!</a:t>
            </a:r>
          </a:p>
          <a:p>
            <a:endParaRPr lang="en-US" dirty="0" smtClean="0"/>
          </a:p>
          <a:p>
            <a:r>
              <a:rPr lang="en-US" sz="1200" kern="1200" dirty="0" smtClean="0">
                <a:solidFill>
                  <a:schemeClr val="tx1"/>
                </a:solidFill>
                <a:effectLst/>
                <a:latin typeface="+mn-lt"/>
                <a:ea typeface="+mn-ea"/>
                <a:cs typeface="+mn-cs"/>
              </a:rPr>
              <a:t>For more sample templates, click the File menu, and then click New From Template.  Under Templates, click Presentations.</a:t>
            </a:r>
            <a:endParaRPr lang="en-US" dirty="0" smtClean="0"/>
          </a:p>
        </p:txBody>
      </p:sp>
      <p:sp>
        <p:nvSpPr>
          <p:cNvPr id="4" name="Slide Number Placeholder 3"/>
          <p:cNvSpPr>
            <a:spLocks noGrp="1"/>
          </p:cNvSpPr>
          <p:nvPr>
            <p:ph type="sldNum" sz="quarter" idx="10"/>
          </p:nvPr>
        </p:nvSpPr>
        <p:spPr/>
        <p:txBody>
          <a:bodyPr/>
          <a:lstStyle/>
          <a:p>
            <a:fld id="{58CC9574-A819-4FE4-99A7-1E27AD09ADC2}" type="slidenum">
              <a:rPr lang="en-US" smtClean="0"/>
              <a:pPr/>
              <a:t>34</a:t>
            </a:fld>
            <a:endParaRPr lang="en-US" dirty="0"/>
          </a:p>
        </p:txBody>
      </p:sp>
    </p:spTree>
    <p:extLst>
      <p:ext uri="{BB962C8B-B14F-4D97-AF65-F5344CB8AC3E}">
        <p14:creationId xmlns:p14="http://schemas.microsoft.com/office/powerpoint/2010/main" val="4072613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presentation demonstrates the new capabilities of PowerPoint and it is best viewed in Slide Show. These slides are designed to give you great ideas for the presentations you’ll create in PowerPoint 2011!</a:t>
            </a:r>
          </a:p>
          <a:p>
            <a:endParaRPr lang="en-US" dirty="0" smtClean="0"/>
          </a:p>
          <a:p>
            <a:r>
              <a:rPr lang="en-US" sz="1200" kern="1200" dirty="0" smtClean="0">
                <a:solidFill>
                  <a:schemeClr val="tx1"/>
                </a:solidFill>
                <a:effectLst/>
                <a:latin typeface="+mn-lt"/>
                <a:ea typeface="+mn-ea"/>
                <a:cs typeface="+mn-cs"/>
              </a:rPr>
              <a:t>For more sample templates, click the File menu, and then click New From Template.  Under Templates, click Presentations.</a:t>
            </a:r>
            <a:endParaRPr lang="en-US" dirty="0" smtClean="0"/>
          </a:p>
        </p:txBody>
      </p:sp>
      <p:sp>
        <p:nvSpPr>
          <p:cNvPr id="4" name="Slide Number Placeholder 3"/>
          <p:cNvSpPr>
            <a:spLocks noGrp="1"/>
          </p:cNvSpPr>
          <p:nvPr>
            <p:ph type="sldNum" sz="quarter" idx="10"/>
          </p:nvPr>
        </p:nvSpPr>
        <p:spPr/>
        <p:txBody>
          <a:bodyPr/>
          <a:lstStyle/>
          <a:p>
            <a:fld id="{58CC9574-A819-4FE4-99A7-1E27AD09ADC2}" type="slidenum">
              <a:rPr lang="en-US" smtClean="0"/>
              <a:pPr/>
              <a:t>35</a:t>
            </a:fld>
            <a:endParaRPr lang="en-US" dirty="0"/>
          </a:p>
        </p:txBody>
      </p:sp>
    </p:spTree>
    <p:extLst>
      <p:ext uri="{BB962C8B-B14F-4D97-AF65-F5344CB8AC3E}">
        <p14:creationId xmlns:p14="http://schemas.microsoft.com/office/powerpoint/2010/main" val="151300670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presentation demonstrates the new capabilities of PowerPoint and it is best viewed in Slide Show. These slides are designed to give you great ideas for the presentations you’ll create in PowerPoint 2011!</a:t>
            </a:r>
          </a:p>
          <a:p>
            <a:endParaRPr lang="en-US" dirty="0" smtClean="0"/>
          </a:p>
          <a:p>
            <a:r>
              <a:rPr lang="en-US" sz="1200" kern="1200" dirty="0" smtClean="0">
                <a:solidFill>
                  <a:schemeClr val="tx1"/>
                </a:solidFill>
                <a:effectLst/>
                <a:latin typeface="+mn-lt"/>
                <a:ea typeface="+mn-ea"/>
                <a:cs typeface="+mn-cs"/>
              </a:rPr>
              <a:t>For more sample templates, click the File menu, and then click New From Template.  Under Templates, click Presentations.</a:t>
            </a:r>
            <a:endParaRPr lang="en-US" dirty="0" smtClean="0"/>
          </a:p>
        </p:txBody>
      </p:sp>
      <p:sp>
        <p:nvSpPr>
          <p:cNvPr id="4" name="Slide Number Placeholder 3"/>
          <p:cNvSpPr>
            <a:spLocks noGrp="1"/>
          </p:cNvSpPr>
          <p:nvPr>
            <p:ph type="sldNum" sz="quarter" idx="10"/>
          </p:nvPr>
        </p:nvSpPr>
        <p:spPr/>
        <p:txBody>
          <a:bodyPr/>
          <a:lstStyle/>
          <a:p>
            <a:fld id="{58CC9574-A819-4FE4-99A7-1E27AD09ADC2}" type="slidenum">
              <a:rPr lang="en-US" smtClean="0"/>
              <a:pPr/>
              <a:t>36</a:t>
            </a:fld>
            <a:endParaRPr lang="en-US" dirty="0"/>
          </a:p>
        </p:txBody>
      </p:sp>
    </p:spTree>
    <p:extLst>
      <p:ext uri="{BB962C8B-B14F-4D97-AF65-F5344CB8AC3E}">
        <p14:creationId xmlns:p14="http://schemas.microsoft.com/office/powerpoint/2010/main" val="78764642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presentation demonstrates the new capabilities of PowerPoint and it is best viewed in Slide Show. These slides are designed to give you great ideas for the presentations you’ll create in PowerPoint 2011!</a:t>
            </a:r>
          </a:p>
          <a:p>
            <a:endParaRPr lang="en-US" dirty="0" smtClean="0"/>
          </a:p>
          <a:p>
            <a:r>
              <a:rPr lang="en-US" sz="1200" kern="1200" dirty="0" smtClean="0">
                <a:solidFill>
                  <a:schemeClr val="tx1"/>
                </a:solidFill>
                <a:effectLst/>
                <a:latin typeface="+mn-lt"/>
                <a:ea typeface="+mn-ea"/>
                <a:cs typeface="+mn-cs"/>
              </a:rPr>
              <a:t>For more sample templates, click the File menu, and then click New From Template.  Under Templates, click Presentations.</a:t>
            </a:r>
            <a:endParaRPr lang="en-US" dirty="0" smtClean="0"/>
          </a:p>
        </p:txBody>
      </p:sp>
      <p:sp>
        <p:nvSpPr>
          <p:cNvPr id="4" name="Slide Number Placeholder 3"/>
          <p:cNvSpPr>
            <a:spLocks noGrp="1"/>
          </p:cNvSpPr>
          <p:nvPr>
            <p:ph type="sldNum" sz="quarter" idx="10"/>
          </p:nvPr>
        </p:nvSpPr>
        <p:spPr/>
        <p:txBody>
          <a:bodyPr/>
          <a:lstStyle/>
          <a:p>
            <a:fld id="{58CC9574-A819-4FE4-99A7-1E27AD09ADC2}" type="slidenum">
              <a:rPr lang="en-US" smtClean="0"/>
              <a:pPr/>
              <a:t>37</a:t>
            </a:fld>
            <a:endParaRPr lang="en-US" dirty="0"/>
          </a:p>
        </p:txBody>
      </p:sp>
    </p:spTree>
    <p:extLst>
      <p:ext uri="{BB962C8B-B14F-4D97-AF65-F5344CB8AC3E}">
        <p14:creationId xmlns:p14="http://schemas.microsoft.com/office/powerpoint/2010/main" val="118366813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presentation demonstrates the new capabilities of PowerPoint and it is best viewed in Slide Show. These slides are designed to give you great ideas for the presentations you’ll create in PowerPoint 2011!</a:t>
            </a:r>
          </a:p>
          <a:p>
            <a:endParaRPr lang="en-US" dirty="0" smtClean="0"/>
          </a:p>
          <a:p>
            <a:r>
              <a:rPr lang="en-US" sz="1200" kern="1200" dirty="0" smtClean="0">
                <a:solidFill>
                  <a:schemeClr val="tx1"/>
                </a:solidFill>
                <a:effectLst/>
                <a:latin typeface="+mn-lt"/>
                <a:ea typeface="+mn-ea"/>
                <a:cs typeface="+mn-cs"/>
              </a:rPr>
              <a:t>For more sample templates, click the File menu, and then click New From Template.  Under Templates, click Presentations.</a:t>
            </a:r>
            <a:endParaRPr lang="en-US" dirty="0" smtClean="0"/>
          </a:p>
        </p:txBody>
      </p:sp>
      <p:sp>
        <p:nvSpPr>
          <p:cNvPr id="4" name="Slide Number Placeholder 3"/>
          <p:cNvSpPr>
            <a:spLocks noGrp="1"/>
          </p:cNvSpPr>
          <p:nvPr>
            <p:ph type="sldNum" sz="quarter" idx="10"/>
          </p:nvPr>
        </p:nvSpPr>
        <p:spPr/>
        <p:txBody>
          <a:bodyPr/>
          <a:lstStyle/>
          <a:p>
            <a:fld id="{58CC9574-A819-4FE4-99A7-1E27AD09ADC2}" type="slidenum">
              <a:rPr lang="en-US" smtClean="0"/>
              <a:pPr/>
              <a:t>38</a:t>
            </a:fld>
            <a:endParaRPr lang="en-US" dirty="0"/>
          </a:p>
        </p:txBody>
      </p:sp>
    </p:spTree>
    <p:extLst>
      <p:ext uri="{BB962C8B-B14F-4D97-AF65-F5344CB8AC3E}">
        <p14:creationId xmlns:p14="http://schemas.microsoft.com/office/powerpoint/2010/main" val="54085045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presentation demonstrates the new capabilities of PowerPoint and it is best viewed in Slide Show. These slides are designed to give you great ideas for the presentations you’ll create in PowerPoint 2011!</a:t>
            </a:r>
          </a:p>
          <a:p>
            <a:endParaRPr lang="en-US" dirty="0" smtClean="0"/>
          </a:p>
          <a:p>
            <a:r>
              <a:rPr lang="en-US" sz="1200" kern="1200" dirty="0" smtClean="0">
                <a:solidFill>
                  <a:schemeClr val="tx1"/>
                </a:solidFill>
                <a:effectLst/>
                <a:latin typeface="+mn-lt"/>
                <a:ea typeface="+mn-ea"/>
                <a:cs typeface="+mn-cs"/>
              </a:rPr>
              <a:t>For more sample templates, click the File menu, and then click New From Template.  Under Templates, click Presentations.</a:t>
            </a:r>
            <a:endParaRPr lang="en-US" dirty="0" smtClean="0"/>
          </a:p>
        </p:txBody>
      </p:sp>
      <p:sp>
        <p:nvSpPr>
          <p:cNvPr id="4" name="Slide Number Placeholder 3"/>
          <p:cNvSpPr>
            <a:spLocks noGrp="1"/>
          </p:cNvSpPr>
          <p:nvPr>
            <p:ph type="sldNum" sz="quarter" idx="10"/>
          </p:nvPr>
        </p:nvSpPr>
        <p:spPr/>
        <p:txBody>
          <a:bodyPr/>
          <a:lstStyle/>
          <a:p>
            <a:fld id="{58CC9574-A819-4FE4-99A7-1E27AD09ADC2}" type="slidenum">
              <a:rPr lang="en-US" smtClean="0"/>
              <a:pPr/>
              <a:t>39</a:t>
            </a:fld>
            <a:endParaRPr lang="en-US" dirty="0"/>
          </a:p>
        </p:txBody>
      </p:sp>
    </p:spTree>
    <p:extLst>
      <p:ext uri="{BB962C8B-B14F-4D97-AF65-F5344CB8AC3E}">
        <p14:creationId xmlns:p14="http://schemas.microsoft.com/office/powerpoint/2010/main" val="1400387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presentation demonstrates the new capabilities of PowerPoint and it is best viewed in Slide Show. These slides are designed to give you great ideas for the presentations you’ll create in PowerPoint 2011!</a:t>
            </a:r>
          </a:p>
          <a:p>
            <a:endParaRPr lang="en-US" dirty="0" smtClean="0"/>
          </a:p>
          <a:p>
            <a:r>
              <a:rPr lang="en-US" sz="1200" kern="1200" dirty="0" smtClean="0">
                <a:solidFill>
                  <a:schemeClr val="tx1"/>
                </a:solidFill>
                <a:effectLst/>
                <a:latin typeface="+mn-lt"/>
                <a:ea typeface="+mn-ea"/>
                <a:cs typeface="+mn-cs"/>
              </a:rPr>
              <a:t>For more sample templates, click the File menu, and then click New From Template.  Under Templates, click Presentations.</a:t>
            </a:r>
            <a:endParaRPr lang="en-US" dirty="0" smtClean="0"/>
          </a:p>
        </p:txBody>
      </p:sp>
      <p:sp>
        <p:nvSpPr>
          <p:cNvPr id="4" name="Slide Number Placeholder 3"/>
          <p:cNvSpPr>
            <a:spLocks noGrp="1"/>
          </p:cNvSpPr>
          <p:nvPr>
            <p:ph type="sldNum" sz="quarter" idx="10"/>
          </p:nvPr>
        </p:nvSpPr>
        <p:spPr/>
        <p:txBody>
          <a:bodyPr/>
          <a:lstStyle/>
          <a:p>
            <a:fld id="{58CC9574-A819-4FE4-99A7-1E27AD09ADC2}" type="slidenum">
              <a:rPr lang="en-US" smtClean="0"/>
              <a:pPr/>
              <a:t>4</a:t>
            </a:fld>
            <a:endParaRPr lang="en-US" dirty="0"/>
          </a:p>
        </p:txBody>
      </p:sp>
    </p:spTree>
    <p:extLst>
      <p:ext uri="{BB962C8B-B14F-4D97-AF65-F5344CB8AC3E}">
        <p14:creationId xmlns:p14="http://schemas.microsoft.com/office/powerpoint/2010/main" val="33787896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presentation demonstrates the new capabilities of PowerPoint and it is best viewed in Slide Show. These slides are designed to give you great ideas for the presentations you’ll create in PowerPoint 2011!</a:t>
            </a:r>
          </a:p>
          <a:p>
            <a:endParaRPr lang="en-US" dirty="0" smtClean="0"/>
          </a:p>
          <a:p>
            <a:r>
              <a:rPr lang="en-US" sz="1200" kern="1200" dirty="0" smtClean="0">
                <a:solidFill>
                  <a:schemeClr val="tx1"/>
                </a:solidFill>
                <a:effectLst/>
                <a:latin typeface="+mn-lt"/>
                <a:ea typeface="+mn-ea"/>
                <a:cs typeface="+mn-cs"/>
              </a:rPr>
              <a:t>For more sample templates, click the File menu, and then click New From Template.  Under Templates, click Presentations.</a:t>
            </a:r>
            <a:endParaRPr lang="en-US" dirty="0" smtClean="0"/>
          </a:p>
        </p:txBody>
      </p:sp>
      <p:sp>
        <p:nvSpPr>
          <p:cNvPr id="4" name="Slide Number Placeholder 3"/>
          <p:cNvSpPr>
            <a:spLocks noGrp="1"/>
          </p:cNvSpPr>
          <p:nvPr>
            <p:ph type="sldNum" sz="quarter" idx="10"/>
          </p:nvPr>
        </p:nvSpPr>
        <p:spPr/>
        <p:txBody>
          <a:bodyPr/>
          <a:lstStyle/>
          <a:p>
            <a:fld id="{58CC9574-A819-4FE4-99A7-1E27AD09ADC2}" type="slidenum">
              <a:rPr lang="en-US" smtClean="0"/>
              <a:pPr/>
              <a:t>40</a:t>
            </a:fld>
            <a:endParaRPr lang="en-US" dirty="0"/>
          </a:p>
        </p:txBody>
      </p:sp>
    </p:spTree>
    <p:extLst>
      <p:ext uri="{BB962C8B-B14F-4D97-AF65-F5344CB8AC3E}">
        <p14:creationId xmlns:p14="http://schemas.microsoft.com/office/powerpoint/2010/main" val="165557380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presentation demonstrates the new capabilities of PowerPoint and it is best viewed in Slide Show. These slides are designed to give you great ideas for the presentations you’ll create in PowerPoint 2011!</a:t>
            </a:r>
          </a:p>
          <a:p>
            <a:endParaRPr lang="en-US" dirty="0" smtClean="0"/>
          </a:p>
          <a:p>
            <a:r>
              <a:rPr lang="en-US" sz="1200" kern="1200" dirty="0" smtClean="0">
                <a:solidFill>
                  <a:schemeClr val="tx1"/>
                </a:solidFill>
                <a:effectLst/>
                <a:latin typeface="+mn-lt"/>
                <a:ea typeface="+mn-ea"/>
                <a:cs typeface="+mn-cs"/>
              </a:rPr>
              <a:t>For more sample templates, click the File menu, and then click New From Template.  Under Templates, click Presentations.</a:t>
            </a:r>
            <a:endParaRPr lang="en-US" dirty="0" smtClean="0"/>
          </a:p>
        </p:txBody>
      </p:sp>
      <p:sp>
        <p:nvSpPr>
          <p:cNvPr id="4" name="Slide Number Placeholder 3"/>
          <p:cNvSpPr>
            <a:spLocks noGrp="1"/>
          </p:cNvSpPr>
          <p:nvPr>
            <p:ph type="sldNum" sz="quarter" idx="10"/>
          </p:nvPr>
        </p:nvSpPr>
        <p:spPr/>
        <p:txBody>
          <a:bodyPr/>
          <a:lstStyle/>
          <a:p>
            <a:fld id="{58CC9574-A819-4FE4-99A7-1E27AD09ADC2}" type="slidenum">
              <a:rPr lang="en-US" smtClean="0"/>
              <a:pPr/>
              <a:t>41</a:t>
            </a:fld>
            <a:endParaRPr lang="en-US" dirty="0"/>
          </a:p>
        </p:txBody>
      </p:sp>
    </p:spTree>
    <p:extLst>
      <p:ext uri="{BB962C8B-B14F-4D97-AF65-F5344CB8AC3E}">
        <p14:creationId xmlns:p14="http://schemas.microsoft.com/office/powerpoint/2010/main" val="183801569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presentation demonstrates the new capabilities of PowerPoint and it is best viewed in Slide Show. These slides are designed to give you great ideas for the presentations you’ll create in PowerPoint 2011!</a:t>
            </a:r>
          </a:p>
          <a:p>
            <a:endParaRPr lang="en-US" dirty="0" smtClean="0"/>
          </a:p>
          <a:p>
            <a:r>
              <a:rPr lang="en-US" sz="1200" kern="1200" dirty="0" smtClean="0">
                <a:solidFill>
                  <a:schemeClr val="tx1"/>
                </a:solidFill>
                <a:effectLst/>
                <a:latin typeface="+mn-lt"/>
                <a:ea typeface="+mn-ea"/>
                <a:cs typeface="+mn-cs"/>
              </a:rPr>
              <a:t>For more sample templates, click the File menu, and then click New From Template.  Under Templates, click Presentations.</a:t>
            </a:r>
            <a:endParaRPr lang="en-US" dirty="0" smtClean="0"/>
          </a:p>
        </p:txBody>
      </p:sp>
      <p:sp>
        <p:nvSpPr>
          <p:cNvPr id="4" name="Slide Number Placeholder 3"/>
          <p:cNvSpPr>
            <a:spLocks noGrp="1"/>
          </p:cNvSpPr>
          <p:nvPr>
            <p:ph type="sldNum" sz="quarter" idx="10"/>
          </p:nvPr>
        </p:nvSpPr>
        <p:spPr/>
        <p:txBody>
          <a:bodyPr/>
          <a:lstStyle/>
          <a:p>
            <a:fld id="{58CC9574-A819-4FE4-99A7-1E27AD09ADC2}" type="slidenum">
              <a:rPr lang="en-US" smtClean="0"/>
              <a:pPr/>
              <a:t>42</a:t>
            </a:fld>
            <a:endParaRPr lang="en-US" dirty="0"/>
          </a:p>
        </p:txBody>
      </p:sp>
    </p:spTree>
    <p:extLst>
      <p:ext uri="{BB962C8B-B14F-4D97-AF65-F5344CB8AC3E}">
        <p14:creationId xmlns:p14="http://schemas.microsoft.com/office/powerpoint/2010/main" val="147493233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presentation demonstrates the new capabilities of PowerPoint and it is best viewed in Slide Show. These slides are designed to give you great ideas for the presentations you’ll create in PowerPoint 2011!</a:t>
            </a:r>
          </a:p>
          <a:p>
            <a:endParaRPr lang="en-US" dirty="0" smtClean="0"/>
          </a:p>
          <a:p>
            <a:r>
              <a:rPr lang="en-US" sz="1200" kern="1200" dirty="0" smtClean="0">
                <a:solidFill>
                  <a:schemeClr val="tx1"/>
                </a:solidFill>
                <a:effectLst/>
                <a:latin typeface="+mn-lt"/>
                <a:ea typeface="+mn-ea"/>
                <a:cs typeface="+mn-cs"/>
              </a:rPr>
              <a:t>For more sample templates, click the File menu, and then click New From Template.  Under Templates, click Presentations.</a:t>
            </a:r>
            <a:endParaRPr lang="en-US" dirty="0" smtClean="0"/>
          </a:p>
        </p:txBody>
      </p:sp>
      <p:sp>
        <p:nvSpPr>
          <p:cNvPr id="4" name="Slide Number Placeholder 3"/>
          <p:cNvSpPr>
            <a:spLocks noGrp="1"/>
          </p:cNvSpPr>
          <p:nvPr>
            <p:ph type="sldNum" sz="quarter" idx="10"/>
          </p:nvPr>
        </p:nvSpPr>
        <p:spPr/>
        <p:txBody>
          <a:bodyPr/>
          <a:lstStyle/>
          <a:p>
            <a:fld id="{58CC9574-A819-4FE4-99A7-1E27AD09ADC2}" type="slidenum">
              <a:rPr lang="en-US" smtClean="0"/>
              <a:pPr/>
              <a:t>43</a:t>
            </a:fld>
            <a:endParaRPr lang="en-US" dirty="0"/>
          </a:p>
        </p:txBody>
      </p:sp>
    </p:spTree>
    <p:extLst>
      <p:ext uri="{BB962C8B-B14F-4D97-AF65-F5344CB8AC3E}">
        <p14:creationId xmlns:p14="http://schemas.microsoft.com/office/powerpoint/2010/main" val="188793243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presentation demonstrates the new capabilities of PowerPoint and it is best viewed in Slide Show. These slides are designed to give you great ideas for the presentations you’ll create in PowerPoint 2011!</a:t>
            </a:r>
          </a:p>
          <a:p>
            <a:endParaRPr lang="en-US" dirty="0" smtClean="0"/>
          </a:p>
          <a:p>
            <a:r>
              <a:rPr lang="en-US" sz="1200" kern="1200" dirty="0" smtClean="0">
                <a:solidFill>
                  <a:schemeClr val="tx1"/>
                </a:solidFill>
                <a:effectLst/>
                <a:latin typeface="+mn-lt"/>
                <a:ea typeface="+mn-ea"/>
                <a:cs typeface="+mn-cs"/>
              </a:rPr>
              <a:t>For more sample templates, click the File menu, and then click New From Template.  Under Templates, click Presentations.</a:t>
            </a:r>
            <a:endParaRPr lang="en-US" dirty="0" smtClean="0"/>
          </a:p>
        </p:txBody>
      </p:sp>
      <p:sp>
        <p:nvSpPr>
          <p:cNvPr id="4" name="Slide Number Placeholder 3"/>
          <p:cNvSpPr>
            <a:spLocks noGrp="1"/>
          </p:cNvSpPr>
          <p:nvPr>
            <p:ph type="sldNum" sz="quarter" idx="10"/>
          </p:nvPr>
        </p:nvSpPr>
        <p:spPr/>
        <p:txBody>
          <a:bodyPr/>
          <a:lstStyle/>
          <a:p>
            <a:fld id="{58CC9574-A819-4FE4-99A7-1E27AD09ADC2}" type="slidenum">
              <a:rPr lang="en-US" smtClean="0"/>
              <a:pPr/>
              <a:t>44</a:t>
            </a:fld>
            <a:endParaRPr lang="en-US" dirty="0"/>
          </a:p>
        </p:txBody>
      </p:sp>
    </p:spTree>
    <p:extLst>
      <p:ext uri="{BB962C8B-B14F-4D97-AF65-F5344CB8AC3E}">
        <p14:creationId xmlns:p14="http://schemas.microsoft.com/office/powerpoint/2010/main" val="199011078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presentation demonstrates the new capabilities of PowerPoint and it is best viewed in Slide Show. These slides are designed to give you great ideas for the presentations you’ll create in PowerPoint 2011!</a:t>
            </a:r>
          </a:p>
          <a:p>
            <a:endParaRPr lang="en-US" dirty="0" smtClean="0"/>
          </a:p>
          <a:p>
            <a:r>
              <a:rPr lang="en-US" sz="1200" kern="1200" dirty="0" smtClean="0">
                <a:solidFill>
                  <a:schemeClr val="tx1"/>
                </a:solidFill>
                <a:effectLst/>
                <a:latin typeface="+mn-lt"/>
                <a:ea typeface="+mn-ea"/>
                <a:cs typeface="+mn-cs"/>
              </a:rPr>
              <a:t>For more sample templates, click the File menu, and then click New From Template.  Under Templates, click Presentations.</a:t>
            </a:r>
            <a:endParaRPr lang="en-US" dirty="0" smtClean="0"/>
          </a:p>
        </p:txBody>
      </p:sp>
      <p:sp>
        <p:nvSpPr>
          <p:cNvPr id="4" name="Slide Number Placeholder 3"/>
          <p:cNvSpPr>
            <a:spLocks noGrp="1"/>
          </p:cNvSpPr>
          <p:nvPr>
            <p:ph type="sldNum" sz="quarter" idx="10"/>
          </p:nvPr>
        </p:nvSpPr>
        <p:spPr/>
        <p:txBody>
          <a:bodyPr/>
          <a:lstStyle/>
          <a:p>
            <a:fld id="{58CC9574-A819-4FE4-99A7-1E27AD09ADC2}" type="slidenum">
              <a:rPr lang="en-US" smtClean="0"/>
              <a:pPr/>
              <a:t>45</a:t>
            </a:fld>
            <a:endParaRPr lang="en-US" dirty="0"/>
          </a:p>
        </p:txBody>
      </p:sp>
    </p:spTree>
    <p:extLst>
      <p:ext uri="{BB962C8B-B14F-4D97-AF65-F5344CB8AC3E}">
        <p14:creationId xmlns:p14="http://schemas.microsoft.com/office/powerpoint/2010/main" val="62837327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presentation demonstrates the new capabilities of PowerPoint and it is best viewed in Slide Show. These slides are designed to give you great ideas for the presentations you’ll create in PowerPoint 2011!</a:t>
            </a:r>
          </a:p>
          <a:p>
            <a:endParaRPr lang="en-US" dirty="0" smtClean="0"/>
          </a:p>
          <a:p>
            <a:r>
              <a:rPr lang="en-US" sz="1200" kern="1200" dirty="0" smtClean="0">
                <a:solidFill>
                  <a:schemeClr val="tx1"/>
                </a:solidFill>
                <a:effectLst/>
                <a:latin typeface="+mn-lt"/>
                <a:ea typeface="+mn-ea"/>
                <a:cs typeface="+mn-cs"/>
              </a:rPr>
              <a:t>For more sample templates, click the File menu, and then click New From Template.  Under Templates, click Presentations.</a:t>
            </a:r>
            <a:endParaRPr lang="en-US" dirty="0" smtClean="0"/>
          </a:p>
        </p:txBody>
      </p:sp>
      <p:sp>
        <p:nvSpPr>
          <p:cNvPr id="4" name="Slide Number Placeholder 3"/>
          <p:cNvSpPr>
            <a:spLocks noGrp="1"/>
          </p:cNvSpPr>
          <p:nvPr>
            <p:ph type="sldNum" sz="quarter" idx="10"/>
          </p:nvPr>
        </p:nvSpPr>
        <p:spPr/>
        <p:txBody>
          <a:bodyPr/>
          <a:lstStyle/>
          <a:p>
            <a:fld id="{58CC9574-A819-4FE4-99A7-1E27AD09ADC2}" type="slidenum">
              <a:rPr lang="en-US" smtClean="0"/>
              <a:pPr/>
              <a:t>46</a:t>
            </a:fld>
            <a:endParaRPr lang="en-US" dirty="0"/>
          </a:p>
        </p:txBody>
      </p:sp>
    </p:spTree>
    <p:extLst>
      <p:ext uri="{BB962C8B-B14F-4D97-AF65-F5344CB8AC3E}">
        <p14:creationId xmlns:p14="http://schemas.microsoft.com/office/powerpoint/2010/main" val="53242281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presentation demonstrates the new capabilities of PowerPoint and it is best viewed in Slide Show. These slides are designed to give you great ideas for the presentations you’ll create in PowerPoint 2011!</a:t>
            </a:r>
          </a:p>
          <a:p>
            <a:endParaRPr lang="en-US" dirty="0" smtClean="0"/>
          </a:p>
          <a:p>
            <a:r>
              <a:rPr lang="en-US" sz="1200" kern="1200" dirty="0" smtClean="0">
                <a:solidFill>
                  <a:schemeClr val="tx1"/>
                </a:solidFill>
                <a:effectLst/>
                <a:latin typeface="+mn-lt"/>
                <a:ea typeface="+mn-ea"/>
                <a:cs typeface="+mn-cs"/>
              </a:rPr>
              <a:t>For more sample templates, click the File menu, and then click New From Template.  Under Templates, click Presentations.</a:t>
            </a:r>
            <a:endParaRPr lang="en-US" dirty="0" smtClean="0"/>
          </a:p>
        </p:txBody>
      </p:sp>
      <p:sp>
        <p:nvSpPr>
          <p:cNvPr id="4" name="Slide Number Placeholder 3"/>
          <p:cNvSpPr>
            <a:spLocks noGrp="1"/>
          </p:cNvSpPr>
          <p:nvPr>
            <p:ph type="sldNum" sz="quarter" idx="10"/>
          </p:nvPr>
        </p:nvSpPr>
        <p:spPr/>
        <p:txBody>
          <a:bodyPr/>
          <a:lstStyle/>
          <a:p>
            <a:fld id="{58CC9574-A819-4FE4-99A7-1E27AD09ADC2}" type="slidenum">
              <a:rPr lang="en-US" smtClean="0"/>
              <a:pPr/>
              <a:t>47</a:t>
            </a:fld>
            <a:endParaRPr lang="en-US" dirty="0"/>
          </a:p>
        </p:txBody>
      </p:sp>
    </p:spTree>
    <p:extLst>
      <p:ext uri="{BB962C8B-B14F-4D97-AF65-F5344CB8AC3E}">
        <p14:creationId xmlns:p14="http://schemas.microsoft.com/office/powerpoint/2010/main" val="66683749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presentation demonstrates the new capabilities of PowerPoint and it is best viewed in Slide Show. These slides are designed to give you great ideas for the presentations you’ll create in PowerPoint 2011!</a:t>
            </a:r>
          </a:p>
          <a:p>
            <a:endParaRPr lang="en-US" dirty="0" smtClean="0"/>
          </a:p>
          <a:p>
            <a:r>
              <a:rPr lang="en-US" sz="1200" kern="1200" dirty="0" smtClean="0">
                <a:solidFill>
                  <a:schemeClr val="tx1"/>
                </a:solidFill>
                <a:effectLst/>
                <a:latin typeface="+mn-lt"/>
                <a:ea typeface="+mn-ea"/>
                <a:cs typeface="+mn-cs"/>
              </a:rPr>
              <a:t>For more sample templates, click the File menu, and then click New From Template.  Under Templates, click Presentations.</a:t>
            </a:r>
            <a:endParaRPr lang="en-US" dirty="0" smtClean="0"/>
          </a:p>
        </p:txBody>
      </p:sp>
      <p:sp>
        <p:nvSpPr>
          <p:cNvPr id="4" name="Slide Number Placeholder 3"/>
          <p:cNvSpPr>
            <a:spLocks noGrp="1"/>
          </p:cNvSpPr>
          <p:nvPr>
            <p:ph type="sldNum" sz="quarter" idx="10"/>
          </p:nvPr>
        </p:nvSpPr>
        <p:spPr/>
        <p:txBody>
          <a:bodyPr/>
          <a:lstStyle/>
          <a:p>
            <a:fld id="{58CC9574-A819-4FE4-99A7-1E27AD09ADC2}" type="slidenum">
              <a:rPr lang="en-US" smtClean="0"/>
              <a:pPr/>
              <a:t>48</a:t>
            </a:fld>
            <a:endParaRPr lang="en-US" dirty="0"/>
          </a:p>
        </p:txBody>
      </p:sp>
    </p:spTree>
    <p:extLst>
      <p:ext uri="{BB962C8B-B14F-4D97-AF65-F5344CB8AC3E}">
        <p14:creationId xmlns:p14="http://schemas.microsoft.com/office/powerpoint/2010/main" val="189011654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presentation demonstrates the new capabilities of PowerPoint and it is best viewed in Slide Show. These slides are designed to give you great ideas for the presentations you’ll create in PowerPoint 2011!</a:t>
            </a:r>
          </a:p>
          <a:p>
            <a:endParaRPr lang="en-US" dirty="0" smtClean="0"/>
          </a:p>
          <a:p>
            <a:r>
              <a:rPr lang="en-US" sz="1200" kern="1200" dirty="0" smtClean="0">
                <a:solidFill>
                  <a:schemeClr val="tx1"/>
                </a:solidFill>
                <a:effectLst/>
                <a:latin typeface="+mn-lt"/>
                <a:ea typeface="+mn-ea"/>
                <a:cs typeface="+mn-cs"/>
              </a:rPr>
              <a:t>For more sample templates, click the File menu, and then click New From Template.  Under Templates, click Presentations.</a:t>
            </a:r>
            <a:endParaRPr lang="en-US" dirty="0" smtClean="0"/>
          </a:p>
        </p:txBody>
      </p:sp>
      <p:sp>
        <p:nvSpPr>
          <p:cNvPr id="4" name="Slide Number Placeholder 3"/>
          <p:cNvSpPr>
            <a:spLocks noGrp="1"/>
          </p:cNvSpPr>
          <p:nvPr>
            <p:ph type="sldNum" sz="quarter" idx="10"/>
          </p:nvPr>
        </p:nvSpPr>
        <p:spPr/>
        <p:txBody>
          <a:bodyPr/>
          <a:lstStyle/>
          <a:p>
            <a:fld id="{58CC9574-A819-4FE4-99A7-1E27AD09ADC2}" type="slidenum">
              <a:rPr lang="en-US" smtClean="0"/>
              <a:pPr/>
              <a:t>49</a:t>
            </a:fld>
            <a:endParaRPr lang="en-US" dirty="0"/>
          </a:p>
        </p:txBody>
      </p:sp>
    </p:spTree>
    <p:extLst>
      <p:ext uri="{BB962C8B-B14F-4D97-AF65-F5344CB8AC3E}">
        <p14:creationId xmlns:p14="http://schemas.microsoft.com/office/powerpoint/2010/main" val="2919551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presentation demonstrates the new capabilities of PowerPoint and it is best viewed in Slide Show. These slides are designed to give you great ideas for the presentations you’ll create in PowerPoint 2011!</a:t>
            </a:r>
          </a:p>
          <a:p>
            <a:endParaRPr lang="en-US" dirty="0" smtClean="0"/>
          </a:p>
          <a:p>
            <a:r>
              <a:rPr lang="en-US" sz="1200" kern="1200" dirty="0" smtClean="0">
                <a:solidFill>
                  <a:schemeClr val="tx1"/>
                </a:solidFill>
                <a:effectLst/>
                <a:latin typeface="+mn-lt"/>
                <a:ea typeface="+mn-ea"/>
                <a:cs typeface="+mn-cs"/>
              </a:rPr>
              <a:t>For more sample templates, click the File menu, and then click New From Template.  Under Templates, click Presentations.</a:t>
            </a:r>
            <a:endParaRPr lang="en-US" dirty="0" smtClean="0"/>
          </a:p>
        </p:txBody>
      </p:sp>
      <p:sp>
        <p:nvSpPr>
          <p:cNvPr id="4" name="Slide Number Placeholder 3"/>
          <p:cNvSpPr>
            <a:spLocks noGrp="1"/>
          </p:cNvSpPr>
          <p:nvPr>
            <p:ph type="sldNum" sz="quarter" idx="10"/>
          </p:nvPr>
        </p:nvSpPr>
        <p:spPr/>
        <p:txBody>
          <a:bodyPr/>
          <a:lstStyle/>
          <a:p>
            <a:fld id="{58CC9574-A819-4FE4-99A7-1E27AD09ADC2}" type="slidenum">
              <a:rPr lang="en-US" smtClean="0"/>
              <a:pPr/>
              <a:t>5</a:t>
            </a:fld>
            <a:endParaRPr lang="en-US" dirty="0"/>
          </a:p>
        </p:txBody>
      </p:sp>
    </p:spTree>
    <p:extLst>
      <p:ext uri="{BB962C8B-B14F-4D97-AF65-F5344CB8AC3E}">
        <p14:creationId xmlns:p14="http://schemas.microsoft.com/office/powerpoint/2010/main" val="202922899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presentation demonstrates the new capabilities of PowerPoint and it is best viewed in Slide Show. These slides are designed to give you great ideas for the presentations you’ll create in PowerPoint 2011!</a:t>
            </a:r>
          </a:p>
          <a:p>
            <a:endParaRPr lang="en-US" dirty="0" smtClean="0"/>
          </a:p>
          <a:p>
            <a:r>
              <a:rPr lang="en-US" sz="1200" kern="1200" dirty="0" smtClean="0">
                <a:solidFill>
                  <a:schemeClr val="tx1"/>
                </a:solidFill>
                <a:effectLst/>
                <a:latin typeface="+mn-lt"/>
                <a:ea typeface="+mn-ea"/>
                <a:cs typeface="+mn-cs"/>
              </a:rPr>
              <a:t>For more sample templates, click the File menu, and then click New From Template.  Under Templates, click Presentations.</a:t>
            </a:r>
            <a:endParaRPr lang="en-US" dirty="0" smtClean="0"/>
          </a:p>
        </p:txBody>
      </p:sp>
      <p:sp>
        <p:nvSpPr>
          <p:cNvPr id="4" name="Slide Number Placeholder 3"/>
          <p:cNvSpPr>
            <a:spLocks noGrp="1"/>
          </p:cNvSpPr>
          <p:nvPr>
            <p:ph type="sldNum" sz="quarter" idx="10"/>
          </p:nvPr>
        </p:nvSpPr>
        <p:spPr/>
        <p:txBody>
          <a:bodyPr/>
          <a:lstStyle/>
          <a:p>
            <a:fld id="{58CC9574-A819-4FE4-99A7-1E27AD09ADC2}" type="slidenum">
              <a:rPr lang="en-US" smtClean="0"/>
              <a:pPr/>
              <a:t>50</a:t>
            </a:fld>
            <a:endParaRPr lang="en-US" dirty="0"/>
          </a:p>
        </p:txBody>
      </p:sp>
    </p:spTree>
    <p:extLst>
      <p:ext uri="{BB962C8B-B14F-4D97-AF65-F5344CB8AC3E}">
        <p14:creationId xmlns:p14="http://schemas.microsoft.com/office/powerpoint/2010/main" val="189052357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presentation demonstrates the new capabilities of PowerPoint and it is best viewed in Slide Show. These slides are designed to give you great ideas for the presentations you’ll create in PowerPoint 2011!</a:t>
            </a:r>
          </a:p>
          <a:p>
            <a:endParaRPr lang="en-US" dirty="0" smtClean="0"/>
          </a:p>
          <a:p>
            <a:r>
              <a:rPr lang="en-US" sz="1200" kern="1200" dirty="0" smtClean="0">
                <a:solidFill>
                  <a:schemeClr val="tx1"/>
                </a:solidFill>
                <a:effectLst/>
                <a:latin typeface="+mn-lt"/>
                <a:ea typeface="+mn-ea"/>
                <a:cs typeface="+mn-cs"/>
              </a:rPr>
              <a:t>For more sample templates, click the File menu, and then click New From Template.  Under Templates, click Presentations.</a:t>
            </a:r>
            <a:endParaRPr lang="en-US" dirty="0" smtClean="0"/>
          </a:p>
        </p:txBody>
      </p:sp>
      <p:sp>
        <p:nvSpPr>
          <p:cNvPr id="4" name="Slide Number Placeholder 3"/>
          <p:cNvSpPr>
            <a:spLocks noGrp="1"/>
          </p:cNvSpPr>
          <p:nvPr>
            <p:ph type="sldNum" sz="quarter" idx="10"/>
          </p:nvPr>
        </p:nvSpPr>
        <p:spPr/>
        <p:txBody>
          <a:bodyPr/>
          <a:lstStyle/>
          <a:p>
            <a:fld id="{58CC9574-A819-4FE4-99A7-1E27AD09ADC2}" type="slidenum">
              <a:rPr lang="en-US" smtClean="0"/>
              <a:pPr/>
              <a:t>51</a:t>
            </a:fld>
            <a:endParaRPr lang="en-US" dirty="0"/>
          </a:p>
        </p:txBody>
      </p:sp>
    </p:spTree>
    <p:extLst>
      <p:ext uri="{BB962C8B-B14F-4D97-AF65-F5344CB8AC3E}">
        <p14:creationId xmlns:p14="http://schemas.microsoft.com/office/powerpoint/2010/main" val="189542193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presentation demonstrates the new capabilities of PowerPoint and it is best viewed in Slide Show. These slides are designed to give you great ideas for the presentations you’ll create in PowerPoint 2011!</a:t>
            </a:r>
          </a:p>
          <a:p>
            <a:endParaRPr lang="en-US" dirty="0" smtClean="0"/>
          </a:p>
          <a:p>
            <a:r>
              <a:rPr lang="en-US" sz="1200" kern="1200" dirty="0" smtClean="0">
                <a:solidFill>
                  <a:schemeClr val="tx1"/>
                </a:solidFill>
                <a:effectLst/>
                <a:latin typeface="+mn-lt"/>
                <a:ea typeface="+mn-ea"/>
                <a:cs typeface="+mn-cs"/>
              </a:rPr>
              <a:t>For more sample templates, click the File menu, and then click New From Template.  Under Templates, click Presentations.</a:t>
            </a:r>
            <a:endParaRPr lang="en-US" dirty="0" smtClean="0"/>
          </a:p>
        </p:txBody>
      </p:sp>
      <p:sp>
        <p:nvSpPr>
          <p:cNvPr id="4" name="Slide Number Placeholder 3"/>
          <p:cNvSpPr>
            <a:spLocks noGrp="1"/>
          </p:cNvSpPr>
          <p:nvPr>
            <p:ph type="sldNum" sz="quarter" idx="10"/>
          </p:nvPr>
        </p:nvSpPr>
        <p:spPr/>
        <p:txBody>
          <a:bodyPr/>
          <a:lstStyle/>
          <a:p>
            <a:fld id="{58CC9574-A819-4FE4-99A7-1E27AD09ADC2}" type="slidenum">
              <a:rPr lang="en-US" smtClean="0"/>
              <a:pPr/>
              <a:t>52</a:t>
            </a:fld>
            <a:endParaRPr lang="en-US" dirty="0"/>
          </a:p>
        </p:txBody>
      </p:sp>
    </p:spTree>
    <p:extLst>
      <p:ext uri="{BB962C8B-B14F-4D97-AF65-F5344CB8AC3E}">
        <p14:creationId xmlns:p14="http://schemas.microsoft.com/office/powerpoint/2010/main" val="97515378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presentation demonstrates the new capabilities of PowerPoint and it is best viewed in Slide Show. These slides are designed to give you great ideas for the presentations you’ll create in PowerPoint 2011!</a:t>
            </a:r>
          </a:p>
          <a:p>
            <a:endParaRPr lang="en-US" dirty="0" smtClean="0"/>
          </a:p>
          <a:p>
            <a:r>
              <a:rPr lang="en-US" sz="1200" kern="1200" dirty="0" smtClean="0">
                <a:solidFill>
                  <a:schemeClr val="tx1"/>
                </a:solidFill>
                <a:effectLst/>
                <a:latin typeface="+mn-lt"/>
                <a:ea typeface="+mn-ea"/>
                <a:cs typeface="+mn-cs"/>
              </a:rPr>
              <a:t>For more sample templates, click the File menu, and then click New From Template.  Under Templates, click Presentations.</a:t>
            </a:r>
            <a:endParaRPr lang="en-US" dirty="0" smtClean="0"/>
          </a:p>
        </p:txBody>
      </p:sp>
      <p:sp>
        <p:nvSpPr>
          <p:cNvPr id="4" name="Slide Number Placeholder 3"/>
          <p:cNvSpPr>
            <a:spLocks noGrp="1"/>
          </p:cNvSpPr>
          <p:nvPr>
            <p:ph type="sldNum" sz="quarter" idx="10"/>
          </p:nvPr>
        </p:nvSpPr>
        <p:spPr/>
        <p:txBody>
          <a:bodyPr/>
          <a:lstStyle/>
          <a:p>
            <a:fld id="{58CC9574-A819-4FE4-99A7-1E27AD09ADC2}" type="slidenum">
              <a:rPr lang="en-US" smtClean="0"/>
              <a:pPr/>
              <a:t>53</a:t>
            </a:fld>
            <a:endParaRPr lang="en-US" dirty="0"/>
          </a:p>
        </p:txBody>
      </p:sp>
    </p:spTree>
    <p:extLst>
      <p:ext uri="{BB962C8B-B14F-4D97-AF65-F5344CB8AC3E}">
        <p14:creationId xmlns:p14="http://schemas.microsoft.com/office/powerpoint/2010/main" val="33454746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presentation demonstrates the new capabilities of PowerPoint and it is best viewed in Slide Show. These slides are designed to give you great ideas for the presentations you’ll create in PowerPoint 2011!</a:t>
            </a:r>
          </a:p>
          <a:p>
            <a:endParaRPr lang="en-US" dirty="0" smtClean="0"/>
          </a:p>
          <a:p>
            <a:r>
              <a:rPr lang="en-US" sz="1200" kern="1200" dirty="0" smtClean="0">
                <a:solidFill>
                  <a:schemeClr val="tx1"/>
                </a:solidFill>
                <a:effectLst/>
                <a:latin typeface="+mn-lt"/>
                <a:ea typeface="+mn-ea"/>
                <a:cs typeface="+mn-cs"/>
              </a:rPr>
              <a:t>For more sample templates, click the File menu, and then click New From Template.  Under Templates, click Presentations.</a:t>
            </a:r>
            <a:endParaRPr lang="en-US" dirty="0" smtClean="0"/>
          </a:p>
        </p:txBody>
      </p:sp>
      <p:sp>
        <p:nvSpPr>
          <p:cNvPr id="4" name="Slide Number Placeholder 3"/>
          <p:cNvSpPr>
            <a:spLocks noGrp="1"/>
          </p:cNvSpPr>
          <p:nvPr>
            <p:ph type="sldNum" sz="quarter" idx="10"/>
          </p:nvPr>
        </p:nvSpPr>
        <p:spPr/>
        <p:txBody>
          <a:bodyPr/>
          <a:lstStyle/>
          <a:p>
            <a:fld id="{58CC9574-A819-4FE4-99A7-1E27AD09ADC2}" type="slidenum">
              <a:rPr lang="en-US" smtClean="0"/>
              <a:pPr/>
              <a:t>54</a:t>
            </a:fld>
            <a:endParaRPr lang="en-US" dirty="0"/>
          </a:p>
        </p:txBody>
      </p:sp>
    </p:spTree>
    <p:extLst>
      <p:ext uri="{BB962C8B-B14F-4D97-AF65-F5344CB8AC3E}">
        <p14:creationId xmlns:p14="http://schemas.microsoft.com/office/powerpoint/2010/main" val="17484841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presentation demonstrates the new capabilities of PowerPoint and it is best viewed in Slide Show. These slides are designed to give you great ideas for the presentations you’ll create in PowerPoint 2011!</a:t>
            </a:r>
          </a:p>
          <a:p>
            <a:endParaRPr lang="en-US" dirty="0" smtClean="0"/>
          </a:p>
          <a:p>
            <a:r>
              <a:rPr lang="en-US" sz="1200" kern="1200" dirty="0" smtClean="0">
                <a:solidFill>
                  <a:schemeClr val="tx1"/>
                </a:solidFill>
                <a:effectLst/>
                <a:latin typeface="+mn-lt"/>
                <a:ea typeface="+mn-ea"/>
                <a:cs typeface="+mn-cs"/>
              </a:rPr>
              <a:t>For more sample templates, click the File menu, and then click New From Template.  Under Templates, click Presentations.</a:t>
            </a:r>
            <a:endParaRPr lang="en-US" dirty="0" smtClean="0"/>
          </a:p>
        </p:txBody>
      </p:sp>
      <p:sp>
        <p:nvSpPr>
          <p:cNvPr id="4" name="Slide Number Placeholder 3"/>
          <p:cNvSpPr>
            <a:spLocks noGrp="1"/>
          </p:cNvSpPr>
          <p:nvPr>
            <p:ph type="sldNum" sz="quarter" idx="10"/>
          </p:nvPr>
        </p:nvSpPr>
        <p:spPr/>
        <p:txBody>
          <a:bodyPr/>
          <a:lstStyle/>
          <a:p>
            <a:fld id="{58CC9574-A819-4FE4-99A7-1E27AD09ADC2}" type="slidenum">
              <a:rPr lang="en-US" smtClean="0"/>
              <a:pPr/>
              <a:t>6</a:t>
            </a:fld>
            <a:endParaRPr lang="en-US" dirty="0"/>
          </a:p>
        </p:txBody>
      </p:sp>
    </p:spTree>
    <p:extLst>
      <p:ext uri="{BB962C8B-B14F-4D97-AF65-F5344CB8AC3E}">
        <p14:creationId xmlns:p14="http://schemas.microsoft.com/office/powerpoint/2010/main" val="15793643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presentation demonstrates the new capabilities of PowerPoint and it is best viewed in Slide Show. These slides are designed to give you great ideas for the presentations you’ll create in PowerPoint 2011!</a:t>
            </a:r>
          </a:p>
          <a:p>
            <a:endParaRPr lang="en-US" dirty="0" smtClean="0"/>
          </a:p>
          <a:p>
            <a:r>
              <a:rPr lang="en-US" sz="1200" kern="1200" dirty="0" smtClean="0">
                <a:solidFill>
                  <a:schemeClr val="tx1"/>
                </a:solidFill>
                <a:effectLst/>
                <a:latin typeface="+mn-lt"/>
                <a:ea typeface="+mn-ea"/>
                <a:cs typeface="+mn-cs"/>
              </a:rPr>
              <a:t>For more sample templates, click the File menu, and then click New From Template.  Under Templates, click Presentations.</a:t>
            </a:r>
            <a:endParaRPr lang="en-US" dirty="0" smtClean="0"/>
          </a:p>
        </p:txBody>
      </p:sp>
      <p:sp>
        <p:nvSpPr>
          <p:cNvPr id="4" name="Slide Number Placeholder 3"/>
          <p:cNvSpPr>
            <a:spLocks noGrp="1"/>
          </p:cNvSpPr>
          <p:nvPr>
            <p:ph type="sldNum" sz="quarter" idx="10"/>
          </p:nvPr>
        </p:nvSpPr>
        <p:spPr/>
        <p:txBody>
          <a:bodyPr/>
          <a:lstStyle/>
          <a:p>
            <a:fld id="{58CC9574-A819-4FE4-99A7-1E27AD09ADC2}" type="slidenum">
              <a:rPr lang="en-US" smtClean="0"/>
              <a:pPr/>
              <a:t>7</a:t>
            </a:fld>
            <a:endParaRPr lang="en-US" dirty="0"/>
          </a:p>
        </p:txBody>
      </p:sp>
    </p:spTree>
    <p:extLst>
      <p:ext uri="{BB962C8B-B14F-4D97-AF65-F5344CB8AC3E}">
        <p14:creationId xmlns:p14="http://schemas.microsoft.com/office/powerpoint/2010/main" val="17835738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presentation demonstrates the new capabilities of PowerPoint and it is best viewed in Slide Show. These slides are designed to give you great ideas for the presentations you’ll create in PowerPoint 2011!</a:t>
            </a:r>
          </a:p>
          <a:p>
            <a:endParaRPr lang="en-US" dirty="0" smtClean="0"/>
          </a:p>
          <a:p>
            <a:r>
              <a:rPr lang="en-US" sz="1200" kern="1200" dirty="0" smtClean="0">
                <a:solidFill>
                  <a:schemeClr val="tx1"/>
                </a:solidFill>
                <a:effectLst/>
                <a:latin typeface="+mn-lt"/>
                <a:ea typeface="+mn-ea"/>
                <a:cs typeface="+mn-cs"/>
              </a:rPr>
              <a:t>For more sample templates, click the File menu, and then click New From Template.  Under Templates, click Presentations.</a:t>
            </a:r>
            <a:endParaRPr lang="en-US" dirty="0" smtClean="0"/>
          </a:p>
        </p:txBody>
      </p:sp>
      <p:sp>
        <p:nvSpPr>
          <p:cNvPr id="4" name="Slide Number Placeholder 3"/>
          <p:cNvSpPr>
            <a:spLocks noGrp="1"/>
          </p:cNvSpPr>
          <p:nvPr>
            <p:ph type="sldNum" sz="quarter" idx="10"/>
          </p:nvPr>
        </p:nvSpPr>
        <p:spPr/>
        <p:txBody>
          <a:bodyPr/>
          <a:lstStyle/>
          <a:p>
            <a:fld id="{58CC9574-A819-4FE4-99A7-1E27AD09ADC2}" type="slidenum">
              <a:rPr lang="en-US" smtClean="0"/>
              <a:pPr/>
              <a:t>8</a:t>
            </a:fld>
            <a:endParaRPr lang="en-US" dirty="0"/>
          </a:p>
        </p:txBody>
      </p:sp>
    </p:spTree>
    <p:extLst>
      <p:ext uri="{BB962C8B-B14F-4D97-AF65-F5344CB8AC3E}">
        <p14:creationId xmlns:p14="http://schemas.microsoft.com/office/powerpoint/2010/main" val="8739829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presentation demonstrates the new capabilities of PowerPoint and it is best viewed in Slide Show. These slides are designed to give you great ideas for the presentations you’ll create in PowerPoint 2011!</a:t>
            </a:r>
          </a:p>
          <a:p>
            <a:endParaRPr lang="en-US" dirty="0" smtClean="0"/>
          </a:p>
          <a:p>
            <a:r>
              <a:rPr lang="en-US" sz="1200" kern="1200" dirty="0" smtClean="0">
                <a:solidFill>
                  <a:schemeClr val="tx1"/>
                </a:solidFill>
                <a:effectLst/>
                <a:latin typeface="+mn-lt"/>
                <a:ea typeface="+mn-ea"/>
                <a:cs typeface="+mn-cs"/>
              </a:rPr>
              <a:t>For more sample templates, click the File menu, and then click New From Template.  Under Templates, click Presentations.</a:t>
            </a:r>
            <a:endParaRPr lang="en-US" dirty="0" smtClean="0"/>
          </a:p>
        </p:txBody>
      </p:sp>
      <p:sp>
        <p:nvSpPr>
          <p:cNvPr id="4" name="Slide Number Placeholder 3"/>
          <p:cNvSpPr>
            <a:spLocks noGrp="1"/>
          </p:cNvSpPr>
          <p:nvPr>
            <p:ph type="sldNum" sz="quarter" idx="10"/>
          </p:nvPr>
        </p:nvSpPr>
        <p:spPr/>
        <p:txBody>
          <a:bodyPr/>
          <a:lstStyle/>
          <a:p>
            <a:fld id="{58CC9574-A819-4FE4-99A7-1E27AD09ADC2}" type="slidenum">
              <a:rPr lang="en-US" smtClean="0"/>
              <a:pPr/>
              <a:t>9</a:t>
            </a:fld>
            <a:endParaRPr lang="en-US" dirty="0"/>
          </a:p>
        </p:txBody>
      </p:sp>
    </p:spTree>
    <p:extLst>
      <p:ext uri="{BB962C8B-B14F-4D97-AF65-F5344CB8AC3E}">
        <p14:creationId xmlns:p14="http://schemas.microsoft.com/office/powerpoint/2010/main" val="2308471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 Id="rId3"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3530" y="5867400"/>
            <a:ext cx="9144000" cy="1053694"/>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 bg1="lt1" tx1="dk1" bg2="lt2" tx2="dk2" accent1="accent1" accent2="accent2" accent3="accent3" accent4="accent4" accent5="accent5" accent6="accent6" hlink="hlink" folHlink="folHlink"/>
  <p:sldLayoutIdLst>
    <p:sldLayoutId id="2147483649" r:id="rId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emf"/><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emf"/><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emf"/><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emf"/><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emf"/><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emf"/><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emf"/><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emf"/><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emf"/><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emf"/><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emf"/><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emf"/><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emf"/><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emf"/><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emf"/><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emf"/><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emf"/><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emf"/><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emf"/><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emf"/><Relationship Id="rId1" Type="http://schemas.openxmlformats.org/officeDocument/2006/relationships/slideLayout" Target="../slideLayouts/slideLayout1.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emf"/><Relationship Id="rId1" Type="http://schemas.openxmlformats.org/officeDocument/2006/relationships/slideLayout" Target="../slideLayouts/slideLayout1.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emf"/><Relationship Id="rId1" Type="http://schemas.openxmlformats.org/officeDocument/2006/relationships/slideLayout" Target="../slideLayouts/slideLayout1.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emf"/><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emf"/><Relationship Id="rId1" Type="http://schemas.openxmlformats.org/officeDocument/2006/relationships/slideLayout" Target="../slideLayouts/slideLayout1.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emf"/><Relationship Id="rId1" Type="http://schemas.openxmlformats.org/officeDocument/2006/relationships/slideLayout" Target="../slideLayouts/slideLayout1.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emf"/><Relationship Id="rId1" Type="http://schemas.openxmlformats.org/officeDocument/2006/relationships/slideLayout" Target="../slideLayouts/slideLayout1.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emf"/><Relationship Id="rId1" Type="http://schemas.openxmlformats.org/officeDocument/2006/relationships/slideLayout" Target="../slideLayouts/slideLayout1.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emf"/><Relationship Id="rId1" Type="http://schemas.openxmlformats.org/officeDocument/2006/relationships/slideLayout" Target="../slideLayouts/slideLayout1.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emf"/><Relationship Id="rId1" Type="http://schemas.openxmlformats.org/officeDocument/2006/relationships/slideLayout" Target="../slideLayouts/slideLayout1.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emf"/><Relationship Id="rId1" Type="http://schemas.openxmlformats.org/officeDocument/2006/relationships/slideLayout" Target="../slideLayouts/slideLayout1.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emf"/><Relationship Id="rId1" Type="http://schemas.openxmlformats.org/officeDocument/2006/relationships/slideLayout" Target="../slideLayouts/slideLayout1.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emf"/><Relationship Id="rId1" Type="http://schemas.openxmlformats.org/officeDocument/2006/relationships/slideLayout" Target="../slideLayouts/slideLayout1.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emf"/><Relationship Id="rId1" Type="http://schemas.openxmlformats.org/officeDocument/2006/relationships/slideLayout" Target="../slideLayouts/slideLayout1.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emf"/><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emf"/><Relationship Id="rId1" Type="http://schemas.openxmlformats.org/officeDocument/2006/relationships/slideLayout" Target="../slideLayouts/slideLayout1.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emf"/><Relationship Id="rId1" Type="http://schemas.openxmlformats.org/officeDocument/2006/relationships/slideLayout" Target="../slideLayouts/slideLayout1.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emf"/><Relationship Id="rId1" Type="http://schemas.openxmlformats.org/officeDocument/2006/relationships/slideLayout" Target="../slideLayouts/slideLayout1.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emf"/><Relationship Id="rId1" Type="http://schemas.openxmlformats.org/officeDocument/2006/relationships/slideLayout" Target="../slideLayouts/slideLayout1.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emf"/><Relationship Id="rId1" Type="http://schemas.openxmlformats.org/officeDocument/2006/relationships/slideLayout" Target="../slideLayouts/slideLayout1.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emf"/><Relationship Id="rId1" Type="http://schemas.openxmlformats.org/officeDocument/2006/relationships/slideLayout" Target="../slideLayouts/slideLayout1.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emf"/><Relationship Id="rId1" Type="http://schemas.openxmlformats.org/officeDocument/2006/relationships/slideLayout" Target="../slideLayouts/slideLayout1.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emf"/><Relationship Id="rId1" Type="http://schemas.openxmlformats.org/officeDocument/2006/relationships/slideLayout" Target="../slideLayouts/slideLayout1.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emf"/><Relationship Id="rId1" Type="http://schemas.openxmlformats.org/officeDocument/2006/relationships/slideLayout" Target="../slideLayouts/slideLayout1.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emf"/><Relationship Id="rId1" Type="http://schemas.openxmlformats.org/officeDocument/2006/relationships/slideLayout" Target="../slideLayouts/slideLayout1.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emf"/><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emf"/><Relationship Id="rId1" Type="http://schemas.openxmlformats.org/officeDocument/2006/relationships/slideLayout" Target="../slideLayouts/slideLayout1.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emf"/><Relationship Id="rId1" Type="http://schemas.openxmlformats.org/officeDocument/2006/relationships/slideLayout" Target="../slideLayouts/slideLayout1.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emf"/><Relationship Id="rId1" Type="http://schemas.openxmlformats.org/officeDocument/2006/relationships/slideLayout" Target="../slideLayouts/slideLayout1.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emf"/><Relationship Id="rId1" Type="http://schemas.openxmlformats.org/officeDocument/2006/relationships/slideLayout" Target="../slideLayouts/slideLayout1.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emf"/><Relationship Id="rId1" Type="http://schemas.openxmlformats.org/officeDocument/2006/relationships/slideLayout" Target="../slideLayouts/slideLayout1.xml"/><Relationship Id="rId2" Type="http://schemas.openxmlformats.org/officeDocument/2006/relationships/notesSlide" Target="../notesSlides/notesSlide54.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emf"/><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emf"/><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emf"/><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emf"/><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16322" y="0"/>
            <a:ext cx="9047826" cy="2819400"/>
          </a:xfrm>
          <a:prstGeom prst="rect">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t>
            </a:r>
            <a:endParaRPr lang="en-US"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322" y="0"/>
            <a:ext cx="9144000" cy="6858000"/>
          </a:xfrm>
          <a:prstGeom prst="rect">
            <a:avLst/>
          </a:prstGeom>
        </p:spPr>
      </p:pic>
      <p:sp>
        <p:nvSpPr>
          <p:cNvPr id="5" name="Title 4"/>
          <p:cNvSpPr>
            <a:spLocks noGrp="1"/>
          </p:cNvSpPr>
          <p:nvPr>
            <p:ph type="title" idx="4294967295"/>
          </p:nvPr>
        </p:nvSpPr>
        <p:spPr>
          <a:xfrm>
            <a:off x="102077" y="2895600"/>
            <a:ext cx="7086649" cy="458279"/>
          </a:xfrm>
        </p:spPr>
        <p:txBody>
          <a:bodyPr>
            <a:noAutofit/>
          </a:bodyPr>
          <a:lstStyle/>
          <a:p>
            <a:r>
              <a:rPr lang="en-US" sz="3100" b="0" dirty="0" smtClean="0">
                <a:solidFill>
                  <a:srgbClr val="00B0F0"/>
                </a:solidFill>
                <a:effectLst>
                  <a:outerShdw blurRad="50800" dist="38100" dir="2700000" algn="tl" rotWithShape="0">
                    <a:prstClr val="black">
                      <a:alpha val="40000"/>
                    </a:prstClr>
                  </a:outerShdw>
                </a:effectLst>
                <a:latin typeface="KG The Last Time Bubble" charset="0"/>
                <a:ea typeface="KG The Last Time Bubble" charset="0"/>
                <a:cs typeface="KG The Last Time Bubble" charset="0"/>
              </a:rPr>
              <a:t>Certificate</a:t>
            </a:r>
            <a:r>
              <a:rPr lang="en-US" sz="3100" b="0" dirty="0" smtClean="0">
                <a:solidFill>
                  <a:srgbClr val="7BCF27"/>
                </a:solidFill>
                <a:effectLst>
                  <a:outerShdw blurRad="50800" dist="38100" dir="2700000" algn="tl" rotWithShape="0">
                    <a:prstClr val="black">
                      <a:alpha val="40000"/>
                    </a:prstClr>
                  </a:outerShdw>
                </a:effectLst>
                <a:latin typeface="KG The Last Time Bubble" charset="0"/>
                <a:ea typeface="KG The Last Time Bubble" charset="0"/>
                <a:cs typeface="KG The Last Time Bubble" charset="0"/>
              </a:rPr>
              <a:t> </a:t>
            </a:r>
            <a:r>
              <a:rPr lang="en-US" sz="3100" b="0" dirty="0" smtClean="0">
                <a:solidFill>
                  <a:schemeClr val="accent2"/>
                </a:solidFill>
                <a:effectLst>
                  <a:outerShdw blurRad="50800" dist="38100" dir="2700000" algn="tl" rotWithShape="0">
                    <a:prstClr val="black">
                      <a:alpha val="40000"/>
                    </a:prstClr>
                  </a:outerShdw>
                </a:effectLst>
                <a:latin typeface="KG The Last Time Bubble" charset="0"/>
                <a:ea typeface="KG The Last Time Bubble" charset="0"/>
                <a:cs typeface="KG The Last Time Bubble" charset="0"/>
              </a:rPr>
              <a:t>of </a:t>
            </a:r>
            <a:r>
              <a:rPr lang="en-US" sz="3100" b="0" dirty="0" smtClean="0">
                <a:solidFill>
                  <a:schemeClr val="accent6"/>
                </a:solidFill>
                <a:effectLst>
                  <a:outerShdw blurRad="50800" dist="38100" dir="2700000" algn="tl" rotWithShape="0">
                    <a:prstClr val="black">
                      <a:alpha val="40000"/>
                    </a:prstClr>
                  </a:outerShdw>
                </a:effectLst>
                <a:latin typeface="KG The Last Time Bubble" charset="0"/>
                <a:ea typeface="KG The Last Time Bubble" charset="0"/>
                <a:cs typeface="KG The Last Time Bubble" charset="0"/>
              </a:rPr>
              <a:t>completion</a:t>
            </a:r>
            <a:endParaRPr lang="en-US" sz="3100" dirty="0">
              <a:ln w="10160">
                <a:solidFill>
                  <a:schemeClr val="accent3"/>
                </a:solidFill>
                <a:prstDash val="solid"/>
              </a:ln>
              <a:solidFill>
                <a:schemeClr val="accent6"/>
              </a:solidFill>
              <a:effectLst>
                <a:outerShdw blurRad="50800" dist="38100" dir="2700000" algn="tl" rotWithShape="0">
                  <a:prstClr val="black">
                    <a:alpha val="40000"/>
                  </a:prstClr>
                </a:outerShdw>
              </a:effectLst>
              <a:latin typeface="KG The Last Time Bubble" charset="0"/>
              <a:ea typeface="KG The Last Time Bubble" charset="0"/>
              <a:cs typeface="KG The Last Time Bubble" charset="0"/>
            </a:endParaRPr>
          </a:p>
        </p:txBody>
      </p:sp>
      <p:sp>
        <p:nvSpPr>
          <p:cNvPr id="22" name="Rectangle 21"/>
          <p:cNvSpPr/>
          <p:nvPr/>
        </p:nvSpPr>
        <p:spPr>
          <a:xfrm>
            <a:off x="7233899" y="2895600"/>
            <a:ext cx="1828751" cy="3886200"/>
          </a:xfrm>
          <a:prstGeom prst="rect">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2"/>
          <p:cNvSpPr txBox="1">
            <a:spLocks/>
          </p:cNvSpPr>
          <p:nvPr/>
        </p:nvSpPr>
        <p:spPr>
          <a:xfrm>
            <a:off x="7235700" y="4669524"/>
            <a:ext cx="1825148" cy="379920"/>
          </a:xfrm>
          <a:prstGeom prst="rect">
            <a:avLst/>
          </a:prstGeom>
        </p:spPr>
        <p:txBody>
          <a:bodyPr vert="horz" lIns="91440" tIns="45720" rIns="91440" bIns="45720" rtlCol="0" anchor="t" anchorCtr="0">
            <a:noAutofit/>
          </a:bodyPr>
          <a:lstStyle>
            <a:lvl1pPr marL="342900" indent="-342900" algn="r" defTabSz="914400" rtl="0" eaLnBrk="1" latinLnBrk="0" hangingPunct="1">
              <a:spcBef>
                <a:spcPct val="20000"/>
              </a:spcBef>
              <a:buFont typeface="Arial" pitchFamily="34" charset="0"/>
              <a:buNone/>
              <a:defRPr lang="en-US" sz="2200" kern="1200" dirty="0" smtClean="0">
                <a:solidFill>
                  <a:schemeClr val="tx1">
                    <a:lumMod val="75000"/>
                    <a:lumOff val="25000"/>
                  </a:schemeClr>
                </a:solidFill>
                <a:latin typeface="Calibri"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pPr>
            <a:r>
              <a:rPr lang="en-US" sz="1000" dirty="0" smtClean="0">
                <a:latin typeface="Century Gothic" charset="0"/>
                <a:ea typeface="Century Gothic" charset="0"/>
                <a:cs typeface="Century Gothic" charset="0"/>
              </a:rPr>
              <a:t>GRAHAMSTOWN</a:t>
            </a:r>
          </a:p>
          <a:p>
            <a:pPr marL="0" indent="0" algn="ctr">
              <a:spcBef>
                <a:spcPts val="0"/>
              </a:spcBef>
            </a:pPr>
            <a:r>
              <a:rPr lang="en-US" sz="1000" dirty="0" smtClean="0">
                <a:latin typeface="Century Gothic" charset="0"/>
                <a:ea typeface="Century Gothic" charset="0"/>
                <a:cs typeface="Century Gothic" charset="0"/>
              </a:rPr>
              <a:t>MAY 2016</a:t>
            </a:r>
            <a:endParaRPr lang="en-US" sz="1000" dirty="0">
              <a:latin typeface="Century Gothic" charset="0"/>
              <a:ea typeface="Century Gothic" charset="0"/>
              <a:cs typeface="Century Gothic" charset="0"/>
            </a:endParaRPr>
          </a:p>
        </p:txBody>
      </p:sp>
      <p:pic>
        <p:nvPicPr>
          <p:cNvPr id="12" name="Picture 11"/>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583051" y="5651660"/>
            <a:ext cx="1130446" cy="527924"/>
          </a:xfrm>
          <a:prstGeom prst="rect">
            <a:avLst/>
          </a:prstGeom>
        </p:spPr>
      </p:pic>
      <p:sp>
        <p:nvSpPr>
          <p:cNvPr id="13" name="Text Placeholder 2"/>
          <p:cNvSpPr txBox="1">
            <a:spLocks/>
          </p:cNvSpPr>
          <p:nvPr/>
        </p:nvSpPr>
        <p:spPr>
          <a:xfrm>
            <a:off x="7235700" y="6056743"/>
            <a:ext cx="1825148" cy="725057"/>
          </a:xfrm>
          <a:prstGeom prst="rect">
            <a:avLst/>
          </a:prstGeom>
        </p:spPr>
        <p:txBody>
          <a:bodyPr vert="horz" lIns="91440" tIns="45720" rIns="91440" bIns="45720" rtlCol="0" anchor="t" anchorCtr="0">
            <a:noAutofit/>
          </a:bodyPr>
          <a:lstStyle>
            <a:lvl1pPr marL="342900" indent="-342900" algn="r" defTabSz="914400" rtl="0" eaLnBrk="1" latinLnBrk="0" hangingPunct="1">
              <a:spcBef>
                <a:spcPct val="20000"/>
              </a:spcBef>
              <a:buFont typeface="Arial" pitchFamily="34" charset="0"/>
              <a:buNone/>
              <a:defRPr lang="en-US" sz="2200" kern="1200" dirty="0" smtClean="0">
                <a:solidFill>
                  <a:schemeClr val="tx1">
                    <a:lumMod val="75000"/>
                    <a:lumOff val="25000"/>
                  </a:schemeClr>
                </a:solidFill>
                <a:latin typeface="Calibri"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pPr>
            <a:r>
              <a:rPr lang="en-US" sz="1000" dirty="0" smtClean="0">
                <a:latin typeface="Century Gothic" charset="0"/>
                <a:ea typeface="Century Gothic" charset="0"/>
                <a:cs typeface="Century Gothic" charset="0"/>
              </a:rPr>
              <a:t>Dr. Debbie Stott</a:t>
            </a:r>
          </a:p>
          <a:p>
            <a:pPr marL="0" indent="0" algn="ctr">
              <a:spcBef>
                <a:spcPts val="0"/>
              </a:spcBef>
            </a:pPr>
            <a:r>
              <a:rPr lang="en-US" sz="1000" dirty="0" smtClean="0">
                <a:latin typeface="Century Gothic" charset="0"/>
                <a:ea typeface="Century Gothic" charset="0"/>
                <a:cs typeface="Century Gothic" charset="0"/>
              </a:rPr>
              <a:t>STEAM Camp Coordinator</a:t>
            </a:r>
          </a:p>
          <a:p>
            <a:pPr marL="0" indent="0" algn="ctr">
              <a:spcBef>
                <a:spcPts val="0"/>
              </a:spcBef>
            </a:pPr>
            <a:r>
              <a:rPr lang="en-US" sz="1000" dirty="0" smtClean="0">
                <a:latin typeface="Century Gothic" charset="0"/>
                <a:ea typeface="Century Gothic" charset="0"/>
                <a:cs typeface="Century Gothic" charset="0"/>
              </a:rPr>
              <a:t>South African Numeracy Chair Project</a:t>
            </a:r>
            <a:endParaRPr lang="en-US" sz="1000" dirty="0">
              <a:latin typeface="Century Gothic" charset="0"/>
              <a:ea typeface="Century Gothic" charset="0"/>
              <a:cs typeface="Century Gothic" charset="0"/>
            </a:endParaRPr>
          </a:p>
        </p:txBody>
      </p:sp>
      <p:pic>
        <p:nvPicPr>
          <p:cNvPr id="15" name="Picture 14"/>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313750" y="2970721"/>
            <a:ext cx="1669049" cy="1677479"/>
          </a:xfrm>
          <a:prstGeom prst="rect">
            <a:avLst/>
          </a:prstGeom>
        </p:spPr>
      </p:pic>
      <p:sp>
        <p:nvSpPr>
          <p:cNvPr id="23" name="Title 4"/>
          <p:cNvSpPr txBox="1">
            <a:spLocks/>
          </p:cNvSpPr>
          <p:nvPr/>
        </p:nvSpPr>
        <p:spPr>
          <a:xfrm>
            <a:off x="3333456" y="5257800"/>
            <a:ext cx="3855270" cy="45827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endParaRPr lang="en-US" sz="2800" dirty="0" smtClean="0">
              <a:latin typeface="+mn-lt"/>
              <a:ea typeface="KG The Last Time Bubble" charset="0"/>
              <a:cs typeface="KG The Last Time Bubble" charset="0"/>
            </a:endParaRPr>
          </a:p>
        </p:txBody>
      </p:sp>
      <p:sp>
        <p:nvSpPr>
          <p:cNvPr id="16" name="Rectangle 15"/>
          <p:cNvSpPr/>
          <p:nvPr/>
        </p:nvSpPr>
        <p:spPr>
          <a:xfrm>
            <a:off x="3124200" y="3657601"/>
            <a:ext cx="4031697" cy="1600200"/>
          </a:xfrm>
          <a:prstGeom prst="rect">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25" name="Title 4"/>
          <p:cNvSpPr txBox="1">
            <a:spLocks/>
          </p:cNvSpPr>
          <p:nvPr/>
        </p:nvSpPr>
        <p:spPr>
          <a:xfrm>
            <a:off x="2921477" y="3975144"/>
            <a:ext cx="4267249" cy="91413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3200" dirty="0" smtClean="0">
                <a:latin typeface="Century Gothic" charset="0"/>
                <a:ea typeface="Century Gothic" charset="0"/>
                <a:cs typeface="Century Gothic" charset="0"/>
              </a:rPr>
              <a:t>Learner name </a:t>
            </a:r>
          </a:p>
          <a:p>
            <a:pPr algn="r"/>
            <a:r>
              <a:rPr lang="en-US" sz="3200" dirty="0" smtClean="0">
                <a:latin typeface="Century Gothic" charset="0"/>
                <a:ea typeface="Century Gothic" charset="0"/>
                <a:cs typeface="Century Gothic" charset="0"/>
              </a:rPr>
              <a:t>Centre</a:t>
            </a:r>
          </a:p>
          <a:p>
            <a:pPr algn="r"/>
            <a:r>
              <a:rPr lang="en-US" sz="3200" dirty="0">
                <a:latin typeface="Century Gothic" charset="0"/>
                <a:ea typeface="Century Gothic" charset="0"/>
                <a:cs typeface="Century Gothic" charset="0"/>
              </a:rPr>
              <a:t>has completed </a:t>
            </a:r>
            <a:r>
              <a:rPr lang="en-US" sz="3200" dirty="0" smtClean="0">
                <a:latin typeface="Century Gothic" charset="0"/>
                <a:ea typeface="Century Gothic" charset="0"/>
                <a:cs typeface="Century Gothic" charset="0"/>
              </a:rPr>
              <a:t>the</a:t>
            </a:r>
            <a:endParaRPr lang="en-US" sz="3200" dirty="0">
              <a:latin typeface="Century Gothic" charset="0"/>
              <a:ea typeface="Century Gothic" charset="0"/>
              <a:cs typeface="Century Gothic" charset="0"/>
            </a:endParaRPr>
          </a:p>
        </p:txBody>
      </p:sp>
    </p:spTree>
    <p:extLst>
      <p:ext uri="{BB962C8B-B14F-4D97-AF65-F5344CB8AC3E}">
        <p14:creationId xmlns:p14="http://schemas.microsoft.com/office/powerpoint/2010/main" val="14136608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16322" y="0"/>
            <a:ext cx="9047826" cy="2819400"/>
          </a:xfrm>
          <a:prstGeom prst="rect">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t>
            </a:r>
            <a:endParaRPr lang="en-US"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322" y="0"/>
            <a:ext cx="9144000" cy="6858000"/>
          </a:xfrm>
          <a:prstGeom prst="rect">
            <a:avLst/>
          </a:prstGeom>
        </p:spPr>
      </p:pic>
      <p:sp>
        <p:nvSpPr>
          <p:cNvPr id="5" name="Title 4"/>
          <p:cNvSpPr>
            <a:spLocks noGrp="1"/>
          </p:cNvSpPr>
          <p:nvPr>
            <p:ph type="title" idx="4294967295"/>
          </p:nvPr>
        </p:nvSpPr>
        <p:spPr>
          <a:xfrm>
            <a:off x="102077" y="2895600"/>
            <a:ext cx="7086649" cy="458279"/>
          </a:xfrm>
        </p:spPr>
        <p:txBody>
          <a:bodyPr>
            <a:noAutofit/>
          </a:bodyPr>
          <a:lstStyle/>
          <a:p>
            <a:r>
              <a:rPr lang="en-US" sz="3100" b="0" dirty="0" smtClean="0">
                <a:solidFill>
                  <a:srgbClr val="00B0F0"/>
                </a:solidFill>
                <a:effectLst>
                  <a:outerShdw blurRad="50800" dist="38100" dir="2700000" algn="tl" rotWithShape="0">
                    <a:prstClr val="black">
                      <a:alpha val="40000"/>
                    </a:prstClr>
                  </a:outerShdw>
                </a:effectLst>
                <a:latin typeface="KG The Last Time Bubble" charset="0"/>
                <a:ea typeface="KG The Last Time Bubble" charset="0"/>
                <a:cs typeface="KG The Last Time Bubble" charset="0"/>
              </a:rPr>
              <a:t>Certificate</a:t>
            </a:r>
            <a:r>
              <a:rPr lang="en-US" sz="3100" b="0" dirty="0" smtClean="0">
                <a:solidFill>
                  <a:srgbClr val="7BCF27"/>
                </a:solidFill>
                <a:effectLst>
                  <a:outerShdw blurRad="50800" dist="38100" dir="2700000" algn="tl" rotWithShape="0">
                    <a:prstClr val="black">
                      <a:alpha val="40000"/>
                    </a:prstClr>
                  </a:outerShdw>
                </a:effectLst>
                <a:latin typeface="KG The Last Time Bubble" charset="0"/>
                <a:ea typeface="KG The Last Time Bubble" charset="0"/>
                <a:cs typeface="KG The Last Time Bubble" charset="0"/>
              </a:rPr>
              <a:t> </a:t>
            </a:r>
            <a:r>
              <a:rPr lang="en-US" sz="3100" b="0" dirty="0" smtClean="0">
                <a:solidFill>
                  <a:schemeClr val="accent2"/>
                </a:solidFill>
                <a:effectLst>
                  <a:outerShdw blurRad="50800" dist="38100" dir="2700000" algn="tl" rotWithShape="0">
                    <a:prstClr val="black">
                      <a:alpha val="40000"/>
                    </a:prstClr>
                  </a:outerShdw>
                </a:effectLst>
                <a:latin typeface="KG The Last Time Bubble" charset="0"/>
                <a:ea typeface="KG The Last Time Bubble" charset="0"/>
                <a:cs typeface="KG The Last Time Bubble" charset="0"/>
              </a:rPr>
              <a:t>of </a:t>
            </a:r>
            <a:r>
              <a:rPr lang="en-US" sz="3100" b="0" dirty="0" smtClean="0">
                <a:solidFill>
                  <a:schemeClr val="accent6"/>
                </a:solidFill>
                <a:effectLst>
                  <a:outerShdw blurRad="50800" dist="38100" dir="2700000" algn="tl" rotWithShape="0">
                    <a:prstClr val="black">
                      <a:alpha val="40000"/>
                    </a:prstClr>
                  </a:outerShdw>
                </a:effectLst>
                <a:latin typeface="KG The Last Time Bubble" charset="0"/>
                <a:ea typeface="KG The Last Time Bubble" charset="0"/>
                <a:cs typeface="KG The Last Time Bubble" charset="0"/>
              </a:rPr>
              <a:t>completion</a:t>
            </a:r>
            <a:endParaRPr lang="en-US" sz="3100" dirty="0">
              <a:ln w="10160">
                <a:solidFill>
                  <a:schemeClr val="accent3"/>
                </a:solidFill>
                <a:prstDash val="solid"/>
              </a:ln>
              <a:solidFill>
                <a:schemeClr val="accent6"/>
              </a:solidFill>
              <a:effectLst>
                <a:outerShdw blurRad="50800" dist="38100" dir="2700000" algn="tl" rotWithShape="0">
                  <a:prstClr val="black">
                    <a:alpha val="40000"/>
                  </a:prstClr>
                </a:outerShdw>
              </a:effectLst>
              <a:latin typeface="KG The Last Time Bubble" charset="0"/>
              <a:ea typeface="KG The Last Time Bubble" charset="0"/>
              <a:cs typeface="KG The Last Time Bubble" charset="0"/>
            </a:endParaRPr>
          </a:p>
        </p:txBody>
      </p:sp>
      <p:sp>
        <p:nvSpPr>
          <p:cNvPr id="22" name="Rectangle 21"/>
          <p:cNvSpPr/>
          <p:nvPr/>
        </p:nvSpPr>
        <p:spPr>
          <a:xfrm>
            <a:off x="7233899" y="2895600"/>
            <a:ext cx="1828751" cy="3886200"/>
          </a:xfrm>
          <a:prstGeom prst="rect">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2"/>
          <p:cNvSpPr txBox="1">
            <a:spLocks/>
          </p:cNvSpPr>
          <p:nvPr/>
        </p:nvSpPr>
        <p:spPr>
          <a:xfrm>
            <a:off x="7235700" y="4669524"/>
            <a:ext cx="1825148" cy="379920"/>
          </a:xfrm>
          <a:prstGeom prst="rect">
            <a:avLst/>
          </a:prstGeom>
        </p:spPr>
        <p:txBody>
          <a:bodyPr vert="horz" lIns="91440" tIns="45720" rIns="91440" bIns="45720" rtlCol="0" anchor="t" anchorCtr="0">
            <a:noAutofit/>
          </a:bodyPr>
          <a:lstStyle>
            <a:lvl1pPr marL="342900" indent="-342900" algn="r" defTabSz="914400" rtl="0" eaLnBrk="1" latinLnBrk="0" hangingPunct="1">
              <a:spcBef>
                <a:spcPct val="20000"/>
              </a:spcBef>
              <a:buFont typeface="Arial" pitchFamily="34" charset="0"/>
              <a:buNone/>
              <a:defRPr lang="en-US" sz="2200" kern="1200" dirty="0" smtClean="0">
                <a:solidFill>
                  <a:schemeClr val="tx1">
                    <a:lumMod val="75000"/>
                    <a:lumOff val="25000"/>
                  </a:schemeClr>
                </a:solidFill>
                <a:latin typeface="Calibri"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pPr>
            <a:r>
              <a:rPr lang="en-US" sz="1000" dirty="0" smtClean="0">
                <a:latin typeface="Century Gothic" charset="0"/>
                <a:ea typeface="Century Gothic" charset="0"/>
                <a:cs typeface="Century Gothic" charset="0"/>
              </a:rPr>
              <a:t>GRAHAMSTOWN</a:t>
            </a:r>
          </a:p>
          <a:p>
            <a:pPr marL="0" indent="0" algn="ctr">
              <a:spcBef>
                <a:spcPts val="0"/>
              </a:spcBef>
            </a:pPr>
            <a:r>
              <a:rPr lang="en-US" sz="1000" dirty="0" smtClean="0">
                <a:latin typeface="Century Gothic" charset="0"/>
                <a:ea typeface="Century Gothic" charset="0"/>
                <a:cs typeface="Century Gothic" charset="0"/>
              </a:rPr>
              <a:t>MAY 2016</a:t>
            </a:r>
            <a:endParaRPr lang="en-US" sz="1000" dirty="0">
              <a:latin typeface="Century Gothic" charset="0"/>
              <a:ea typeface="Century Gothic" charset="0"/>
              <a:cs typeface="Century Gothic" charset="0"/>
            </a:endParaRPr>
          </a:p>
        </p:txBody>
      </p:sp>
      <p:pic>
        <p:nvPicPr>
          <p:cNvPr id="12" name="Picture 11"/>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583051" y="5651660"/>
            <a:ext cx="1130446" cy="527924"/>
          </a:xfrm>
          <a:prstGeom prst="rect">
            <a:avLst/>
          </a:prstGeom>
        </p:spPr>
      </p:pic>
      <p:sp>
        <p:nvSpPr>
          <p:cNvPr id="13" name="Text Placeholder 2"/>
          <p:cNvSpPr txBox="1">
            <a:spLocks/>
          </p:cNvSpPr>
          <p:nvPr/>
        </p:nvSpPr>
        <p:spPr>
          <a:xfrm>
            <a:off x="7235700" y="6056743"/>
            <a:ext cx="1825148" cy="725057"/>
          </a:xfrm>
          <a:prstGeom prst="rect">
            <a:avLst/>
          </a:prstGeom>
        </p:spPr>
        <p:txBody>
          <a:bodyPr vert="horz" lIns="91440" tIns="45720" rIns="91440" bIns="45720" rtlCol="0" anchor="t" anchorCtr="0">
            <a:noAutofit/>
          </a:bodyPr>
          <a:lstStyle>
            <a:lvl1pPr marL="342900" indent="-342900" algn="r" defTabSz="914400" rtl="0" eaLnBrk="1" latinLnBrk="0" hangingPunct="1">
              <a:spcBef>
                <a:spcPct val="20000"/>
              </a:spcBef>
              <a:buFont typeface="Arial" pitchFamily="34" charset="0"/>
              <a:buNone/>
              <a:defRPr lang="en-US" sz="2200" kern="1200" dirty="0" smtClean="0">
                <a:solidFill>
                  <a:schemeClr val="tx1">
                    <a:lumMod val="75000"/>
                    <a:lumOff val="25000"/>
                  </a:schemeClr>
                </a:solidFill>
                <a:latin typeface="Calibri"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pPr>
            <a:r>
              <a:rPr lang="en-US" sz="1000" dirty="0" smtClean="0">
                <a:latin typeface="Century Gothic" charset="0"/>
                <a:ea typeface="Century Gothic" charset="0"/>
                <a:cs typeface="Century Gothic" charset="0"/>
              </a:rPr>
              <a:t>Dr. Debbie Stott</a:t>
            </a:r>
          </a:p>
          <a:p>
            <a:pPr marL="0" indent="0" algn="ctr">
              <a:spcBef>
                <a:spcPts val="0"/>
              </a:spcBef>
            </a:pPr>
            <a:r>
              <a:rPr lang="en-US" sz="1000" dirty="0" smtClean="0">
                <a:latin typeface="Century Gothic" charset="0"/>
                <a:ea typeface="Century Gothic" charset="0"/>
                <a:cs typeface="Century Gothic" charset="0"/>
              </a:rPr>
              <a:t>STEAM Camp Coordinator</a:t>
            </a:r>
          </a:p>
          <a:p>
            <a:pPr marL="0" indent="0" algn="ctr">
              <a:spcBef>
                <a:spcPts val="0"/>
              </a:spcBef>
            </a:pPr>
            <a:r>
              <a:rPr lang="en-US" sz="1000" dirty="0" smtClean="0">
                <a:latin typeface="Century Gothic" charset="0"/>
                <a:ea typeface="Century Gothic" charset="0"/>
                <a:cs typeface="Century Gothic" charset="0"/>
              </a:rPr>
              <a:t>South African Numeracy Chair Project</a:t>
            </a:r>
            <a:endParaRPr lang="en-US" sz="1000" dirty="0">
              <a:latin typeface="Century Gothic" charset="0"/>
              <a:ea typeface="Century Gothic" charset="0"/>
              <a:cs typeface="Century Gothic" charset="0"/>
            </a:endParaRPr>
          </a:p>
        </p:txBody>
      </p:sp>
      <p:pic>
        <p:nvPicPr>
          <p:cNvPr id="15" name="Picture 14"/>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313750" y="2970721"/>
            <a:ext cx="1669049" cy="1677479"/>
          </a:xfrm>
          <a:prstGeom prst="rect">
            <a:avLst/>
          </a:prstGeom>
        </p:spPr>
      </p:pic>
      <p:sp>
        <p:nvSpPr>
          <p:cNvPr id="23" name="Title 4"/>
          <p:cNvSpPr txBox="1">
            <a:spLocks/>
          </p:cNvSpPr>
          <p:nvPr/>
        </p:nvSpPr>
        <p:spPr>
          <a:xfrm>
            <a:off x="3333456" y="5257800"/>
            <a:ext cx="3855270" cy="45827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endParaRPr lang="en-US" sz="2800" dirty="0" smtClean="0">
              <a:latin typeface="+mn-lt"/>
              <a:ea typeface="KG The Last Time Bubble" charset="0"/>
              <a:cs typeface="KG The Last Time Bubble" charset="0"/>
            </a:endParaRPr>
          </a:p>
        </p:txBody>
      </p:sp>
      <p:sp>
        <p:nvSpPr>
          <p:cNvPr id="16" name="Rectangle 15"/>
          <p:cNvSpPr/>
          <p:nvPr/>
        </p:nvSpPr>
        <p:spPr>
          <a:xfrm>
            <a:off x="3124200" y="3657601"/>
            <a:ext cx="4031697" cy="1600200"/>
          </a:xfrm>
          <a:prstGeom prst="rect">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25" name="Title 4"/>
          <p:cNvSpPr txBox="1">
            <a:spLocks/>
          </p:cNvSpPr>
          <p:nvPr/>
        </p:nvSpPr>
        <p:spPr>
          <a:xfrm>
            <a:off x="2921477" y="3975144"/>
            <a:ext cx="4267249" cy="91413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3200" dirty="0" smtClean="0">
                <a:latin typeface="Century Gothic" charset="0"/>
                <a:ea typeface="Century Gothic" charset="0"/>
                <a:cs typeface="Century Gothic" charset="0"/>
              </a:rPr>
              <a:t>Anathi </a:t>
            </a:r>
            <a:r>
              <a:rPr lang="en-US" sz="3200" dirty="0" err="1" smtClean="0">
                <a:latin typeface="Century Gothic" charset="0"/>
                <a:ea typeface="Century Gothic" charset="0"/>
                <a:cs typeface="Century Gothic" charset="0"/>
              </a:rPr>
              <a:t>Kilimani</a:t>
            </a:r>
            <a:endParaRPr lang="en-US" sz="3200" dirty="0" smtClean="0">
              <a:latin typeface="Century Gothic" charset="0"/>
              <a:ea typeface="Century Gothic" charset="0"/>
              <a:cs typeface="Century Gothic" charset="0"/>
            </a:endParaRPr>
          </a:p>
          <a:p>
            <a:pPr algn="r"/>
            <a:r>
              <a:rPr lang="en-US" sz="3200" dirty="0" err="1">
                <a:latin typeface="Century Gothic" charset="0"/>
                <a:ea typeface="Century Gothic" charset="0"/>
                <a:cs typeface="Century Gothic" charset="0"/>
              </a:rPr>
              <a:t>Ikhaya</a:t>
            </a:r>
            <a:r>
              <a:rPr lang="en-US" sz="3200" dirty="0">
                <a:latin typeface="Century Gothic" charset="0"/>
                <a:ea typeface="Century Gothic" charset="0"/>
                <a:cs typeface="Century Gothic" charset="0"/>
              </a:rPr>
              <a:t> </a:t>
            </a:r>
            <a:r>
              <a:rPr lang="en-US" sz="3200" dirty="0" err="1">
                <a:latin typeface="Century Gothic" charset="0"/>
                <a:ea typeface="Century Gothic" charset="0"/>
                <a:cs typeface="Century Gothic" charset="0"/>
              </a:rPr>
              <a:t>Losizo</a:t>
            </a:r>
            <a:endParaRPr lang="en-US" sz="3200" dirty="0" smtClean="0">
              <a:latin typeface="Century Gothic" charset="0"/>
              <a:ea typeface="Century Gothic" charset="0"/>
              <a:cs typeface="Century Gothic" charset="0"/>
            </a:endParaRPr>
          </a:p>
          <a:p>
            <a:pPr algn="r"/>
            <a:r>
              <a:rPr lang="en-US" sz="3200" dirty="0">
                <a:latin typeface="Century Gothic" charset="0"/>
                <a:ea typeface="Century Gothic" charset="0"/>
                <a:cs typeface="Century Gothic" charset="0"/>
              </a:rPr>
              <a:t>has completed </a:t>
            </a:r>
            <a:r>
              <a:rPr lang="en-US" sz="3200" dirty="0" smtClean="0">
                <a:latin typeface="Century Gothic" charset="0"/>
                <a:ea typeface="Century Gothic" charset="0"/>
                <a:cs typeface="Century Gothic" charset="0"/>
              </a:rPr>
              <a:t>the</a:t>
            </a:r>
            <a:endParaRPr lang="en-US" sz="3200" dirty="0">
              <a:latin typeface="Century Gothic" charset="0"/>
              <a:ea typeface="Century Gothic" charset="0"/>
              <a:cs typeface="Century Gothic" charset="0"/>
            </a:endParaRPr>
          </a:p>
        </p:txBody>
      </p:sp>
    </p:spTree>
    <p:extLst>
      <p:ext uri="{BB962C8B-B14F-4D97-AF65-F5344CB8AC3E}">
        <p14:creationId xmlns:p14="http://schemas.microsoft.com/office/powerpoint/2010/main" val="5862601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16322" y="0"/>
            <a:ext cx="9047826" cy="2819400"/>
          </a:xfrm>
          <a:prstGeom prst="rect">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t>
            </a:r>
            <a:endParaRPr lang="en-US"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322" y="0"/>
            <a:ext cx="9144000" cy="6858000"/>
          </a:xfrm>
          <a:prstGeom prst="rect">
            <a:avLst/>
          </a:prstGeom>
        </p:spPr>
      </p:pic>
      <p:sp>
        <p:nvSpPr>
          <p:cNvPr id="5" name="Title 4"/>
          <p:cNvSpPr>
            <a:spLocks noGrp="1"/>
          </p:cNvSpPr>
          <p:nvPr>
            <p:ph type="title" idx="4294967295"/>
          </p:nvPr>
        </p:nvSpPr>
        <p:spPr>
          <a:xfrm>
            <a:off x="102077" y="2895600"/>
            <a:ext cx="7086649" cy="458279"/>
          </a:xfrm>
        </p:spPr>
        <p:txBody>
          <a:bodyPr>
            <a:noAutofit/>
          </a:bodyPr>
          <a:lstStyle/>
          <a:p>
            <a:r>
              <a:rPr lang="en-US" sz="3100" b="0" dirty="0" smtClean="0">
                <a:solidFill>
                  <a:srgbClr val="00B0F0"/>
                </a:solidFill>
                <a:effectLst>
                  <a:outerShdw blurRad="50800" dist="38100" dir="2700000" algn="tl" rotWithShape="0">
                    <a:prstClr val="black">
                      <a:alpha val="40000"/>
                    </a:prstClr>
                  </a:outerShdw>
                </a:effectLst>
                <a:latin typeface="KG The Last Time Bubble" charset="0"/>
                <a:ea typeface="KG The Last Time Bubble" charset="0"/>
                <a:cs typeface="KG The Last Time Bubble" charset="0"/>
              </a:rPr>
              <a:t>Certificate</a:t>
            </a:r>
            <a:r>
              <a:rPr lang="en-US" sz="3100" b="0" dirty="0" smtClean="0">
                <a:solidFill>
                  <a:srgbClr val="7BCF27"/>
                </a:solidFill>
                <a:effectLst>
                  <a:outerShdw blurRad="50800" dist="38100" dir="2700000" algn="tl" rotWithShape="0">
                    <a:prstClr val="black">
                      <a:alpha val="40000"/>
                    </a:prstClr>
                  </a:outerShdw>
                </a:effectLst>
                <a:latin typeface="KG The Last Time Bubble" charset="0"/>
                <a:ea typeface="KG The Last Time Bubble" charset="0"/>
                <a:cs typeface="KG The Last Time Bubble" charset="0"/>
              </a:rPr>
              <a:t> </a:t>
            </a:r>
            <a:r>
              <a:rPr lang="en-US" sz="3100" b="0" dirty="0" smtClean="0">
                <a:solidFill>
                  <a:schemeClr val="accent2"/>
                </a:solidFill>
                <a:effectLst>
                  <a:outerShdw blurRad="50800" dist="38100" dir="2700000" algn="tl" rotWithShape="0">
                    <a:prstClr val="black">
                      <a:alpha val="40000"/>
                    </a:prstClr>
                  </a:outerShdw>
                </a:effectLst>
                <a:latin typeface="KG The Last Time Bubble" charset="0"/>
                <a:ea typeface="KG The Last Time Bubble" charset="0"/>
                <a:cs typeface="KG The Last Time Bubble" charset="0"/>
              </a:rPr>
              <a:t>of </a:t>
            </a:r>
            <a:r>
              <a:rPr lang="en-US" sz="3100" b="0" dirty="0" smtClean="0">
                <a:solidFill>
                  <a:schemeClr val="accent6"/>
                </a:solidFill>
                <a:effectLst>
                  <a:outerShdw blurRad="50800" dist="38100" dir="2700000" algn="tl" rotWithShape="0">
                    <a:prstClr val="black">
                      <a:alpha val="40000"/>
                    </a:prstClr>
                  </a:outerShdw>
                </a:effectLst>
                <a:latin typeface="KG The Last Time Bubble" charset="0"/>
                <a:ea typeface="KG The Last Time Bubble" charset="0"/>
                <a:cs typeface="KG The Last Time Bubble" charset="0"/>
              </a:rPr>
              <a:t>completion</a:t>
            </a:r>
            <a:endParaRPr lang="en-US" sz="3100" dirty="0">
              <a:ln w="10160">
                <a:solidFill>
                  <a:schemeClr val="accent3"/>
                </a:solidFill>
                <a:prstDash val="solid"/>
              </a:ln>
              <a:solidFill>
                <a:schemeClr val="accent6"/>
              </a:solidFill>
              <a:effectLst>
                <a:outerShdw blurRad="50800" dist="38100" dir="2700000" algn="tl" rotWithShape="0">
                  <a:prstClr val="black">
                    <a:alpha val="40000"/>
                  </a:prstClr>
                </a:outerShdw>
              </a:effectLst>
              <a:latin typeface="KG The Last Time Bubble" charset="0"/>
              <a:ea typeface="KG The Last Time Bubble" charset="0"/>
              <a:cs typeface="KG The Last Time Bubble" charset="0"/>
            </a:endParaRPr>
          </a:p>
        </p:txBody>
      </p:sp>
      <p:sp>
        <p:nvSpPr>
          <p:cNvPr id="22" name="Rectangle 21"/>
          <p:cNvSpPr/>
          <p:nvPr/>
        </p:nvSpPr>
        <p:spPr>
          <a:xfrm>
            <a:off x="7233899" y="2895600"/>
            <a:ext cx="1828751" cy="3886200"/>
          </a:xfrm>
          <a:prstGeom prst="rect">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2"/>
          <p:cNvSpPr txBox="1">
            <a:spLocks/>
          </p:cNvSpPr>
          <p:nvPr/>
        </p:nvSpPr>
        <p:spPr>
          <a:xfrm>
            <a:off x="7235700" y="4669524"/>
            <a:ext cx="1825148" cy="379920"/>
          </a:xfrm>
          <a:prstGeom prst="rect">
            <a:avLst/>
          </a:prstGeom>
        </p:spPr>
        <p:txBody>
          <a:bodyPr vert="horz" lIns="91440" tIns="45720" rIns="91440" bIns="45720" rtlCol="0" anchor="t" anchorCtr="0">
            <a:noAutofit/>
          </a:bodyPr>
          <a:lstStyle>
            <a:lvl1pPr marL="342900" indent="-342900" algn="r" defTabSz="914400" rtl="0" eaLnBrk="1" latinLnBrk="0" hangingPunct="1">
              <a:spcBef>
                <a:spcPct val="20000"/>
              </a:spcBef>
              <a:buFont typeface="Arial" pitchFamily="34" charset="0"/>
              <a:buNone/>
              <a:defRPr lang="en-US" sz="2200" kern="1200" dirty="0" smtClean="0">
                <a:solidFill>
                  <a:schemeClr val="tx1">
                    <a:lumMod val="75000"/>
                    <a:lumOff val="25000"/>
                  </a:schemeClr>
                </a:solidFill>
                <a:latin typeface="Calibri"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pPr>
            <a:r>
              <a:rPr lang="en-US" sz="1000" dirty="0" smtClean="0">
                <a:latin typeface="Century Gothic" charset="0"/>
                <a:ea typeface="Century Gothic" charset="0"/>
                <a:cs typeface="Century Gothic" charset="0"/>
              </a:rPr>
              <a:t>GRAHAMSTOWN</a:t>
            </a:r>
          </a:p>
          <a:p>
            <a:pPr marL="0" indent="0" algn="ctr">
              <a:spcBef>
                <a:spcPts val="0"/>
              </a:spcBef>
            </a:pPr>
            <a:r>
              <a:rPr lang="en-US" sz="1000" dirty="0" smtClean="0">
                <a:latin typeface="Century Gothic" charset="0"/>
                <a:ea typeface="Century Gothic" charset="0"/>
                <a:cs typeface="Century Gothic" charset="0"/>
              </a:rPr>
              <a:t>MAY 2016</a:t>
            </a:r>
            <a:endParaRPr lang="en-US" sz="1000" dirty="0">
              <a:latin typeface="Century Gothic" charset="0"/>
              <a:ea typeface="Century Gothic" charset="0"/>
              <a:cs typeface="Century Gothic" charset="0"/>
            </a:endParaRPr>
          </a:p>
        </p:txBody>
      </p:sp>
      <p:pic>
        <p:nvPicPr>
          <p:cNvPr id="12" name="Picture 11"/>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583051" y="5651660"/>
            <a:ext cx="1130446" cy="527924"/>
          </a:xfrm>
          <a:prstGeom prst="rect">
            <a:avLst/>
          </a:prstGeom>
        </p:spPr>
      </p:pic>
      <p:sp>
        <p:nvSpPr>
          <p:cNvPr id="13" name="Text Placeholder 2"/>
          <p:cNvSpPr txBox="1">
            <a:spLocks/>
          </p:cNvSpPr>
          <p:nvPr/>
        </p:nvSpPr>
        <p:spPr>
          <a:xfrm>
            <a:off x="7235700" y="6056743"/>
            <a:ext cx="1825148" cy="725057"/>
          </a:xfrm>
          <a:prstGeom prst="rect">
            <a:avLst/>
          </a:prstGeom>
        </p:spPr>
        <p:txBody>
          <a:bodyPr vert="horz" lIns="91440" tIns="45720" rIns="91440" bIns="45720" rtlCol="0" anchor="t" anchorCtr="0">
            <a:noAutofit/>
          </a:bodyPr>
          <a:lstStyle>
            <a:lvl1pPr marL="342900" indent="-342900" algn="r" defTabSz="914400" rtl="0" eaLnBrk="1" latinLnBrk="0" hangingPunct="1">
              <a:spcBef>
                <a:spcPct val="20000"/>
              </a:spcBef>
              <a:buFont typeface="Arial" pitchFamily="34" charset="0"/>
              <a:buNone/>
              <a:defRPr lang="en-US" sz="2200" kern="1200" dirty="0" smtClean="0">
                <a:solidFill>
                  <a:schemeClr val="tx1">
                    <a:lumMod val="75000"/>
                    <a:lumOff val="25000"/>
                  </a:schemeClr>
                </a:solidFill>
                <a:latin typeface="Calibri"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pPr>
            <a:r>
              <a:rPr lang="en-US" sz="1000" dirty="0" smtClean="0">
                <a:latin typeface="Century Gothic" charset="0"/>
                <a:ea typeface="Century Gothic" charset="0"/>
                <a:cs typeface="Century Gothic" charset="0"/>
              </a:rPr>
              <a:t>Dr. Debbie Stott</a:t>
            </a:r>
          </a:p>
          <a:p>
            <a:pPr marL="0" indent="0" algn="ctr">
              <a:spcBef>
                <a:spcPts val="0"/>
              </a:spcBef>
            </a:pPr>
            <a:r>
              <a:rPr lang="en-US" sz="1000" dirty="0" smtClean="0">
                <a:latin typeface="Century Gothic" charset="0"/>
                <a:ea typeface="Century Gothic" charset="0"/>
                <a:cs typeface="Century Gothic" charset="0"/>
              </a:rPr>
              <a:t>STEAM Camp Coordinator</a:t>
            </a:r>
          </a:p>
          <a:p>
            <a:pPr marL="0" indent="0" algn="ctr">
              <a:spcBef>
                <a:spcPts val="0"/>
              </a:spcBef>
            </a:pPr>
            <a:r>
              <a:rPr lang="en-US" sz="1000" dirty="0" smtClean="0">
                <a:latin typeface="Century Gothic" charset="0"/>
                <a:ea typeface="Century Gothic" charset="0"/>
                <a:cs typeface="Century Gothic" charset="0"/>
              </a:rPr>
              <a:t>South African Numeracy Chair Project</a:t>
            </a:r>
            <a:endParaRPr lang="en-US" sz="1000" dirty="0">
              <a:latin typeface="Century Gothic" charset="0"/>
              <a:ea typeface="Century Gothic" charset="0"/>
              <a:cs typeface="Century Gothic" charset="0"/>
            </a:endParaRPr>
          </a:p>
        </p:txBody>
      </p:sp>
      <p:pic>
        <p:nvPicPr>
          <p:cNvPr id="15" name="Picture 14"/>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313750" y="2970721"/>
            <a:ext cx="1669049" cy="1677479"/>
          </a:xfrm>
          <a:prstGeom prst="rect">
            <a:avLst/>
          </a:prstGeom>
        </p:spPr>
      </p:pic>
      <p:sp>
        <p:nvSpPr>
          <p:cNvPr id="23" name="Title 4"/>
          <p:cNvSpPr txBox="1">
            <a:spLocks/>
          </p:cNvSpPr>
          <p:nvPr/>
        </p:nvSpPr>
        <p:spPr>
          <a:xfrm>
            <a:off x="3333456" y="5257800"/>
            <a:ext cx="3855270" cy="45827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endParaRPr lang="en-US" sz="2800" dirty="0" smtClean="0">
              <a:latin typeface="+mn-lt"/>
              <a:ea typeface="KG The Last Time Bubble" charset="0"/>
              <a:cs typeface="KG The Last Time Bubble" charset="0"/>
            </a:endParaRPr>
          </a:p>
        </p:txBody>
      </p:sp>
      <p:sp>
        <p:nvSpPr>
          <p:cNvPr id="16" name="Rectangle 15"/>
          <p:cNvSpPr/>
          <p:nvPr/>
        </p:nvSpPr>
        <p:spPr>
          <a:xfrm>
            <a:off x="3124200" y="3657601"/>
            <a:ext cx="4031697" cy="1600200"/>
          </a:xfrm>
          <a:prstGeom prst="rect">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25" name="Title 4"/>
          <p:cNvSpPr txBox="1">
            <a:spLocks/>
          </p:cNvSpPr>
          <p:nvPr/>
        </p:nvSpPr>
        <p:spPr>
          <a:xfrm>
            <a:off x="2921477" y="3975144"/>
            <a:ext cx="4267249" cy="91413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2800" dirty="0" err="1" smtClean="0">
                <a:latin typeface="Century Gothic" charset="0"/>
                <a:ea typeface="Century Gothic" charset="0"/>
                <a:cs typeface="Century Gothic" charset="0"/>
              </a:rPr>
              <a:t>Ntombizandile</a:t>
            </a:r>
            <a:r>
              <a:rPr lang="en-US" sz="2800" dirty="0" smtClean="0">
                <a:latin typeface="Century Gothic" charset="0"/>
                <a:ea typeface="Century Gothic" charset="0"/>
                <a:cs typeface="Century Gothic" charset="0"/>
              </a:rPr>
              <a:t> Same</a:t>
            </a:r>
          </a:p>
          <a:p>
            <a:pPr algn="r"/>
            <a:r>
              <a:rPr lang="en-US" sz="3200" dirty="0" err="1">
                <a:latin typeface="Century Gothic" charset="0"/>
                <a:ea typeface="Century Gothic" charset="0"/>
                <a:cs typeface="Century Gothic" charset="0"/>
              </a:rPr>
              <a:t>Ikhaya</a:t>
            </a:r>
            <a:r>
              <a:rPr lang="en-US" sz="3200" dirty="0">
                <a:latin typeface="Century Gothic" charset="0"/>
                <a:ea typeface="Century Gothic" charset="0"/>
                <a:cs typeface="Century Gothic" charset="0"/>
              </a:rPr>
              <a:t> </a:t>
            </a:r>
            <a:r>
              <a:rPr lang="en-US" sz="3200" dirty="0" err="1">
                <a:latin typeface="Century Gothic" charset="0"/>
                <a:ea typeface="Century Gothic" charset="0"/>
                <a:cs typeface="Century Gothic" charset="0"/>
              </a:rPr>
              <a:t>Losizo</a:t>
            </a:r>
            <a:endParaRPr lang="en-US" sz="3200" dirty="0" smtClean="0">
              <a:latin typeface="Century Gothic" charset="0"/>
              <a:ea typeface="Century Gothic" charset="0"/>
              <a:cs typeface="Century Gothic" charset="0"/>
            </a:endParaRPr>
          </a:p>
          <a:p>
            <a:pPr algn="r"/>
            <a:r>
              <a:rPr lang="en-US" sz="3200" dirty="0">
                <a:latin typeface="Century Gothic" charset="0"/>
                <a:ea typeface="Century Gothic" charset="0"/>
                <a:cs typeface="Century Gothic" charset="0"/>
              </a:rPr>
              <a:t>has completed </a:t>
            </a:r>
            <a:r>
              <a:rPr lang="en-US" sz="3200" dirty="0" smtClean="0">
                <a:latin typeface="Century Gothic" charset="0"/>
                <a:ea typeface="Century Gothic" charset="0"/>
                <a:cs typeface="Century Gothic" charset="0"/>
              </a:rPr>
              <a:t>the</a:t>
            </a:r>
            <a:endParaRPr lang="en-US" sz="3200" dirty="0">
              <a:latin typeface="Century Gothic" charset="0"/>
              <a:ea typeface="Century Gothic" charset="0"/>
              <a:cs typeface="Century Gothic" charset="0"/>
            </a:endParaRPr>
          </a:p>
        </p:txBody>
      </p:sp>
    </p:spTree>
    <p:extLst>
      <p:ext uri="{BB962C8B-B14F-4D97-AF65-F5344CB8AC3E}">
        <p14:creationId xmlns:p14="http://schemas.microsoft.com/office/powerpoint/2010/main" val="11574825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16322" y="0"/>
            <a:ext cx="9047826" cy="2819400"/>
          </a:xfrm>
          <a:prstGeom prst="rect">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t>
            </a:r>
            <a:endParaRPr lang="en-US"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322" y="0"/>
            <a:ext cx="9144000" cy="6858000"/>
          </a:xfrm>
          <a:prstGeom prst="rect">
            <a:avLst/>
          </a:prstGeom>
        </p:spPr>
      </p:pic>
      <p:sp>
        <p:nvSpPr>
          <p:cNvPr id="5" name="Title 4"/>
          <p:cNvSpPr>
            <a:spLocks noGrp="1"/>
          </p:cNvSpPr>
          <p:nvPr>
            <p:ph type="title" idx="4294967295"/>
          </p:nvPr>
        </p:nvSpPr>
        <p:spPr>
          <a:xfrm>
            <a:off x="102077" y="2895600"/>
            <a:ext cx="7086649" cy="458279"/>
          </a:xfrm>
        </p:spPr>
        <p:txBody>
          <a:bodyPr>
            <a:noAutofit/>
          </a:bodyPr>
          <a:lstStyle/>
          <a:p>
            <a:r>
              <a:rPr lang="en-US" sz="2900" b="0" dirty="0" smtClean="0">
                <a:solidFill>
                  <a:srgbClr val="00B0F0"/>
                </a:solidFill>
                <a:effectLst>
                  <a:outerShdw blurRad="50800" dist="38100" dir="2700000" algn="tl" rotWithShape="0">
                    <a:prstClr val="black">
                      <a:alpha val="40000"/>
                    </a:prstClr>
                  </a:outerShdw>
                </a:effectLst>
                <a:latin typeface="KG The Last Time Bubble" charset="0"/>
                <a:ea typeface="KG The Last Time Bubble" charset="0"/>
                <a:cs typeface="KG The Last Time Bubble" charset="0"/>
              </a:rPr>
              <a:t>Certificate</a:t>
            </a:r>
            <a:r>
              <a:rPr lang="en-US" sz="2900" b="0" dirty="0" smtClean="0">
                <a:solidFill>
                  <a:srgbClr val="7BCF27"/>
                </a:solidFill>
                <a:effectLst>
                  <a:outerShdw blurRad="50800" dist="38100" dir="2700000" algn="tl" rotWithShape="0">
                    <a:prstClr val="black">
                      <a:alpha val="40000"/>
                    </a:prstClr>
                  </a:outerShdw>
                </a:effectLst>
                <a:latin typeface="KG The Last Time Bubble" charset="0"/>
                <a:ea typeface="KG The Last Time Bubble" charset="0"/>
                <a:cs typeface="KG The Last Time Bubble" charset="0"/>
              </a:rPr>
              <a:t> </a:t>
            </a:r>
            <a:r>
              <a:rPr lang="en-US" sz="2900" b="0" dirty="0" smtClean="0">
                <a:solidFill>
                  <a:schemeClr val="accent2"/>
                </a:solidFill>
                <a:effectLst>
                  <a:outerShdw blurRad="50800" dist="38100" dir="2700000" algn="tl" rotWithShape="0">
                    <a:prstClr val="black">
                      <a:alpha val="40000"/>
                    </a:prstClr>
                  </a:outerShdw>
                </a:effectLst>
                <a:latin typeface="KG The Last Time Bubble" charset="0"/>
                <a:ea typeface="KG The Last Time Bubble" charset="0"/>
                <a:cs typeface="KG The Last Time Bubble" charset="0"/>
              </a:rPr>
              <a:t>of </a:t>
            </a:r>
            <a:r>
              <a:rPr lang="en-US" sz="2900" b="0" dirty="0" smtClean="0">
                <a:solidFill>
                  <a:schemeClr val="accent6"/>
                </a:solidFill>
                <a:effectLst>
                  <a:outerShdw blurRad="50800" dist="38100" dir="2700000" algn="tl" rotWithShape="0">
                    <a:prstClr val="black">
                      <a:alpha val="40000"/>
                    </a:prstClr>
                  </a:outerShdw>
                </a:effectLst>
                <a:latin typeface="KG The Last Time Bubble" charset="0"/>
                <a:ea typeface="KG The Last Time Bubble" charset="0"/>
                <a:cs typeface="KG The Last Time Bubble" charset="0"/>
              </a:rPr>
              <a:t>participation</a:t>
            </a:r>
            <a:endParaRPr lang="en-US" sz="2900" dirty="0">
              <a:ln w="10160">
                <a:solidFill>
                  <a:schemeClr val="accent3"/>
                </a:solidFill>
                <a:prstDash val="solid"/>
              </a:ln>
              <a:solidFill>
                <a:schemeClr val="accent6"/>
              </a:solidFill>
              <a:effectLst>
                <a:outerShdw blurRad="50800" dist="38100" dir="2700000" algn="tl" rotWithShape="0">
                  <a:prstClr val="black">
                    <a:alpha val="40000"/>
                  </a:prstClr>
                </a:outerShdw>
              </a:effectLst>
              <a:latin typeface="KG The Last Time Bubble" charset="0"/>
              <a:ea typeface="KG The Last Time Bubble" charset="0"/>
              <a:cs typeface="KG The Last Time Bubble" charset="0"/>
            </a:endParaRPr>
          </a:p>
        </p:txBody>
      </p:sp>
      <p:sp>
        <p:nvSpPr>
          <p:cNvPr id="22" name="Rectangle 21"/>
          <p:cNvSpPr/>
          <p:nvPr/>
        </p:nvSpPr>
        <p:spPr>
          <a:xfrm>
            <a:off x="7233899" y="2895600"/>
            <a:ext cx="1828751" cy="3886200"/>
          </a:xfrm>
          <a:prstGeom prst="rect">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2"/>
          <p:cNvSpPr txBox="1">
            <a:spLocks/>
          </p:cNvSpPr>
          <p:nvPr/>
        </p:nvSpPr>
        <p:spPr>
          <a:xfrm>
            <a:off x="7235700" y="4669524"/>
            <a:ext cx="1825148" cy="379920"/>
          </a:xfrm>
          <a:prstGeom prst="rect">
            <a:avLst/>
          </a:prstGeom>
        </p:spPr>
        <p:txBody>
          <a:bodyPr vert="horz" lIns="91440" tIns="45720" rIns="91440" bIns="45720" rtlCol="0" anchor="t" anchorCtr="0">
            <a:noAutofit/>
          </a:bodyPr>
          <a:lstStyle>
            <a:lvl1pPr marL="342900" indent="-342900" algn="r" defTabSz="914400" rtl="0" eaLnBrk="1" latinLnBrk="0" hangingPunct="1">
              <a:spcBef>
                <a:spcPct val="20000"/>
              </a:spcBef>
              <a:buFont typeface="Arial" pitchFamily="34" charset="0"/>
              <a:buNone/>
              <a:defRPr lang="en-US" sz="2200" kern="1200" dirty="0" smtClean="0">
                <a:solidFill>
                  <a:schemeClr val="tx1">
                    <a:lumMod val="75000"/>
                    <a:lumOff val="25000"/>
                  </a:schemeClr>
                </a:solidFill>
                <a:latin typeface="Calibri"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pPr>
            <a:r>
              <a:rPr lang="en-US" sz="1000" dirty="0" smtClean="0">
                <a:latin typeface="Century Gothic" charset="0"/>
                <a:ea typeface="Century Gothic" charset="0"/>
                <a:cs typeface="Century Gothic" charset="0"/>
              </a:rPr>
              <a:t>GRAHAMSTOWN</a:t>
            </a:r>
          </a:p>
          <a:p>
            <a:pPr marL="0" indent="0" algn="ctr">
              <a:spcBef>
                <a:spcPts val="0"/>
              </a:spcBef>
            </a:pPr>
            <a:r>
              <a:rPr lang="en-US" sz="1000" dirty="0" smtClean="0">
                <a:latin typeface="Century Gothic" charset="0"/>
                <a:ea typeface="Century Gothic" charset="0"/>
                <a:cs typeface="Century Gothic" charset="0"/>
              </a:rPr>
              <a:t>12</a:t>
            </a:r>
            <a:r>
              <a:rPr lang="en-US" sz="1000" baseline="30000" dirty="0" smtClean="0">
                <a:latin typeface="Century Gothic" charset="0"/>
                <a:ea typeface="Century Gothic" charset="0"/>
                <a:cs typeface="Century Gothic" charset="0"/>
              </a:rPr>
              <a:t>th</a:t>
            </a:r>
            <a:r>
              <a:rPr lang="en-US" sz="1000" dirty="0" smtClean="0">
                <a:latin typeface="Century Gothic" charset="0"/>
                <a:ea typeface="Century Gothic" charset="0"/>
                <a:cs typeface="Century Gothic" charset="0"/>
              </a:rPr>
              <a:t> – 15</a:t>
            </a:r>
            <a:r>
              <a:rPr lang="en-US" sz="1000" baseline="30000" dirty="0" smtClean="0">
                <a:latin typeface="Century Gothic" charset="0"/>
                <a:ea typeface="Century Gothic" charset="0"/>
                <a:cs typeface="Century Gothic" charset="0"/>
              </a:rPr>
              <a:t>th</a:t>
            </a:r>
            <a:r>
              <a:rPr lang="en-US" sz="1000" dirty="0" smtClean="0">
                <a:latin typeface="Century Gothic" charset="0"/>
                <a:ea typeface="Century Gothic" charset="0"/>
                <a:cs typeface="Century Gothic" charset="0"/>
              </a:rPr>
              <a:t> MAY 2016</a:t>
            </a:r>
            <a:endParaRPr lang="en-US" sz="1000" dirty="0">
              <a:latin typeface="Century Gothic" charset="0"/>
              <a:ea typeface="Century Gothic" charset="0"/>
              <a:cs typeface="Century Gothic" charset="0"/>
            </a:endParaRPr>
          </a:p>
        </p:txBody>
      </p:sp>
      <p:pic>
        <p:nvPicPr>
          <p:cNvPr id="12" name="Picture 11"/>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583051" y="5651660"/>
            <a:ext cx="1130446" cy="527924"/>
          </a:xfrm>
          <a:prstGeom prst="rect">
            <a:avLst/>
          </a:prstGeom>
        </p:spPr>
      </p:pic>
      <p:sp>
        <p:nvSpPr>
          <p:cNvPr id="13" name="Text Placeholder 2"/>
          <p:cNvSpPr txBox="1">
            <a:spLocks/>
          </p:cNvSpPr>
          <p:nvPr/>
        </p:nvSpPr>
        <p:spPr>
          <a:xfrm>
            <a:off x="7235700" y="6056743"/>
            <a:ext cx="1825148" cy="725057"/>
          </a:xfrm>
          <a:prstGeom prst="rect">
            <a:avLst/>
          </a:prstGeom>
        </p:spPr>
        <p:txBody>
          <a:bodyPr vert="horz" lIns="91440" tIns="45720" rIns="91440" bIns="45720" rtlCol="0" anchor="t" anchorCtr="0">
            <a:noAutofit/>
          </a:bodyPr>
          <a:lstStyle>
            <a:lvl1pPr marL="342900" indent="-342900" algn="r" defTabSz="914400" rtl="0" eaLnBrk="1" latinLnBrk="0" hangingPunct="1">
              <a:spcBef>
                <a:spcPct val="20000"/>
              </a:spcBef>
              <a:buFont typeface="Arial" pitchFamily="34" charset="0"/>
              <a:buNone/>
              <a:defRPr lang="en-US" sz="2200" kern="1200" dirty="0" smtClean="0">
                <a:solidFill>
                  <a:schemeClr val="tx1">
                    <a:lumMod val="75000"/>
                    <a:lumOff val="25000"/>
                  </a:schemeClr>
                </a:solidFill>
                <a:latin typeface="Calibri"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pPr>
            <a:r>
              <a:rPr lang="en-US" sz="1000" dirty="0" smtClean="0">
                <a:latin typeface="Century Gothic" charset="0"/>
                <a:ea typeface="Century Gothic" charset="0"/>
                <a:cs typeface="Century Gothic" charset="0"/>
              </a:rPr>
              <a:t>Dr. Debbie Stott</a:t>
            </a:r>
          </a:p>
          <a:p>
            <a:pPr marL="0" indent="0" algn="ctr">
              <a:spcBef>
                <a:spcPts val="0"/>
              </a:spcBef>
            </a:pPr>
            <a:r>
              <a:rPr lang="en-US" sz="1000" dirty="0" smtClean="0">
                <a:latin typeface="Century Gothic" charset="0"/>
                <a:ea typeface="Century Gothic" charset="0"/>
                <a:cs typeface="Century Gothic" charset="0"/>
              </a:rPr>
              <a:t>STEAM Camp Coordinator</a:t>
            </a:r>
          </a:p>
          <a:p>
            <a:pPr marL="0" indent="0" algn="ctr">
              <a:spcBef>
                <a:spcPts val="0"/>
              </a:spcBef>
            </a:pPr>
            <a:r>
              <a:rPr lang="en-US" sz="1000" dirty="0" smtClean="0">
                <a:latin typeface="Century Gothic" charset="0"/>
                <a:ea typeface="Century Gothic" charset="0"/>
                <a:cs typeface="Century Gothic" charset="0"/>
              </a:rPr>
              <a:t>South African Numeracy Chair Project</a:t>
            </a:r>
            <a:endParaRPr lang="en-US" sz="1000" dirty="0">
              <a:latin typeface="Century Gothic" charset="0"/>
              <a:ea typeface="Century Gothic" charset="0"/>
              <a:cs typeface="Century Gothic" charset="0"/>
            </a:endParaRPr>
          </a:p>
        </p:txBody>
      </p:sp>
      <p:pic>
        <p:nvPicPr>
          <p:cNvPr id="15" name="Picture 14"/>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313750" y="2970721"/>
            <a:ext cx="1669049" cy="1677479"/>
          </a:xfrm>
          <a:prstGeom prst="rect">
            <a:avLst/>
          </a:prstGeom>
        </p:spPr>
      </p:pic>
      <p:sp>
        <p:nvSpPr>
          <p:cNvPr id="23" name="Title 4"/>
          <p:cNvSpPr txBox="1">
            <a:spLocks/>
          </p:cNvSpPr>
          <p:nvPr/>
        </p:nvSpPr>
        <p:spPr>
          <a:xfrm>
            <a:off x="3333456" y="5257800"/>
            <a:ext cx="3855270" cy="45827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endParaRPr lang="en-US" sz="2800" dirty="0" smtClean="0">
              <a:latin typeface="+mn-lt"/>
              <a:ea typeface="KG The Last Time Bubble" charset="0"/>
              <a:cs typeface="KG The Last Time Bubble" charset="0"/>
            </a:endParaRPr>
          </a:p>
        </p:txBody>
      </p:sp>
      <p:sp>
        <p:nvSpPr>
          <p:cNvPr id="16" name="Rectangle 15"/>
          <p:cNvSpPr/>
          <p:nvPr/>
        </p:nvSpPr>
        <p:spPr>
          <a:xfrm>
            <a:off x="3124200" y="3657601"/>
            <a:ext cx="4031697" cy="1600200"/>
          </a:xfrm>
          <a:prstGeom prst="rect">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25" name="Title 4"/>
          <p:cNvSpPr txBox="1">
            <a:spLocks/>
          </p:cNvSpPr>
          <p:nvPr/>
        </p:nvSpPr>
        <p:spPr>
          <a:xfrm>
            <a:off x="2921477" y="3975144"/>
            <a:ext cx="4267249" cy="91413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3200" dirty="0" err="1" smtClean="0">
                <a:solidFill>
                  <a:schemeClr val="bg1"/>
                </a:solidFill>
                <a:latin typeface="Century Gothic" charset="0"/>
                <a:ea typeface="Century Gothic" charset="0"/>
                <a:cs typeface="Century Gothic" charset="0"/>
              </a:rPr>
              <a:t>Lushca</a:t>
            </a:r>
            <a:r>
              <a:rPr lang="en-US" sz="3200" dirty="0" smtClean="0">
                <a:solidFill>
                  <a:schemeClr val="bg1"/>
                </a:solidFill>
                <a:latin typeface="Century Gothic" charset="0"/>
                <a:ea typeface="Century Gothic" charset="0"/>
                <a:cs typeface="Century Gothic" charset="0"/>
              </a:rPr>
              <a:t> De </a:t>
            </a:r>
            <a:r>
              <a:rPr lang="en-US" sz="3200" dirty="0" err="1" smtClean="0">
                <a:solidFill>
                  <a:schemeClr val="bg1"/>
                </a:solidFill>
                <a:latin typeface="Century Gothic" charset="0"/>
                <a:ea typeface="Century Gothic" charset="0"/>
                <a:cs typeface="Century Gothic" charset="0"/>
              </a:rPr>
              <a:t>Vos</a:t>
            </a:r>
            <a:endParaRPr lang="en-US" sz="3200" dirty="0" smtClean="0">
              <a:solidFill>
                <a:schemeClr val="bg1"/>
              </a:solidFill>
              <a:latin typeface="Century Gothic" charset="0"/>
              <a:ea typeface="Century Gothic" charset="0"/>
              <a:cs typeface="Century Gothic" charset="0"/>
            </a:endParaRPr>
          </a:p>
          <a:p>
            <a:pPr algn="r"/>
            <a:r>
              <a:rPr lang="en-US" sz="3200" dirty="0" smtClean="0">
                <a:solidFill>
                  <a:schemeClr val="bg1"/>
                </a:solidFill>
                <a:latin typeface="Century Gothic" charset="0"/>
                <a:ea typeface="Century Gothic" charset="0"/>
                <a:cs typeface="Century Gothic" charset="0"/>
              </a:rPr>
              <a:t>Lebone Centre</a:t>
            </a:r>
          </a:p>
          <a:p>
            <a:pPr algn="r"/>
            <a:r>
              <a:rPr lang="en-US" sz="3200" dirty="0">
                <a:solidFill>
                  <a:schemeClr val="bg1"/>
                </a:solidFill>
                <a:latin typeface="Century Gothic" charset="0"/>
                <a:ea typeface="Century Gothic" charset="0"/>
                <a:cs typeface="Century Gothic" charset="0"/>
              </a:rPr>
              <a:t>p</a:t>
            </a:r>
            <a:r>
              <a:rPr lang="en-US" sz="3200" dirty="0" smtClean="0">
                <a:solidFill>
                  <a:schemeClr val="bg1"/>
                </a:solidFill>
                <a:latin typeface="Century Gothic" charset="0"/>
                <a:ea typeface="Century Gothic" charset="0"/>
                <a:cs typeface="Century Gothic" charset="0"/>
              </a:rPr>
              <a:t>articipated in the</a:t>
            </a:r>
            <a:endParaRPr lang="en-US" sz="3200" dirty="0">
              <a:solidFill>
                <a:schemeClr val="bg1"/>
              </a:solidFill>
              <a:latin typeface="Century Gothic" charset="0"/>
              <a:ea typeface="Century Gothic" charset="0"/>
              <a:cs typeface="Century Gothic" charset="0"/>
            </a:endParaRPr>
          </a:p>
        </p:txBody>
      </p:sp>
    </p:spTree>
    <p:extLst>
      <p:ext uri="{BB962C8B-B14F-4D97-AF65-F5344CB8AC3E}">
        <p14:creationId xmlns:p14="http://schemas.microsoft.com/office/powerpoint/2010/main" val="13615680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16322" y="0"/>
            <a:ext cx="9047826" cy="2819400"/>
          </a:xfrm>
          <a:prstGeom prst="rect">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t>
            </a:r>
            <a:endParaRPr lang="en-US"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322" y="0"/>
            <a:ext cx="9144000" cy="6858000"/>
          </a:xfrm>
          <a:prstGeom prst="rect">
            <a:avLst/>
          </a:prstGeom>
        </p:spPr>
      </p:pic>
      <p:sp>
        <p:nvSpPr>
          <p:cNvPr id="5" name="Title 4"/>
          <p:cNvSpPr>
            <a:spLocks noGrp="1"/>
          </p:cNvSpPr>
          <p:nvPr>
            <p:ph type="title" idx="4294967295"/>
          </p:nvPr>
        </p:nvSpPr>
        <p:spPr>
          <a:xfrm>
            <a:off x="102077" y="2895600"/>
            <a:ext cx="7086649" cy="458279"/>
          </a:xfrm>
        </p:spPr>
        <p:txBody>
          <a:bodyPr>
            <a:noAutofit/>
          </a:bodyPr>
          <a:lstStyle/>
          <a:p>
            <a:r>
              <a:rPr lang="en-US" sz="2900" b="0" dirty="0" smtClean="0">
                <a:solidFill>
                  <a:srgbClr val="00B0F0"/>
                </a:solidFill>
                <a:effectLst>
                  <a:outerShdw blurRad="50800" dist="38100" dir="2700000" algn="tl" rotWithShape="0">
                    <a:prstClr val="black">
                      <a:alpha val="40000"/>
                    </a:prstClr>
                  </a:outerShdw>
                </a:effectLst>
                <a:latin typeface="KG The Last Time Bubble" charset="0"/>
                <a:ea typeface="KG The Last Time Bubble" charset="0"/>
                <a:cs typeface="KG The Last Time Bubble" charset="0"/>
              </a:rPr>
              <a:t>Certificate</a:t>
            </a:r>
            <a:r>
              <a:rPr lang="en-US" sz="2900" b="0" dirty="0" smtClean="0">
                <a:solidFill>
                  <a:srgbClr val="7BCF27"/>
                </a:solidFill>
                <a:effectLst>
                  <a:outerShdw blurRad="50800" dist="38100" dir="2700000" algn="tl" rotWithShape="0">
                    <a:prstClr val="black">
                      <a:alpha val="40000"/>
                    </a:prstClr>
                  </a:outerShdw>
                </a:effectLst>
                <a:latin typeface="KG The Last Time Bubble" charset="0"/>
                <a:ea typeface="KG The Last Time Bubble" charset="0"/>
                <a:cs typeface="KG The Last Time Bubble" charset="0"/>
              </a:rPr>
              <a:t> </a:t>
            </a:r>
            <a:r>
              <a:rPr lang="en-US" sz="2900" b="0" dirty="0" smtClean="0">
                <a:solidFill>
                  <a:schemeClr val="accent2"/>
                </a:solidFill>
                <a:effectLst>
                  <a:outerShdw blurRad="50800" dist="38100" dir="2700000" algn="tl" rotWithShape="0">
                    <a:prstClr val="black">
                      <a:alpha val="40000"/>
                    </a:prstClr>
                  </a:outerShdw>
                </a:effectLst>
                <a:latin typeface="KG The Last Time Bubble" charset="0"/>
                <a:ea typeface="KG The Last Time Bubble" charset="0"/>
                <a:cs typeface="KG The Last Time Bubble" charset="0"/>
              </a:rPr>
              <a:t>of </a:t>
            </a:r>
            <a:r>
              <a:rPr lang="en-US" sz="2900" b="0" dirty="0" smtClean="0">
                <a:solidFill>
                  <a:schemeClr val="accent6"/>
                </a:solidFill>
                <a:effectLst>
                  <a:outerShdw blurRad="50800" dist="38100" dir="2700000" algn="tl" rotWithShape="0">
                    <a:prstClr val="black">
                      <a:alpha val="40000"/>
                    </a:prstClr>
                  </a:outerShdw>
                </a:effectLst>
                <a:latin typeface="KG The Last Time Bubble" charset="0"/>
                <a:ea typeface="KG The Last Time Bubble" charset="0"/>
                <a:cs typeface="KG The Last Time Bubble" charset="0"/>
              </a:rPr>
              <a:t>participation</a:t>
            </a:r>
            <a:endParaRPr lang="en-US" sz="2900" dirty="0">
              <a:ln w="10160">
                <a:solidFill>
                  <a:schemeClr val="accent3"/>
                </a:solidFill>
                <a:prstDash val="solid"/>
              </a:ln>
              <a:solidFill>
                <a:schemeClr val="accent6"/>
              </a:solidFill>
              <a:effectLst>
                <a:outerShdw blurRad="50800" dist="38100" dir="2700000" algn="tl" rotWithShape="0">
                  <a:prstClr val="black">
                    <a:alpha val="40000"/>
                  </a:prstClr>
                </a:outerShdw>
              </a:effectLst>
              <a:latin typeface="KG The Last Time Bubble" charset="0"/>
              <a:ea typeface="KG The Last Time Bubble" charset="0"/>
              <a:cs typeface="KG The Last Time Bubble" charset="0"/>
            </a:endParaRPr>
          </a:p>
        </p:txBody>
      </p:sp>
      <p:sp>
        <p:nvSpPr>
          <p:cNvPr id="22" name="Rectangle 21"/>
          <p:cNvSpPr/>
          <p:nvPr/>
        </p:nvSpPr>
        <p:spPr>
          <a:xfrm>
            <a:off x="7233899" y="2895600"/>
            <a:ext cx="1828751" cy="3886200"/>
          </a:xfrm>
          <a:prstGeom prst="rect">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2"/>
          <p:cNvSpPr txBox="1">
            <a:spLocks/>
          </p:cNvSpPr>
          <p:nvPr/>
        </p:nvSpPr>
        <p:spPr>
          <a:xfrm>
            <a:off x="7235700" y="4669524"/>
            <a:ext cx="1825148" cy="379920"/>
          </a:xfrm>
          <a:prstGeom prst="rect">
            <a:avLst/>
          </a:prstGeom>
        </p:spPr>
        <p:txBody>
          <a:bodyPr vert="horz" lIns="91440" tIns="45720" rIns="91440" bIns="45720" rtlCol="0" anchor="t" anchorCtr="0">
            <a:noAutofit/>
          </a:bodyPr>
          <a:lstStyle>
            <a:lvl1pPr marL="342900" indent="-342900" algn="r" defTabSz="914400" rtl="0" eaLnBrk="1" latinLnBrk="0" hangingPunct="1">
              <a:spcBef>
                <a:spcPct val="20000"/>
              </a:spcBef>
              <a:buFont typeface="Arial" pitchFamily="34" charset="0"/>
              <a:buNone/>
              <a:defRPr lang="en-US" sz="2200" kern="1200" dirty="0" smtClean="0">
                <a:solidFill>
                  <a:schemeClr val="tx1">
                    <a:lumMod val="75000"/>
                    <a:lumOff val="25000"/>
                  </a:schemeClr>
                </a:solidFill>
                <a:latin typeface="Calibri"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pPr>
            <a:r>
              <a:rPr lang="en-US" sz="1000" dirty="0" smtClean="0">
                <a:latin typeface="Century Gothic" charset="0"/>
                <a:ea typeface="Century Gothic" charset="0"/>
                <a:cs typeface="Century Gothic" charset="0"/>
              </a:rPr>
              <a:t>GRAHAMSTOWN</a:t>
            </a:r>
          </a:p>
          <a:p>
            <a:pPr marL="0" indent="0" algn="ctr">
              <a:spcBef>
                <a:spcPts val="0"/>
              </a:spcBef>
            </a:pPr>
            <a:r>
              <a:rPr lang="en-US" sz="1000" dirty="0" smtClean="0">
                <a:latin typeface="Century Gothic" charset="0"/>
                <a:ea typeface="Century Gothic" charset="0"/>
                <a:cs typeface="Century Gothic" charset="0"/>
              </a:rPr>
              <a:t>12</a:t>
            </a:r>
            <a:r>
              <a:rPr lang="en-US" sz="1000" baseline="30000" dirty="0" smtClean="0">
                <a:latin typeface="Century Gothic" charset="0"/>
                <a:ea typeface="Century Gothic" charset="0"/>
                <a:cs typeface="Century Gothic" charset="0"/>
              </a:rPr>
              <a:t>th</a:t>
            </a:r>
            <a:r>
              <a:rPr lang="en-US" sz="1000" dirty="0" smtClean="0">
                <a:latin typeface="Century Gothic" charset="0"/>
                <a:ea typeface="Century Gothic" charset="0"/>
                <a:cs typeface="Century Gothic" charset="0"/>
              </a:rPr>
              <a:t> – 15</a:t>
            </a:r>
            <a:r>
              <a:rPr lang="en-US" sz="1000" baseline="30000" dirty="0" smtClean="0">
                <a:latin typeface="Century Gothic" charset="0"/>
                <a:ea typeface="Century Gothic" charset="0"/>
                <a:cs typeface="Century Gothic" charset="0"/>
              </a:rPr>
              <a:t>th</a:t>
            </a:r>
            <a:r>
              <a:rPr lang="en-US" sz="1000" dirty="0" smtClean="0">
                <a:latin typeface="Century Gothic" charset="0"/>
                <a:ea typeface="Century Gothic" charset="0"/>
                <a:cs typeface="Century Gothic" charset="0"/>
              </a:rPr>
              <a:t> MAY 2016</a:t>
            </a:r>
            <a:endParaRPr lang="en-US" sz="1000" dirty="0">
              <a:latin typeface="Century Gothic" charset="0"/>
              <a:ea typeface="Century Gothic" charset="0"/>
              <a:cs typeface="Century Gothic" charset="0"/>
            </a:endParaRPr>
          </a:p>
        </p:txBody>
      </p:sp>
      <p:pic>
        <p:nvPicPr>
          <p:cNvPr id="12" name="Picture 11"/>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583051" y="5651660"/>
            <a:ext cx="1130446" cy="527924"/>
          </a:xfrm>
          <a:prstGeom prst="rect">
            <a:avLst/>
          </a:prstGeom>
        </p:spPr>
      </p:pic>
      <p:sp>
        <p:nvSpPr>
          <p:cNvPr id="13" name="Text Placeholder 2"/>
          <p:cNvSpPr txBox="1">
            <a:spLocks/>
          </p:cNvSpPr>
          <p:nvPr/>
        </p:nvSpPr>
        <p:spPr>
          <a:xfrm>
            <a:off x="7235700" y="6056743"/>
            <a:ext cx="1825148" cy="725057"/>
          </a:xfrm>
          <a:prstGeom prst="rect">
            <a:avLst/>
          </a:prstGeom>
        </p:spPr>
        <p:txBody>
          <a:bodyPr vert="horz" lIns="91440" tIns="45720" rIns="91440" bIns="45720" rtlCol="0" anchor="t" anchorCtr="0">
            <a:noAutofit/>
          </a:bodyPr>
          <a:lstStyle>
            <a:lvl1pPr marL="342900" indent="-342900" algn="r" defTabSz="914400" rtl="0" eaLnBrk="1" latinLnBrk="0" hangingPunct="1">
              <a:spcBef>
                <a:spcPct val="20000"/>
              </a:spcBef>
              <a:buFont typeface="Arial" pitchFamily="34" charset="0"/>
              <a:buNone/>
              <a:defRPr lang="en-US" sz="2200" kern="1200" dirty="0" smtClean="0">
                <a:solidFill>
                  <a:schemeClr val="tx1">
                    <a:lumMod val="75000"/>
                    <a:lumOff val="25000"/>
                  </a:schemeClr>
                </a:solidFill>
                <a:latin typeface="Calibri"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pPr>
            <a:r>
              <a:rPr lang="en-US" sz="1000" dirty="0" smtClean="0">
                <a:latin typeface="Century Gothic" charset="0"/>
                <a:ea typeface="Century Gothic" charset="0"/>
                <a:cs typeface="Century Gothic" charset="0"/>
              </a:rPr>
              <a:t>Dr. Debbie Stott</a:t>
            </a:r>
          </a:p>
          <a:p>
            <a:pPr marL="0" indent="0" algn="ctr">
              <a:spcBef>
                <a:spcPts val="0"/>
              </a:spcBef>
            </a:pPr>
            <a:r>
              <a:rPr lang="en-US" sz="1000" dirty="0" smtClean="0">
                <a:latin typeface="Century Gothic" charset="0"/>
                <a:ea typeface="Century Gothic" charset="0"/>
                <a:cs typeface="Century Gothic" charset="0"/>
              </a:rPr>
              <a:t>STEAM Camp Coordinator</a:t>
            </a:r>
          </a:p>
          <a:p>
            <a:pPr marL="0" indent="0" algn="ctr">
              <a:spcBef>
                <a:spcPts val="0"/>
              </a:spcBef>
            </a:pPr>
            <a:r>
              <a:rPr lang="en-US" sz="1000" dirty="0" smtClean="0">
                <a:latin typeface="Century Gothic" charset="0"/>
                <a:ea typeface="Century Gothic" charset="0"/>
                <a:cs typeface="Century Gothic" charset="0"/>
              </a:rPr>
              <a:t>South African Numeracy Chair Project</a:t>
            </a:r>
            <a:endParaRPr lang="en-US" sz="1000" dirty="0">
              <a:latin typeface="Century Gothic" charset="0"/>
              <a:ea typeface="Century Gothic" charset="0"/>
              <a:cs typeface="Century Gothic" charset="0"/>
            </a:endParaRPr>
          </a:p>
        </p:txBody>
      </p:sp>
      <p:pic>
        <p:nvPicPr>
          <p:cNvPr id="15" name="Picture 14"/>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313750" y="2970721"/>
            <a:ext cx="1669049" cy="1677479"/>
          </a:xfrm>
          <a:prstGeom prst="rect">
            <a:avLst/>
          </a:prstGeom>
        </p:spPr>
      </p:pic>
      <p:sp>
        <p:nvSpPr>
          <p:cNvPr id="23" name="Title 4"/>
          <p:cNvSpPr txBox="1">
            <a:spLocks/>
          </p:cNvSpPr>
          <p:nvPr/>
        </p:nvSpPr>
        <p:spPr>
          <a:xfrm>
            <a:off x="3333456" y="5257800"/>
            <a:ext cx="3855270" cy="45827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endParaRPr lang="en-US" sz="2800" dirty="0" smtClean="0">
              <a:latin typeface="+mn-lt"/>
              <a:ea typeface="KG The Last Time Bubble" charset="0"/>
              <a:cs typeface="KG The Last Time Bubble" charset="0"/>
            </a:endParaRPr>
          </a:p>
        </p:txBody>
      </p:sp>
      <p:sp>
        <p:nvSpPr>
          <p:cNvPr id="16" name="Rectangle 15"/>
          <p:cNvSpPr/>
          <p:nvPr/>
        </p:nvSpPr>
        <p:spPr>
          <a:xfrm>
            <a:off x="3124200" y="3657601"/>
            <a:ext cx="4031697" cy="1600200"/>
          </a:xfrm>
          <a:prstGeom prst="rect">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25" name="Title 4"/>
          <p:cNvSpPr txBox="1">
            <a:spLocks/>
          </p:cNvSpPr>
          <p:nvPr/>
        </p:nvSpPr>
        <p:spPr>
          <a:xfrm>
            <a:off x="2921477" y="3975144"/>
            <a:ext cx="4267249" cy="91413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3200" dirty="0" smtClean="0">
                <a:solidFill>
                  <a:schemeClr val="bg1"/>
                </a:solidFill>
                <a:latin typeface="Century Gothic" charset="0"/>
                <a:ea typeface="Century Gothic" charset="0"/>
                <a:cs typeface="Century Gothic" charset="0"/>
              </a:rPr>
              <a:t>Jennifer Botha </a:t>
            </a:r>
          </a:p>
          <a:p>
            <a:pPr algn="r"/>
            <a:r>
              <a:rPr lang="en-US" sz="3200" dirty="0" smtClean="0">
                <a:solidFill>
                  <a:schemeClr val="bg1"/>
                </a:solidFill>
                <a:latin typeface="Century Gothic" charset="0"/>
                <a:ea typeface="Century Gothic" charset="0"/>
                <a:cs typeface="Century Gothic" charset="0"/>
              </a:rPr>
              <a:t>Lebone Centre</a:t>
            </a:r>
          </a:p>
          <a:p>
            <a:pPr algn="r"/>
            <a:r>
              <a:rPr lang="en-US" sz="3200" dirty="0">
                <a:solidFill>
                  <a:schemeClr val="bg1"/>
                </a:solidFill>
                <a:latin typeface="Century Gothic" charset="0"/>
                <a:ea typeface="Century Gothic" charset="0"/>
                <a:cs typeface="Century Gothic" charset="0"/>
              </a:rPr>
              <a:t>p</a:t>
            </a:r>
            <a:r>
              <a:rPr lang="en-US" sz="3200" dirty="0" smtClean="0">
                <a:solidFill>
                  <a:schemeClr val="bg1"/>
                </a:solidFill>
                <a:latin typeface="Century Gothic" charset="0"/>
                <a:ea typeface="Century Gothic" charset="0"/>
                <a:cs typeface="Century Gothic" charset="0"/>
              </a:rPr>
              <a:t>articipated in the</a:t>
            </a:r>
            <a:endParaRPr lang="en-US" sz="3200" dirty="0">
              <a:solidFill>
                <a:schemeClr val="bg1"/>
              </a:solidFill>
              <a:latin typeface="Century Gothic" charset="0"/>
              <a:ea typeface="Century Gothic" charset="0"/>
              <a:cs typeface="Century Gothic" charset="0"/>
            </a:endParaRPr>
          </a:p>
        </p:txBody>
      </p:sp>
    </p:spTree>
    <p:extLst>
      <p:ext uri="{BB962C8B-B14F-4D97-AF65-F5344CB8AC3E}">
        <p14:creationId xmlns:p14="http://schemas.microsoft.com/office/powerpoint/2010/main" val="2785663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16322" y="0"/>
            <a:ext cx="9047826" cy="2819400"/>
          </a:xfrm>
          <a:prstGeom prst="rect">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t>
            </a:r>
            <a:endParaRPr lang="en-US"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322" y="0"/>
            <a:ext cx="9144000" cy="6858000"/>
          </a:xfrm>
          <a:prstGeom prst="rect">
            <a:avLst/>
          </a:prstGeom>
        </p:spPr>
      </p:pic>
      <p:sp>
        <p:nvSpPr>
          <p:cNvPr id="5" name="Title 4"/>
          <p:cNvSpPr>
            <a:spLocks noGrp="1"/>
          </p:cNvSpPr>
          <p:nvPr>
            <p:ph type="title" idx="4294967295"/>
          </p:nvPr>
        </p:nvSpPr>
        <p:spPr>
          <a:xfrm>
            <a:off x="102077" y="2895600"/>
            <a:ext cx="7086649" cy="458279"/>
          </a:xfrm>
        </p:spPr>
        <p:txBody>
          <a:bodyPr>
            <a:noAutofit/>
          </a:bodyPr>
          <a:lstStyle/>
          <a:p>
            <a:r>
              <a:rPr lang="en-US" sz="2900" b="0" dirty="0" smtClean="0">
                <a:solidFill>
                  <a:srgbClr val="00B0F0"/>
                </a:solidFill>
                <a:effectLst>
                  <a:outerShdw blurRad="50800" dist="38100" dir="2700000" algn="tl" rotWithShape="0">
                    <a:prstClr val="black">
                      <a:alpha val="40000"/>
                    </a:prstClr>
                  </a:outerShdw>
                </a:effectLst>
                <a:latin typeface="KG The Last Time Bubble" charset="0"/>
                <a:ea typeface="KG The Last Time Bubble" charset="0"/>
                <a:cs typeface="KG The Last Time Bubble" charset="0"/>
              </a:rPr>
              <a:t>Certificate</a:t>
            </a:r>
            <a:r>
              <a:rPr lang="en-US" sz="2900" b="0" dirty="0" smtClean="0">
                <a:solidFill>
                  <a:srgbClr val="7BCF27"/>
                </a:solidFill>
                <a:effectLst>
                  <a:outerShdw blurRad="50800" dist="38100" dir="2700000" algn="tl" rotWithShape="0">
                    <a:prstClr val="black">
                      <a:alpha val="40000"/>
                    </a:prstClr>
                  </a:outerShdw>
                </a:effectLst>
                <a:latin typeface="KG The Last Time Bubble" charset="0"/>
                <a:ea typeface="KG The Last Time Bubble" charset="0"/>
                <a:cs typeface="KG The Last Time Bubble" charset="0"/>
              </a:rPr>
              <a:t> </a:t>
            </a:r>
            <a:r>
              <a:rPr lang="en-US" sz="2900" b="0" dirty="0" smtClean="0">
                <a:solidFill>
                  <a:schemeClr val="accent2"/>
                </a:solidFill>
                <a:effectLst>
                  <a:outerShdw blurRad="50800" dist="38100" dir="2700000" algn="tl" rotWithShape="0">
                    <a:prstClr val="black">
                      <a:alpha val="40000"/>
                    </a:prstClr>
                  </a:outerShdw>
                </a:effectLst>
                <a:latin typeface="KG The Last Time Bubble" charset="0"/>
                <a:ea typeface="KG The Last Time Bubble" charset="0"/>
                <a:cs typeface="KG The Last Time Bubble" charset="0"/>
              </a:rPr>
              <a:t>of </a:t>
            </a:r>
            <a:r>
              <a:rPr lang="en-US" sz="2900" b="0" dirty="0" smtClean="0">
                <a:solidFill>
                  <a:schemeClr val="accent6"/>
                </a:solidFill>
                <a:effectLst>
                  <a:outerShdw blurRad="50800" dist="38100" dir="2700000" algn="tl" rotWithShape="0">
                    <a:prstClr val="black">
                      <a:alpha val="40000"/>
                    </a:prstClr>
                  </a:outerShdw>
                </a:effectLst>
                <a:latin typeface="KG The Last Time Bubble" charset="0"/>
                <a:ea typeface="KG The Last Time Bubble" charset="0"/>
                <a:cs typeface="KG The Last Time Bubble" charset="0"/>
              </a:rPr>
              <a:t>participation</a:t>
            </a:r>
            <a:endParaRPr lang="en-US" sz="2900" dirty="0">
              <a:ln w="10160">
                <a:solidFill>
                  <a:schemeClr val="accent3"/>
                </a:solidFill>
                <a:prstDash val="solid"/>
              </a:ln>
              <a:solidFill>
                <a:schemeClr val="accent6"/>
              </a:solidFill>
              <a:effectLst>
                <a:outerShdw blurRad="50800" dist="38100" dir="2700000" algn="tl" rotWithShape="0">
                  <a:prstClr val="black">
                    <a:alpha val="40000"/>
                  </a:prstClr>
                </a:outerShdw>
              </a:effectLst>
              <a:latin typeface="KG The Last Time Bubble" charset="0"/>
              <a:ea typeface="KG The Last Time Bubble" charset="0"/>
              <a:cs typeface="KG The Last Time Bubble" charset="0"/>
            </a:endParaRPr>
          </a:p>
        </p:txBody>
      </p:sp>
      <p:sp>
        <p:nvSpPr>
          <p:cNvPr id="22" name="Rectangle 21"/>
          <p:cNvSpPr/>
          <p:nvPr/>
        </p:nvSpPr>
        <p:spPr>
          <a:xfrm>
            <a:off x="7233899" y="2895600"/>
            <a:ext cx="1828751" cy="3886200"/>
          </a:xfrm>
          <a:prstGeom prst="rect">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2"/>
          <p:cNvSpPr txBox="1">
            <a:spLocks/>
          </p:cNvSpPr>
          <p:nvPr/>
        </p:nvSpPr>
        <p:spPr>
          <a:xfrm>
            <a:off x="7235700" y="4669524"/>
            <a:ext cx="1825148" cy="379920"/>
          </a:xfrm>
          <a:prstGeom prst="rect">
            <a:avLst/>
          </a:prstGeom>
        </p:spPr>
        <p:txBody>
          <a:bodyPr vert="horz" lIns="91440" tIns="45720" rIns="91440" bIns="45720" rtlCol="0" anchor="t" anchorCtr="0">
            <a:noAutofit/>
          </a:bodyPr>
          <a:lstStyle>
            <a:lvl1pPr marL="342900" indent="-342900" algn="r" defTabSz="914400" rtl="0" eaLnBrk="1" latinLnBrk="0" hangingPunct="1">
              <a:spcBef>
                <a:spcPct val="20000"/>
              </a:spcBef>
              <a:buFont typeface="Arial" pitchFamily="34" charset="0"/>
              <a:buNone/>
              <a:defRPr lang="en-US" sz="2200" kern="1200" dirty="0" smtClean="0">
                <a:solidFill>
                  <a:schemeClr val="tx1">
                    <a:lumMod val="75000"/>
                    <a:lumOff val="25000"/>
                  </a:schemeClr>
                </a:solidFill>
                <a:latin typeface="Calibri"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pPr>
            <a:r>
              <a:rPr lang="en-US" sz="1000" dirty="0" smtClean="0">
                <a:latin typeface="Century Gothic" charset="0"/>
                <a:ea typeface="Century Gothic" charset="0"/>
                <a:cs typeface="Century Gothic" charset="0"/>
              </a:rPr>
              <a:t>GRAHAMSTOWN</a:t>
            </a:r>
          </a:p>
          <a:p>
            <a:pPr marL="0" indent="0" algn="ctr">
              <a:spcBef>
                <a:spcPts val="0"/>
              </a:spcBef>
            </a:pPr>
            <a:r>
              <a:rPr lang="en-US" sz="1000" dirty="0" smtClean="0">
                <a:latin typeface="Century Gothic" charset="0"/>
                <a:ea typeface="Century Gothic" charset="0"/>
                <a:cs typeface="Century Gothic" charset="0"/>
              </a:rPr>
              <a:t>12</a:t>
            </a:r>
            <a:r>
              <a:rPr lang="en-US" sz="1000" baseline="30000" dirty="0" smtClean="0">
                <a:latin typeface="Century Gothic" charset="0"/>
                <a:ea typeface="Century Gothic" charset="0"/>
                <a:cs typeface="Century Gothic" charset="0"/>
              </a:rPr>
              <a:t>th</a:t>
            </a:r>
            <a:r>
              <a:rPr lang="en-US" sz="1000" dirty="0" smtClean="0">
                <a:latin typeface="Century Gothic" charset="0"/>
                <a:ea typeface="Century Gothic" charset="0"/>
                <a:cs typeface="Century Gothic" charset="0"/>
              </a:rPr>
              <a:t> – 15</a:t>
            </a:r>
            <a:r>
              <a:rPr lang="en-US" sz="1000" baseline="30000" dirty="0" smtClean="0">
                <a:latin typeface="Century Gothic" charset="0"/>
                <a:ea typeface="Century Gothic" charset="0"/>
                <a:cs typeface="Century Gothic" charset="0"/>
              </a:rPr>
              <a:t>th</a:t>
            </a:r>
            <a:r>
              <a:rPr lang="en-US" sz="1000" dirty="0" smtClean="0">
                <a:latin typeface="Century Gothic" charset="0"/>
                <a:ea typeface="Century Gothic" charset="0"/>
                <a:cs typeface="Century Gothic" charset="0"/>
              </a:rPr>
              <a:t> MAY 2016</a:t>
            </a:r>
            <a:endParaRPr lang="en-US" sz="1000" dirty="0">
              <a:latin typeface="Century Gothic" charset="0"/>
              <a:ea typeface="Century Gothic" charset="0"/>
              <a:cs typeface="Century Gothic" charset="0"/>
            </a:endParaRPr>
          </a:p>
        </p:txBody>
      </p:sp>
      <p:pic>
        <p:nvPicPr>
          <p:cNvPr id="12" name="Picture 11"/>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583051" y="5651660"/>
            <a:ext cx="1130446" cy="527924"/>
          </a:xfrm>
          <a:prstGeom prst="rect">
            <a:avLst/>
          </a:prstGeom>
        </p:spPr>
      </p:pic>
      <p:sp>
        <p:nvSpPr>
          <p:cNvPr id="13" name="Text Placeholder 2"/>
          <p:cNvSpPr txBox="1">
            <a:spLocks/>
          </p:cNvSpPr>
          <p:nvPr/>
        </p:nvSpPr>
        <p:spPr>
          <a:xfrm>
            <a:off x="7235700" y="6056743"/>
            <a:ext cx="1825148" cy="725057"/>
          </a:xfrm>
          <a:prstGeom prst="rect">
            <a:avLst/>
          </a:prstGeom>
        </p:spPr>
        <p:txBody>
          <a:bodyPr vert="horz" lIns="91440" tIns="45720" rIns="91440" bIns="45720" rtlCol="0" anchor="t" anchorCtr="0">
            <a:noAutofit/>
          </a:bodyPr>
          <a:lstStyle>
            <a:lvl1pPr marL="342900" indent="-342900" algn="r" defTabSz="914400" rtl="0" eaLnBrk="1" latinLnBrk="0" hangingPunct="1">
              <a:spcBef>
                <a:spcPct val="20000"/>
              </a:spcBef>
              <a:buFont typeface="Arial" pitchFamily="34" charset="0"/>
              <a:buNone/>
              <a:defRPr lang="en-US" sz="2200" kern="1200" dirty="0" smtClean="0">
                <a:solidFill>
                  <a:schemeClr val="tx1">
                    <a:lumMod val="75000"/>
                    <a:lumOff val="25000"/>
                  </a:schemeClr>
                </a:solidFill>
                <a:latin typeface="Calibri"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pPr>
            <a:r>
              <a:rPr lang="en-US" sz="1000" dirty="0" smtClean="0">
                <a:latin typeface="Century Gothic" charset="0"/>
                <a:ea typeface="Century Gothic" charset="0"/>
                <a:cs typeface="Century Gothic" charset="0"/>
              </a:rPr>
              <a:t>Dr. Debbie Stott</a:t>
            </a:r>
          </a:p>
          <a:p>
            <a:pPr marL="0" indent="0" algn="ctr">
              <a:spcBef>
                <a:spcPts val="0"/>
              </a:spcBef>
            </a:pPr>
            <a:r>
              <a:rPr lang="en-US" sz="1000" dirty="0" smtClean="0">
                <a:latin typeface="Century Gothic" charset="0"/>
                <a:ea typeface="Century Gothic" charset="0"/>
                <a:cs typeface="Century Gothic" charset="0"/>
              </a:rPr>
              <a:t>STEAM Camp Coordinator</a:t>
            </a:r>
          </a:p>
          <a:p>
            <a:pPr marL="0" indent="0" algn="ctr">
              <a:spcBef>
                <a:spcPts val="0"/>
              </a:spcBef>
            </a:pPr>
            <a:r>
              <a:rPr lang="en-US" sz="1000" dirty="0" smtClean="0">
                <a:latin typeface="Century Gothic" charset="0"/>
                <a:ea typeface="Century Gothic" charset="0"/>
                <a:cs typeface="Century Gothic" charset="0"/>
              </a:rPr>
              <a:t>South African Numeracy Chair Project</a:t>
            </a:r>
            <a:endParaRPr lang="en-US" sz="1000" dirty="0">
              <a:latin typeface="Century Gothic" charset="0"/>
              <a:ea typeface="Century Gothic" charset="0"/>
              <a:cs typeface="Century Gothic" charset="0"/>
            </a:endParaRPr>
          </a:p>
        </p:txBody>
      </p:sp>
      <p:pic>
        <p:nvPicPr>
          <p:cNvPr id="15" name="Picture 14"/>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313750" y="2970721"/>
            <a:ext cx="1669049" cy="1677479"/>
          </a:xfrm>
          <a:prstGeom prst="rect">
            <a:avLst/>
          </a:prstGeom>
        </p:spPr>
      </p:pic>
      <p:sp>
        <p:nvSpPr>
          <p:cNvPr id="23" name="Title 4"/>
          <p:cNvSpPr txBox="1">
            <a:spLocks/>
          </p:cNvSpPr>
          <p:nvPr/>
        </p:nvSpPr>
        <p:spPr>
          <a:xfrm>
            <a:off x="3333456" y="5257800"/>
            <a:ext cx="3855270" cy="45827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endParaRPr lang="en-US" sz="2800" dirty="0" smtClean="0">
              <a:latin typeface="+mn-lt"/>
              <a:ea typeface="KG The Last Time Bubble" charset="0"/>
              <a:cs typeface="KG The Last Time Bubble" charset="0"/>
            </a:endParaRPr>
          </a:p>
        </p:txBody>
      </p:sp>
      <p:sp>
        <p:nvSpPr>
          <p:cNvPr id="16" name="Rectangle 15"/>
          <p:cNvSpPr/>
          <p:nvPr/>
        </p:nvSpPr>
        <p:spPr>
          <a:xfrm>
            <a:off x="3124200" y="3657601"/>
            <a:ext cx="4031697" cy="1600200"/>
          </a:xfrm>
          <a:prstGeom prst="rect">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25" name="Title 4"/>
          <p:cNvSpPr txBox="1">
            <a:spLocks/>
          </p:cNvSpPr>
          <p:nvPr/>
        </p:nvSpPr>
        <p:spPr>
          <a:xfrm>
            <a:off x="2921477" y="3975144"/>
            <a:ext cx="4267249" cy="91413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3200" dirty="0" smtClean="0">
                <a:solidFill>
                  <a:schemeClr val="bg1"/>
                </a:solidFill>
                <a:latin typeface="Century Gothic" charset="0"/>
                <a:ea typeface="Century Gothic" charset="0"/>
                <a:cs typeface="Century Gothic" charset="0"/>
              </a:rPr>
              <a:t>Benita </a:t>
            </a:r>
            <a:r>
              <a:rPr lang="en-US" sz="3200" dirty="0" err="1" smtClean="0">
                <a:solidFill>
                  <a:schemeClr val="bg1"/>
                </a:solidFill>
                <a:latin typeface="Century Gothic" charset="0"/>
                <a:ea typeface="Century Gothic" charset="0"/>
                <a:cs typeface="Century Gothic" charset="0"/>
              </a:rPr>
              <a:t>Oerson</a:t>
            </a:r>
            <a:r>
              <a:rPr lang="en-US" sz="3200" dirty="0" smtClean="0">
                <a:solidFill>
                  <a:schemeClr val="bg1"/>
                </a:solidFill>
                <a:latin typeface="Century Gothic" charset="0"/>
                <a:ea typeface="Century Gothic" charset="0"/>
                <a:cs typeface="Century Gothic" charset="0"/>
              </a:rPr>
              <a:t> </a:t>
            </a:r>
            <a:endParaRPr lang="en-US" sz="3200" dirty="0" smtClean="0">
              <a:solidFill>
                <a:schemeClr val="bg1"/>
              </a:solidFill>
              <a:latin typeface="Century Gothic" charset="0"/>
              <a:ea typeface="Century Gothic" charset="0"/>
              <a:cs typeface="Century Gothic" charset="0"/>
            </a:endParaRPr>
          </a:p>
          <a:p>
            <a:pPr algn="r"/>
            <a:r>
              <a:rPr lang="en-US" sz="3200" dirty="0" smtClean="0">
                <a:solidFill>
                  <a:schemeClr val="bg1"/>
                </a:solidFill>
                <a:latin typeface="Century Gothic" charset="0"/>
                <a:ea typeface="Century Gothic" charset="0"/>
                <a:cs typeface="Century Gothic" charset="0"/>
              </a:rPr>
              <a:t>Lebone Centre</a:t>
            </a:r>
          </a:p>
          <a:p>
            <a:pPr algn="r"/>
            <a:r>
              <a:rPr lang="en-US" sz="3200" dirty="0">
                <a:solidFill>
                  <a:schemeClr val="bg1"/>
                </a:solidFill>
                <a:latin typeface="Century Gothic" charset="0"/>
                <a:ea typeface="Century Gothic" charset="0"/>
                <a:cs typeface="Century Gothic" charset="0"/>
              </a:rPr>
              <a:t>p</a:t>
            </a:r>
            <a:r>
              <a:rPr lang="en-US" sz="3200" dirty="0" smtClean="0">
                <a:solidFill>
                  <a:schemeClr val="bg1"/>
                </a:solidFill>
                <a:latin typeface="Century Gothic" charset="0"/>
                <a:ea typeface="Century Gothic" charset="0"/>
                <a:cs typeface="Century Gothic" charset="0"/>
              </a:rPr>
              <a:t>articipated in the</a:t>
            </a:r>
            <a:endParaRPr lang="en-US" sz="3200" dirty="0">
              <a:solidFill>
                <a:schemeClr val="bg1"/>
              </a:solidFill>
              <a:latin typeface="Century Gothic" charset="0"/>
              <a:ea typeface="Century Gothic" charset="0"/>
              <a:cs typeface="Century Gothic" charset="0"/>
            </a:endParaRPr>
          </a:p>
        </p:txBody>
      </p:sp>
    </p:spTree>
    <p:extLst>
      <p:ext uri="{BB962C8B-B14F-4D97-AF65-F5344CB8AC3E}">
        <p14:creationId xmlns:p14="http://schemas.microsoft.com/office/powerpoint/2010/main" val="14368924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16322" y="0"/>
            <a:ext cx="9047826" cy="2819400"/>
          </a:xfrm>
          <a:prstGeom prst="rect">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t>
            </a:r>
            <a:endParaRPr lang="en-US"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322" y="0"/>
            <a:ext cx="9144000" cy="6858000"/>
          </a:xfrm>
          <a:prstGeom prst="rect">
            <a:avLst/>
          </a:prstGeom>
        </p:spPr>
      </p:pic>
      <p:sp>
        <p:nvSpPr>
          <p:cNvPr id="5" name="Title 4"/>
          <p:cNvSpPr>
            <a:spLocks noGrp="1"/>
          </p:cNvSpPr>
          <p:nvPr>
            <p:ph type="title" idx="4294967295"/>
          </p:nvPr>
        </p:nvSpPr>
        <p:spPr>
          <a:xfrm>
            <a:off x="102077" y="2895600"/>
            <a:ext cx="7086649" cy="458279"/>
          </a:xfrm>
        </p:spPr>
        <p:txBody>
          <a:bodyPr>
            <a:noAutofit/>
          </a:bodyPr>
          <a:lstStyle/>
          <a:p>
            <a:r>
              <a:rPr lang="en-US" sz="2900" b="0" dirty="0" smtClean="0">
                <a:solidFill>
                  <a:srgbClr val="00B0F0"/>
                </a:solidFill>
                <a:effectLst>
                  <a:outerShdw blurRad="50800" dist="38100" dir="2700000" algn="tl" rotWithShape="0">
                    <a:prstClr val="black">
                      <a:alpha val="40000"/>
                    </a:prstClr>
                  </a:outerShdw>
                </a:effectLst>
                <a:latin typeface="KG The Last Time Bubble" charset="0"/>
                <a:ea typeface="KG The Last Time Bubble" charset="0"/>
                <a:cs typeface="KG The Last Time Bubble" charset="0"/>
              </a:rPr>
              <a:t>Certificate</a:t>
            </a:r>
            <a:r>
              <a:rPr lang="en-US" sz="2900" b="0" dirty="0" smtClean="0">
                <a:solidFill>
                  <a:srgbClr val="7BCF27"/>
                </a:solidFill>
                <a:effectLst>
                  <a:outerShdw blurRad="50800" dist="38100" dir="2700000" algn="tl" rotWithShape="0">
                    <a:prstClr val="black">
                      <a:alpha val="40000"/>
                    </a:prstClr>
                  </a:outerShdw>
                </a:effectLst>
                <a:latin typeface="KG The Last Time Bubble" charset="0"/>
                <a:ea typeface="KG The Last Time Bubble" charset="0"/>
                <a:cs typeface="KG The Last Time Bubble" charset="0"/>
              </a:rPr>
              <a:t> </a:t>
            </a:r>
            <a:r>
              <a:rPr lang="en-US" sz="2900" b="0" dirty="0" smtClean="0">
                <a:solidFill>
                  <a:schemeClr val="accent2"/>
                </a:solidFill>
                <a:effectLst>
                  <a:outerShdw blurRad="50800" dist="38100" dir="2700000" algn="tl" rotWithShape="0">
                    <a:prstClr val="black">
                      <a:alpha val="40000"/>
                    </a:prstClr>
                  </a:outerShdw>
                </a:effectLst>
                <a:latin typeface="KG The Last Time Bubble" charset="0"/>
                <a:ea typeface="KG The Last Time Bubble" charset="0"/>
                <a:cs typeface="KG The Last Time Bubble" charset="0"/>
              </a:rPr>
              <a:t>of </a:t>
            </a:r>
            <a:r>
              <a:rPr lang="en-US" sz="2900" b="0" dirty="0" smtClean="0">
                <a:solidFill>
                  <a:schemeClr val="accent6"/>
                </a:solidFill>
                <a:effectLst>
                  <a:outerShdw blurRad="50800" dist="38100" dir="2700000" algn="tl" rotWithShape="0">
                    <a:prstClr val="black">
                      <a:alpha val="40000"/>
                    </a:prstClr>
                  </a:outerShdw>
                </a:effectLst>
                <a:latin typeface="KG The Last Time Bubble" charset="0"/>
                <a:ea typeface="KG The Last Time Bubble" charset="0"/>
                <a:cs typeface="KG The Last Time Bubble" charset="0"/>
              </a:rPr>
              <a:t>participation</a:t>
            </a:r>
            <a:endParaRPr lang="en-US" sz="2900" dirty="0">
              <a:ln w="10160">
                <a:solidFill>
                  <a:schemeClr val="accent3"/>
                </a:solidFill>
                <a:prstDash val="solid"/>
              </a:ln>
              <a:solidFill>
                <a:schemeClr val="accent6"/>
              </a:solidFill>
              <a:effectLst>
                <a:outerShdw blurRad="50800" dist="38100" dir="2700000" algn="tl" rotWithShape="0">
                  <a:prstClr val="black">
                    <a:alpha val="40000"/>
                  </a:prstClr>
                </a:outerShdw>
              </a:effectLst>
              <a:latin typeface="KG The Last Time Bubble" charset="0"/>
              <a:ea typeface="KG The Last Time Bubble" charset="0"/>
              <a:cs typeface="KG The Last Time Bubble" charset="0"/>
            </a:endParaRPr>
          </a:p>
        </p:txBody>
      </p:sp>
      <p:sp>
        <p:nvSpPr>
          <p:cNvPr id="22" name="Rectangle 21"/>
          <p:cNvSpPr/>
          <p:nvPr/>
        </p:nvSpPr>
        <p:spPr>
          <a:xfrm>
            <a:off x="7233899" y="2895600"/>
            <a:ext cx="1828751" cy="3886200"/>
          </a:xfrm>
          <a:prstGeom prst="rect">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2"/>
          <p:cNvSpPr txBox="1">
            <a:spLocks/>
          </p:cNvSpPr>
          <p:nvPr/>
        </p:nvSpPr>
        <p:spPr>
          <a:xfrm>
            <a:off x="7235700" y="4669524"/>
            <a:ext cx="1825148" cy="379920"/>
          </a:xfrm>
          <a:prstGeom prst="rect">
            <a:avLst/>
          </a:prstGeom>
        </p:spPr>
        <p:txBody>
          <a:bodyPr vert="horz" lIns="91440" tIns="45720" rIns="91440" bIns="45720" rtlCol="0" anchor="t" anchorCtr="0">
            <a:noAutofit/>
          </a:bodyPr>
          <a:lstStyle>
            <a:lvl1pPr marL="342900" indent="-342900" algn="r" defTabSz="914400" rtl="0" eaLnBrk="1" latinLnBrk="0" hangingPunct="1">
              <a:spcBef>
                <a:spcPct val="20000"/>
              </a:spcBef>
              <a:buFont typeface="Arial" pitchFamily="34" charset="0"/>
              <a:buNone/>
              <a:defRPr lang="en-US" sz="2200" kern="1200" dirty="0" smtClean="0">
                <a:solidFill>
                  <a:schemeClr val="tx1">
                    <a:lumMod val="75000"/>
                    <a:lumOff val="25000"/>
                  </a:schemeClr>
                </a:solidFill>
                <a:latin typeface="Calibri"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pPr>
            <a:r>
              <a:rPr lang="en-US" sz="1000" dirty="0" smtClean="0">
                <a:latin typeface="Century Gothic" charset="0"/>
                <a:ea typeface="Century Gothic" charset="0"/>
                <a:cs typeface="Century Gothic" charset="0"/>
              </a:rPr>
              <a:t>GRAHAMSTOWN</a:t>
            </a:r>
          </a:p>
          <a:p>
            <a:pPr marL="0" indent="0" algn="ctr">
              <a:spcBef>
                <a:spcPts val="0"/>
              </a:spcBef>
            </a:pPr>
            <a:r>
              <a:rPr lang="en-US" sz="1000" dirty="0" smtClean="0">
                <a:latin typeface="Century Gothic" charset="0"/>
                <a:ea typeface="Century Gothic" charset="0"/>
                <a:cs typeface="Century Gothic" charset="0"/>
              </a:rPr>
              <a:t>12</a:t>
            </a:r>
            <a:r>
              <a:rPr lang="en-US" sz="1000" baseline="30000" dirty="0" smtClean="0">
                <a:latin typeface="Century Gothic" charset="0"/>
                <a:ea typeface="Century Gothic" charset="0"/>
                <a:cs typeface="Century Gothic" charset="0"/>
              </a:rPr>
              <a:t>th</a:t>
            </a:r>
            <a:r>
              <a:rPr lang="en-US" sz="1000" dirty="0" smtClean="0">
                <a:latin typeface="Century Gothic" charset="0"/>
                <a:ea typeface="Century Gothic" charset="0"/>
                <a:cs typeface="Century Gothic" charset="0"/>
              </a:rPr>
              <a:t> – 15</a:t>
            </a:r>
            <a:r>
              <a:rPr lang="en-US" sz="1000" baseline="30000" dirty="0" smtClean="0">
                <a:latin typeface="Century Gothic" charset="0"/>
                <a:ea typeface="Century Gothic" charset="0"/>
                <a:cs typeface="Century Gothic" charset="0"/>
              </a:rPr>
              <a:t>th</a:t>
            </a:r>
            <a:r>
              <a:rPr lang="en-US" sz="1000" dirty="0" smtClean="0">
                <a:latin typeface="Century Gothic" charset="0"/>
                <a:ea typeface="Century Gothic" charset="0"/>
                <a:cs typeface="Century Gothic" charset="0"/>
              </a:rPr>
              <a:t> MAY 2016</a:t>
            </a:r>
            <a:endParaRPr lang="en-US" sz="1000" dirty="0">
              <a:latin typeface="Century Gothic" charset="0"/>
              <a:ea typeface="Century Gothic" charset="0"/>
              <a:cs typeface="Century Gothic" charset="0"/>
            </a:endParaRPr>
          </a:p>
        </p:txBody>
      </p:sp>
      <p:pic>
        <p:nvPicPr>
          <p:cNvPr id="12" name="Picture 11"/>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583051" y="5651660"/>
            <a:ext cx="1130446" cy="527924"/>
          </a:xfrm>
          <a:prstGeom prst="rect">
            <a:avLst/>
          </a:prstGeom>
        </p:spPr>
      </p:pic>
      <p:sp>
        <p:nvSpPr>
          <p:cNvPr id="13" name="Text Placeholder 2"/>
          <p:cNvSpPr txBox="1">
            <a:spLocks/>
          </p:cNvSpPr>
          <p:nvPr/>
        </p:nvSpPr>
        <p:spPr>
          <a:xfrm>
            <a:off x="7235700" y="6056743"/>
            <a:ext cx="1825148" cy="725057"/>
          </a:xfrm>
          <a:prstGeom prst="rect">
            <a:avLst/>
          </a:prstGeom>
        </p:spPr>
        <p:txBody>
          <a:bodyPr vert="horz" lIns="91440" tIns="45720" rIns="91440" bIns="45720" rtlCol="0" anchor="t" anchorCtr="0">
            <a:noAutofit/>
          </a:bodyPr>
          <a:lstStyle>
            <a:lvl1pPr marL="342900" indent="-342900" algn="r" defTabSz="914400" rtl="0" eaLnBrk="1" latinLnBrk="0" hangingPunct="1">
              <a:spcBef>
                <a:spcPct val="20000"/>
              </a:spcBef>
              <a:buFont typeface="Arial" pitchFamily="34" charset="0"/>
              <a:buNone/>
              <a:defRPr lang="en-US" sz="2200" kern="1200" dirty="0" smtClean="0">
                <a:solidFill>
                  <a:schemeClr val="tx1">
                    <a:lumMod val="75000"/>
                    <a:lumOff val="25000"/>
                  </a:schemeClr>
                </a:solidFill>
                <a:latin typeface="Calibri"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pPr>
            <a:r>
              <a:rPr lang="en-US" sz="1000" dirty="0" smtClean="0">
                <a:latin typeface="Century Gothic" charset="0"/>
                <a:ea typeface="Century Gothic" charset="0"/>
                <a:cs typeface="Century Gothic" charset="0"/>
              </a:rPr>
              <a:t>Dr. Debbie Stott</a:t>
            </a:r>
          </a:p>
          <a:p>
            <a:pPr marL="0" indent="0" algn="ctr">
              <a:spcBef>
                <a:spcPts val="0"/>
              </a:spcBef>
            </a:pPr>
            <a:r>
              <a:rPr lang="en-US" sz="1000" dirty="0" smtClean="0">
                <a:latin typeface="Century Gothic" charset="0"/>
                <a:ea typeface="Century Gothic" charset="0"/>
                <a:cs typeface="Century Gothic" charset="0"/>
              </a:rPr>
              <a:t>STEAM Camp Coordinator</a:t>
            </a:r>
          </a:p>
          <a:p>
            <a:pPr marL="0" indent="0" algn="ctr">
              <a:spcBef>
                <a:spcPts val="0"/>
              </a:spcBef>
            </a:pPr>
            <a:r>
              <a:rPr lang="en-US" sz="1000" dirty="0" smtClean="0">
                <a:latin typeface="Century Gothic" charset="0"/>
                <a:ea typeface="Century Gothic" charset="0"/>
                <a:cs typeface="Century Gothic" charset="0"/>
              </a:rPr>
              <a:t>South African Numeracy Chair Project</a:t>
            </a:r>
            <a:endParaRPr lang="en-US" sz="1000" dirty="0">
              <a:latin typeface="Century Gothic" charset="0"/>
              <a:ea typeface="Century Gothic" charset="0"/>
              <a:cs typeface="Century Gothic" charset="0"/>
            </a:endParaRPr>
          </a:p>
        </p:txBody>
      </p:sp>
      <p:pic>
        <p:nvPicPr>
          <p:cNvPr id="15" name="Picture 14"/>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313750" y="2970721"/>
            <a:ext cx="1669049" cy="1677479"/>
          </a:xfrm>
          <a:prstGeom prst="rect">
            <a:avLst/>
          </a:prstGeom>
        </p:spPr>
      </p:pic>
      <p:sp>
        <p:nvSpPr>
          <p:cNvPr id="23" name="Title 4"/>
          <p:cNvSpPr txBox="1">
            <a:spLocks/>
          </p:cNvSpPr>
          <p:nvPr/>
        </p:nvSpPr>
        <p:spPr>
          <a:xfrm>
            <a:off x="3333456" y="5257800"/>
            <a:ext cx="3855270" cy="45827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endParaRPr lang="en-US" sz="2800" dirty="0" smtClean="0">
              <a:latin typeface="+mn-lt"/>
              <a:ea typeface="KG The Last Time Bubble" charset="0"/>
              <a:cs typeface="KG The Last Time Bubble" charset="0"/>
            </a:endParaRPr>
          </a:p>
        </p:txBody>
      </p:sp>
      <p:sp>
        <p:nvSpPr>
          <p:cNvPr id="16" name="Rectangle 15"/>
          <p:cNvSpPr/>
          <p:nvPr/>
        </p:nvSpPr>
        <p:spPr>
          <a:xfrm>
            <a:off x="3124200" y="3657601"/>
            <a:ext cx="4031697" cy="1600200"/>
          </a:xfrm>
          <a:prstGeom prst="rect">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25" name="Title 4"/>
          <p:cNvSpPr txBox="1">
            <a:spLocks/>
          </p:cNvSpPr>
          <p:nvPr/>
        </p:nvSpPr>
        <p:spPr>
          <a:xfrm>
            <a:off x="2921477" y="3975144"/>
            <a:ext cx="4267249" cy="91413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3200" dirty="0" smtClean="0">
                <a:solidFill>
                  <a:schemeClr val="bg1"/>
                </a:solidFill>
                <a:latin typeface="Century Gothic" charset="0"/>
                <a:ea typeface="Century Gothic" charset="0"/>
                <a:cs typeface="Century Gothic" charset="0"/>
              </a:rPr>
              <a:t>Amy Webster </a:t>
            </a:r>
          </a:p>
          <a:p>
            <a:pPr algn="r"/>
            <a:r>
              <a:rPr lang="en-US" sz="3200" dirty="0" smtClean="0">
                <a:solidFill>
                  <a:schemeClr val="bg1"/>
                </a:solidFill>
                <a:latin typeface="Century Gothic" charset="0"/>
                <a:ea typeface="Century Gothic" charset="0"/>
                <a:cs typeface="Century Gothic" charset="0"/>
              </a:rPr>
              <a:t>Lebone Centre</a:t>
            </a:r>
          </a:p>
          <a:p>
            <a:pPr algn="r"/>
            <a:r>
              <a:rPr lang="en-US" sz="3200" dirty="0">
                <a:solidFill>
                  <a:schemeClr val="bg1"/>
                </a:solidFill>
                <a:latin typeface="Century Gothic" charset="0"/>
                <a:ea typeface="Century Gothic" charset="0"/>
                <a:cs typeface="Century Gothic" charset="0"/>
              </a:rPr>
              <a:t>p</a:t>
            </a:r>
            <a:r>
              <a:rPr lang="en-US" sz="3200" dirty="0" smtClean="0">
                <a:solidFill>
                  <a:schemeClr val="bg1"/>
                </a:solidFill>
                <a:latin typeface="Century Gothic" charset="0"/>
                <a:ea typeface="Century Gothic" charset="0"/>
                <a:cs typeface="Century Gothic" charset="0"/>
              </a:rPr>
              <a:t>articipated in the</a:t>
            </a:r>
            <a:endParaRPr lang="en-US" sz="3200" dirty="0">
              <a:solidFill>
                <a:schemeClr val="bg1"/>
              </a:solidFill>
              <a:latin typeface="Century Gothic" charset="0"/>
              <a:ea typeface="Century Gothic" charset="0"/>
              <a:cs typeface="Century Gothic" charset="0"/>
            </a:endParaRPr>
          </a:p>
        </p:txBody>
      </p:sp>
    </p:spTree>
    <p:extLst>
      <p:ext uri="{BB962C8B-B14F-4D97-AF65-F5344CB8AC3E}">
        <p14:creationId xmlns:p14="http://schemas.microsoft.com/office/powerpoint/2010/main" val="1361207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16322" y="0"/>
            <a:ext cx="9047826" cy="2819400"/>
          </a:xfrm>
          <a:prstGeom prst="rect">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t>
            </a:r>
            <a:endParaRPr lang="en-US"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322" y="0"/>
            <a:ext cx="9144000" cy="6858000"/>
          </a:xfrm>
          <a:prstGeom prst="rect">
            <a:avLst/>
          </a:prstGeom>
        </p:spPr>
      </p:pic>
      <p:sp>
        <p:nvSpPr>
          <p:cNvPr id="5" name="Title 4"/>
          <p:cNvSpPr>
            <a:spLocks noGrp="1"/>
          </p:cNvSpPr>
          <p:nvPr>
            <p:ph type="title" idx="4294967295"/>
          </p:nvPr>
        </p:nvSpPr>
        <p:spPr>
          <a:xfrm>
            <a:off x="102077" y="2895600"/>
            <a:ext cx="7086649" cy="458279"/>
          </a:xfrm>
        </p:spPr>
        <p:txBody>
          <a:bodyPr>
            <a:noAutofit/>
          </a:bodyPr>
          <a:lstStyle/>
          <a:p>
            <a:r>
              <a:rPr lang="en-US" sz="2900" b="0" dirty="0" smtClean="0">
                <a:solidFill>
                  <a:srgbClr val="00B0F0"/>
                </a:solidFill>
                <a:effectLst>
                  <a:outerShdw blurRad="50800" dist="38100" dir="2700000" algn="tl" rotWithShape="0">
                    <a:prstClr val="black">
                      <a:alpha val="40000"/>
                    </a:prstClr>
                  </a:outerShdw>
                </a:effectLst>
                <a:latin typeface="KG The Last Time Bubble" charset="0"/>
                <a:ea typeface="KG The Last Time Bubble" charset="0"/>
                <a:cs typeface="KG The Last Time Bubble" charset="0"/>
              </a:rPr>
              <a:t>Certificate</a:t>
            </a:r>
            <a:r>
              <a:rPr lang="en-US" sz="2900" b="0" dirty="0" smtClean="0">
                <a:solidFill>
                  <a:srgbClr val="7BCF27"/>
                </a:solidFill>
                <a:effectLst>
                  <a:outerShdw blurRad="50800" dist="38100" dir="2700000" algn="tl" rotWithShape="0">
                    <a:prstClr val="black">
                      <a:alpha val="40000"/>
                    </a:prstClr>
                  </a:outerShdw>
                </a:effectLst>
                <a:latin typeface="KG The Last Time Bubble" charset="0"/>
                <a:ea typeface="KG The Last Time Bubble" charset="0"/>
                <a:cs typeface="KG The Last Time Bubble" charset="0"/>
              </a:rPr>
              <a:t> </a:t>
            </a:r>
            <a:r>
              <a:rPr lang="en-US" sz="2900" b="0" dirty="0" smtClean="0">
                <a:solidFill>
                  <a:schemeClr val="accent2"/>
                </a:solidFill>
                <a:effectLst>
                  <a:outerShdw blurRad="50800" dist="38100" dir="2700000" algn="tl" rotWithShape="0">
                    <a:prstClr val="black">
                      <a:alpha val="40000"/>
                    </a:prstClr>
                  </a:outerShdw>
                </a:effectLst>
                <a:latin typeface="KG The Last Time Bubble" charset="0"/>
                <a:ea typeface="KG The Last Time Bubble" charset="0"/>
                <a:cs typeface="KG The Last Time Bubble" charset="0"/>
              </a:rPr>
              <a:t>of </a:t>
            </a:r>
            <a:r>
              <a:rPr lang="en-US" sz="2900" b="0" dirty="0" smtClean="0">
                <a:solidFill>
                  <a:schemeClr val="accent6"/>
                </a:solidFill>
                <a:effectLst>
                  <a:outerShdw blurRad="50800" dist="38100" dir="2700000" algn="tl" rotWithShape="0">
                    <a:prstClr val="black">
                      <a:alpha val="40000"/>
                    </a:prstClr>
                  </a:outerShdw>
                </a:effectLst>
                <a:latin typeface="KG The Last Time Bubble" charset="0"/>
                <a:ea typeface="KG The Last Time Bubble" charset="0"/>
                <a:cs typeface="KG The Last Time Bubble" charset="0"/>
              </a:rPr>
              <a:t>participation</a:t>
            </a:r>
            <a:endParaRPr lang="en-US" sz="2900" dirty="0">
              <a:ln w="10160">
                <a:solidFill>
                  <a:schemeClr val="accent3"/>
                </a:solidFill>
                <a:prstDash val="solid"/>
              </a:ln>
              <a:solidFill>
                <a:schemeClr val="accent6"/>
              </a:solidFill>
              <a:effectLst>
                <a:outerShdw blurRad="50800" dist="38100" dir="2700000" algn="tl" rotWithShape="0">
                  <a:prstClr val="black">
                    <a:alpha val="40000"/>
                  </a:prstClr>
                </a:outerShdw>
              </a:effectLst>
              <a:latin typeface="KG The Last Time Bubble" charset="0"/>
              <a:ea typeface="KG The Last Time Bubble" charset="0"/>
              <a:cs typeface="KG The Last Time Bubble" charset="0"/>
            </a:endParaRPr>
          </a:p>
        </p:txBody>
      </p:sp>
      <p:sp>
        <p:nvSpPr>
          <p:cNvPr id="22" name="Rectangle 21"/>
          <p:cNvSpPr/>
          <p:nvPr/>
        </p:nvSpPr>
        <p:spPr>
          <a:xfrm>
            <a:off x="7233899" y="2895600"/>
            <a:ext cx="1828751" cy="3886200"/>
          </a:xfrm>
          <a:prstGeom prst="rect">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2"/>
          <p:cNvSpPr txBox="1">
            <a:spLocks/>
          </p:cNvSpPr>
          <p:nvPr/>
        </p:nvSpPr>
        <p:spPr>
          <a:xfrm>
            <a:off x="7235700" y="4669524"/>
            <a:ext cx="1825148" cy="379920"/>
          </a:xfrm>
          <a:prstGeom prst="rect">
            <a:avLst/>
          </a:prstGeom>
        </p:spPr>
        <p:txBody>
          <a:bodyPr vert="horz" lIns="91440" tIns="45720" rIns="91440" bIns="45720" rtlCol="0" anchor="t" anchorCtr="0">
            <a:noAutofit/>
          </a:bodyPr>
          <a:lstStyle>
            <a:lvl1pPr marL="342900" indent="-342900" algn="r" defTabSz="914400" rtl="0" eaLnBrk="1" latinLnBrk="0" hangingPunct="1">
              <a:spcBef>
                <a:spcPct val="20000"/>
              </a:spcBef>
              <a:buFont typeface="Arial" pitchFamily="34" charset="0"/>
              <a:buNone/>
              <a:defRPr lang="en-US" sz="2200" kern="1200" dirty="0" smtClean="0">
                <a:solidFill>
                  <a:schemeClr val="tx1">
                    <a:lumMod val="75000"/>
                    <a:lumOff val="25000"/>
                  </a:schemeClr>
                </a:solidFill>
                <a:latin typeface="Calibri"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pPr>
            <a:r>
              <a:rPr lang="en-US" sz="1000" dirty="0" smtClean="0">
                <a:latin typeface="Century Gothic" charset="0"/>
                <a:ea typeface="Century Gothic" charset="0"/>
                <a:cs typeface="Century Gothic" charset="0"/>
              </a:rPr>
              <a:t>GRAHAMSTOWN</a:t>
            </a:r>
          </a:p>
          <a:p>
            <a:pPr marL="0" indent="0" algn="ctr">
              <a:spcBef>
                <a:spcPts val="0"/>
              </a:spcBef>
            </a:pPr>
            <a:r>
              <a:rPr lang="en-US" sz="1000" dirty="0" smtClean="0">
                <a:latin typeface="Century Gothic" charset="0"/>
                <a:ea typeface="Century Gothic" charset="0"/>
                <a:cs typeface="Century Gothic" charset="0"/>
              </a:rPr>
              <a:t>12</a:t>
            </a:r>
            <a:r>
              <a:rPr lang="en-US" sz="1000" baseline="30000" dirty="0" smtClean="0">
                <a:latin typeface="Century Gothic" charset="0"/>
                <a:ea typeface="Century Gothic" charset="0"/>
                <a:cs typeface="Century Gothic" charset="0"/>
              </a:rPr>
              <a:t>th</a:t>
            </a:r>
            <a:r>
              <a:rPr lang="en-US" sz="1000" dirty="0" smtClean="0">
                <a:latin typeface="Century Gothic" charset="0"/>
                <a:ea typeface="Century Gothic" charset="0"/>
                <a:cs typeface="Century Gothic" charset="0"/>
              </a:rPr>
              <a:t> – 15</a:t>
            </a:r>
            <a:r>
              <a:rPr lang="en-US" sz="1000" baseline="30000" dirty="0" smtClean="0">
                <a:latin typeface="Century Gothic" charset="0"/>
                <a:ea typeface="Century Gothic" charset="0"/>
                <a:cs typeface="Century Gothic" charset="0"/>
              </a:rPr>
              <a:t>th</a:t>
            </a:r>
            <a:r>
              <a:rPr lang="en-US" sz="1000" dirty="0" smtClean="0">
                <a:latin typeface="Century Gothic" charset="0"/>
                <a:ea typeface="Century Gothic" charset="0"/>
                <a:cs typeface="Century Gothic" charset="0"/>
              </a:rPr>
              <a:t> MAY 2016</a:t>
            </a:r>
            <a:endParaRPr lang="en-US" sz="1000" dirty="0">
              <a:latin typeface="Century Gothic" charset="0"/>
              <a:ea typeface="Century Gothic" charset="0"/>
              <a:cs typeface="Century Gothic" charset="0"/>
            </a:endParaRPr>
          </a:p>
        </p:txBody>
      </p:sp>
      <p:pic>
        <p:nvPicPr>
          <p:cNvPr id="12" name="Picture 11"/>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583051" y="5651660"/>
            <a:ext cx="1130446" cy="527924"/>
          </a:xfrm>
          <a:prstGeom prst="rect">
            <a:avLst/>
          </a:prstGeom>
        </p:spPr>
      </p:pic>
      <p:sp>
        <p:nvSpPr>
          <p:cNvPr id="13" name="Text Placeholder 2"/>
          <p:cNvSpPr txBox="1">
            <a:spLocks/>
          </p:cNvSpPr>
          <p:nvPr/>
        </p:nvSpPr>
        <p:spPr>
          <a:xfrm>
            <a:off x="7235700" y="6056743"/>
            <a:ext cx="1825148" cy="725057"/>
          </a:xfrm>
          <a:prstGeom prst="rect">
            <a:avLst/>
          </a:prstGeom>
        </p:spPr>
        <p:txBody>
          <a:bodyPr vert="horz" lIns="91440" tIns="45720" rIns="91440" bIns="45720" rtlCol="0" anchor="t" anchorCtr="0">
            <a:noAutofit/>
          </a:bodyPr>
          <a:lstStyle>
            <a:lvl1pPr marL="342900" indent="-342900" algn="r" defTabSz="914400" rtl="0" eaLnBrk="1" latinLnBrk="0" hangingPunct="1">
              <a:spcBef>
                <a:spcPct val="20000"/>
              </a:spcBef>
              <a:buFont typeface="Arial" pitchFamily="34" charset="0"/>
              <a:buNone/>
              <a:defRPr lang="en-US" sz="2200" kern="1200" dirty="0" smtClean="0">
                <a:solidFill>
                  <a:schemeClr val="tx1">
                    <a:lumMod val="75000"/>
                    <a:lumOff val="25000"/>
                  </a:schemeClr>
                </a:solidFill>
                <a:latin typeface="Calibri"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pPr>
            <a:r>
              <a:rPr lang="en-US" sz="1000" dirty="0" smtClean="0">
                <a:latin typeface="Century Gothic" charset="0"/>
                <a:ea typeface="Century Gothic" charset="0"/>
                <a:cs typeface="Century Gothic" charset="0"/>
              </a:rPr>
              <a:t>Dr. Debbie Stott</a:t>
            </a:r>
          </a:p>
          <a:p>
            <a:pPr marL="0" indent="0" algn="ctr">
              <a:spcBef>
                <a:spcPts val="0"/>
              </a:spcBef>
            </a:pPr>
            <a:r>
              <a:rPr lang="en-US" sz="1000" dirty="0" smtClean="0">
                <a:latin typeface="Century Gothic" charset="0"/>
                <a:ea typeface="Century Gothic" charset="0"/>
                <a:cs typeface="Century Gothic" charset="0"/>
              </a:rPr>
              <a:t>STEAM Camp Coordinator</a:t>
            </a:r>
          </a:p>
          <a:p>
            <a:pPr marL="0" indent="0" algn="ctr">
              <a:spcBef>
                <a:spcPts val="0"/>
              </a:spcBef>
            </a:pPr>
            <a:r>
              <a:rPr lang="en-US" sz="1000" dirty="0" smtClean="0">
                <a:latin typeface="Century Gothic" charset="0"/>
                <a:ea typeface="Century Gothic" charset="0"/>
                <a:cs typeface="Century Gothic" charset="0"/>
              </a:rPr>
              <a:t>South African Numeracy Chair Project</a:t>
            </a:r>
            <a:endParaRPr lang="en-US" sz="1000" dirty="0">
              <a:latin typeface="Century Gothic" charset="0"/>
              <a:ea typeface="Century Gothic" charset="0"/>
              <a:cs typeface="Century Gothic" charset="0"/>
            </a:endParaRPr>
          </a:p>
        </p:txBody>
      </p:sp>
      <p:pic>
        <p:nvPicPr>
          <p:cNvPr id="15" name="Picture 14"/>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313750" y="2970721"/>
            <a:ext cx="1669049" cy="1677479"/>
          </a:xfrm>
          <a:prstGeom prst="rect">
            <a:avLst/>
          </a:prstGeom>
        </p:spPr>
      </p:pic>
      <p:sp>
        <p:nvSpPr>
          <p:cNvPr id="23" name="Title 4"/>
          <p:cNvSpPr txBox="1">
            <a:spLocks/>
          </p:cNvSpPr>
          <p:nvPr/>
        </p:nvSpPr>
        <p:spPr>
          <a:xfrm>
            <a:off x="3333456" y="5257800"/>
            <a:ext cx="3855270" cy="45827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endParaRPr lang="en-US" sz="2800" dirty="0" smtClean="0">
              <a:latin typeface="+mn-lt"/>
              <a:ea typeface="KG The Last Time Bubble" charset="0"/>
              <a:cs typeface="KG The Last Time Bubble" charset="0"/>
            </a:endParaRPr>
          </a:p>
        </p:txBody>
      </p:sp>
      <p:sp>
        <p:nvSpPr>
          <p:cNvPr id="16" name="Rectangle 15"/>
          <p:cNvSpPr/>
          <p:nvPr/>
        </p:nvSpPr>
        <p:spPr>
          <a:xfrm>
            <a:off x="3124200" y="3657601"/>
            <a:ext cx="4031697" cy="1600200"/>
          </a:xfrm>
          <a:prstGeom prst="rect">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25" name="Title 4"/>
          <p:cNvSpPr txBox="1">
            <a:spLocks/>
          </p:cNvSpPr>
          <p:nvPr/>
        </p:nvSpPr>
        <p:spPr>
          <a:xfrm>
            <a:off x="2921477" y="3975144"/>
            <a:ext cx="4267249" cy="91413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3200" dirty="0" smtClean="0">
                <a:solidFill>
                  <a:schemeClr val="bg1"/>
                </a:solidFill>
                <a:latin typeface="Century Gothic" charset="0"/>
                <a:ea typeface="Century Gothic" charset="0"/>
                <a:cs typeface="Century Gothic" charset="0"/>
              </a:rPr>
              <a:t>Natalie Cannon </a:t>
            </a:r>
          </a:p>
          <a:p>
            <a:pPr algn="r"/>
            <a:r>
              <a:rPr lang="en-US" sz="3200" dirty="0" smtClean="0">
                <a:solidFill>
                  <a:schemeClr val="bg1"/>
                </a:solidFill>
                <a:latin typeface="Century Gothic" charset="0"/>
                <a:ea typeface="Century Gothic" charset="0"/>
                <a:cs typeface="Century Gothic" charset="0"/>
              </a:rPr>
              <a:t>Lebone Centre</a:t>
            </a:r>
          </a:p>
          <a:p>
            <a:pPr algn="r"/>
            <a:r>
              <a:rPr lang="en-US" sz="3200" dirty="0">
                <a:solidFill>
                  <a:schemeClr val="bg1"/>
                </a:solidFill>
                <a:latin typeface="Century Gothic" charset="0"/>
                <a:ea typeface="Century Gothic" charset="0"/>
                <a:cs typeface="Century Gothic" charset="0"/>
              </a:rPr>
              <a:t>p</a:t>
            </a:r>
            <a:r>
              <a:rPr lang="en-US" sz="3200" dirty="0" smtClean="0">
                <a:solidFill>
                  <a:schemeClr val="bg1"/>
                </a:solidFill>
                <a:latin typeface="Century Gothic" charset="0"/>
                <a:ea typeface="Century Gothic" charset="0"/>
                <a:cs typeface="Century Gothic" charset="0"/>
              </a:rPr>
              <a:t>articipated in the</a:t>
            </a:r>
            <a:endParaRPr lang="en-US" sz="3200" dirty="0">
              <a:solidFill>
                <a:schemeClr val="bg1"/>
              </a:solidFill>
              <a:latin typeface="Century Gothic" charset="0"/>
              <a:ea typeface="Century Gothic" charset="0"/>
              <a:cs typeface="Century Gothic" charset="0"/>
            </a:endParaRPr>
          </a:p>
        </p:txBody>
      </p:sp>
    </p:spTree>
    <p:extLst>
      <p:ext uri="{BB962C8B-B14F-4D97-AF65-F5344CB8AC3E}">
        <p14:creationId xmlns:p14="http://schemas.microsoft.com/office/powerpoint/2010/main" val="13476482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16322" y="0"/>
            <a:ext cx="9047826" cy="2819400"/>
          </a:xfrm>
          <a:prstGeom prst="rect">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t>
            </a:r>
            <a:endParaRPr lang="en-US"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322" y="0"/>
            <a:ext cx="9144000" cy="6858000"/>
          </a:xfrm>
          <a:prstGeom prst="rect">
            <a:avLst/>
          </a:prstGeom>
        </p:spPr>
      </p:pic>
      <p:sp>
        <p:nvSpPr>
          <p:cNvPr id="5" name="Title 4"/>
          <p:cNvSpPr>
            <a:spLocks noGrp="1"/>
          </p:cNvSpPr>
          <p:nvPr>
            <p:ph type="title" idx="4294967295"/>
          </p:nvPr>
        </p:nvSpPr>
        <p:spPr>
          <a:xfrm>
            <a:off x="102077" y="2895600"/>
            <a:ext cx="7086649" cy="458279"/>
          </a:xfrm>
        </p:spPr>
        <p:txBody>
          <a:bodyPr>
            <a:noAutofit/>
          </a:bodyPr>
          <a:lstStyle/>
          <a:p>
            <a:r>
              <a:rPr lang="en-US" sz="2900" b="0" dirty="0" smtClean="0">
                <a:solidFill>
                  <a:srgbClr val="00B0F0"/>
                </a:solidFill>
                <a:effectLst>
                  <a:outerShdw blurRad="50800" dist="38100" dir="2700000" algn="tl" rotWithShape="0">
                    <a:prstClr val="black">
                      <a:alpha val="40000"/>
                    </a:prstClr>
                  </a:outerShdw>
                </a:effectLst>
                <a:latin typeface="KG The Last Time Bubble" charset="0"/>
                <a:ea typeface="KG The Last Time Bubble" charset="0"/>
                <a:cs typeface="KG The Last Time Bubble" charset="0"/>
              </a:rPr>
              <a:t>Certificate</a:t>
            </a:r>
            <a:r>
              <a:rPr lang="en-US" sz="2900" b="0" dirty="0" smtClean="0">
                <a:solidFill>
                  <a:srgbClr val="7BCF27"/>
                </a:solidFill>
                <a:effectLst>
                  <a:outerShdw blurRad="50800" dist="38100" dir="2700000" algn="tl" rotWithShape="0">
                    <a:prstClr val="black">
                      <a:alpha val="40000"/>
                    </a:prstClr>
                  </a:outerShdw>
                </a:effectLst>
                <a:latin typeface="KG The Last Time Bubble" charset="0"/>
                <a:ea typeface="KG The Last Time Bubble" charset="0"/>
                <a:cs typeface="KG The Last Time Bubble" charset="0"/>
              </a:rPr>
              <a:t> </a:t>
            </a:r>
            <a:r>
              <a:rPr lang="en-US" sz="2900" b="0" dirty="0" smtClean="0">
                <a:solidFill>
                  <a:schemeClr val="accent2"/>
                </a:solidFill>
                <a:effectLst>
                  <a:outerShdw blurRad="50800" dist="38100" dir="2700000" algn="tl" rotWithShape="0">
                    <a:prstClr val="black">
                      <a:alpha val="40000"/>
                    </a:prstClr>
                  </a:outerShdw>
                </a:effectLst>
                <a:latin typeface="KG The Last Time Bubble" charset="0"/>
                <a:ea typeface="KG The Last Time Bubble" charset="0"/>
                <a:cs typeface="KG The Last Time Bubble" charset="0"/>
              </a:rPr>
              <a:t>of </a:t>
            </a:r>
            <a:r>
              <a:rPr lang="en-US" sz="2900" b="0" dirty="0" smtClean="0">
                <a:solidFill>
                  <a:schemeClr val="accent6"/>
                </a:solidFill>
                <a:effectLst>
                  <a:outerShdw blurRad="50800" dist="38100" dir="2700000" algn="tl" rotWithShape="0">
                    <a:prstClr val="black">
                      <a:alpha val="40000"/>
                    </a:prstClr>
                  </a:outerShdw>
                </a:effectLst>
                <a:latin typeface="KG The Last Time Bubble" charset="0"/>
                <a:ea typeface="KG The Last Time Bubble" charset="0"/>
                <a:cs typeface="KG The Last Time Bubble" charset="0"/>
              </a:rPr>
              <a:t>participation</a:t>
            </a:r>
            <a:endParaRPr lang="en-US" sz="2900" dirty="0">
              <a:ln w="10160">
                <a:solidFill>
                  <a:schemeClr val="accent3"/>
                </a:solidFill>
                <a:prstDash val="solid"/>
              </a:ln>
              <a:solidFill>
                <a:schemeClr val="accent6"/>
              </a:solidFill>
              <a:effectLst>
                <a:outerShdw blurRad="50800" dist="38100" dir="2700000" algn="tl" rotWithShape="0">
                  <a:prstClr val="black">
                    <a:alpha val="40000"/>
                  </a:prstClr>
                </a:outerShdw>
              </a:effectLst>
              <a:latin typeface="KG The Last Time Bubble" charset="0"/>
              <a:ea typeface="KG The Last Time Bubble" charset="0"/>
              <a:cs typeface="KG The Last Time Bubble" charset="0"/>
            </a:endParaRPr>
          </a:p>
        </p:txBody>
      </p:sp>
      <p:sp>
        <p:nvSpPr>
          <p:cNvPr id="22" name="Rectangle 21"/>
          <p:cNvSpPr/>
          <p:nvPr/>
        </p:nvSpPr>
        <p:spPr>
          <a:xfrm>
            <a:off x="7233899" y="2895600"/>
            <a:ext cx="1828751" cy="3886200"/>
          </a:xfrm>
          <a:prstGeom prst="rect">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2"/>
          <p:cNvSpPr txBox="1">
            <a:spLocks/>
          </p:cNvSpPr>
          <p:nvPr/>
        </p:nvSpPr>
        <p:spPr>
          <a:xfrm>
            <a:off x="7235700" y="4669524"/>
            <a:ext cx="1825148" cy="379920"/>
          </a:xfrm>
          <a:prstGeom prst="rect">
            <a:avLst/>
          </a:prstGeom>
        </p:spPr>
        <p:txBody>
          <a:bodyPr vert="horz" lIns="91440" tIns="45720" rIns="91440" bIns="45720" rtlCol="0" anchor="t" anchorCtr="0">
            <a:noAutofit/>
          </a:bodyPr>
          <a:lstStyle>
            <a:lvl1pPr marL="342900" indent="-342900" algn="r" defTabSz="914400" rtl="0" eaLnBrk="1" latinLnBrk="0" hangingPunct="1">
              <a:spcBef>
                <a:spcPct val="20000"/>
              </a:spcBef>
              <a:buFont typeface="Arial" pitchFamily="34" charset="0"/>
              <a:buNone/>
              <a:defRPr lang="en-US" sz="2200" kern="1200" dirty="0" smtClean="0">
                <a:solidFill>
                  <a:schemeClr val="tx1">
                    <a:lumMod val="75000"/>
                    <a:lumOff val="25000"/>
                  </a:schemeClr>
                </a:solidFill>
                <a:latin typeface="Calibri"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pPr>
            <a:r>
              <a:rPr lang="en-US" sz="1000" dirty="0" smtClean="0">
                <a:latin typeface="Century Gothic" charset="0"/>
                <a:ea typeface="Century Gothic" charset="0"/>
                <a:cs typeface="Century Gothic" charset="0"/>
              </a:rPr>
              <a:t>GRAHAMSTOWN</a:t>
            </a:r>
          </a:p>
          <a:p>
            <a:pPr marL="0" indent="0" algn="ctr">
              <a:spcBef>
                <a:spcPts val="0"/>
              </a:spcBef>
            </a:pPr>
            <a:r>
              <a:rPr lang="en-US" sz="1000" dirty="0" smtClean="0">
                <a:latin typeface="Century Gothic" charset="0"/>
                <a:ea typeface="Century Gothic" charset="0"/>
                <a:cs typeface="Century Gothic" charset="0"/>
              </a:rPr>
              <a:t>12</a:t>
            </a:r>
            <a:r>
              <a:rPr lang="en-US" sz="1000" baseline="30000" dirty="0" smtClean="0">
                <a:latin typeface="Century Gothic" charset="0"/>
                <a:ea typeface="Century Gothic" charset="0"/>
                <a:cs typeface="Century Gothic" charset="0"/>
              </a:rPr>
              <a:t>th</a:t>
            </a:r>
            <a:r>
              <a:rPr lang="en-US" sz="1000" dirty="0" smtClean="0">
                <a:latin typeface="Century Gothic" charset="0"/>
                <a:ea typeface="Century Gothic" charset="0"/>
                <a:cs typeface="Century Gothic" charset="0"/>
              </a:rPr>
              <a:t> – 15</a:t>
            </a:r>
            <a:r>
              <a:rPr lang="en-US" sz="1000" baseline="30000" dirty="0" smtClean="0">
                <a:latin typeface="Century Gothic" charset="0"/>
                <a:ea typeface="Century Gothic" charset="0"/>
                <a:cs typeface="Century Gothic" charset="0"/>
              </a:rPr>
              <a:t>th</a:t>
            </a:r>
            <a:r>
              <a:rPr lang="en-US" sz="1000" dirty="0" smtClean="0">
                <a:latin typeface="Century Gothic" charset="0"/>
                <a:ea typeface="Century Gothic" charset="0"/>
                <a:cs typeface="Century Gothic" charset="0"/>
              </a:rPr>
              <a:t> MAY 2016</a:t>
            </a:r>
            <a:endParaRPr lang="en-US" sz="1000" dirty="0">
              <a:latin typeface="Century Gothic" charset="0"/>
              <a:ea typeface="Century Gothic" charset="0"/>
              <a:cs typeface="Century Gothic" charset="0"/>
            </a:endParaRPr>
          </a:p>
        </p:txBody>
      </p:sp>
      <p:pic>
        <p:nvPicPr>
          <p:cNvPr id="12" name="Picture 11"/>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583051" y="5651660"/>
            <a:ext cx="1130446" cy="527924"/>
          </a:xfrm>
          <a:prstGeom prst="rect">
            <a:avLst/>
          </a:prstGeom>
        </p:spPr>
      </p:pic>
      <p:sp>
        <p:nvSpPr>
          <p:cNvPr id="13" name="Text Placeholder 2"/>
          <p:cNvSpPr txBox="1">
            <a:spLocks/>
          </p:cNvSpPr>
          <p:nvPr/>
        </p:nvSpPr>
        <p:spPr>
          <a:xfrm>
            <a:off x="7235700" y="6056743"/>
            <a:ext cx="1825148" cy="725057"/>
          </a:xfrm>
          <a:prstGeom prst="rect">
            <a:avLst/>
          </a:prstGeom>
        </p:spPr>
        <p:txBody>
          <a:bodyPr vert="horz" lIns="91440" tIns="45720" rIns="91440" bIns="45720" rtlCol="0" anchor="t" anchorCtr="0">
            <a:noAutofit/>
          </a:bodyPr>
          <a:lstStyle>
            <a:lvl1pPr marL="342900" indent="-342900" algn="r" defTabSz="914400" rtl="0" eaLnBrk="1" latinLnBrk="0" hangingPunct="1">
              <a:spcBef>
                <a:spcPct val="20000"/>
              </a:spcBef>
              <a:buFont typeface="Arial" pitchFamily="34" charset="0"/>
              <a:buNone/>
              <a:defRPr lang="en-US" sz="2200" kern="1200" dirty="0" smtClean="0">
                <a:solidFill>
                  <a:schemeClr val="tx1">
                    <a:lumMod val="75000"/>
                    <a:lumOff val="25000"/>
                  </a:schemeClr>
                </a:solidFill>
                <a:latin typeface="Calibri"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pPr>
            <a:r>
              <a:rPr lang="en-US" sz="1000" dirty="0" smtClean="0">
                <a:latin typeface="Century Gothic" charset="0"/>
                <a:ea typeface="Century Gothic" charset="0"/>
                <a:cs typeface="Century Gothic" charset="0"/>
              </a:rPr>
              <a:t>Dr. Debbie Stott</a:t>
            </a:r>
          </a:p>
          <a:p>
            <a:pPr marL="0" indent="0" algn="ctr">
              <a:spcBef>
                <a:spcPts val="0"/>
              </a:spcBef>
            </a:pPr>
            <a:r>
              <a:rPr lang="en-US" sz="1000" dirty="0" smtClean="0">
                <a:latin typeface="Century Gothic" charset="0"/>
                <a:ea typeface="Century Gothic" charset="0"/>
                <a:cs typeface="Century Gothic" charset="0"/>
              </a:rPr>
              <a:t>STEAM Camp Coordinator</a:t>
            </a:r>
          </a:p>
          <a:p>
            <a:pPr marL="0" indent="0" algn="ctr">
              <a:spcBef>
                <a:spcPts val="0"/>
              </a:spcBef>
            </a:pPr>
            <a:r>
              <a:rPr lang="en-US" sz="1000" dirty="0" smtClean="0">
                <a:latin typeface="Century Gothic" charset="0"/>
                <a:ea typeface="Century Gothic" charset="0"/>
                <a:cs typeface="Century Gothic" charset="0"/>
              </a:rPr>
              <a:t>South African Numeracy Chair Project</a:t>
            </a:r>
            <a:endParaRPr lang="en-US" sz="1000" dirty="0">
              <a:latin typeface="Century Gothic" charset="0"/>
              <a:ea typeface="Century Gothic" charset="0"/>
              <a:cs typeface="Century Gothic" charset="0"/>
            </a:endParaRPr>
          </a:p>
        </p:txBody>
      </p:sp>
      <p:pic>
        <p:nvPicPr>
          <p:cNvPr id="15" name="Picture 14"/>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313750" y="2970721"/>
            <a:ext cx="1669049" cy="1677479"/>
          </a:xfrm>
          <a:prstGeom prst="rect">
            <a:avLst/>
          </a:prstGeom>
        </p:spPr>
      </p:pic>
      <p:sp>
        <p:nvSpPr>
          <p:cNvPr id="23" name="Title 4"/>
          <p:cNvSpPr txBox="1">
            <a:spLocks/>
          </p:cNvSpPr>
          <p:nvPr/>
        </p:nvSpPr>
        <p:spPr>
          <a:xfrm>
            <a:off x="3333456" y="5257800"/>
            <a:ext cx="3855270" cy="45827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endParaRPr lang="en-US" sz="2800" dirty="0" smtClean="0">
              <a:latin typeface="+mn-lt"/>
              <a:ea typeface="KG The Last Time Bubble" charset="0"/>
              <a:cs typeface="KG The Last Time Bubble" charset="0"/>
            </a:endParaRPr>
          </a:p>
        </p:txBody>
      </p:sp>
      <p:sp>
        <p:nvSpPr>
          <p:cNvPr id="16" name="Rectangle 15"/>
          <p:cNvSpPr/>
          <p:nvPr/>
        </p:nvSpPr>
        <p:spPr>
          <a:xfrm>
            <a:off x="3124200" y="3657601"/>
            <a:ext cx="4031697" cy="1600200"/>
          </a:xfrm>
          <a:prstGeom prst="rect">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25" name="Title 4"/>
          <p:cNvSpPr txBox="1">
            <a:spLocks/>
          </p:cNvSpPr>
          <p:nvPr/>
        </p:nvSpPr>
        <p:spPr>
          <a:xfrm>
            <a:off x="2921477" y="3975144"/>
            <a:ext cx="4267249" cy="91413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3200" dirty="0" smtClean="0">
                <a:solidFill>
                  <a:schemeClr val="bg1"/>
                </a:solidFill>
                <a:latin typeface="Century Gothic" charset="0"/>
                <a:ea typeface="Century Gothic" charset="0"/>
                <a:cs typeface="Century Gothic" charset="0"/>
              </a:rPr>
              <a:t>Sarah Williams </a:t>
            </a:r>
          </a:p>
          <a:p>
            <a:pPr algn="r"/>
            <a:r>
              <a:rPr lang="en-US" sz="3200" dirty="0" smtClean="0">
                <a:solidFill>
                  <a:schemeClr val="bg1"/>
                </a:solidFill>
                <a:latin typeface="Century Gothic" charset="0"/>
                <a:ea typeface="Century Gothic" charset="0"/>
                <a:cs typeface="Century Gothic" charset="0"/>
              </a:rPr>
              <a:t>Lebone Centre</a:t>
            </a:r>
          </a:p>
          <a:p>
            <a:pPr algn="r"/>
            <a:r>
              <a:rPr lang="en-US" sz="3200" dirty="0">
                <a:solidFill>
                  <a:schemeClr val="bg1"/>
                </a:solidFill>
                <a:latin typeface="Century Gothic" charset="0"/>
                <a:ea typeface="Century Gothic" charset="0"/>
                <a:cs typeface="Century Gothic" charset="0"/>
              </a:rPr>
              <a:t>p</a:t>
            </a:r>
            <a:r>
              <a:rPr lang="en-US" sz="3200" dirty="0" smtClean="0">
                <a:solidFill>
                  <a:schemeClr val="bg1"/>
                </a:solidFill>
                <a:latin typeface="Century Gothic" charset="0"/>
                <a:ea typeface="Century Gothic" charset="0"/>
                <a:cs typeface="Century Gothic" charset="0"/>
              </a:rPr>
              <a:t>articipated in the</a:t>
            </a:r>
            <a:endParaRPr lang="en-US" sz="3200" dirty="0">
              <a:solidFill>
                <a:schemeClr val="bg1"/>
              </a:solidFill>
              <a:latin typeface="Century Gothic" charset="0"/>
              <a:ea typeface="Century Gothic" charset="0"/>
              <a:cs typeface="Century Gothic" charset="0"/>
            </a:endParaRPr>
          </a:p>
        </p:txBody>
      </p:sp>
    </p:spTree>
    <p:extLst>
      <p:ext uri="{BB962C8B-B14F-4D97-AF65-F5344CB8AC3E}">
        <p14:creationId xmlns:p14="http://schemas.microsoft.com/office/powerpoint/2010/main" val="7486434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16322" y="0"/>
            <a:ext cx="9047826" cy="2819400"/>
          </a:xfrm>
          <a:prstGeom prst="rect">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t>
            </a:r>
            <a:endParaRPr lang="en-US"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322" y="0"/>
            <a:ext cx="9144000" cy="6858000"/>
          </a:xfrm>
          <a:prstGeom prst="rect">
            <a:avLst/>
          </a:prstGeom>
        </p:spPr>
      </p:pic>
      <p:sp>
        <p:nvSpPr>
          <p:cNvPr id="5" name="Title 4"/>
          <p:cNvSpPr>
            <a:spLocks noGrp="1"/>
          </p:cNvSpPr>
          <p:nvPr>
            <p:ph type="title" idx="4294967295"/>
          </p:nvPr>
        </p:nvSpPr>
        <p:spPr>
          <a:xfrm>
            <a:off x="102077" y="2895600"/>
            <a:ext cx="7086649" cy="458279"/>
          </a:xfrm>
        </p:spPr>
        <p:txBody>
          <a:bodyPr>
            <a:noAutofit/>
          </a:bodyPr>
          <a:lstStyle/>
          <a:p>
            <a:r>
              <a:rPr lang="en-US" sz="3100" b="0" dirty="0" smtClean="0">
                <a:solidFill>
                  <a:srgbClr val="00B0F0"/>
                </a:solidFill>
                <a:effectLst>
                  <a:outerShdw blurRad="50800" dist="38100" dir="2700000" algn="tl" rotWithShape="0">
                    <a:prstClr val="black">
                      <a:alpha val="40000"/>
                    </a:prstClr>
                  </a:outerShdw>
                </a:effectLst>
                <a:latin typeface="KG The Last Time Bubble" charset="0"/>
                <a:ea typeface="KG The Last Time Bubble" charset="0"/>
                <a:cs typeface="KG The Last Time Bubble" charset="0"/>
              </a:rPr>
              <a:t>Certificate</a:t>
            </a:r>
            <a:r>
              <a:rPr lang="en-US" sz="3100" b="0" dirty="0" smtClean="0">
                <a:solidFill>
                  <a:srgbClr val="7BCF27"/>
                </a:solidFill>
                <a:effectLst>
                  <a:outerShdw blurRad="50800" dist="38100" dir="2700000" algn="tl" rotWithShape="0">
                    <a:prstClr val="black">
                      <a:alpha val="40000"/>
                    </a:prstClr>
                  </a:outerShdw>
                </a:effectLst>
                <a:latin typeface="KG The Last Time Bubble" charset="0"/>
                <a:ea typeface="KG The Last Time Bubble" charset="0"/>
                <a:cs typeface="KG The Last Time Bubble" charset="0"/>
              </a:rPr>
              <a:t> </a:t>
            </a:r>
            <a:r>
              <a:rPr lang="en-US" sz="3100" b="0" dirty="0" smtClean="0">
                <a:solidFill>
                  <a:schemeClr val="accent2"/>
                </a:solidFill>
                <a:effectLst>
                  <a:outerShdw blurRad="50800" dist="38100" dir="2700000" algn="tl" rotWithShape="0">
                    <a:prstClr val="black">
                      <a:alpha val="40000"/>
                    </a:prstClr>
                  </a:outerShdw>
                </a:effectLst>
                <a:latin typeface="KG The Last Time Bubble" charset="0"/>
                <a:ea typeface="KG The Last Time Bubble" charset="0"/>
                <a:cs typeface="KG The Last Time Bubble" charset="0"/>
              </a:rPr>
              <a:t>of </a:t>
            </a:r>
            <a:r>
              <a:rPr lang="en-US" sz="3100" b="0" dirty="0" smtClean="0">
                <a:solidFill>
                  <a:schemeClr val="accent6"/>
                </a:solidFill>
                <a:effectLst>
                  <a:outerShdw blurRad="50800" dist="38100" dir="2700000" algn="tl" rotWithShape="0">
                    <a:prstClr val="black">
                      <a:alpha val="40000"/>
                    </a:prstClr>
                  </a:outerShdw>
                </a:effectLst>
                <a:latin typeface="KG The Last Time Bubble" charset="0"/>
                <a:ea typeface="KG The Last Time Bubble" charset="0"/>
                <a:cs typeface="KG The Last Time Bubble" charset="0"/>
              </a:rPr>
              <a:t>completion</a:t>
            </a:r>
            <a:endParaRPr lang="en-US" sz="3100" dirty="0">
              <a:ln w="10160">
                <a:solidFill>
                  <a:schemeClr val="accent3"/>
                </a:solidFill>
                <a:prstDash val="solid"/>
              </a:ln>
              <a:solidFill>
                <a:schemeClr val="accent6"/>
              </a:solidFill>
              <a:effectLst>
                <a:outerShdw blurRad="50800" dist="38100" dir="2700000" algn="tl" rotWithShape="0">
                  <a:prstClr val="black">
                    <a:alpha val="40000"/>
                  </a:prstClr>
                </a:outerShdw>
              </a:effectLst>
              <a:latin typeface="KG The Last Time Bubble" charset="0"/>
              <a:ea typeface="KG The Last Time Bubble" charset="0"/>
              <a:cs typeface="KG The Last Time Bubble" charset="0"/>
            </a:endParaRPr>
          </a:p>
        </p:txBody>
      </p:sp>
      <p:sp>
        <p:nvSpPr>
          <p:cNvPr id="22" name="Rectangle 21"/>
          <p:cNvSpPr/>
          <p:nvPr/>
        </p:nvSpPr>
        <p:spPr>
          <a:xfrm>
            <a:off x="7233899" y="2895600"/>
            <a:ext cx="1828751" cy="3886200"/>
          </a:xfrm>
          <a:prstGeom prst="rect">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2"/>
          <p:cNvSpPr txBox="1">
            <a:spLocks/>
          </p:cNvSpPr>
          <p:nvPr/>
        </p:nvSpPr>
        <p:spPr>
          <a:xfrm>
            <a:off x="7235700" y="4669524"/>
            <a:ext cx="1825148" cy="379920"/>
          </a:xfrm>
          <a:prstGeom prst="rect">
            <a:avLst/>
          </a:prstGeom>
        </p:spPr>
        <p:txBody>
          <a:bodyPr vert="horz" lIns="91440" tIns="45720" rIns="91440" bIns="45720" rtlCol="0" anchor="t" anchorCtr="0">
            <a:noAutofit/>
          </a:bodyPr>
          <a:lstStyle>
            <a:lvl1pPr marL="342900" indent="-342900" algn="r" defTabSz="914400" rtl="0" eaLnBrk="1" latinLnBrk="0" hangingPunct="1">
              <a:spcBef>
                <a:spcPct val="20000"/>
              </a:spcBef>
              <a:buFont typeface="Arial" pitchFamily="34" charset="0"/>
              <a:buNone/>
              <a:defRPr lang="en-US" sz="2200" kern="1200" dirty="0" smtClean="0">
                <a:solidFill>
                  <a:schemeClr val="tx1">
                    <a:lumMod val="75000"/>
                    <a:lumOff val="25000"/>
                  </a:schemeClr>
                </a:solidFill>
                <a:latin typeface="Calibri"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pPr>
            <a:r>
              <a:rPr lang="en-US" sz="1000" dirty="0" smtClean="0">
                <a:latin typeface="Century Gothic" charset="0"/>
                <a:ea typeface="Century Gothic" charset="0"/>
                <a:cs typeface="Century Gothic" charset="0"/>
              </a:rPr>
              <a:t>GRAHAMSTOWN</a:t>
            </a:r>
          </a:p>
          <a:p>
            <a:pPr marL="0" indent="0" algn="ctr">
              <a:spcBef>
                <a:spcPts val="0"/>
              </a:spcBef>
            </a:pPr>
            <a:r>
              <a:rPr lang="en-US" sz="1000" dirty="0" smtClean="0">
                <a:latin typeface="Century Gothic" charset="0"/>
                <a:ea typeface="Century Gothic" charset="0"/>
                <a:cs typeface="Century Gothic" charset="0"/>
              </a:rPr>
              <a:t>MAY 2016</a:t>
            </a:r>
            <a:endParaRPr lang="en-US" sz="1000" dirty="0">
              <a:latin typeface="Century Gothic" charset="0"/>
              <a:ea typeface="Century Gothic" charset="0"/>
              <a:cs typeface="Century Gothic" charset="0"/>
            </a:endParaRPr>
          </a:p>
        </p:txBody>
      </p:sp>
      <p:pic>
        <p:nvPicPr>
          <p:cNvPr id="12" name="Picture 11"/>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583051" y="5651660"/>
            <a:ext cx="1130446" cy="527924"/>
          </a:xfrm>
          <a:prstGeom prst="rect">
            <a:avLst/>
          </a:prstGeom>
        </p:spPr>
      </p:pic>
      <p:sp>
        <p:nvSpPr>
          <p:cNvPr id="13" name="Text Placeholder 2"/>
          <p:cNvSpPr txBox="1">
            <a:spLocks/>
          </p:cNvSpPr>
          <p:nvPr/>
        </p:nvSpPr>
        <p:spPr>
          <a:xfrm>
            <a:off x="7235700" y="6056743"/>
            <a:ext cx="1825148" cy="725057"/>
          </a:xfrm>
          <a:prstGeom prst="rect">
            <a:avLst/>
          </a:prstGeom>
        </p:spPr>
        <p:txBody>
          <a:bodyPr vert="horz" lIns="91440" tIns="45720" rIns="91440" bIns="45720" rtlCol="0" anchor="t" anchorCtr="0">
            <a:noAutofit/>
          </a:bodyPr>
          <a:lstStyle>
            <a:lvl1pPr marL="342900" indent="-342900" algn="r" defTabSz="914400" rtl="0" eaLnBrk="1" latinLnBrk="0" hangingPunct="1">
              <a:spcBef>
                <a:spcPct val="20000"/>
              </a:spcBef>
              <a:buFont typeface="Arial" pitchFamily="34" charset="0"/>
              <a:buNone/>
              <a:defRPr lang="en-US" sz="2200" kern="1200" dirty="0" smtClean="0">
                <a:solidFill>
                  <a:schemeClr val="tx1">
                    <a:lumMod val="75000"/>
                    <a:lumOff val="25000"/>
                  </a:schemeClr>
                </a:solidFill>
                <a:latin typeface="Calibri"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pPr>
            <a:r>
              <a:rPr lang="en-US" sz="1000" dirty="0" smtClean="0">
                <a:latin typeface="Century Gothic" charset="0"/>
                <a:ea typeface="Century Gothic" charset="0"/>
                <a:cs typeface="Century Gothic" charset="0"/>
              </a:rPr>
              <a:t>Dr. Debbie Stott</a:t>
            </a:r>
          </a:p>
          <a:p>
            <a:pPr marL="0" indent="0" algn="ctr">
              <a:spcBef>
                <a:spcPts val="0"/>
              </a:spcBef>
            </a:pPr>
            <a:r>
              <a:rPr lang="en-US" sz="1000" dirty="0" smtClean="0">
                <a:latin typeface="Century Gothic" charset="0"/>
                <a:ea typeface="Century Gothic" charset="0"/>
                <a:cs typeface="Century Gothic" charset="0"/>
              </a:rPr>
              <a:t>STEAM Camp Coordinator</a:t>
            </a:r>
          </a:p>
          <a:p>
            <a:pPr marL="0" indent="0" algn="ctr">
              <a:spcBef>
                <a:spcPts val="0"/>
              </a:spcBef>
            </a:pPr>
            <a:r>
              <a:rPr lang="en-US" sz="1000" dirty="0" smtClean="0">
                <a:latin typeface="Century Gothic" charset="0"/>
                <a:ea typeface="Century Gothic" charset="0"/>
                <a:cs typeface="Century Gothic" charset="0"/>
              </a:rPr>
              <a:t>South African Numeracy Chair Project</a:t>
            </a:r>
            <a:endParaRPr lang="en-US" sz="1000" dirty="0">
              <a:latin typeface="Century Gothic" charset="0"/>
              <a:ea typeface="Century Gothic" charset="0"/>
              <a:cs typeface="Century Gothic" charset="0"/>
            </a:endParaRPr>
          </a:p>
        </p:txBody>
      </p:sp>
      <p:pic>
        <p:nvPicPr>
          <p:cNvPr id="15" name="Picture 14"/>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313750" y="2970721"/>
            <a:ext cx="1669049" cy="1677479"/>
          </a:xfrm>
          <a:prstGeom prst="rect">
            <a:avLst/>
          </a:prstGeom>
        </p:spPr>
      </p:pic>
      <p:sp>
        <p:nvSpPr>
          <p:cNvPr id="23" name="Title 4"/>
          <p:cNvSpPr txBox="1">
            <a:spLocks/>
          </p:cNvSpPr>
          <p:nvPr/>
        </p:nvSpPr>
        <p:spPr>
          <a:xfrm>
            <a:off x="3333456" y="5257800"/>
            <a:ext cx="3855270" cy="45827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endParaRPr lang="en-US" sz="2800" dirty="0" smtClean="0">
              <a:latin typeface="+mn-lt"/>
              <a:ea typeface="KG The Last Time Bubble" charset="0"/>
              <a:cs typeface="KG The Last Time Bubble" charset="0"/>
            </a:endParaRPr>
          </a:p>
        </p:txBody>
      </p:sp>
      <p:sp>
        <p:nvSpPr>
          <p:cNvPr id="16" name="Rectangle 15"/>
          <p:cNvSpPr/>
          <p:nvPr/>
        </p:nvSpPr>
        <p:spPr>
          <a:xfrm>
            <a:off x="3124200" y="3657601"/>
            <a:ext cx="4031697" cy="1600200"/>
          </a:xfrm>
          <a:prstGeom prst="rect">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25" name="Title 4"/>
          <p:cNvSpPr txBox="1">
            <a:spLocks/>
          </p:cNvSpPr>
          <p:nvPr/>
        </p:nvSpPr>
        <p:spPr>
          <a:xfrm>
            <a:off x="2921477" y="3975144"/>
            <a:ext cx="4267249" cy="91413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3200" dirty="0" smtClean="0">
                <a:latin typeface="Century Gothic" charset="0"/>
                <a:ea typeface="Century Gothic" charset="0"/>
                <a:cs typeface="Century Gothic" charset="0"/>
              </a:rPr>
              <a:t>Ricardo Martins </a:t>
            </a:r>
          </a:p>
          <a:p>
            <a:pPr algn="r"/>
            <a:r>
              <a:rPr lang="en-US" sz="3200" dirty="0">
                <a:latin typeface="Century Gothic" charset="0"/>
                <a:ea typeface="Century Gothic" charset="0"/>
                <a:cs typeface="Century Gothic" charset="0"/>
              </a:rPr>
              <a:t>Lebone Centre</a:t>
            </a:r>
            <a:endParaRPr lang="en-US" sz="3200" dirty="0" smtClean="0">
              <a:latin typeface="Century Gothic" charset="0"/>
              <a:ea typeface="Century Gothic" charset="0"/>
              <a:cs typeface="Century Gothic" charset="0"/>
            </a:endParaRPr>
          </a:p>
          <a:p>
            <a:pPr algn="r"/>
            <a:r>
              <a:rPr lang="en-US" sz="3200" dirty="0">
                <a:latin typeface="Century Gothic" charset="0"/>
                <a:ea typeface="Century Gothic" charset="0"/>
                <a:cs typeface="Century Gothic" charset="0"/>
              </a:rPr>
              <a:t>has completed </a:t>
            </a:r>
            <a:r>
              <a:rPr lang="en-US" sz="3200" dirty="0" smtClean="0">
                <a:latin typeface="Century Gothic" charset="0"/>
                <a:ea typeface="Century Gothic" charset="0"/>
                <a:cs typeface="Century Gothic" charset="0"/>
              </a:rPr>
              <a:t>the</a:t>
            </a:r>
            <a:endParaRPr lang="en-US" sz="3200" dirty="0">
              <a:latin typeface="Century Gothic" charset="0"/>
              <a:ea typeface="Century Gothic" charset="0"/>
              <a:cs typeface="Century Gothic" charset="0"/>
            </a:endParaRPr>
          </a:p>
        </p:txBody>
      </p:sp>
    </p:spTree>
    <p:extLst>
      <p:ext uri="{BB962C8B-B14F-4D97-AF65-F5344CB8AC3E}">
        <p14:creationId xmlns:p14="http://schemas.microsoft.com/office/powerpoint/2010/main" val="14639232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16322" y="0"/>
            <a:ext cx="9047826" cy="2819400"/>
          </a:xfrm>
          <a:prstGeom prst="rect">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t>
            </a:r>
            <a:endParaRPr lang="en-US"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322" y="0"/>
            <a:ext cx="9144000" cy="6858000"/>
          </a:xfrm>
          <a:prstGeom prst="rect">
            <a:avLst/>
          </a:prstGeom>
        </p:spPr>
      </p:pic>
      <p:sp>
        <p:nvSpPr>
          <p:cNvPr id="5" name="Title 4"/>
          <p:cNvSpPr>
            <a:spLocks noGrp="1"/>
          </p:cNvSpPr>
          <p:nvPr>
            <p:ph type="title" idx="4294967295"/>
          </p:nvPr>
        </p:nvSpPr>
        <p:spPr>
          <a:xfrm>
            <a:off x="102077" y="2895600"/>
            <a:ext cx="7086649" cy="458279"/>
          </a:xfrm>
        </p:spPr>
        <p:txBody>
          <a:bodyPr>
            <a:noAutofit/>
          </a:bodyPr>
          <a:lstStyle/>
          <a:p>
            <a:r>
              <a:rPr lang="en-US" sz="3100" b="0" dirty="0" smtClean="0">
                <a:solidFill>
                  <a:srgbClr val="00B0F0"/>
                </a:solidFill>
                <a:effectLst>
                  <a:outerShdw blurRad="50800" dist="38100" dir="2700000" algn="tl" rotWithShape="0">
                    <a:prstClr val="black">
                      <a:alpha val="40000"/>
                    </a:prstClr>
                  </a:outerShdw>
                </a:effectLst>
                <a:latin typeface="KG The Last Time Bubble" charset="0"/>
                <a:ea typeface="KG The Last Time Bubble" charset="0"/>
                <a:cs typeface="KG The Last Time Bubble" charset="0"/>
              </a:rPr>
              <a:t>Certificate</a:t>
            </a:r>
            <a:r>
              <a:rPr lang="en-US" sz="3100" b="0" dirty="0" smtClean="0">
                <a:solidFill>
                  <a:srgbClr val="7BCF27"/>
                </a:solidFill>
                <a:effectLst>
                  <a:outerShdw blurRad="50800" dist="38100" dir="2700000" algn="tl" rotWithShape="0">
                    <a:prstClr val="black">
                      <a:alpha val="40000"/>
                    </a:prstClr>
                  </a:outerShdw>
                </a:effectLst>
                <a:latin typeface="KG The Last Time Bubble" charset="0"/>
                <a:ea typeface="KG The Last Time Bubble" charset="0"/>
                <a:cs typeface="KG The Last Time Bubble" charset="0"/>
              </a:rPr>
              <a:t> </a:t>
            </a:r>
            <a:r>
              <a:rPr lang="en-US" sz="3100" b="0" dirty="0" smtClean="0">
                <a:solidFill>
                  <a:schemeClr val="accent2"/>
                </a:solidFill>
                <a:effectLst>
                  <a:outerShdw blurRad="50800" dist="38100" dir="2700000" algn="tl" rotWithShape="0">
                    <a:prstClr val="black">
                      <a:alpha val="40000"/>
                    </a:prstClr>
                  </a:outerShdw>
                </a:effectLst>
                <a:latin typeface="KG The Last Time Bubble" charset="0"/>
                <a:ea typeface="KG The Last Time Bubble" charset="0"/>
                <a:cs typeface="KG The Last Time Bubble" charset="0"/>
              </a:rPr>
              <a:t>of </a:t>
            </a:r>
            <a:r>
              <a:rPr lang="en-US" sz="3100" b="0" dirty="0" smtClean="0">
                <a:solidFill>
                  <a:schemeClr val="accent6"/>
                </a:solidFill>
                <a:effectLst>
                  <a:outerShdw blurRad="50800" dist="38100" dir="2700000" algn="tl" rotWithShape="0">
                    <a:prstClr val="black">
                      <a:alpha val="40000"/>
                    </a:prstClr>
                  </a:outerShdw>
                </a:effectLst>
                <a:latin typeface="KG The Last Time Bubble" charset="0"/>
                <a:ea typeface="KG The Last Time Bubble" charset="0"/>
                <a:cs typeface="KG The Last Time Bubble" charset="0"/>
              </a:rPr>
              <a:t>completion</a:t>
            </a:r>
            <a:endParaRPr lang="en-US" sz="3100" dirty="0">
              <a:ln w="10160">
                <a:solidFill>
                  <a:schemeClr val="accent3"/>
                </a:solidFill>
                <a:prstDash val="solid"/>
              </a:ln>
              <a:solidFill>
                <a:schemeClr val="accent6"/>
              </a:solidFill>
              <a:effectLst>
                <a:outerShdw blurRad="50800" dist="38100" dir="2700000" algn="tl" rotWithShape="0">
                  <a:prstClr val="black">
                    <a:alpha val="40000"/>
                  </a:prstClr>
                </a:outerShdw>
              </a:effectLst>
              <a:latin typeface="KG The Last Time Bubble" charset="0"/>
              <a:ea typeface="KG The Last Time Bubble" charset="0"/>
              <a:cs typeface="KG The Last Time Bubble" charset="0"/>
            </a:endParaRPr>
          </a:p>
        </p:txBody>
      </p:sp>
      <p:sp>
        <p:nvSpPr>
          <p:cNvPr id="22" name="Rectangle 21"/>
          <p:cNvSpPr/>
          <p:nvPr/>
        </p:nvSpPr>
        <p:spPr>
          <a:xfrm>
            <a:off x="7233899" y="2895600"/>
            <a:ext cx="1828751" cy="3886200"/>
          </a:xfrm>
          <a:prstGeom prst="rect">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2"/>
          <p:cNvSpPr txBox="1">
            <a:spLocks/>
          </p:cNvSpPr>
          <p:nvPr/>
        </p:nvSpPr>
        <p:spPr>
          <a:xfrm>
            <a:off x="7235700" y="4669524"/>
            <a:ext cx="1825148" cy="379920"/>
          </a:xfrm>
          <a:prstGeom prst="rect">
            <a:avLst/>
          </a:prstGeom>
        </p:spPr>
        <p:txBody>
          <a:bodyPr vert="horz" lIns="91440" tIns="45720" rIns="91440" bIns="45720" rtlCol="0" anchor="t" anchorCtr="0">
            <a:noAutofit/>
          </a:bodyPr>
          <a:lstStyle>
            <a:lvl1pPr marL="342900" indent="-342900" algn="r" defTabSz="914400" rtl="0" eaLnBrk="1" latinLnBrk="0" hangingPunct="1">
              <a:spcBef>
                <a:spcPct val="20000"/>
              </a:spcBef>
              <a:buFont typeface="Arial" pitchFamily="34" charset="0"/>
              <a:buNone/>
              <a:defRPr lang="en-US" sz="2200" kern="1200" dirty="0" smtClean="0">
                <a:solidFill>
                  <a:schemeClr val="tx1">
                    <a:lumMod val="75000"/>
                    <a:lumOff val="25000"/>
                  </a:schemeClr>
                </a:solidFill>
                <a:latin typeface="Calibri"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pPr>
            <a:r>
              <a:rPr lang="en-US" sz="1000" dirty="0" smtClean="0">
                <a:latin typeface="Century Gothic" charset="0"/>
                <a:ea typeface="Century Gothic" charset="0"/>
                <a:cs typeface="Century Gothic" charset="0"/>
              </a:rPr>
              <a:t>GRAHAMSTOWN</a:t>
            </a:r>
          </a:p>
          <a:p>
            <a:pPr marL="0" indent="0" algn="ctr">
              <a:spcBef>
                <a:spcPts val="0"/>
              </a:spcBef>
            </a:pPr>
            <a:r>
              <a:rPr lang="en-US" sz="1000" dirty="0" smtClean="0">
                <a:latin typeface="Century Gothic" charset="0"/>
                <a:ea typeface="Century Gothic" charset="0"/>
                <a:cs typeface="Century Gothic" charset="0"/>
              </a:rPr>
              <a:t>MAY 2016</a:t>
            </a:r>
            <a:endParaRPr lang="en-US" sz="1000" dirty="0">
              <a:latin typeface="Century Gothic" charset="0"/>
              <a:ea typeface="Century Gothic" charset="0"/>
              <a:cs typeface="Century Gothic" charset="0"/>
            </a:endParaRPr>
          </a:p>
        </p:txBody>
      </p:sp>
      <p:pic>
        <p:nvPicPr>
          <p:cNvPr id="12" name="Picture 11"/>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583051" y="5651660"/>
            <a:ext cx="1130446" cy="527924"/>
          </a:xfrm>
          <a:prstGeom prst="rect">
            <a:avLst/>
          </a:prstGeom>
        </p:spPr>
      </p:pic>
      <p:sp>
        <p:nvSpPr>
          <p:cNvPr id="13" name="Text Placeholder 2"/>
          <p:cNvSpPr txBox="1">
            <a:spLocks/>
          </p:cNvSpPr>
          <p:nvPr/>
        </p:nvSpPr>
        <p:spPr>
          <a:xfrm>
            <a:off x="7235700" y="6056743"/>
            <a:ext cx="1825148" cy="725057"/>
          </a:xfrm>
          <a:prstGeom prst="rect">
            <a:avLst/>
          </a:prstGeom>
        </p:spPr>
        <p:txBody>
          <a:bodyPr vert="horz" lIns="91440" tIns="45720" rIns="91440" bIns="45720" rtlCol="0" anchor="t" anchorCtr="0">
            <a:noAutofit/>
          </a:bodyPr>
          <a:lstStyle>
            <a:lvl1pPr marL="342900" indent="-342900" algn="r" defTabSz="914400" rtl="0" eaLnBrk="1" latinLnBrk="0" hangingPunct="1">
              <a:spcBef>
                <a:spcPct val="20000"/>
              </a:spcBef>
              <a:buFont typeface="Arial" pitchFamily="34" charset="0"/>
              <a:buNone/>
              <a:defRPr lang="en-US" sz="2200" kern="1200" dirty="0" smtClean="0">
                <a:solidFill>
                  <a:schemeClr val="tx1">
                    <a:lumMod val="75000"/>
                    <a:lumOff val="25000"/>
                  </a:schemeClr>
                </a:solidFill>
                <a:latin typeface="Calibri"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pPr>
            <a:r>
              <a:rPr lang="en-US" sz="1000" dirty="0" smtClean="0">
                <a:latin typeface="Century Gothic" charset="0"/>
                <a:ea typeface="Century Gothic" charset="0"/>
                <a:cs typeface="Century Gothic" charset="0"/>
              </a:rPr>
              <a:t>Dr. Debbie Stott</a:t>
            </a:r>
          </a:p>
          <a:p>
            <a:pPr marL="0" indent="0" algn="ctr">
              <a:spcBef>
                <a:spcPts val="0"/>
              </a:spcBef>
            </a:pPr>
            <a:r>
              <a:rPr lang="en-US" sz="1000" dirty="0" smtClean="0">
                <a:latin typeface="Century Gothic" charset="0"/>
                <a:ea typeface="Century Gothic" charset="0"/>
                <a:cs typeface="Century Gothic" charset="0"/>
              </a:rPr>
              <a:t>STEAM Camp Coordinator</a:t>
            </a:r>
          </a:p>
          <a:p>
            <a:pPr marL="0" indent="0" algn="ctr">
              <a:spcBef>
                <a:spcPts val="0"/>
              </a:spcBef>
            </a:pPr>
            <a:r>
              <a:rPr lang="en-US" sz="1000" dirty="0" smtClean="0">
                <a:latin typeface="Century Gothic" charset="0"/>
                <a:ea typeface="Century Gothic" charset="0"/>
                <a:cs typeface="Century Gothic" charset="0"/>
              </a:rPr>
              <a:t>South African Numeracy Chair Project</a:t>
            </a:r>
            <a:endParaRPr lang="en-US" sz="1000" dirty="0">
              <a:latin typeface="Century Gothic" charset="0"/>
              <a:ea typeface="Century Gothic" charset="0"/>
              <a:cs typeface="Century Gothic" charset="0"/>
            </a:endParaRPr>
          </a:p>
        </p:txBody>
      </p:sp>
      <p:pic>
        <p:nvPicPr>
          <p:cNvPr id="15" name="Picture 14"/>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313750" y="2970721"/>
            <a:ext cx="1669049" cy="1677479"/>
          </a:xfrm>
          <a:prstGeom prst="rect">
            <a:avLst/>
          </a:prstGeom>
        </p:spPr>
      </p:pic>
      <p:sp>
        <p:nvSpPr>
          <p:cNvPr id="23" name="Title 4"/>
          <p:cNvSpPr txBox="1">
            <a:spLocks/>
          </p:cNvSpPr>
          <p:nvPr/>
        </p:nvSpPr>
        <p:spPr>
          <a:xfrm>
            <a:off x="3333456" y="5257800"/>
            <a:ext cx="3855270" cy="45827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endParaRPr lang="en-US" sz="2800" dirty="0" smtClean="0">
              <a:latin typeface="+mn-lt"/>
              <a:ea typeface="KG The Last Time Bubble" charset="0"/>
              <a:cs typeface="KG The Last Time Bubble" charset="0"/>
            </a:endParaRPr>
          </a:p>
        </p:txBody>
      </p:sp>
      <p:sp>
        <p:nvSpPr>
          <p:cNvPr id="16" name="Rectangle 15"/>
          <p:cNvSpPr/>
          <p:nvPr/>
        </p:nvSpPr>
        <p:spPr>
          <a:xfrm>
            <a:off x="3124200" y="3657601"/>
            <a:ext cx="4031697" cy="1600200"/>
          </a:xfrm>
          <a:prstGeom prst="rect">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25" name="Title 4"/>
          <p:cNvSpPr txBox="1">
            <a:spLocks/>
          </p:cNvSpPr>
          <p:nvPr/>
        </p:nvSpPr>
        <p:spPr>
          <a:xfrm>
            <a:off x="2921477" y="3975144"/>
            <a:ext cx="4267249" cy="91413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3200" dirty="0" err="1" smtClean="0">
                <a:latin typeface="Century Gothic" charset="0"/>
                <a:ea typeface="Century Gothic" charset="0"/>
                <a:cs typeface="Century Gothic" charset="0"/>
              </a:rPr>
              <a:t>Pasquin</a:t>
            </a:r>
            <a:r>
              <a:rPr lang="en-US" sz="3200" dirty="0" smtClean="0">
                <a:latin typeface="Century Gothic" charset="0"/>
                <a:ea typeface="Century Gothic" charset="0"/>
                <a:cs typeface="Century Gothic" charset="0"/>
              </a:rPr>
              <a:t> </a:t>
            </a:r>
            <a:r>
              <a:rPr lang="en-US" sz="3200" dirty="0" err="1" smtClean="0">
                <a:latin typeface="Century Gothic" charset="0"/>
                <a:ea typeface="Century Gothic" charset="0"/>
                <a:cs typeface="Century Gothic" charset="0"/>
              </a:rPr>
              <a:t>Swarts</a:t>
            </a:r>
            <a:endParaRPr lang="en-US" sz="3200" dirty="0" smtClean="0">
              <a:latin typeface="Century Gothic" charset="0"/>
              <a:ea typeface="Century Gothic" charset="0"/>
              <a:cs typeface="Century Gothic" charset="0"/>
            </a:endParaRPr>
          </a:p>
          <a:p>
            <a:pPr algn="r"/>
            <a:r>
              <a:rPr lang="en-US" sz="3200" dirty="0">
                <a:latin typeface="Century Gothic" charset="0"/>
                <a:ea typeface="Century Gothic" charset="0"/>
                <a:cs typeface="Century Gothic" charset="0"/>
              </a:rPr>
              <a:t>Lebone Centre</a:t>
            </a:r>
            <a:endParaRPr lang="en-US" sz="3200" dirty="0" smtClean="0">
              <a:latin typeface="Century Gothic" charset="0"/>
              <a:ea typeface="Century Gothic" charset="0"/>
              <a:cs typeface="Century Gothic" charset="0"/>
            </a:endParaRPr>
          </a:p>
          <a:p>
            <a:pPr algn="r"/>
            <a:r>
              <a:rPr lang="en-US" sz="3200" dirty="0">
                <a:latin typeface="Century Gothic" charset="0"/>
                <a:ea typeface="Century Gothic" charset="0"/>
                <a:cs typeface="Century Gothic" charset="0"/>
              </a:rPr>
              <a:t>has completed </a:t>
            </a:r>
            <a:r>
              <a:rPr lang="en-US" sz="3200" dirty="0" smtClean="0">
                <a:latin typeface="Century Gothic" charset="0"/>
                <a:ea typeface="Century Gothic" charset="0"/>
                <a:cs typeface="Century Gothic" charset="0"/>
              </a:rPr>
              <a:t>the</a:t>
            </a:r>
            <a:endParaRPr lang="en-US" sz="3200" dirty="0">
              <a:latin typeface="Century Gothic" charset="0"/>
              <a:ea typeface="Century Gothic" charset="0"/>
              <a:cs typeface="Century Gothic" charset="0"/>
            </a:endParaRPr>
          </a:p>
        </p:txBody>
      </p:sp>
    </p:spTree>
    <p:extLst>
      <p:ext uri="{BB962C8B-B14F-4D97-AF65-F5344CB8AC3E}">
        <p14:creationId xmlns:p14="http://schemas.microsoft.com/office/powerpoint/2010/main" val="1886962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16322" y="0"/>
            <a:ext cx="9047826" cy="2819400"/>
          </a:xfrm>
          <a:prstGeom prst="rect">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t>
            </a:r>
            <a:endParaRPr lang="en-US"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322" y="0"/>
            <a:ext cx="9144000" cy="6858000"/>
          </a:xfrm>
          <a:prstGeom prst="rect">
            <a:avLst/>
          </a:prstGeom>
        </p:spPr>
      </p:pic>
      <p:sp>
        <p:nvSpPr>
          <p:cNvPr id="5" name="Title 4"/>
          <p:cNvSpPr>
            <a:spLocks noGrp="1"/>
          </p:cNvSpPr>
          <p:nvPr>
            <p:ph type="title" idx="4294967295"/>
          </p:nvPr>
        </p:nvSpPr>
        <p:spPr>
          <a:xfrm>
            <a:off x="102077" y="2895600"/>
            <a:ext cx="7086649" cy="458279"/>
          </a:xfrm>
        </p:spPr>
        <p:txBody>
          <a:bodyPr>
            <a:noAutofit/>
          </a:bodyPr>
          <a:lstStyle/>
          <a:p>
            <a:r>
              <a:rPr lang="en-US" sz="2900" b="0" dirty="0" smtClean="0">
                <a:solidFill>
                  <a:srgbClr val="00B0F0"/>
                </a:solidFill>
                <a:effectLst>
                  <a:outerShdw blurRad="50800" dist="38100" dir="2700000" algn="tl" rotWithShape="0">
                    <a:prstClr val="black">
                      <a:alpha val="40000"/>
                    </a:prstClr>
                  </a:outerShdw>
                </a:effectLst>
                <a:latin typeface="KG The Last Time Bubble" charset="0"/>
                <a:ea typeface="KG The Last Time Bubble" charset="0"/>
                <a:cs typeface="KG The Last Time Bubble" charset="0"/>
              </a:rPr>
              <a:t>Certificate</a:t>
            </a:r>
            <a:r>
              <a:rPr lang="en-US" sz="2900" b="0" dirty="0" smtClean="0">
                <a:solidFill>
                  <a:srgbClr val="7BCF27"/>
                </a:solidFill>
                <a:effectLst>
                  <a:outerShdw blurRad="50800" dist="38100" dir="2700000" algn="tl" rotWithShape="0">
                    <a:prstClr val="black">
                      <a:alpha val="40000"/>
                    </a:prstClr>
                  </a:outerShdw>
                </a:effectLst>
                <a:latin typeface="KG The Last Time Bubble" charset="0"/>
                <a:ea typeface="KG The Last Time Bubble" charset="0"/>
                <a:cs typeface="KG The Last Time Bubble" charset="0"/>
              </a:rPr>
              <a:t> </a:t>
            </a:r>
            <a:r>
              <a:rPr lang="en-US" sz="2900" b="0" dirty="0" smtClean="0">
                <a:solidFill>
                  <a:schemeClr val="accent2"/>
                </a:solidFill>
                <a:effectLst>
                  <a:outerShdw blurRad="50800" dist="38100" dir="2700000" algn="tl" rotWithShape="0">
                    <a:prstClr val="black">
                      <a:alpha val="40000"/>
                    </a:prstClr>
                  </a:outerShdw>
                </a:effectLst>
                <a:latin typeface="KG The Last Time Bubble" charset="0"/>
                <a:ea typeface="KG The Last Time Bubble" charset="0"/>
                <a:cs typeface="KG The Last Time Bubble" charset="0"/>
              </a:rPr>
              <a:t>of </a:t>
            </a:r>
            <a:r>
              <a:rPr lang="en-US" sz="2900" b="0" dirty="0" smtClean="0">
                <a:solidFill>
                  <a:schemeClr val="accent6"/>
                </a:solidFill>
                <a:effectLst>
                  <a:outerShdw blurRad="50800" dist="38100" dir="2700000" algn="tl" rotWithShape="0">
                    <a:prstClr val="black">
                      <a:alpha val="40000"/>
                    </a:prstClr>
                  </a:outerShdw>
                </a:effectLst>
                <a:latin typeface="KG The Last Time Bubble" charset="0"/>
                <a:ea typeface="KG The Last Time Bubble" charset="0"/>
                <a:cs typeface="KG The Last Time Bubble" charset="0"/>
              </a:rPr>
              <a:t>participation</a:t>
            </a:r>
            <a:endParaRPr lang="en-US" sz="2900" dirty="0">
              <a:ln w="10160">
                <a:solidFill>
                  <a:schemeClr val="accent3"/>
                </a:solidFill>
                <a:prstDash val="solid"/>
              </a:ln>
              <a:solidFill>
                <a:schemeClr val="accent6"/>
              </a:solidFill>
              <a:effectLst>
                <a:outerShdw blurRad="50800" dist="38100" dir="2700000" algn="tl" rotWithShape="0">
                  <a:prstClr val="black">
                    <a:alpha val="40000"/>
                  </a:prstClr>
                </a:outerShdw>
              </a:effectLst>
              <a:latin typeface="KG The Last Time Bubble" charset="0"/>
              <a:ea typeface="KG The Last Time Bubble" charset="0"/>
              <a:cs typeface="KG The Last Time Bubble" charset="0"/>
            </a:endParaRPr>
          </a:p>
        </p:txBody>
      </p:sp>
      <p:sp>
        <p:nvSpPr>
          <p:cNvPr id="22" name="Rectangle 21"/>
          <p:cNvSpPr/>
          <p:nvPr/>
        </p:nvSpPr>
        <p:spPr>
          <a:xfrm>
            <a:off x="7233899" y="2895600"/>
            <a:ext cx="1828751" cy="3886200"/>
          </a:xfrm>
          <a:prstGeom prst="rect">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2"/>
          <p:cNvSpPr txBox="1">
            <a:spLocks/>
          </p:cNvSpPr>
          <p:nvPr/>
        </p:nvSpPr>
        <p:spPr>
          <a:xfrm>
            <a:off x="7235700" y="4669524"/>
            <a:ext cx="1825148" cy="379920"/>
          </a:xfrm>
          <a:prstGeom prst="rect">
            <a:avLst/>
          </a:prstGeom>
        </p:spPr>
        <p:txBody>
          <a:bodyPr vert="horz" lIns="91440" tIns="45720" rIns="91440" bIns="45720" rtlCol="0" anchor="t" anchorCtr="0">
            <a:noAutofit/>
          </a:bodyPr>
          <a:lstStyle>
            <a:lvl1pPr marL="342900" indent="-342900" algn="r" defTabSz="914400" rtl="0" eaLnBrk="1" latinLnBrk="0" hangingPunct="1">
              <a:spcBef>
                <a:spcPct val="20000"/>
              </a:spcBef>
              <a:buFont typeface="Arial" pitchFamily="34" charset="0"/>
              <a:buNone/>
              <a:defRPr lang="en-US" sz="2200" kern="1200" dirty="0" smtClean="0">
                <a:solidFill>
                  <a:schemeClr val="tx1">
                    <a:lumMod val="75000"/>
                    <a:lumOff val="25000"/>
                  </a:schemeClr>
                </a:solidFill>
                <a:latin typeface="Calibri"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pPr>
            <a:r>
              <a:rPr lang="en-US" sz="1000" dirty="0" smtClean="0">
                <a:latin typeface="Century Gothic" charset="0"/>
                <a:ea typeface="Century Gothic" charset="0"/>
                <a:cs typeface="Century Gothic" charset="0"/>
              </a:rPr>
              <a:t>GRAHAMSTOWN</a:t>
            </a:r>
          </a:p>
          <a:p>
            <a:pPr marL="0" indent="0" algn="ctr">
              <a:spcBef>
                <a:spcPts val="0"/>
              </a:spcBef>
            </a:pPr>
            <a:r>
              <a:rPr lang="en-US" sz="1000" dirty="0" smtClean="0">
                <a:latin typeface="Century Gothic" charset="0"/>
                <a:ea typeface="Century Gothic" charset="0"/>
                <a:cs typeface="Century Gothic" charset="0"/>
              </a:rPr>
              <a:t>12</a:t>
            </a:r>
            <a:r>
              <a:rPr lang="en-US" sz="1000" baseline="30000" dirty="0" smtClean="0">
                <a:latin typeface="Century Gothic" charset="0"/>
                <a:ea typeface="Century Gothic" charset="0"/>
                <a:cs typeface="Century Gothic" charset="0"/>
              </a:rPr>
              <a:t>th</a:t>
            </a:r>
            <a:r>
              <a:rPr lang="en-US" sz="1000" dirty="0" smtClean="0">
                <a:latin typeface="Century Gothic" charset="0"/>
                <a:ea typeface="Century Gothic" charset="0"/>
                <a:cs typeface="Century Gothic" charset="0"/>
              </a:rPr>
              <a:t> – 15</a:t>
            </a:r>
            <a:r>
              <a:rPr lang="en-US" sz="1000" baseline="30000" dirty="0" smtClean="0">
                <a:latin typeface="Century Gothic" charset="0"/>
                <a:ea typeface="Century Gothic" charset="0"/>
                <a:cs typeface="Century Gothic" charset="0"/>
              </a:rPr>
              <a:t>th</a:t>
            </a:r>
            <a:r>
              <a:rPr lang="en-US" sz="1000" dirty="0" smtClean="0">
                <a:latin typeface="Century Gothic" charset="0"/>
                <a:ea typeface="Century Gothic" charset="0"/>
                <a:cs typeface="Century Gothic" charset="0"/>
              </a:rPr>
              <a:t> MAY 2016</a:t>
            </a:r>
            <a:endParaRPr lang="en-US" sz="1000" dirty="0">
              <a:latin typeface="Century Gothic" charset="0"/>
              <a:ea typeface="Century Gothic" charset="0"/>
              <a:cs typeface="Century Gothic" charset="0"/>
            </a:endParaRPr>
          </a:p>
        </p:txBody>
      </p:sp>
      <p:pic>
        <p:nvPicPr>
          <p:cNvPr id="12" name="Picture 11"/>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583051" y="5651660"/>
            <a:ext cx="1130446" cy="527924"/>
          </a:xfrm>
          <a:prstGeom prst="rect">
            <a:avLst/>
          </a:prstGeom>
        </p:spPr>
      </p:pic>
      <p:sp>
        <p:nvSpPr>
          <p:cNvPr id="13" name="Text Placeholder 2"/>
          <p:cNvSpPr txBox="1">
            <a:spLocks/>
          </p:cNvSpPr>
          <p:nvPr/>
        </p:nvSpPr>
        <p:spPr>
          <a:xfrm>
            <a:off x="7235700" y="6056743"/>
            <a:ext cx="1825148" cy="725057"/>
          </a:xfrm>
          <a:prstGeom prst="rect">
            <a:avLst/>
          </a:prstGeom>
        </p:spPr>
        <p:txBody>
          <a:bodyPr vert="horz" lIns="91440" tIns="45720" rIns="91440" bIns="45720" rtlCol="0" anchor="t" anchorCtr="0">
            <a:noAutofit/>
          </a:bodyPr>
          <a:lstStyle>
            <a:lvl1pPr marL="342900" indent="-342900" algn="r" defTabSz="914400" rtl="0" eaLnBrk="1" latinLnBrk="0" hangingPunct="1">
              <a:spcBef>
                <a:spcPct val="20000"/>
              </a:spcBef>
              <a:buFont typeface="Arial" pitchFamily="34" charset="0"/>
              <a:buNone/>
              <a:defRPr lang="en-US" sz="2200" kern="1200" dirty="0" smtClean="0">
                <a:solidFill>
                  <a:schemeClr val="tx1">
                    <a:lumMod val="75000"/>
                    <a:lumOff val="25000"/>
                  </a:schemeClr>
                </a:solidFill>
                <a:latin typeface="Calibri"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pPr>
            <a:r>
              <a:rPr lang="en-US" sz="1000" dirty="0" smtClean="0">
                <a:latin typeface="Century Gothic" charset="0"/>
                <a:ea typeface="Century Gothic" charset="0"/>
                <a:cs typeface="Century Gothic" charset="0"/>
              </a:rPr>
              <a:t>Dr. Debbie Stott</a:t>
            </a:r>
          </a:p>
          <a:p>
            <a:pPr marL="0" indent="0" algn="ctr">
              <a:spcBef>
                <a:spcPts val="0"/>
              </a:spcBef>
            </a:pPr>
            <a:r>
              <a:rPr lang="en-US" sz="1000" dirty="0" smtClean="0">
                <a:latin typeface="Century Gothic" charset="0"/>
                <a:ea typeface="Century Gothic" charset="0"/>
                <a:cs typeface="Century Gothic" charset="0"/>
              </a:rPr>
              <a:t>STEAM Camp Coordinator</a:t>
            </a:r>
          </a:p>
          <a:p>
            <a:pPr marL="0" indent="0" algn="ctr">
              <a:spcBef>
                <a:spcPts val="0"/>
              </a:spcBef>
            </a:pPr>
            <a:r>
              <a:rPr lang="en-US" sz="1000" dirty="0" smtClean="0">
                <a:latin typeface="Century Gothic" charset="0"/>
                <a:ea typeface="Century Gothic" charset="0"/>
                <a:cs typeface="Century Gothic" charset="0"/>
              </a:rPr>
              <a:t>South African Numeracy Chair Project</a:t>
            </a:r>
            <a:endParaRPr lang="en-US" sz="1000" dirty="0">
              <a:latin typeface="Century Gothic" charset="0"/>
              <a:ea typeface="Century Gothic" charset="0"/>
              <a:cs typeface="Century Gothic" charset="0"/>
            </a:endParaRPr>
          </a:p>
        </p:txBody>
      </p:sp>
      <p:pic>
        <p:nvPicPr>
          <p:cNvPr id="15" name="Picture 14"/>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313750" y="2970721"/>
            <a:ext cx="1669049" cy="1677479"/>
          </a:xfrm>
          <a:prstGeom prst="rect">
            <a:avLst/>
          </a:prstGeom>
        </p:spPr>
      </p:pic>
      <p:sp>
        <p:nvSpPr>
          <p:cNvPr id="23" name="Title 4"/>
          <p:cNvSpPr txBox="1">
            <a:spLocks/>
          </p:cNvSpPr>
          <p:nvPr/>
        </p:nvSpPr>
        <p:spPr>
          <a:xfrm>
            <a:off x="3333456" y="5257800"/>
            <a:ext cx="3855270" cy="45827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endParaRPr lang="en-US" sz="2800" dirty="0" smtClean="0">
              <a:latin typeface="+mn-lt"/>
              <a:ea typeface="KG The Last Time Bubble" charset="0"/>
              <a:cs typeface="KG The Last Time Bubble" charset="0"/>
            </a:endParaRPr>
          </a:p>
        </p:txBody>
      </p:sp>
      <p:sp>
        <p:nvSpPr>
          <p:cNvPr id="16" name="Rectangle 15"/>
          <p:cNvSpPr/>
          <p:nvPr/>
        </p:nvSpPr>
        <p:spPr>
          <a:xfrm>
            <a:off x="3124200" y="3657601"/>
            <a:ext cx="4031697" cy="1600200"/>
          </a:xfrm>
          <a:prstGeom prst="rect">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25" name="Title 4"/>
          <p:cNvSpPr txBox="1">
            <a:spLocks/>
          </p:cNvSpPr>
          <p:nvPr/>
        </p:nvSpPr>
        <p:spPr>
          <a:xfrm>
            <a:off x="2921477" y="3975144"/>
            <a:ext cx="4267249" cy="91413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3200" dirty="0" smtClean="0">
                <a:solidFill>
                  <a:schemeClr val="bg1"/>
                </a:solidFill>
                <a:latin typeface="Century Gothic" charset="0"/>
                <a:ea typeface="Century Gothic" charset="0"/>
                <a:cs typeface="Century Gothic" charset="0"/>
              </a:rPr>
              <a:t>Leader name </a:t>
            </a:r>
          </a:p>
          <a:p>
            <a:pPr algn="r"/>
            <a:r>
              <a:rPr lang="en-US" sz="3200" dirty="0" smtClean="0">
                <a:solidFill>
                  <a:schemeClr val="bg1"/>
                </a:solidFill>
                <a:latin typeface="Century Gothic" charset="0"/>
                <a:ea typeface="Century Gothic" charset="0"/>
                <a:cs typeface="Century Gothic" charset="0"/>
              </a:rPr>
              <a:t>Centre</a:t>
            </a:r>
          </a:p>
          <a:p>
            <a:pPr algn="r"/>
            <a:r>
              <a:rPr lang="en-US" sz="3200" dirty="0">
                <a:solidFill>
                  <a:schemeClr val="bg1"/>
                </a:solidFill>
                <a:latin typeface="Century Gothic" charset="0"/>
                <a:ea typeface="Century Gothic" charset="0"/>
                <a:cs typeface="Century Gothic" charset="0"/>
              </a:rPr>
              <a:t>p</a:t>
            </a:r>
            <a:r>
              <a:rPr lang="en-US" sz="3200" dirty="0" smtClean="0">
                <a:solidFill>
                  <a:schemeClr val="bg1"/>
                </a:solidFill>
                <a:latin typeface="Century Gothic" charset="0"/>
                <a:ea typeface="Century Gothic" charset="0"/>
                <a:cs typeface="Century Gothic" charset="0"/>
              </a:rPr>
              <a:t>articipated in the</a:t>
            </a:r>
            <a:endParaRPr lang="en-US" sz="3200" dirty="0">
              <a:solidFill>
                <a:schemeClr val="bg1"/>
              </a:solidFill>
              <a:latin typeface="Century Gothic" charset="0"/>
              <a:ea typeface="Century Gothic" charset="0"/>
              <a:cs typeface="Century Gothic" charset="0"/>
            </a:endParaRPr>
          </a:p>
        </p:txBody>
      </p:sp>
    </p:spTree>
    <p:extLst>
      <p:ext uri="{BB962C8B-B14F-4D97-AF65-F5344CB8AC3E}">
        <p14:creationId xmlns:p14="http://schemas.microsoft.com/office/powerpoint/2010/main" val="9303655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16322" y="0"/>
            <a:ext cx="9047826" cy="2819400"/>
          </a:xfrm>
          <a:prstGeom prst="rect">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t>
            </a:r>
            <a:endParaRPr lang="en-US"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322" y="0"/>
            <a:ext cx="9144000" cy="6858000"/>
          </a:xfrm>
          <a:prstGeom prst="rect">
            <a:avLst/>
          </a:prstGeom>
        </p:spPr>
      </p:pic>
      <p:sp>
        <p:nvSpPr>
          <p:cNvPr id="5" name="Title 4"/>
          <p:cNvSpPr>
            <a:spLocks noGrp="1"/>
          </p:cNvSpPr>
          <p:nvPr>
            <p:ph type="title" idx="4294967295"/>
          </p:nvPr>
        </p:nvSpPr>
        <p:spPr>
          <a:xfrm>
            <a:off x="102077" y="2895600"/>
            <a:ext cx="7086649" cy="458279"/>
          </a:xfrm>
        </p:spPr>
        <p:txBody>
          <a:bodyPr>
            <a:noAutofit/>
          </a:bodyPr>
          <a:lstStyle/>
          <a:p>
            <a:r>
              <a:rPr lang="en-US" sz="3100" b="0" dirty="0" smtClean="0">
                <a:solidFill>
                  <a:srgbClr val="00B0F0"/>
                </a:solidFill>
                <a:effectLst>
                  <a:outerShdw blurRad="50800" dist="38100" dir="2700000" algn="tl" rotWithShape="0">
                    <a:prstClr val="black">
                      <a:alpha val="40000"/>
                    </a:prstClr>
                  </a:outerShdw>
                </a:effectLst>
                <a:latin typeface="KG The Last Time Bubble" charset="0"/>
                <a:ea typeface="KG The Last Time Bubble" charset="0"/>
                <a:cs typeface="KG The Last Time Bubble" charset="0"/>
              </a:rPr>
              <a:t>Certificate</a:t>
            </a:r>
            <a:r>
              <a:rPr lang="en-US" sz="3100" b="0" dirty="0" smtClean="0">
                <a:solidFill>
                  <a:srgbClr val="7BCF27"/>
                </a:solidFill>
                <a:effectLst>
                  <a:outerShdw blurRad="50800" dist="38100" dir="2700000" algn="tl" rotWithShape="0">
                    <a:prstClr val="black">
                      <a:alpha val="40000"/>
                    </a:prstClr>
                  </a:outerShdw>
                </a:effectLst>
                <a:latin typeface="KG The Last Time Bubble" charset="0"/>
                <a:ea typeface="KG The Last Time Bubble" charset="0"/>
                <a:cs typeface="KG The Last Time Bubble" charset="0"/>
              </a:rPr>
              <a:t> </a:t>
            </a:r>
            <a:r>
              <a:rPr lang="en-US" sz="3100" b="0" dirty="0" smtClean="0">
                <a:solidFill>
                  <a:schemeClr val="accent2"/>
                </a:solidFill>
                <a:effectLst>
                  <a:outerShdw blurRad="50800" dist="38100" dir="2700000" algn="tl" rotWithShape="0">
                    <a:prstClr val="black">
                      <a:alpha val="40000"/>
                    </a:prstClr>
                  </a:outerShdw>
                </a:effectLst>
                <a:latin typeface="KG The Last Time Bubble" charset="0"/>
                <a:ea typeface="KG The Last Time Bubble" charset="0"/>
                <a:cs typeface="KG The Last Time Bubble" charset="0"/>
              </a:rPr>
              <a:t>of </a:t>
            </a:r>
            <a:r>
              <a:rPr lang="en-US" sz="3100" b="0" dirty="0" smtClean="0">
                <a:solidFill>
                  <a:schemeClr val="accent6"/>
                </a:solidFill>
                <a:effectLst>
                  <a:outerShdw blurRad="50800" dist="38100" dir="2700000" algn="tl" rotWithShape="0">
                    <a:prstClr val="black">
                      <a:alpha val="40000"/>
                    </a:prstClr>
                  </a:outerShdw>
                </a:effectLst>
                <a:latin typeface="KG The Last Time Bubble" charset="0"/>
                <a:ea typeface="KG The Last Time Bubble" charset="0"/>
                <a:cs typeface="KG The Last Time Bubble" charset="0"/>
              </a:rPr>
              <a:t>completion</a:t>
            </a:r>
            <a:endParaRPr lang="en-US" sz="3100" dirty="0">
              <a:ln w="10160">
                <a:solidFill>
                  <a:schemeClr val="accent3"/>
                </a:solidFill>
                <a:prstDash val="solid"/>
              </a:ln>
              <a:solidFill>
                <a:schemeClr val="accent6"/>
              </a:solidFill>
              <a:effectLst>
                <a:outerShdw blurRad="50800" dist="38100" dir="2700000" algn="tl" rotWithShape="0">
                  <a:prstClr val="black">
                    <a:alpha val="40000"/>
                  </a:prstClr>
                </a:outerShdw>
              </a:effectLst>
              <a:latin typeface="KG The Last Time Bubble" charset="0"/>
              <a:ea typeface="KG The Last Time Bubble" charset="0"/>
              <a:cs typeface="KG The Last Time Bubble" charset="0"/>
            </a:endParaRPr>
          </a:p>
        </p:txBody>
      </p:sp>
      <p:sp>
        <p:nvSpPr>
          <p:cNvPr id="22" name="Rectangle 21"/>
          <p:cNvSpPr/>
          <p:nvPr/>
        </p:nvSpPr>
        <p:spPr>
          <a:xfrm>
            <a:off x="7233899" y="2895600"/>
            <a:ext cx="1828751" cy="3886200"/>
          </a:xfrm>
          <a:prstGeom prst="rect">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2"/>
          <p:cNvSpPr txBox="1">
            <a:spLocks/>
          </p:cNvSpPr>
          <p:nvPr/>
        </p:nvSpPr>
        <p:spPr>
          <a:xfrm>
            <a:off x="7235700" y="4669524"/>
            <a:ext cx="1825148" cy="379920"/>
          </a:xfrm>
          <a:prstGeom prst="rect">
            <a:avLst/>
          </a:prstGeom>
        </p:spPr>
        <p:txBody>
          <a:bodyPr vert="horz" lIns="91440" tIns="45720" rIns="91440" bIns="45720" rtlCol="0" anchor="t" anchorCtr="0">
            <a:noAutofit/>
          </a:bodyPr>
          <a:lstStyle>
            <a:lvl1pPr marL="342900" indent="-342900" algn="r" defTabSz="914400" rtl="0" eaLnBrk="1" latinLnBrk="0" hangingPunct="1">
              <a:spcBef>
                <a:spcPct val="20000"/>
              </a:spcBef>
              <a:buFont typeface="Arial" pitchFamily="34" charset="0"/>
              <a:buNone/>
              <a:defRPr lang="en-US" sz="2200" kern="1200" dirty="0" smtClean="0">
                <a:solidFill>
                  <a:schemeClr val="tx1">
                    <a:lumMod val="75000"/>
                    <a:lumOff val="25000"/>
                  </a:schemeClr>
                </a:solidFill>
                <a:latin typeface="Calibri"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pPr>
            <a:r>
              <a:rPr lang="en-US" sz="1000" dirty="0" smtClean="0">
                <a:latin typeface="Century Gothic" charset="0"/>
                <a:ea typeface="Century Gothic" charset="0"/>
                <a:cs typeface="Century Gothic" charset="0"/>
              </a:rPr>
              <a:t>GRAHAMSTOWN</a:t>
            </a:r>
          </a:p>
          <a:p>
            <a:pPr marL="0" indent="0" algn="ctr">
              <a:spcBef>
                <a:spcPts val="0"/>
              </a:spcBef>
            </a:pPr>
            <a:r>
              <a:rPr lang="en-US" sz="1000" dirty="0" smtClean="0">
                <a:latin typeface="Century Gothic" charset="0"/>
                <a:ea typeface="Century Gothic" charset="0"/>
                <a:cs typeface="Century Gothic" charset="0"/>
              </a:rPr>
              <a:t>MAY 2016</a:t>
            </a:r>
            <a:endParaRPr lang="en-US" sz="1000" dirty="0">
              <a:latin typeface="Century Gothic" charset="0"/>
              <a:ea typeface="Century Gothic" charset="0"/>
              <a:cs typeface="Century Gothic" charset="0"/>
            </a:endParaRPr>
          </a:p>
        </p:txBody>
      </p:sp>
      <p:pic>
        <p:nvPicPr>
          <p:cNvPr id="12" name="Picture 11"/>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583051" y="5651660"/>
            <a:ext cx="1130446" cy="527924"/>
          </a:xfrm>
          <a:prstGeom prst="rect">
            <a:avLst/>
          </a:prstGeom>
        </p:spPr>
      </p:pic>
      <p:sp>
        <p:nvSpPr>
          <p:cNvPr id="13" name="Text Placeholder 2"/>
          <p:cNvSpPr txBox="1">
            <a:spLocks/>
          </p:cNvSpPr>
          <p:nvPr/>
        </p:nvSpPr>
        <p:spPr>
          <a:xfrm>
            <a:off x="7235700" y="6056743"/>
            <a:ext cx="1825148" cy="725057"/>
          </a:xfrm>
          <a:prstGeom prst="rect">
            <a:avLst/>
          </a:prstGeom>
        </p:spPr>
        <p:txBody>
          <a:bodyPr vert="horz" lIns="91440" tIns="45720" rIns="91440" bIns="45720" rtlCol="0" anchor="t" anchorCtr="0">
            <a:noAutofit/>
          </a:bodyPr>
          <a:lstStyle>
            <a:lvl1pPr marL="342900" indent="-342900" algn="r" defTabSz="914400" rtl="0" eaLnBrk="1" latinLnBrk="0" hangingPunct="1">
              <a:spcBef>
                <a:spcPct val="20000"/>
              </a:spcBef>
              <a:buFont typeface="Arial" pitchFamily="34" charset="0"/>
              <a:buNone/>
              <a:defRPr lang="en-US" sz="2200" kern="1200" dirty="0" smtClean="0">
                <a:solidFill>
                  <a:schemeClr val="tx1">
                    <a:lumMod val="75000"/>
                    <a:lumOff val="25000"/>
                  </a:schemeClr>
                </a:solidFill>
                <a:latin typeface="Calibri"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pPr>
            <a:r>
              <a:rPr lang="en-US" sz="1000" dirty="0" smtClean="0">
                <a:latin typeface="Century Gothic" charset="0"/>
                <a:ea typeface="Century Gothic" charset="0"/>
                <a:cs typeface="Century Gothic" charset="0"/>
              </a:rPr>
              <a:t>Dr. Debbie Stott</a:t>
            </a:r>
          </a:p>
          <a:p>
            <a:pPr marL="0" indent="0" algn="ctr">
              <a:spcBef>
                <a:spcPts val="0"/>
              </a:spcBef>
            </a:pPr>
            <a:r>
              <a:rPr lang="en-US" sz="1000" dirty="0" smtClean="0">
                <a:latin typeface="Century Gothic" charset="0"/>
                <a:ea typeface="Century Gothic" charset="0"/>
                <a:cs typeface="Century Gothic" charset="0"/>
              </a:rPr>
              <a:t>STEAM Camp Coordinator</a:t>
            </a:r>
          </a:p>
          <a:p>
            <a:pPr marL="0" indent="0" algn="ctr">
              <a:spcBef>
                <a:spcPts val="0"/>
              </a:spcBef>
            </a:pPr>
            <a:r>
              <a:rPr lang="en-US" sz="1000" dirty="0" smtClean="0">
                <a:latin typeface="Century Gothic" charset="0"/>
                <a:ea typeface="Century Gothic" charset="0"/>
                <a:cs typeface="Century Gothic" charset="0"/>
              </a:rPr>
              <a:t>South African Numeracy Chair Project</a:t>
            </a:r>
            <a:endParaRPr lang="en-US" sz="1000" dirty="0">
              <a:latin typeface="Century Gothic" charset="0"/>
              <a:ea typeface="Century Gothic" charset="0"/>
              <a:cs typeface="Century Gothic" charset="0"/>
            </a:endParaRPr>
          </a:p>
        </p:txBody>
      </p:sp>
      <p:pic>
        <p:nvPicPr>
          <p:cNvPr id="15" name="Picture 14"/>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313750" y="2970721"/>
            <a:ext cx="1669049" cy="1677479"/>
          </a:xfrm>
          <a:prstGeom prst="rect">
            <a:avLst/>
          </a:prstGeom>
        </p:spPr>
      </p:pic>
      <p:sp>
        <p:nvSpPr>
          <p:cNvPr id="23" name="Title 4"/>
          <p:cNvSpPr txBox="1">
            <a:spLocks/>
          </p:cNvSpPr>
          <p:nvPr/>
        </p:nvSpPr>
        <p:spPr>
          <a:xfrm>
            <a:off x="3333456" y="5257800"/>
            <a:ext cx="3855270" cy="45827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endParaRPr lang="en-US" sz="2800" dirty="0" smtClean="0">
              <a:latin typeface="+mn-lt"/>
              <a:ea typeface="KG The Last Time Bubble" charset="0"/>
              <a:cs typeface="KG The Last Time Bubble" charset="0"/>
            </a:endParaRPr>
          </a:p>
        </p:txBody>
      </p:sp>
      <p:sp>
        <p:nvSpPr>
          <p:cNvPr id="16" name="Rectangle 15"/>
          <p:cNvSpPr/>
          <p:nvPr/>
        </p:nvSpPr>
        <p:spPr>
          <a:xfrm>
            <a:off x="3124200" y="3657601"/>
            <a:ext cx="4031697" cy="1600200"/>
          </a:xfrm>
          <a:prstGeom prst="rect">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25" name="Title 4"/>
          <p:cNvSpPr txBox="1">
            <a:spLocks/>
          </p:cNvSpPr>
          <p:nvPr/>
        </p:nvSpPr>
        <p:spPr>
          <a:xfrm>
            <a:off x="2921477" y="3975144"/>
            <a:ext cx="4267249" cy="91413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3200" dirty="0" err="1" smtClean="0">
                <a:latin typeface="Century Gothic" charset="0"/>
                <a:ea typeface="Century Gothic" charset="0"/>
                <a:cs typeface="Century Gothic" charset="0"/>
              </a:rPr>
              <a:t>Tenecia</a:t>
            </a:r>
            <a:r>
              <a:rPr lang="en-US" sz="3200" dirty="0" smtClean="0">
                <a:latin typeface="Century Gothic" charset="0"/>
                <a:ea typeface="Century Gothic" charset="0"/>
                <a:cs typeface="Century Gothic" charset="0"/>
              </a:rPr>
              <a:t> </a:t>
            </a:r>
            <a:r>
              <a:rPr lang="en-US" sz="3200" dirty="0" err="1" smtClean="0">
                <a:latin typeface="Century Gothic" charset="0"/>
                <a:ea typeface="Century Gothic" charset="0"/>
                <a:cs typeface="Century Gothic" charset="0"/>
              </a:rPr>
              <a:t>Swartbooi</a:t>
            </a:r>
            <a:endParaRPr lang="en-US" sz="3200" dirty="0" smtClean="0">
              <a:latin typeface="Century Gothic" charset="0"/>
              <a:ea typeface="Century Gothic" charset="0"/>
              <a:cs typeface="Century Gothic" charset="0"/>
            </a:endParaRPr>
          </a:p>
          <a:p>
            <a:pPr algn="r"/>
            <a:r>
              <a:rPr lang="en-US" sz="3200" dirty="0">
                <a:latin typeface="Century Gothic" charset="0"/>
                <a:ea typeface="Century Gothic" charset="0"/>
                <a:cs typeface="Century Gothic" charset="0"/>
              </a:rPr>
              <a:t>Lebone Centre</a:t>
            </a:r>
            <a:endParaRPr lang="en-US" sz="3200" dirty="0" smtClean="0">
              <a:latin typeface="Century Gothic" charset="0"/>
              <a:ea typeface="Century Gothic" charset="0"/>
              <a:cs typeface="Century Gothic" charset="0"/>
            </a:endParaRPr>
          </a:p>
          <a:p>
            <a:pPr algn="r"/>
            <a:r>
              <a:rPr lang="en-US" sz="3200" dirty="0">
                <a:latin typeface="Century Gothic" charset="0"/>
                <a:ea typeface="Century Gothic" charset="0"/>
                <a:cs typeface="Century Gothic" charset="0"/>
              </a:rPr>
              <a:t>has completed </a:t>
            </a:r>
            <a:r>
              <a:rPr lang="en-US" sz="3200" dirty="0" smtClean="0">
                <a:latin typeface="Century Gothic" charset="0"/>
                <a:ea typeface="Century Gothic" charset="0"/>
                <a:cs typeface="Century Gothic" charset="0"/>
              </a:rPr>
              <a:t>the</a:t>
            </a:r>
            <a:endParaRPr lang="en-US" sz="3200" dirty="0">
              <a:latin typeface="Century Gothic" charset="0"/>
              <a:ea typeface="Century Gothic" charset="0"/>
              <a:cs typeface="Century Gothic" charset="0"/>
            </a:endParaRPr>
          </a:p>
        </p:txBody>
      </p:sp>
    </p:spTree>
    <p:extLst>
      <p:ext uri="{BB962C8B-B14F-4D97-AF65-F5344CB8AC3E}">
        <p14:creationId xmlns:p14="http://schemas.microsoft.com/office/powerpoint/2010/main" val="7130896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16322" y="0"/>
            <a:ext cx="9047826" cy="2819400"/>
          </a:xfrm>
          <a:prstGeom prst="rect">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t>
            </a:r>
            <a:endParaRPr lang="en-US"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322" y="0"/>
            <a:ext cx="9144000" cy="6858000"/>
          </a:xfrm>
          <a:prstGeom prst="rect">
            <a:avLst/>
          </a:prstGeom>
        </p:spPr>
      </p:pic>
      <p:sp>
        <p:nvSpPr>
          <p:cNvPr id="5" name="Title 4"/>
          <p:cNvSpPr>
            <a:spLocks noGrp="1"/>
          </p:cNvSpPr>
          <p:nvPr>
            <p:ph type="title" idx="4294967295"/>
          </p:nvPr>
        </p:nvSpPr>
        <p:spPr>
          <a:xfrm>
            <a:off x="102077" y="2895600"/>
            <a:ext cx="7086649" cy="458279"/>
          </a:xfrm>
        </p:spPr>
        <p:txBody>
          <a:bodyPr>
            <a:noAutofit/>
          </a:bodyPr>
          <a:lstStyle/>
          <a:p>
            <a:r>
              <a:rPr lang="en-US" sz="3100" b="0" dirty="0" smtClean="0">
                <a:solidFill>
                  <a:srgbClr val="00B0F0"/>
                </a:solidFill>
                <a:effectLst>
                  <a:outerShdw blurRad="50800" dist="38100" dir="2700000" algn="tl" rotWithShape="0">
                    <a:prstClr val="black">
                      <a:alpha val="40000"/>
                    </a:prstClr>
                  </a:outerShdw>
                </a:effectLst>
                <a:latin typeface="KG The Last Time Bubble" charset="0"/>
                <a:ea typeface="KG The Last Time Bubble" charset="0"/>
                <a:cs typeface="KG The Last Time Bubble" charset="0"/>
              </a:rPr>
              <a:t>Certificate</a:t>
            </a:r>
            <a:r>
              <a:rPr lang="en-US" sz="3100" b="0" dirty="0" smtClean="0">
                <a:solidFill>
                  <a:srgbClr val="7BCF27"/>
                </a:solidFill>
                <a:effectLst>
                  <a:outerShdw blurRad="50800" dist="38100" dir="2700000" algn="tl" rotWithShape="0">
                    <a:prstClr val="black">
                      <a:alpha val="40000"/>
                    </a:prstClr>
                  </a:outerShdw>
                </a:effectLst>
                <a:latin typeface="KG The Last Time Bubble" charset="0"/>
                <a:ea typeface="KG The Last Time Bubble" charset="0"/>
                <a:cs typeface="KG The Last Time Bubble" charset="0"/>
              </a:rPr>
              <a:t> </a:t>
            </a:r>
            <a:r>
              <a:rPr lang="en-US" sz="3100" b="0" dirty="0" smtClean="0">
                <a:solidFill>
                  <a:schemeClr val="accent2"/>
                </a:solidFill>
                <a:effectLst>
                  <a:outerShdw blurRad="50800" dist="38100" dir="2700000" algn="tl" rotWithShape="0">
                    <a:prstClr val="black">
                      <a:alpha val="40000"/>
                    </a:prstClr>
                  </a:outerShdw>
                </a:effectLst>
                <a:latin typeface="KG The Last Time Bubble" charset="0"/>
                <a:ea typeface="KG The Last Time Bubble" charset="0"/>
                <a:cs typeface="KG The Last Time Bubble" charset="0"/>
              </a:rPr>
              <a:t>of </a:t>
            </a:r>
            <a:r>
              <a:rPr lang="en-US" sz="3100" b="0" dirty="0" smtClean="0">
                <a:solidFill>
                  <a:schemeClr val="accent6"/>
                </a:solidFill>
                <a:effectLst>
                  <a:outerShdw blurRad="50800" dist="38100" dir="2700000" algn="tl" rotWithShape="0">
                    <a:prstClr val="black">
                      <a:alpha val="40000"/>
                    </a:prstClr>
                  </a:outerShdw>
                </a:effectLst>
                <a:latin typeface="KG The Last Time Bubble" charset="0"/>
                <a:ea typeface="KG The Last Time Bubble" charset="0"/>
                <a:cs typeface="KG The Last Time Bubble" charset="0"/>
              </a:rPr>
              <a:t>completion</a:t>
            </a:r>
            <a:endParaRPr lang="en-US" sz="3100" dirty="0">
              <a:ln w="10160">
                <a:solidFill>
                  <a:schemeClr val="accent3"/>
                </a:solidFill>
                <a:prstDash val="solid"/>
              </a:ln>
              <a:solidFill>
                <a:schemeClr val="accent6"/>
              </a:solidFill>
              <a:effectLst>
                <a:outerShdw blurRad="50800" dist="38100" dir="2700000" algn="tl" rotWithShape="0">
                  <a:prstClr val="black">
                    <a:alpha val="40000"/>
                  </a:prstClr>
                </a:outerShdw>
              </a:effectLst>
              <a:latin typeface="KG The Last Time Bubble" charset="0"/>
              <a:ea typeface="KG The Last Time Bubble" charset="0"/>
              <a:cs typeface="KG The Last Time Bubble" charset="0"/>
            </a:endParaRPr>
          </a:p>
        </p:txBody>
      </p:sp>
      <p:sp>
        <p:nvSpPr>
          <p:cNvPr id="22" name="Rectangle 21"/>
          <p:cNvSpPr/>
          <p:nvPr/>
        </p:nvSpPr>
        <p:spPr>
          <a:xfrm>
            <a:off x="7233899" y="2895600"/>
            <a:ext cx="1828751" cy="3886200"/>
          </a:xfrm>
          <a:prstGeom prst="rect">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2"/>
          <p:cNvSpPr txBox="1">
            <a:spLocks/>
          </p:cNvSpPr>
          <p:nvPr/>
        </p:nvSpPr>
        <p:spPr>
          <a:xfrm>
            <a:off x="7235700" y="4669524"/>
            <a:ext cx="1825148" cy="379920"/>
          </a:xfrm>
          <a:prstGeom prst="rect">
            <a:avLst/>
          </a:prstGeom>
        </p:spPr>
        <p:txBody>
          <a:bodyPr vert="horz" lIns="91440" tIns="45720" rIns="91440" bIns="45720" rtlCol="0" anchor="t" anchorCtr="0">
            <a:noAutofit/>
          </a:bodyPr>
          <a:lstStyle>
            <a:lvl1pPr marL="342900" indent="-342900" algn="r" defTabSz="914400" rtl="0" eaLnBrk="1" latinLnBrk="0" hangingPunct="1">
              <a:spcBef>
                <a:spcPct val="20000"/>
              </a:spcBef>
              <a:buFont typeface="Arial" pitchFamily="34" charset="0"/>
              <a:buNone/>
              <a:defRPr lang="en-US" sz="2200" kern="1200" dirty="0" smtClean="0">
                <a:solidFill>
                  <a:schemeClr val="tx1">
                    <a:lumMod val="75000"/>
                    <a:lumOff val="25000"/>
                  </a:schemeClr>
                </a:solidFill>
                <a:latin typeface="Calibri"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pPr>
            <a:r>
              <a:rPr lang="en-US" sz="1000" dirty="0" smtClean="0">
                <a:latin typeface="Century Gothic" charset="0"/>
                <a:ea typeface="Century Gothic" charset="0"/>
                <a:cs typeface="Century Gothic" charset="0"/>
              </a:rPr>
              <a:t>GRAHAMSTOWN</a:t>
            </a:r>
          </a:p>
          <a:p>
            <a:pPr marL="0" indent="0" algn="ctr">
              <a:spcBef>
                <a:spcPts val="0"/>
              </a:spcBef>
            </a:pPr>
            <a:r>
              <a:rPr lang="en-US" sz="1000" dirty="0" smtClean="0">
                <a:latin typeface="Century Gothic" charset="0"/>
                <a:ea typeface="Century Gothic" charset="0"/>
                <a:cs typeface="Century Gothic" charset="0"/>
              </a:rPr>
              <a:t>MAY 2016</a:t>
            </a:r>
            <a:endParaRPr lang="en-US" sz="1000" dirty="0">
              <a:latin typeface="Century Gothic" charset="0"/>
              <a:ea typeface="Century Gothic" charset="0"/>
              <a:cs typeface="Century Gothic" charset="0"/>
            </a:endParaRPr>
          </a:p>
        </p:txBody>
      </p:sp>
      <p:pic>
        <p:nvPicPr>
          <p:cNvPr id="12" name="Picture 11"/>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583051" y="5651660"/>
            <a:ext cx="1130446" cy="527924"/>
          </a:xfrm>
          <a:prstGeom prst="rect">
            <a:avLst/>
          </a:prstGeom>
        </p:spPr>
      </p:pic>
      <p:sp>
        <p:nvSpPr>
          <p:cNvPr id="13" name="Text Placeholder 2"/>
          <p:cNvSpPr txBox="1">
            <a:spLocks/>
          </p:cNvSpPr>
          <p:nvPr/>
        </p:nvSpPr>
        <p:spPr>
          <a:xfrm>
            <a:off x="7235700" y="6056743"/>
            <a:ext cx="1825148" cy="725057"/>
          </a:xfrm>
          <a:prstGeom prst="rect">
            <a:avLst/>
          </a:prstGeom>
        </p:spPr>
        <p:txBody>
          <a:bodyPr vert="horz" lIns="91440" tIns="45720" rIns="91440" bIns="45720" rtlCol="0" anchor="t" anchorCtr="0">
            <a:noAutofit/>
          </a:bodyPr>
          <a:lstStyle>
            <a:lvl1pPr marL="342900" indent="-342900" algn="r" defTabSz="914400" rtl="0" eaLnBrk="1" latinLnBrk="0" hangingPunct="1">
              <a:spcBef>
                <a:spcPct val="20000"/>
              </a:spcBef>
              <a:buFont typeface="Arial" pitchFamily="34" charset="0"/>
              <a:buNone/>
              <a:defRPr lang="en-US" sz="2200" kern="1200" dirty="0" smtClean="0">
                <a:solidFill>
                  <a:schemeClr val="tx1">
                    <a:lumMod val="75000"/>
                    <a:lumOff val="25000"/>
                  </a:schemeClr>
                </a:solidFill>
                <a:latin typeface="Calibri"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pPr>
            <a:r>
              <a:rPr lang="en-US" sz="1000" dirty="0" smtClean="0">
                <a:latin typeface="Century Gothic" charset="0"/>
                <a:ea typeface="Century Gothic" charset="0"/>
                <a:cs typeface="Century Gothic" charset="0"/>
              </a:rPr>
              <a:t>Dr. Debbie Stott</a:t>
            </a:r>
          </a:p>
          <a:p>
            <a:pPr marL="0" indent="0" algn="ctr">
              <a:spcBef>
                <a:spcPts val="0"/>
              </a:spcBef>
            </a:pPr>
            <a:r>
              <a:rPr lang="en-US" sz="1000" dirty="0" smtClean="0">
                <a:latin typeface="Century Gothic" charset="0"/>
                <a:ea typeface="Century Gothic" charset="0"/>
                <a:cs typeface="Century Gothic" charset="0"/>
              </a:rPr>
              <a:t>STEAM Camp Coordinator</a:t>
            </a:r>
          </a:p>
          <a:p>
            <a:pPr marL="0" indent="0" algn="ctr">
              <a:spcBef>
                <a:spcPts val="0"/>
              </a:spcBef>
            </a:pPr>
            <a:r>
              <a:rPr lang="en-US" sz="1000" dirty="0" smtClean="0">
                <a:latin typeface="Century Gothic" charset="0"/>
                <a:ea typeface="Century Gothic" charset="0"/>
                <a:cs typeface="Century Gothic" charset="0"/>
              </a:rPr>
              <a:t>South African Numeracy Chair Project</a:t>
            </a:r>
            <a:endParaRPr lang="en-US" sz="1000" dirty="0">
              <a:latin typeface="Century Gothic" charset="0"/>
              <a:ea typeface="Century Gothic" charset="0"/>
              <a:cs typeface="Century Gothic" charset="0"/>
            </a:endParaRPr>
          </a:p>
        </p:txBody>
      </p:sp>
      <p:pic>
        <p:nvPicPr>
          <p:cNvPr id="15" name="Picture 14"/>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313750" y="2970721"/>
            <a:ext cx="1669049" cy="1677479"/>
          </a:xfrm>
          <a:prstGeom prst="rect">
            <a:avLst/>
          </a:prstGeom>
        </p:spPr>
      </p:pic>
      <p:sp>
        <p:nvSpPr>
          <p:cNvPr id="23" name="Title 4"/>
          <p:cNvSpPr txBox="1">
            <a:spLocks/>
          </p:cNvSpPr>
          <p:nvPr/>
        </p:nvSpPr>
        <p:spPr>
          <a:xfrm>
            <a:off x="3333456" y="5257800"/>
            <a:ext cx="3855270" cy="45827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endParaRPr lang="en-US" sz="2800" dirty="0" smtClean="0">
              <a:latin typeface="+mn-lt"/>
              <a:ea typeface="KG The Last Time Bubble" charset="0"/>
              <a:cs typeface="KG The Last Time Bubble" charset="0"/>
            </a:endParaRPr>
          </a:p>
        </p:txBody>
      </p:sp>
      <p:sp>
        <p:nvSpPr>
          <p:cNvPr id="16" name="Rectangle 15"/>
          <p:cNvSpPr/>
          <p:nvPr/>
        </p:nvSpPr>
        <p:spPr>
          <a:xfrm>
            <a:off x="3124200" y="3657601"/>
            <a:ext cx="4031697" cy="1600200"/>
          </a:xfrm>
          <a:prstGeom prst="rect">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25" name="Title 4"/>
          <p:cNvSpPr txBox="1">
            <a:spLocks/>
          </p:cNvSpPr>
          <p:nvPr/>
        </p:nvSpPr>
        <p:spPr>
          <a:xfrm>
            <a:off x="2921477" y="3975144"/>
            <a:ext cx="4267249" cy="91413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3200" dirty="0" smtClean="0">
                <a:latin typeface="Century Gothic" charset="0"/>
                <a:ea typeface="Century Gothic" charset="0"/>
                <a:cs typeface="Century Gothic" charset="0"/>
              </a:rPr>
              <a:t>Caitlin </a:t>
            </a:r>
            <a:r>
              <a:rPr lang="en-US" sz="3200" dirty="0" err="1" smtClean="0">
                <a:latin typeface="Century Gothic" charset="0"/>
                <a:ea typeface="Century Gothic" charset="0"/>
                <a:cs typeface="Century Gothic" charset="0"/>
              </a:rPr>
              <a:t>Swarts</a:t>
            </a:r>
            <a:r>
              <a:rPr lang="en-US" sz="3200" dirty="0" smtClean="0">
                <a:latin typeface="Century Gothic" charset="0"/>
                <a:ea typeface="Century Gothic" charset="0"/>
                <a:cs typeface="Century Gothic" charset="0"/>
              </a:rPr>
              <a:t> </a:t>
            </a:r>
          </a:p>
          <a:p>
            <a:pPr algn="r"/>
            <a:r>
              <a:rPr lang="en-US" sz="3200" dirty="0">
                <a:latin typeface="Century Gothic" charset="0"/>
                <a:ea typeface="Century Gothic" charset="0"/>
                <a:cs typeface="Century Gothic" charset="0"/>
              </a:rPr>
              <a:t>Lebone Centre</a:t>
            </a:r>
            <a:endParaRPr lang="en-US" sz="3200" dirty="0" smtClean="0">
              <a:latin typeface="Century Gothic" charset="0"/>
              <a:ea typeface="Century Gothic" charset="0"/>
              <a:cs typeface="Century Gothic" charset="0"/>
            </a:endParaRPr>
          </a:p>
          <a:p>
            <a:pPr algn="r"/>
            <a:r>
              <a:rPr lang="en-US" sz="3200" dirty="0">
                <a:latin typeface="Century Gothic" charset="0"/>
                <a:ea typeface="Century Gothic" charset="0"/>
                <a:cs typeface="Century Gothic" charset="0"/>
              </a:rPr>
              <a:t>has completed </a:t>
            </a:r>
            <a:r>
              <a:rPr lang="en-US" sz="3200" dirty="0" smtClean="0">
                <a:latin typeface="Century Gothic" charset="0"/>
                <a:ea typeface="Century Gothic" charset="0"/>
                <a:cs typeface="Century Gothic" charset="0"/>
              </a:rPr>
              <a:t>the</a:t>
            </a:r>
            <a:endParaRPr lang="en-US" sz="3200" dirty="0">
              <a:latin typeface="Century Gothic" charset="0"/>
              <a:ea typeface="Century Gothic" charset="0"/>
              <a:cs typeface="Century Gothic" charset="0"/>
            </a:endParaRPr>
          </a:p>
        </p:txBody>
      </p:sp>
    </p:spTree>
    <p:extLst>
      <p:ext uri="{BB962C8B-B14F-4D97-AF65-F5344CB8AC3E}">
        <p14:creationId xmlns:p14="http://schemas.microsoft.com/office/powerpoint/2010/main" val="15023589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16322" y="0"/>
            <a:ext cx="9047826" cy="2819400"/>
          </a:xfrm>
          <a:prstGeom prst="rect">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t>
            </a:r>
            <a:endParaRPr lang="en-US"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322" y="0"/>
            <a:ext cx="9144000" cy="6858000"/>
          </a:xfrm>
          <a:prstGeom prst="rect">
            <a:avLst/>
          </a:prstGeom>
        </p:spPr>
      </p:pic>
      <p:sp>
        <p:nvSpPr>
          <p:cNvPr id="5" name="Title 4"/>
          <p:cNvSpPr>
            <a:spLocks noGrp="1"/>
          </p:cNvSpPr>
          <p:nvPr>
            <p:ph type="title" idx="4294967295"/>
          </p:nvPr>
        </p:nvSpPr>
        <p:spPr>
          <a:xfrm>
            <a:off x="102077" y="2895600"/>
            <a:ext cx="7086649" cy="458279"/>
          </a:xfrm>
        </p:spPr>
        <p:txBody>
          <a:bodyPr>
            <a:noAutofit/>
          </a:bodyPr>
          <a:lstStyle/>
          <a:p>
            <a:r>
              <a:rPr lang="en-US" sz="3100" b="0" dirty="0" smtClean="0">
                <a:solidFill>
                  <a:srgbClr val="00B0F0"/>
                </a:solidFill>
                <a:effectLst>
                  <a:outerShdw blurRad="50800" dist="38100" dir="2700000" algn="tl" rotWithShape="0">
                    <a:prstClr val="black">
                      <a:alpha val="40000"/>
                    </a:prstClr>
                  </a:outerShdw>
                </a:effectLst>
                <a:latin typeface="KG The Last Time Bubble" charset="0"/>
                <a:ea typeface="KG The Last Time Bubble" charset="0"/>
                <a:cs typeface="KG The Last Time Bubble" charset="0"/>
              </a:rPr>
              <a:t>Certificate</a:t>
            </a:r>
            <a:r>
              <a:rPr lang="en-US" sz="3100" b="0" dirty="0" smtClean="0">
                <a:solidFill>
                  <a:srgbClr val="7BCF27"/>
                </a:solidFill>
                <a:effectLst>
                  <a:outerShdw blurRad="50800" dist="38100" dir="2700000" algn="tl" rotWithShape="0">
                    <a:prstClr val="black">
                      <a:alpha val="40000"/>
                    </a:prstClr>
                  </a:outerShdw>
                </a:effectLst>
                <a:latin typeface="KG The Last Time Bubble" charset="0"/>
                <a:ea typeface="KG The Last Time Bubble" charset="0"/>
                <a:cs typeface="KG The Last Time Bubble" charset="0"/>
              </a:rPr>
              <a:t> </a:t>
            </a:r>
            <a:r>
              <a:rPr lang="en-US" sz="3100" b="0" dirty="0" smtClean="0">
                <a:solidFill>
                  <a:schemeClr val="accent2"/>
                </a:solidFill>
                <a:effectLst>
                  <a:outerShdw blurRad="50800" dist="38100" dir="2700000" algn="tl" rotWithShape="0">
                    <a:prstClr val="black">
                      <a:alpha val="40000"/>
                    </a:prstClr>
                  </a:outerShdw>
                </a:effectLst>
                <a:latin typeface="KG The Last Time Bubble" charset="0"/>
                <a:ea typeface="KG The Last Time Bubble" charset="0"/>
                <a:cs typeface="KG The Last Time Bubble" charset="0"/>
              </a:rPr>
              <a:t>of </a:t>
            </a:r>
            <a:r>
              <a:rPr lang="en-US" sz="3100" b="0" dirty="0" smtClean="0">
                <a:solidFill>
                  <a:schemeClr val="accent6"/>
                </a:solidFill>
                <a:effectLst>
                  <a:outerShdw blurRad="50800" dist="38100" dir="2700000" algn="tl" rotWithShape="0">
                    <a:prstClr val="black">
                      <a:alpha val="40000"/>
                    </a:prstClr>
                  </a:outerShdw>
                </a:effectLst>
                <a:latin typeface="KG The Last Time Bubble" charset="0"/>
                <a:ea typeface="KG The Last Time Bubble" charset="0"/>
                <a:cs typeface="KG The Last Time Bubble" charset="0"/>
              </a:rPr>
              <a:t>completion</a:t>
            </a:r>
            <a:endParaRPr lang="en-US" sz="3100" dirty="0">
              <a:ln w="10160">
                <a:solidFill>
                  <a:schemeClr val="accent3"/>
                </a:solidFill>
                <a:prstDash val="solid"/>
              </a:ln>
              <a:solidFill>
                <a:schemeClr val="accent6"/>
              </a:solidFill>
              <a:effectLst>
                <a:outerShdw blurRad="50800" dist="38100" dir="2700000" algn="tl" rotWithShape="0">
                  <a:prstClr val="black">
                    <a:alpha val="40000"/>
                  </a:prstClr>
                </a:outerShdw>
              </a:effectLst>
              <a:latin typeface="KG The Last Time Bubble" charset="0"/>
              <a:ea typeface="KG The Last Time Bubble" charset="0"/>
              <a:cs typeface="KG The Last Time Bubble" charset="0"/>
            </a:endParaRPr>
          </a:p>
        </p:txBody>
      </p:sp>
      <p:sp>
        <p:nvSpPr>
          <p:cNvPr id="22" name="Rectangle 21"/>
          <p:cNvSpPr/>
          <p:nvPr/>
        </p:nvSpPr>
        <p:spPr>
          <a:xfrm>
            <a:off x="7233899" y="2895600"/>
            <a:ext cx="1828751" cy="3886200"/>
          </a:xfrm>
          <a:prstGeom prst="rect">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2"/>
          <p:cNvSpPr txBox="1">
            <a:spLocks/>
          </p:cNvSpPr>
          <p:nvPr/>
        </p:nvSpPr>
        <p:spPr>
          <a:xfrm>
            <a:off x="7235700" y="4669524"/>
            <a:ext cx="1825148" cy="379920"/>
          </a:xfrm>
          <a:prstGeom prst="rect">
            <a:avLst/>
          </a:prstGeom>
        </p:spPr>
        <p:txBody>
          <a:bodyPr vert="horz" lIns="91440" tIns="45720" rIns="91440" bIns="45720" rtlCol="0" anchor="t" anchorCtr="0">
            <a:noAutofit/>
          </a:bodyPr>
          <a:lstStyle>
            <a:lvl1pPr marL="342900" indent="-342900" algn="r" defTabSz="914400" rtl="0" eaLnBrk="1" latinLnBrk="0" hangingPunct="1">
              <a:spcBef>
                <a:spcPct val="20000"/>
              </a:spcBef>
              <a:buFont typeface="Arial" pitchFamily="34" charset="0"/>
              <a:buNone/>
              <a:defRPr lang="en-US" sz="2200" kern="1200" dirty="0" smtClean="0">
                <a:solidFill>
                  <a:schemeClr val="tx1">
                    <a:lumMod val="75000"/>
                    <a:lumOff val="25000"/>
                  </a:schemeClr>
                </a:solidFill>
                <a:latin typeface="Calibri"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pPr>
            <a:r>
              <a:rPr lang="en-US" sz="1000" dirty="0" smtClean="0">
                <a:latin typeface="Century Gothic" charset="0"/>
                <a:ea typeface="Century Gothic" charset="0"/>
                <a:cs typeface="Century Gothic" charset="0"/>
              </a:rPr>
              <a:t>GRAHAMSTOWN</a:t>
            </a:r>
          </a:p>
          <a:p>
            <a:pPr marL="0" indent="0" algn="ctr">
              <a:spcBef>
                <a:spcPts val="0"/>
              </a:spcBef>
            </a:pPr>
            <a:r>
              <a:rPr lang="en-US" sz="1000" dirty="0" smtClean="0">
                <a:latin typeface="Century Gothic" charset="0"/>
                <a:ea typeface="Century Gothic" charset="0"/>
                <a:cs typeface="Century Gothic" charset="0"/>
              </a:rPr>
              <a:t>MAY 2016</a:t>
            </a:r>
            <a:endParaRPr lang="en-US" sz="1000" dirty="0">
              <a:latin typeface="Century Gothic" charset="0"/>
              <a:ea typeface="Century Gothic" charset="0"/>
              <a:cs typeface="Century Gothic" charset="0"/>
            </a:endParaRPr>
          </a:p>
        </p:txBody>
      </p:sp>
      <p:pic>
        <p:nvPicPr>
          <p:cNvPr id="12" name="Picture 11"/>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583051" y="5651660"/>
            <a:ext cx="1130446" cy="527924"/>
          </a:xfrm>
          <a:prstGeom prst="rect">
            <a:avLst/>
          </a:prstGeom>
        </p:spPr>
      </p:pic>
      <p:sp>
        <p:nvSpPr>
          <p:cNvPr id="13" name="Text Placeholder 2"/>
          <p:cNvSpPr txBox="1">
            <a:spLocks/>
          </p:cNvSpPr>
          <p:nvPr/>
        </p:nvSpPr>
        <p:spPr>
          <a:xfrm>
            <a:off x="7235700" y="6056743"/>
            <a:ext cx="1825148" cy="725057"/>
          </a:xfrm>
          <a:prstGeom prst="rect">
            <a:avLst/>
          </a:prstGeom>
        </p:spPr>
        <p:txBody>
          <a:bodyPr vert="horz" lIns="91440" tIns="45720" rIns="91440" bIns="45720" rtlCol="0" anchor="t" anchorCtr="0">
            <a:noAutofit/>
          </a:bodyPr>
          <a:lstStyle>
            <a:lvl1pPr marL="342900" indent="-342900" algn="r" defTabSz="914400" rtl="0" eaLnBrk="1" latinLnBrk="0" hangingPunct="1">
              <a:spcBef>
                <a:spcPct val="20000"/>
              </a:spcBef>
              <a:buFont typeface="Arial" pitchFamily="34" charset="0"/>
              <a:buNone/>
              <a:defRPr lang="en-US" sz="2200" kern="1200" dirty="0" smtClean="0">
                <a:solidFill>
                  <a:schemeClr val="tx1">
                    <a:lumMod val="75000"/>
                    <a:lumOff val="25000"/>
                  </a:schemeClr>
                </a:solidFill>
                <a:latin typeface="Calibri"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pPr>
            <a:r>
              <a:rPr lang="en-US" sz="1000" dirty="0" smtClean="0">
                <a:latin typeface="Century Gothic" charset="0"/>
                <a:ea typeface="Century Gothic" charset="0"/>
                <a:cs typeface="Century Gothic" charset="0"/>
              </a:rPr>
              <a:t>Dr. Debbie Stott</a:t>
            </a:r>
          </a:p>
          <a:p>
            <a:pPr marL="0" indent="0" algn="ctr">
              <a:spcBef>
                <a:spcPts val="0"/>
              </a:spcBef>
            </a:pPr>
            <a:r>
              <a:rPr lang="en-US" sz="1000" dirty="0" smtClean="0">
                <a:latin typeface="Century Gothic" charset="0"/>
                <a:ea typeface="Century Gothic" charset="0"/>
                <a:cs typeface="Century Gothic" charset="0"/>
              </a:rPr>
              <a:t>STEAM Camp Coordinator</a:t>
            </a:r>
          </a:p>
          <a:p>
            <a:pPr marL="0" indent="0" algn="ctr">
              <a:spcBef>
                <a:spcPts val="0"/>
              </a:spcBef>
            </a:pPr>
            <a:r>
              <a:rPr lang="en-US" sz="1000" dirty="0" smtClean="0">
                <a:latin typeface="Century Gothic" charset="0"/>
                <a:ea typeface="Century Gothic" charset="0"/>
                <a:cs typeface="Century Gothic" charset="0"/>
              </a:rPr>
              <a:t>South African Numeracy Chair Project</a:t>
            </a:r>
            <a:endParaRPr lang="en-US" sz="1000" dirty="0">
              <a:latin typeface="Century Gothic" charset="0"/>
              <a:ea typeface="Century Gothic" charset="0"/>
              <a:cs typeface="Century Gothic" charset="0"/>
            </a:endParaRPr>
          </a:p>
        </p:txBody>
      </p:sp>
      <p:pic>
        <p:nvPicPr>
          <p:cNvPr id="15" name="Picture 14"/>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313750" y="2970721"/>
            <a:ext cx="1669049" cy="1677479"/>
          </a:xfrm>
          <a:prstGeom prst="rect">
            <a:avLst/>
          </a:prstGeom>
        </p:spPr>
      </p:pic>
      <p:sp>
        <p:nvSpPr>
          <p:cNvPr id="23" name="Title 4"/>
          <p:cNvSpPr txBox="1">
            <a:spLocks/>
          </p:cNvSpPr>
          <p:nvPr/>
        </p:nvSpPr>
        <p:spPr>
          <a:xfrm>
            <a:off x="3333456" y="5257800"/>
            <a:ext cx="3855270" cy="45827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endParaRPr lang="en-US" sz="2800" dirty="0" smtClean="0">
              <a:latin typeface="+mn-lt"/>
              <a:ea typeface="KG The Last Time Bubble" charset="0"/>
              <a:cs typeface="KG The Last Time Bubble" charset="0"/>
            </a:endParaRPr>
          </a:p>
        </p:txBody>
      </p:sp>
      <p:sp>
        <p:nvSpPr>
          <p:cNvPr id="16" name="Rectangle 15"/>
          <p:cNvSpPr/>
          <p:nvPr/>
        </p:nvSpPr>
        <p:spPr>
          <a:xfrm>
            <a:off x="3124200" y="3657601"/>
            <a:ext cx="4031697" cy="1600200"/>
          </a:xfrm>
          <a:prstGeom prst="rect">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25" name="Title 4"/>
          <p:cNvSpPr txBox="1">
            <a:spLocks/>
          </p:cNvSpPr>
          <p:nvPr/>
        </p:nvSpPr>
        <p:spPr>
          <a:xfrm>
            <a:off x="2921477" y="3975144"/>
            <a:ext cx="4267249" cy="91413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3200" dirty="0" smtClean="0">
                <a:latin typeface="Century Gothic" charset="0"/>
                <a:ea typeface="Century Gothic" charset="0"/>
                <a:cs typeface="Century Gothic" charset="0"/>
              </a:rPr>
              <a:t>Caine </a:t>
            </a:r>
            <a:r>
              <a:rPr lang="en-US" sz="3200" dirty="0" err="1" smtClean="0">
                <a:latin typeface="Century Gothic" charset="0"/>
                <a:ea typeface="Century Gothic" charset="0"/>
                <a:cs typeface="Century Gothic" charset="0"/>
              </a:rPr>
              <a:t>Swarts</a:t>
            </a:r>
            <a:r>
              <a:rPr lang="en-US" sz="3200" dirty="0" smtClean="0">
                <a:latin typeface="Century Gothic" charset="0"/>
                <a:ea typeface="Century Gothic" charset="0"/>
                <a:cs typeface="Century Gothic" charset="0"/>
              </a:rPr>
              <a:t> </a:t>
            </a:r>
          </a:p>
          <a:p>
            <a:pPr algn="r"/>
            <a:r>
              <a:rPr lang="en-US" sz="3200" dirty="0">
                <a:latin typeface="Century Gothic" charset="0"/>
                <a:ea typeface="Century Gothic" charset="0"/>
                <a:cs typeface="Century Gothic" charset="0"/>
              </a:rPr>
              <a:t>Lebone Centre</a:t>
            </a:r>
            <a:endParaRPr lang="en-US" sz="3200" dirty="0" smtClean="0">
              <a:latin typeface="Century Gothic" charset="0"/>
              <a:ea typeface="Century Gothic" charset="0"/>
              <a:cs typeface="Century Gothic" charset="0"/>
            </a:endParaRPr>
          </a:p>
          <a:p>
            <a:pPr algn="r"/>
            <a:r>
              <a:rPr lang="en-US" sz="3200" dirty="0">
                <a:latin typeface="Century Gothic" charset="0"/>
                <a:ea typeface="Century Gothic" charset="0"/>
                <a:cs typeface="Century Gothic" charset="0"/>
              </a:rPr>
              <a:t>has completed </a:t>
            </a:r>
            <a:r>
              <a:rPr lang="en-US" sz="3200" dirty="0" smtClean="0">
                <a:latin typeface="Century Gothic" charset="0"/>
                <a:ea typeface="Century Gothic" charset="0"/>
                <a:cs typeface="Century Gothic" charset="0"/>
              </a:rPr>
              <a:t>the</a:t>
            </a:r>
            <a:endParaRPr lang="en-US" sz="3200" dirty="0">
              <a:latin typeface="Century Gothic" charset="0"/>
              <a:ea typeface="Century Gothic" charset="0"/>
              <a:cs typeface="Century Gothic" charset="0"/>
            </a:endParaRPr>
          </a:p>
        </p:txBody>
      </p:sp>
    </p:spTree>
    <p:extLst>
      <p:ext uri="{BB962C8B-B14F-4D97-AF65-F5344CB8AC3E}">
        <p14:creationId xmlns:p14="http://schemas.microsoft.com/office/powerpoint/2010/main" val="13839944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16322" y="0"/>
            <a:ext cx="9047826" cy="2819400"/>
          </a:xfrm>
          <a:prstGeom prst="rect">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t>
            </a:r>
            <a:endParaRPr lang="en-US"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322" y="0"/>
            <a:ext cx="9144000" cy="6858000"/>
          </a:xfrm>
          <a:prstGeom prst="rect">
            <a:avLst/>
          </a:prstGeom>
        </p:spPr>
      </p:pic>
      <p:sp>
        <p:nvSpPr>
          <p:cNvPr id="5" name="Title 4"/>
          <p:cNvSpPr>
            <a:spLocks noGrp="1"/>
          </p:cNvSpPr>
          <p:nvPr>
            <p:ph type="title" idx="4294967295"/>
          </p:nvPr>
        </p:nvSpPr>
        <p:spPr>
          <a:xfrm>
            <a:off x="102077" y="2895600"/>
            <a:ext cx="7086649" cy="458279"/>
          </a:xfrm>
        </p:spPr>
        <p:txBody>
          <a:bodyPr>
            <a:noAutofit/>
          </a:bodyPr>
          <a:lstStyle/>
          <a:p>
            <a:r>
              <a:rPr lang="en-US" sz="2900" b="0" dirty="0" smtClean="0">
                <a:solidFill>
                  <a:srgbClr val="00B0F0"/>
                </a:solidFill>
                <a:effectLst>
                  <a:outerShdw blurRad="50800" dist="38100" dir="2700000" algn="tl" rotWithShape="0">
                    <a:prstClr val="black">
                      <a:alpha val="40000"/>
                    </a:prstClr>
                  </a:outerShdw>
                </a:effectLst>
                <a:latin typeface="KG The Last Time Bubble" charset="0"/>
                <a:ea typeface="KG The Last Time Bubble" charset="0"/>
                <a:cs typeface="KG The Last Time Bubble" charset="0"/>
              </a:rPr>
              <a:t>Certificate</a:t>
            </a:r>
            <a:r>
              <a:rPr lang="en-US" sz="2900" b="0" dirty="0" smtClean="0">
                <a:solidFill>
                  <a:srgbClr val="7BCF27"/>
                </a:solidFill>
                <a:effectLst>
                  <a:outerShdw blurRad="50800" dist="38100" dir="2700000" algn="tl" rotWithShape="0">
                    <a:prstClr val="black">
                      <a:alpha val="40000"/>
                    </a:prstClr>
                  </a:outerShdw>
                </a:effectLst>
                <a:latin typeface="KG The Last Time Bubble" charset="0"/>
                <a:ea typeface="KG The Last Time Bubble" charset="0"/>
                <a:cs typeface="KG The Last Time Bubble" charset="0"/>
              </a:rPr>
              <a:t> </a:t>
            </a:r>
            <a:r>
              <a:rPr lang="en-US" sz="2900" b="0" dirty="0" smtClean="0">
                <a:solidFill>
                  <a:schemeClr val="accent2"/>
                </a:solidFill>
                <a:effectLst>
                  <a:outerShdw blurRad="50800" dist="38100" dir="2700000" algn="tl" rotWithShape="0">
                    <a:prstClr val="black">
                      <a:alpha val="40000"/>
                    </a:prstClr>
                  </a:outerShdw>
                </a:effectLst>
                <a:latin typeface="KG The Last Time Bubble" charset="0"/>
                <a:ea typeface="KG The Last Time Bubble" charset="0"/>
                <a:cs typeface="KG The Last Time Bubble" charset="0"/>
              </a:rPr>
              <a:t>of </a:t>
            </a:r>
            <a:r>
              <a:rPr lang="en-US" sz="2900" b="0" dirty="0" smtClean="0">
                <a:solidFill>
                  <a:schemeClr val="accent6"/>
                </a:solidFill>
                <a:effectLst>
                  <a:outerShdw blurRad="50800" dist="38100" dir="2700000" algn="tl" rotWithShape="0">
                    <a:prstClr val="black">
                      <a:alpha val="40000"/>
                    </a:prstClr>
                  </a:outerShdw>
                </a:effectLst>
                <a:latin typeface="KG The Last Time Bubble" charset="0"/>
                <a:ea typeface="KG The Last Time Bubble" charset="0"/>
                <a:cs typeface="KG The Last Time Bubble" charset="0"/>
              </a:rPr>
              <a:t>participation</a:t>
            </a:r>
            <a:endParaRPr lang="en-US" sz="2900" dirty="0">
              <a:ln w="10160">
                <a:solidFill>
                  <a:schemeClr val="accent3"/>
                </a:solidFill>
                <a:prstDash val="solid"/>
              </a:ln>
              <a:solidFill>
                <a:schemeClr val="accent6"/>
              </a:solidFill>
              <a:effectLst>
                <a:outerShdw blurRad="50800" dist="38100" dir="2700000" algn="tl" rotWithShape="0">
                  <a:prstClr val="black">
                    <a:alpha val="40000"/>
                  </a:prstClr>
                </a:outerShdw>
              </a:effectLst>
              <a:latin typeface="KG The Last Time Bubble" charset="0"/>
              <a:ea typeface="KG The Last Time Bubble" charset="0"/>
              <a:cs typeface="KG The Last Time Bubble" charset="0"/>
            </a:endParaRPr>
          </a:p>
        </p:txBody>
      </p:sp>
      <p:sp>
        <p:nvSpPr>
          <p:cNvPr id="22" name="Rectangle 21"/>
          <p:cNvSpPr/>
          <p:nvPr/>
        </p:nvSpPr>
        <p:spPr>
          <a:xfrm>
            <a:off x="7233899" y="2895600"/>
            <a:ext cx="1828751" cy="3886200"/>
          </a:xfrm>
          <a:prstGeom prst="rect">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2"/>
          <p:cNvSpPr txBox="1">
            <a:spLocks/>
          </p:cNvSpPr>
          <p:nvPr/>
        </p:nvSpPr>
        <p:spPr>
          <a:xfrm>
            <a:off x="7235700" y="4669524"/>
            <a:ext cx="1825148" cy="379920"/>
          </a:xfrm>
          <a:prstGeom prst="rect">
            <a:avLst/>
          </a:prstGeom>
        </p:spPr>
        <p:txBody>
          <a:bodyPr vert="horz" lIns="91440" tIns="45720" rIns="91440" bIns="45720" rtlCol="0" anchor="t" anchorCtr="0">
            <a:noAutofit/>
          </a:bodyPr>
          <a:lstStyle>
            <a:lvl1pPr marL="342900" indent="-342900" algn="r" defTabSz="914400" rtl="0" eaLnBrk="1" latinLnBrk="0" hangingPunct="1">
              <a:spcBef>
                <a:spcPct val="20000"/>
              </a:spcBef>
              <a:buFont typeface="Arial" pitchFamily="34" charset="0"/>
              <a:buNone/>
              <a:defRPr lang="en-US" sz="2200" kern="1200" dirty="0" smtClean="0">
                <a:solidFill>
                  <a:schemeClr val="tx1">
                    <a:lumMod val="75000"/>
                    <a:lumOff val="25000"/>
                  </a:schemeClr>
                </a:solidFill>
                <a:latin typeface="Calibri"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pPr>
            <a:r>
              <a:rPr lang="en-US" sz="1000" dirty="0" smtClean="0">
                <a:latin typeface="Century Gothic" charset="0"/>
                <a:ea typeface="Century Gothic" charset="0"/>
                <a:cs typeface="Century Gothic" charset="0"/>
              </a:rPr>
              <a:t>GRAHAMSTOWN</a:t>
            </a:r>
          </a:p>
          <a:p>
            <a:pPr marL="0" indent="0" algn="ctr">
              <a:spcBef>
                <a:spcPts val="0"/>
              </a:spcBef>
            </a:pPr>
            <a:r>
              <a:rPr lang="en-US" sz="1000" dirty="0" smtClean="0">
                <a:latin typeface="Century Gothic" charset="0"/>
                <a:ea typeface="Century Gothic" charset="0"/>
                <a:cs typeface="Century Gothic" charset="0"/>
              </a:rPr>
              <a:t>12</a:t>
            </a:r>
            <a:r>
              <a:rPr lang="en-US" sz="1000" baseline="30000" dirty="0" smtClean="0">
                <a:latin typeface="Century Gothic" charset="0"/>
                <a:ea typeface="Century Gothic" charset="0"/>
                <a:cs typeface="Century Gothic" charset="0"/>
              </a:rPr>
              <a:t>th</a:t>
            </a:r>
            <a:r>
              <a:rPr lang="en-US" sz="1000" dirty="0" smtClean="0">
                <a:latin typeface="Century Gothic" charset="0"/>
                <a:ea typeface="Century Gothic" charset="0"/>
                <a:cs typeface="Century Gothic" charset="0"/>
              </a:rPr>
              <a:t> – 15</a:t>
            </a:r>
            <a:r>
              <a:rPr lang="en-US" sz="1000" baseline="30000" dirty="0" smtClean="0">
                <a:latin typeface="Century Gothic" charset="0"/>
                <a:ea typeface="Century Gothic" charset="0"/>
                <a:cs typeface="Century Gothic" charset="0"/>
              </a:rPr>
              <a:t>th</a:t>
            </a:r>
            <a:r>
              <a:rPr lang="en-US" sz="1000" dirty="0" smtClean="0">
                <a:latin typeface="Century Gothic" charset="0"/>
                <a:ea typeface="Century Gothic" charset="0"/>
                <a:cs typeface="Century Gothic" charset="0"/>
              </a:rPr>
              <a:t> MAY 2016</a:t>
            </a:r>
            <a:endParaRPr lang="en-US" sz="1000" dirty="0">
              <a:latin typeface="Century Gothic" charset="0"/>
              <a:ea typeface="Century Gothic" charset="0"/>
              <a:cs typeface="Century Gothic" charset="0"/>
            </a:endParaRPr>
          </a:p>
        </p:txBody>
      </p:sp>
      <p:pic>
        <p:nvPicPr>
          <p:cNvPr id="12" name="Picture 11"/>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583051" y="5651660"/>
            <a:ext cx="1130446" cy="527924"/>
          </a:xfrm>
          <a:prstGeom prst="rect">
            <a:avLst/>
          </a:prstGeom>
        </p:spPr>
      </p:pic>
      <p:sp>
        <p:nvSpPr>
          <p:cNvPr id="13" name="Text Placeholder 2"/>
          <p:cNvSpPr txBox="1">
            <a:spLocks/>
          </p:cNvSpPr>
          <p:nvPr/>
        </p:nvSpPr>
        <p:spPr>
          <a:xfrm>
            <a:off x="7235700" y="6056743"/>
            <a:ext cx="1825148" cy="725057"/>
          </a:xfrm>
          <a:prstGeom prst="rect">
            <a:avLst/>
          </a:prstGeom>
        </p:spPr>
        <p:txBody>
          <a:bodyPr vert="horz" lIns="91440" tIns="45720" rIns="91440" bIns="45720" rtlCol="0" anchor="t" anchorCtr="0">
            <a:noAutofit/>
          </a:bodyPr>
          <a:lstStyle>
            <a:lvl1pPr marL="342900" indent="-342900" algn="r" defTabSz="914400" rtl="0" eaLnBrk="1" latinLnBrk="0" hangingPunct="1">
              <a:spcBef>
                <a:spcPct val="20000"/>
              </a:spcBef>
              <a:buFont typeface="Arial" pitchFamily="34" charset="0"/>
              <a:buNone/>
              <a:defRPr lang="en-US" sz="2200" kern="1200" dirty="0" smtClean="0">
                <a:solidFill>
                  <a:schemeClr val="tx1">
                    <a:lumMod val="75000"/>
                    <a:lumOff val="25000"/>
                  </a:schemeClr>
                </a:solidFill>
                <a:latin typeface="Calibri"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pPr>
            <a:r>
              <a:rPr lang="en-US" sz="1000" dirty="0" smtClean="0">
                <a:latin typeface="Century Gothic" charset="0"/>
                <a:ea typeface="Century Gothic" charset="0"/>
                <a:cs typeface="Century Gothic" charset="0"/>
              </a:rPr>
              <a:t>Dr. Debbie Stott</a:t>
            </a:r>
          </a:p>
          <a:p>
            <a:pPr marL="0" indent="0" algn="ctr">
              <a:spcBef>
                <a:spcPts val="0"/>
              </a:spcBef>
            </a:pPr>
            <a:r>
              <a:rPr lang="en-US" sz="1000" dirty="0" smtClean="0">
                <a:latin typeface="Century Gothic" charset="0"/>
                <a:ea typeface="Century Gothic" charset="0"/>
                <a:cs typeface="Century Gothic" charset="0"/>
              </a:rPr>
              <a:t>STEAM Camp Coordinator</a:t>
            </a:r>
          </a:p>
          <a:p>
            <a:pPr marL="0" indent="0" algn="ctr">
              <a:spcBef>
                <a:spcPts val="0"/>
              </a:spcBef>
            </a:pPr>
            <a:r>
              <a:rPr lang="en-US" sz="1000" dirty="0" smtClean="0">
                <a:latin typeface="Century Gothic" charset="0"/>
                <a:ea typeface="Century Gothic" charset="0"/>
                <a:cs typeface="Century Gothic" charset="0"/>
              </a:rPr>
              <a:t>South African Numeracy Chair Project</a:t>
            </a:r>
            <a:endParaRPr lang="en-US" sz="1000" dirty="0">
              <a:latin typeface="Century Gothic" charset="0"/>
              <a:ea typeface="Century Gothic" charset="0"/>
              <a:cs typeface="Century Gothic" charset="0"/>
            </a:endParaRPr>
          </a:p>
        </p:txBody>
      </p:sp>
      <p:pic>
        <p:nvPicPr>
          <p:cNvPr id="15" name="Picture 14"/>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313750" y="2970721"/>
            <a:ext cx="1669049" cy="1677479"/>
          </a:xfrm>
          <a:prstGeom prst="rect">
            <a:avLst/>
          </a:prstGeom>
        </p:spPr>
      </p:pic>
      <p:sp>
        <p:nvSpPr>
          <p:cNvPr id="23" name="Title 4"/>
          <p:cNvSpPr txBox="1">
            <a:spLocks/>
          </p:cNvSpPr>
          <p:nvPr/>
        </p:nvSpPr>
        <p:spPr>
          <a:xfrm>
            <a:off x="3333456" y="5257800"/>
            <a:ext cx="3855270" cy="45827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endParaRPr lang="en-US" sz="2800" dirty="0" smtClean="0">
              <a:latin typeface="+mn-lt"/>
              <a:ea typeface="KG The Last Time Bubble" charset="0"/>
              <a:cs typeface="KG The Last Time Bubble" charset="0"/>
            </a:endParaRPr>
          </a:p>
        </p:txBody>
      </p:sp>
      <p:sp>
        <p:nvSpPr>
          <p:cNvPr id="16" name="Rectangle 15"/>
          <p:cNvSpPr/>
          <p:nvPr/>
        </p:nvSpPr>
        <p:spPr>
          <a:xfrm>
            <a:off x="3124200" y="3657601"/>
            <a:ext cx="4031697" cy="1600200"/>
          </a:xfrm>
          <a:prstGeom prst="rect">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25" name="Title 4"/>
          <p:cNvSpPr txBox="1">
            <a:spLocks/>
          </p:cNvSpPr>
          <p:nvPr/>
        </p:nvSpPr>
        <p:spPr>
          <a:xfrm>
            <a:off x="2921477" y="3975144"/>
            <a:ext cx="4267249" cy="91413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3200" dirty="0" err="1" smtClean="0">
                <a:solidFill>
                  <a:schemeClr val="bg1"/>
                </a:solidFill>
                <a:latin typeface="Century Gothic" charset="0"/>
                <a:ea typeface="Century Gothic" charset="0"/>
                <a:cs typeface="Century Gothic" charset="0"/>
              </a:rPr>
              <a:t>Tarryn</a:t>
            </a:r>
            <a:r>
              <a:rPr lang="en-US" sz="3200" dirty="0" smtClean="0">
                <a:solidFill>
                  <a:schemeClr val="bg1"/>
                </a:solidFill>
                <a:latin typeface="Century Gothic" charset="0"/>
                <a:ea typeface="Century Gothic" charset="0"/>
                <a:cs typeface="Century Gothic" charset="0"/>
              </a:rPr>
              <a:t> Daniels </a:t>
            </a:r>
          </a:p>
          <a:p>
            <a:pPr algn="r"/>
            <a:r>
              <a:rPr lang="en-US" sz="3200" dirty="0" smtClean="0">
                <a:solidFill>
                  <a:schemeClr val="bg1"/>
                </a:solidFill>
                <a:latin typeface="Century Gothic" charset="0"/>
                <a:ea typeface="Century Gothic" charset="0"/>
                <a:cs typeface="Century Gothic" charset="0"/>
              </a:rPr>
              <a:t>Sun City</a:t>
            </a:r>
          </a:p>
          <a:p>
            <a:pPr algn="r"/>
            <a:r>
              <a:rPr lang="en-US" sz="3200" dirty="0">
                <a:solidFill>
                  <a:schemeClr val="bg1"/>
                </a:solidFill>
                <a:latin typeface="Century Gothic" charset="0"/>
                <a:ea typeface="Century Gothic" charset="0"/>
                <a:cs typeface="Century Gothic" charset="0"/>
              </a:rPr>
              <a:t>p</a:t>
            </a:r>
            <a:r>
              <a:rPr lang="en-US" sz="3200" dirty="0" smtClean="0">
                <a:solidFill>
                  <a:schemeClr val="bg1"/>
                </a:solidFill>
                <a:latin typeface="Century Gothic" charset="0"/>
                <a:ea typeface="Century Gothic" charset="0"/>
                <a:cs typeface="Century Gothic" charset="0"/>
              </a:rPr>
              <a:t>articipated in the</a:t>
            </a:r>
            <a:endParaRPr lang="en-US" sz="3200" dirty="0">
              <a:solidFill>
                <a:schemeClr val="bg1"/>
              </a:solidFill>
              <a:latin typeface="Century Gothic" charset="0"/>
              <a:ea typeface="Century Gothic" charset="0"/>
              <a:cs typeface="Century Gothic" charset="0"/>
            </a:endParaRPr>
          </a:p>
        </p:txBody>
      </p:sp>
    </p:spTree>
    <p:extLst>
      <p:ext uri="{BB962C8B-B14F-4D97-AF65-F5344CB8AC3E}">
        <p14:creationId xmlns:p14="http://schemas.microsoft.com/office/powerpoint/2010/main" val="2170904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16322" y="0"/>
            <a:ext cx="9047826" cy="2819400"/>
          </a:xfrm>
          <a:prstGeom prst="rect">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t>
            </a:r>
            <a:endParaRPr lang="en-US"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322" y="0"/>
            <a:ext cx="9144000" cy="6858000"/>
          </a:xfrm>
          <a:prstGeom prst="rect">
            <a:avLst/>
          </a:prstGeom>
        </p:spPr>
      </p:pic>
      <p:sp>
        <p:nvSpPr>
          <p:cNvPr id="5" name="Title 4"/>
          <p:cNvSpPr>
            <a:spLocks noGrp="1"/>
          </p:cNvSpPr>
          <p:nvPr>
            <p:ph type="title" idx="4294967295"/>
          </p:nvPr>
        </p:nvSpPr>
        <p:spPr>
          <a:xfrm>
            <a:off x="102077" y="2895600"/>
            <a:ext cx="7086649" cy="458279"/>
          </a:xfrm>
        </p:spPr>
        <p:txBody>
          <a:bodyPr>
            <a:noAutofit/>
          </a:bodyPr>
          <a:lstStyle/>
          <a:p>
            <a:r>
              <a:rPr lang="en-US" sz="3100" b="0" dirty="0" smtClean="0">
                <a:solidFill>
                  <a:srgbClr val="00B0F0"/>
                </a:solidFill>
                <a:effectLst>
                  <a:outerShdw blurRad="50800" dist="38100" dir="2700000" algn="tl" rotWithShape="0">
                    <a:prstClr val="black">
                      <a:alpha val="40000"/>
                    </a:prstClr>
                  </a:outerShdw>
                </a:effectLst>
                <a:latin typeface="KG The Last Time Bubble" charset="0"/>
                <a:ea typeface="KG The Last Time Bubble" charset="0"/>
                <a:cs typeface="KG The Last Time Bubble" charset="0"/>
              </a:rPr>
              <a:t>Certificate</a:t>
            </a:r>
            <a:r>
              <a:rPr lang="en-US" sz="3100" b="0" dirty="0" smtClean="0">
                <a:solidFill>
                  <a:srgbClr val="7BCF27"/>
                </a:solidFill>
                <a:effectLst>
                  <a:outerShdw blurRad="50800" dist="38100" dir="2700000" algn="tl" rotWithShape="0">
                    <a:prstClr val="black">
                      <a:alpha val="40000"/>
                    </a:prstClr>
                  </a:outerShdw>
                </a:effectLst>
                <a:latin typeface="KG The Last Time Bubble" charset="0"/>
                <a:ea typeface="KG The Last Time Bubble" charset="0"/>
                <a:cs typeface="KG The Last Time Bubble" charset="0"/>
              </a:rPr>
              <a:t> </a:t>
            </a:r>
            <a:r>
              <a:rPr lang="en-US" sz="3100" b="0" dirty="0" smtClean="0">
                <a:solidFill>
                  <a:schemeClr val="accent2"/>
                </a:solidFill>
                <a:effectLst>
                  <a:outerShdw blurRad="50800" dist="38100" dir="2700000" algn="tl" rotWithShape="0">
                    <a:prstClr val="black">
                      <a:alpha val="40000"/>
                    </a:prstClr>
                  </a:outerShdw>
                </a:effectLst>
                <a:latin typeface="KG The Last Time Bubble" charset="0"/>
                <a:ea typeface="KG The Last Time Bubble" charset="0"/>
                <a:cs typeface="KG The Last Time Bubble" charset="0"/>
              </a:rPr>
              <a:t>of </a:t>
            </a:r>
            <a:r>
              <a:rPr lang="en-US" sz="3100" b="0" dirty="0" smtClean="0">
                <a:solidFill>
                  <a:schemeClr val="accent6"/>
                </a:solidFill>
                <a:effectLst>
                  <a:outerShdw blurRad="50800" dist="38100" dir="2700000" algn="tl" rotWithShape="0">
                    <a:prstClr val="black">
                      <a:alpha val="40000"/>
                    </a:prstClr>
                  </a:outerShdw>
                </a:effectLst>
                <a:latin typeface="KG The Last Time Bubble" charset="0"/>
                <a:ea typeface="KG The Last Time Bubble" charset="0"/>
                <a:cs typeface="KG The Last Time Bubble" charset="0"/>
              </a:rPr>
              <a:t>completion</a:t>
            </a:r>
            <a:endParaRPr lang="en-US" sz="3100" dirty="0">
              <a:ln w="10160">
                <a:solidFill>
                  <a:schemeClr val="accent3"/>
                </a:solidFill>
                <a:prstDash val="solid"/>
              </a:ln>
              <a:solidFill>
                <a:schemeClr val="accent6"/>
              </a:solidFill>
              <a:effectLst>
                <a:outerShdw blurRad="50800" dist="38100" dir="2700000" algn="tl" rotWithShape="0">
                  <a:prstClr val="black">
                    <a:alpha val="40000"/>
                  </a:prstClr>
                </a:outerShdw>
              </a:effectLst>
              <a:latin typeface="KG The Last Time Bubble" charset="0"/>
              <a:ea typeface="KG The Last Time Bubble" charset="0"/>
              <a:cs typeface="KG The Last Time Bubble" charset="0"/>
            </a:endParaRPr>
          </a:p>
        </p:txBody>
      </p:sp>
      <p:sp>
        <p:nvSpPr>
          <p:cNvPr id="22" name="Rectangle 21"/>
          <p:cNvSpPr/>
          <p:nvPr/>
        </p:nvSpPr>
        <p:spPr>
          <a:xfrm>
            <a:off x="7233899" y="2895600"/>
            <a:ext cx="1828751" cy="3886200"/>
          </a:xfrm>
          <a:prstGeom prst="rect">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2"/>
          <p:cNvSpPr txBox="1">
            <a:spLocks/>
          </p:cNvSpPr>
          <p:nvPr/>
        </p:nvSpPr>
        <p:spPr>
          <a:xfrm>
            <a:off x="7235700" y="4669524"/>
            <a:ext cx="1825148" cy="379920"/>
          </a:xfrm>
          <a:prstGeom prst="rect">
            <a:avLst/>
          </a:prstGeom>
        </p:spPr>
        <p:txBody>
          <a:bodyPr vert="horz" lIns="91440" tIns="45720" rIns="91440" bIns="45720" rtlCol="0" anchor="t" anchorCtr="0">
            <a:noAutofit/>
          </a:bodyPr>
          <a:lstStyle>
            <a:lvl1pPr marL="342900" indent="-342900" algn="r" defTabSz="914400" rtl="0" eaLnBrk="1" latinLnBrk="0" hangingPunct="1">
              <a:spcBef>
                <a:spcPct val="20000"/>
              </a:spcBef>
              <a:buFont typeface="Arial" pitchFamily="34" charset="0"/>
              <a:buNone/>
              <a:defRPr lang="en-US" sz="2200" kern="1200" dirty="0" smtClean="0">
                <a:solidFill>
                  <a:schemeClr val="tx1">
                    <a:lumMod val="75000"/>
                    <a:lumOff val="25000"/>
                  </a:schemeClr>
                </a:solidFill>
                <a:latin typeface="Calibri"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pPr>
            <a:r>
              <a:rPr lang="en-US" sz="1000" dirty="0" smtClean="0">
                <a:latin typeface="Century Gothic" charset="0"/>
                <a:ea typeface="Century Gothic" charset="0"/>
                <a:cs typeface="Century Gothic" charset="0"/>
              </a:rPr>
              <a:t>GRAHAMSTOWN</a:t>
            </a:r>
          </a:p>
          <a:p>
            <a:pPr marL="0" indent="0" algn="ctr">
              <a:spcBef>
                <a:spcPts val="0"/>
              </a:spcBef>
            </a:pPr>
            <a:r>
              <a:rPr lang="en-US" sz="1000" dirty="0" smtClean="0">
                <a:latin typeface="Century Gothic" charset="0"/>
                <a:ea typeface="Century Gothic" charset="0"/>
                <a:cs typeface="Century Gothic" charset="0"/>
              </a:rPr>
              <a:t>MAY 2016</a:t>
            </a:r>
            <a:endParaRPr lang="en-US" sz="1000" dirty="0">
              <a:latin typeface="Century Gothic" charset="0"/>
              <a:ea typeface="Century Gothic" charset="0"/>
              <a:cs typeface="Century Gothic" charset="0"/>
            </a:endParaRPr>
          </a:p>
        </p:txBody>
      </p:sp>
      <p:pic>
        <p:nvPicPr>
          <p:cNvPr id="12" name="Picture 11"/>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583051" y="5651660"/>
            <a:ext cx="1130446" cy="527924"/>
          </a:xfrm>
          <a:prstGeom prst="rect">
            <a:avLst/>
          </a:prstGeom>
        </p:spPr>
      </p:pic>
      <p:sp>
        <p:nvSpPr>
          <p:cNvPr id="13" name="Text Placeholder 2"/>
          <p:cNvSpPr txBox="1">
            <a:spLocks/>
          </p:cNvSpPr>
          <p:nvPr/>
        </p:nvSpPr>
        <p:spPr>
          <a:xfrm>
            <a:off x="7235700" y="6056743"/>
            <a:ext cx="1825148" cy="725057"/>
          </a:xfrm>
          <a:prstGeom prst="rect">
            <a:avLst/>
          </a:prstGeom>
        </p:spPr>
        <p:txBody>
          <a:bodyPr vert="horz" lIns="91440" tIns="45720" rIns="91440" bIns="45720" rtlCol="0" anchor="t" anchorCtr="0">
            <a:noAutofit/>
          </a:bodyPr>
          <a:lstStyle>
            <a:lvl1pPr marL="342900" indent="-342900" algn="r" defTabSz="914400" rtl="0" eaLnBrk="1" latinLnBrk="0" hangingPunct="1">
              <a:spcBef>
                <a:spcPct val="20000"/>
              </a:spcBef>
              <a:buFont typeface="Arial" pitchFamily="34" charset="0"/>
              <a:buNone/>
              <a:defRPr lang="en-US" sz="2200" kern="1200" dirty="0" smtClean="0">
                <a:solidFill>
                  <a:schemeClr val="tx1">
                    <a:lumMod val="75000"/>
                    <a:lumOff val="25000"/>
                  </a:schemeClr>
                </a:solidFill>
                <a:latin typeface="Calibri"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pPr>
            <a:r>
              <a:rPr lang="en-US" sz="1000" dirty="0" smtClean="0">
                <a:latin typeface="Century Gothic" charset="0"/>
                <a:ea typeface="Century Gothic" charset="0"/>
                <a:cs typeface="Century Gothic" charset="0"/>
              </a:rPr>
              <a:t>Dr. Debbie Stott</a:t>
            </a:r>
          </a:p>
          <a:p>
            <a:pPr marL="0" indent="0" algn="ctr">
              <a:spcBef>
                <a:spcPts val="0"/>
              </a:spcBef>
            </a:pPr>
            <a:r>
              <a:rPr lang="en-US" sz="1000" dirty="0" smtClean="0">
                <a:latin typeface="Century Gothic" charset="0"/>
                <a:ea typeface="Century Gothic" charset="0"/>
                <a:cs typeface="Century Gothic" charset="0"/>
              </a:rPr>
              <a:t>STEAM Camp Coordinator</a:t>
            </a:r>
          </a:p>
          <a:p>
            <a:pPr marL="0" indent="0" algn="ctr">
              <a:spcBef>
                <a:spcPts val="0"/>
              </a:spcBef>
            </a:pPr>
            <a:r>
              <a:rPr lang="en-US" sz="1000" dirty="0" smtClean="0">
                <a:latin typeface="Century Gothic" charset="0"/>
                <a:ea typeface="Century Gothic" charset="0"/>
                <a:cs typeface="Century Gothic" charset="0"/>
              </a:rPr>
              <a:t>South African Numeracy Chair Project</a:t>
            </a:r>
            <a:endParaRPr lang="en-US" sz="1000" dirty="0">
              <a:latin typeface="Century Gothic" charset="0"/>
              <a:ea typeface="Century Gothic" charset="0"/>
              <a:cs typeface="Century Gothic" charset="0"/>
            </a:endParaRPr>
          </a:p>
        </p:txBody>
      </p:sp>
      <p:pic>
        <p:nvPicPr>
          <p:cNvPr id="15" name="Picture 14"/>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313750" y="2970721"/>
            <a:ext cx="1669049" cy="1677479"/>
          </a:xfrm>
          <a:prstGeom prst="rect">
            <a:avLst/>
          </a:prstGeom>
        </p:spPr>
      </p:pic>
      <p:sp>
        <p:nvSpPr>
          <p:cNvPr id="23" name="Title 4"/>
          <p:cNvSpPr txBox="1">
            <a:spLocks/>
          </p:cNvSpPr>
          <p:nvPr/>
        </p:nvSpPr>
        <p:spPr>
          <a:xfrm>
            <a:off x="3333456" y="5257800"/>
            <a:ext cx="3855270" cy="45827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endParaRPr lang="en-US" sz="2800" dirty="0" smtClean="0">
              <a:latin typeface="+mn-lt"/>
              <a:ea typeface="KG The Last Time Bubble" charset="0"/>
              <a:cs typeface="KG The Last Time Bubble" charset="0"/>
            </a:endParaRPr>
          </a:p>
        </p:txBody>
      </p:sp>
      <p:sp>
        <p:nvSpPr>
          <p:cNvPr id="16" name="Rectangle 15"/>
          <p:cNvSpPr/>
          <p:nvPr/>
        </p:nvSpPr>
        <p:spPr>
          <a:xfrm>
            <a:off x="3124200" y="3657601"/>
            <a:ext cx="4031697" cy="1600200"/>
          </a:xfrm>
          <a:prstGeom prst="rect">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25" name="Title 4"/>
          <p:cNvSpPr txBox="1">
            <a:spLocks/>
          </p:cNvSpPr>
          <p:nvPr/>
        </p:nvSpPr>
        <p:spPr>
          <a:xfrm>
            <a:off x="2921477" y="3975144"/>
            <a:ext cx="4267249" cy="91413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3200" dirty="0">
                <a:latin typeface="Century Gothic" charset="0"/>
                <a:ea typeface="Century Gothic" charset="0"/>
                <a:cs typeface="Century Gothic" charset="0"/>
              </a:rPr>
              <a:t>Leon </a:t>
            </a:r>
            <a:r>
              <a:rPr lang="en-US" sz="3200" dirty="0" err="1">
                <a:latin typeface="Century Gothic" charset="0"/>
                <a:ea typeface="Century Gothic" charset="0"/>
                <a:cs typeface="Century Gothic" charset="0"/>
              </a:rPr>
              <a:t>Kamoetie</a:t>
            </a:r>
            <a:endParaRPr lang="en-US" sz="3200" dirty="0" smtClean="0">
              <a:latin typeface="Century Gothic" charset="0"/>
              <a:ea typeface="Century Gothic" charset="0"/>
              <a:cs typeface="Century Gothic" charset="0"/>
            </a:endParaRPr>
          </a:p>
          <a:p>
            <a:pPr algn="r"/>
            <a:r>
              <a:rPr lang="en-US" sz="3200" dirty="0" smtClean="0">
                <a:latin typeface="Century Gothic" charset="0"/>
                <a:ea typeface="Century Gothic" charset="0"/>
                <a:cs typeface="Century Gothic" charset="0"/>
              </a:rPr>
              <a:t>Sun City</a:t>
            </a:r>
          </a:p>
          <a:p>
            <a:pPr algn="r"/>
            <a:r>
              <a:rPr lang="en-US" sz="3200" dirty="0">
                <a:latin typeface="Century Gothic" charset="0"/>
                <a:ea typeface="Century Gothic" charset="0"/>
                <a:cs typeface="Century Gothic" charset="0"/>
              </a:rPr>
              <a:t>has completed </a:t>
            </a:r>
            <a:r>
              <a:rPr lang="en-US" sz="3200" dirty="0" smtClean="0">
                <a:latin typeface="Century Gothic" charset="0"/>
                <a:ea typeface="Century Gothic" charset="0"/>
                <a:cs typeface="Century Gothic" charset="0"/>
              </a:rPr>
              <a:t>the</a:t>
            </a:r>
            <a:endParaRPr lang="en-US" sz="3200" dirty="0">
              <a:latin typeface="Century Gothic" charset="0"/>
              <a:ea typeface="Century Gothic" charset="0"/>
              <a:cs typeface="Century Gothic" charset="0"/>
            </a:endParaRPr>
          </a:p>
        </p:txBody>
      </p:sp>
    </p:spTree>
    <p:extLst>
      <p:ext uri="{BB962C8B-B14F-4D97-AF65-F5344CB8AC3E}">
        <p14:creationId xmlns:p14="http://schemas.microsoft.com/office/powerpoint/2010/main" val="15380521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16322" y="0"/>
            <a:ext cx="9047826" cy="2819400"/>
          </a:xfrm>
          <a:prstGeom prst="rect">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t>
            </a:r>
            <a:endParaRPr lang="en-US"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322" y="0"/>
            <a:ext cx="9144000" cy="6858000"/>
          </a:xfrm>
          <a:prstGeom prst="rect">
            <a:avLst/>
          </a:prstGeom>
        </p:spPr>
      </p:pic>
      <p:sp>
        <p:nvSpPr>
          <p:cNvPr id="5" name="Title 4"/>
          <p:cNvSpPr>
            <a:spLocks noGrp="1"/>
          </p:cNvSpPr>
          <p:nvPr>
            <p:ph type="title" idx="4294967295"/>
          </p:nvPr>
        </p:nvSpPr>
        <p:spPr>
          <a:xfrm>
            <a:off x="102077" y="2895600"/>
            <a:ext cx="7086649" cy="458279"/>
          </a:xfrm>
        </p:spPr>
        <p:txBody>
          <a:bodyPr>
            <a:noAutofit/>
          </a:bodyPr>
          <a:lstStyle/>
          <a:p>
            <a:r>
              <a:rPr lang="en-US" sz="3100" b="0" dirty="0" smtClean="0">
                <a:solidFill>
                  <a:srgbClr val="00B0F0"/>
                </a:solidFill>
                <a:effectLst>
                  <a:outerShdw blurRad="50800" dist="38100" dir="2700000" algn="tl" rotWithShape="0">
                    <a:prstClr val="black">
                      <a:alpha val="40000"/>
                    </a:prstClr>
                  </a:outerShdw>
                </a:effectLst>
                <a:latin typeface="KG The Last Time Bubble" charset="0"/>
                <a:ea typeface="KG The Last Time Bubble" charset="0"/>
                <a:cs typeface="KG The Last Time Bubble" charset="0"/>
              </a:rPr>
              <a:t>Certificate</a:t>
            </a:r>
            <a:r>
              <a:rPr lang="en-US" sz="3100" b="0" dirty="0" smtClean="0">
                <a:solidFill>
                  <a:srgbClr val="7BCF27"/>
                </a:solidFill>
                <a:effectLst>
                  <a:outerShdw blurRad="50800" dist="38100" dir="2700000" algn="tl" rotWithShape="0">
                    <a:prstClr val="black">
                      <a:alpha val="40000"/>
                    </a:prstClr>
                  </a:outerShdw>
                </a:effectLst>
                <a:latin typeface="KG The Last Time Bubble" charset="0"/>
                <a:ea typeface="KG The Last Time Bubble" charset="0"/>
                <a:cs typeface="KG The Last Time Bubble" charset="0"/>
              </a:rPr>
              <a:t> </a:t>
            </a:r>
            <a:r>
              <a:rPr lang="en-US" sz="3100" b="0" dirty="0" smtClean="0">
                <a:solidFill>
                  <a:schemeClr val="accent2"/>
                </a:solidFill>
                <a:effectLst>
                  <a:outerShdw blurRad="50800" dist="38100" dir="2700000" algn="tl" rotWithShape="0">
                    <a:prstClr val="black">
                      <a:alpha val="40000"/>
                    </a:prstClr>
                  </a:outerShdw>
                </a:effectLst>
                <a:latin typeface="KG The Last Time Bubble" charset="0"/>
                <a:ea typeface="KG The Last Time Bubble" charset="0"/>
                <a:cs typeface="KG The Last Time Bubble" charset="0"/>
              </a:rPr>
              <a:t>of </a:t>
            </a:r>
            <a:r>
              <a:rPr lang="en-US" sz="3100" b="0" dirty="0" smtClean="0">
                <a:solidFill>
                  <a:schemeClr val="accent6"/>
                </a:solidFill>
                <a:effectLst>
                  <a:outerShdw blurRad="50800" dist="38100" dir="2700000" algn="tl" rotWithShape="0">
                    <a:prstClr val="black">
                      <a:alpha val="40000"/>
                    </a:prstClr>
                  </a:outerShdw>
                </a:effectLst>
                <a:latin typeface="KG The Last Time Bubble" charset="0"/>
                <a:ea typeface="KG The Last Time Bubble" charset="0"/>
                <a:cs typeface="KG The Last Time Bubble" charset="0"/>
              </a:rPr>
              <a:t>completion</a:t>
            </a:r>
            <a:endParaRPr lang="en-US" sz="3100" dirty="0">
              <a:ln w="10160">
                <a:solidFill>
                  <a:schemeClr val="accent3"/>
                </a:solidFill>
                <a:prstDash val="solid"/>
              </a:ln>
              <a:solidFill>
                <a:schemeClr val="accent6"/>
              </a:solidFill>
              <a:effectLst>
                <a:outerShdw blurRad="50800" dist="38100" dir="2700000" algn="tl" rotWithShape="0">
                  <a:prstClr val="black">
                    <a:alpha val="40000"/>
                  </a:prstClr>
                </a:outerShdw>
              </a:effectLst>
              <a:latin typeface="KG The Last Time Bubble" charset="0"/>
              <a:ea typeface="KG The Last Time Bubble" charset="0"/>
              <a:cs typeface="KG The Last Time Bubble" charset="0"/>
            </a:endParaRPr>
          </a:p>
        </p:txBody>
      </p:sp>
      <p:sp>
        <p:nvSpPr>
          <p:cNvPr id="22" name="Rectangle 21"/>
          <p:cNvSpPr/>
          <p:nvPr/>
        </p:nvSpPr>
        <p:spPr>
          <a:xfrm>
            <a:off x="7233899" y="2895600"/>
            <a:ext cx="1828751" cy="3886200"/>
          </a:xfrm>
          <a:prstGeom prst="rect">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2"/>
          <p:cNvSpPr txBox="1">
            <a:spLocks/>
          </p:cNvSpPr>
          <p:nvPr/>
        </p:nvSpPr>
        <p:spPr>
          <a:xfrm>
            <a:off x="7235700" y="4669524"/>
            <a:ext cx="1825148" cy="379920"/>
          </a:xfrm>
          <a:prstGeom prst="rect">
            <a:avLst/>
          </a:prstGeom>
        </p:spPr>
        <p:txBody>
          <a:bodyPr vert="horz" lIns="91440" tIns="45720" rIns="91440" bIns="45720" rtlCol="0" anchor="t" anchorCtr="0">
            <a:noAutofit/>
          </a:bodyPr>
          <a:lstStyle>
            <a:lvl1pPr marL="342900" indent="-342900" algn="r" defTabSz="914400" rtl="0" eaLnBrk="1" latinLnBrk="0" hangingPunct="1">
              <a:spcBef>
                <a:spcPct val="20000"/>
              </a:spcBef>
              <a:buFont typeface="Arial" pitchFamily="34" charset="0"/>
              <a:buNone/>
              <a:defRPr lang="en-US" sz="2200" kern="1200" dirty="0" smtClean="0">
                <a:solidFill>
                  <a:schemeClr val="tx1">
                    <a:lumMod val="75000"/>
                    <a:lumOff val="25000"/>
                  </a:schemeClr>
                </a:solidFill>
                <a:latin typeface="Calibri"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pPr>
            <a:r>
              <a:rPr lang="en-US" sz="1000" dirty="0" smtClean="0">
                <a:latin typeface="Century Gothic" charset="0"/>
                <a:ea typeface="Century Gothic" charset="0"/>
                <a:cs typeface="Century Gothic" charset="0"/>
              </a:rPr>
              <a:t>GRAHAMSTOWN</a:t>
            </a:r>
          </a:p>
          <a:p>
            <a:pPr marL="0" indent="0" algn="ctr">
              <a:spcBef>
                <a:spcPts val="0"/>
              </a:spcBef>
            </a:pPr>
            <a:r>
              <a:rPr lang="en-US" sz="1000" dirty="0" smtClean="0">
                <a:latin typeface="Century Gothic" charset="0"/>
                <a:ea typeface="Century Gothic" charset="0"/>
                <a:cs typeface="Century Gothic" charset="0"/>
              </a:rPr>
              <a:t>MAY 2016</a:t>
            </a:r>
            <a:endParaRPr lang="en-US" sz="1000" dirty="0">
              <a:latin typeface="Century Gothic" charset="0"/>
              <a:ea typeface="Century Gothic" charset="0"/>
              <a:cs typeface="Century Gothic" charset="0"/>
            </a:endParaRPr>
          </a:p>
        </p:txBody>
      </p:sp>
      <p:pic>
        <p:nvPicPr>
          <p:cNvPr id="12" name="Picture 11"/>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583051" y="5651660"/>
            <a:ext cx="1130446" cy="527924"/>
          </a:xfrm>
          <a:prstGeom prst="rect">
            <a:avLst/>
          </a:prstGeom>
        </p:spPr>
      </p:pic>
      <p:sp>
        <p:nvSpPr>
          <p:cNvPr id="13" name="Text Placeholder 2"/>
          <p:cNvSpPr txBox="1">
            <a:spLocks/>
          </p:cNvSpPr>
          <p:nvPr/>
        </p:nvSpPr>
        <p:spPr>
          <a:xfrm>
            <a:off x="7235700" y="6056743"/>
            <a:ext cx="1825148" cy="725057"/>
          </a:xfrm>
          <a:prstGeom prst="rect">
            <a:avLst/>
          </a:prstGeom>
        </p:spPr>
        <p:txBody>
          <a:bodyPr vert="horz" lIns="91440" tIns="45720" rIns="91440" bIns="45720" rtlCol="0" anchor="t" anchorCtr="0">
            <a:noAutofit/>
          </a:bodyPr>
          <a:lstStyle>
            <a:lvl1pPr marL="342900" indent="-342900" algn="r" defTabSz="914400" rtl="0" eaLnBrk="1" latinLnBrk="0" hangingPunct="1">
              <a:spcBef>
                <a:spcPct val="20000"/>
              </a:spcBef>
              <a:buFont typeface="Arial" pitchFamily="34" charset="0"/>
              <a:buNone/>
              <a:defRPr lang="en-US" sz="2200" kern="1200" dirty="0" smtClean="0">
                <a:solidFill>
                  <a:schemeClr val="tx1">
                    <a:lumMod val="75000"/>
                    <a:lumOff val="25000"/>
                  </a:schemeClr>
                </a:solidFill>
                <a:latin typeface="Calibri"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pPr>
            <a:r>
              <a:rPr lang="en-US" sz="1000" dirty="0" smtClean="0">
                <a:latin typeface="Century Gothic" charset="0"/>
                <a:ea typeface="Century Gothic" charset="0"/>
                <a:cs typeface="Century Gothic" charset="0"/>
              </a:rPr>
              <a:t>Dr. Debbie Stott</a:t>
            </a:r>
          </a:p>
          <a:p>
            <a:pPr marL="0" indent="0" algn="ctr">
              <a:spcBef>
                <a:spcPts val="0"/>
              </a:spcBef>
            </a:pPr>
            <a:r>
              <a:rPr lang="en-US" sz="1000" dirty="0" smtClean="0">
                <a:latin typeface="Century Gothic" charset="0"/>
                <a:ea typeface="Century Gothic" charset="0"/>
                <a:cs typeface="Century Gothic" charset="0"/>
              </a:rPr>
              <a:t>STEAM Camp Coordinator</a:t>
            </a:r>
          </a:p>
          <a:p>
            <a:pPr marL="0" indent="0" algn="ctr">
              <a:spcBef>
                <a:spcPts val="0"/>
              </a:spcBef>
            </a:pPr>
            <a:r>
              <a:rPr lang="en-US" sz="1000" dirty="0" smtClean="0">
                <a:latin typeface="Century Gothic" charset="0"/>
                <a:ea typeface="Century Gothic" charset="0"/>
                <a:cs typeface="Century Gothic" charset="0"/>
              </a:rPr>
              <a:t>South African Numeracy Chair Project</a:t>
            </a:r>
            <a:endParaRPr lang="en-US" sz="1000" dirty="0">
              <a:latin typeface="Century Gothic" charset="0"/>
              <a:ea typeface="Century Gothic" charset="0"/>
              <a:cs typeface="Century Gothic" charset="0"/>
            </a:endParaRPr>
          </a:p>
        </p:txBody>
      </p:sp>
      <p:pic>
        <p:nvPicPr>
          <p:cNvPr id="15" name="Picture 14"/>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313750" y="2970721"/>
            <a:ext cx="1669049" cy="1677479"/>
          </a:xfrm>
          <a:prstGeom prst="rect">
            <a:avLst/>
          </a:prstGeom>
        </p:spPr>
      </p:pic>
      <p:sp>
        <p:nvSpPr>
          <p:cNvPr id="23" name="Title 4"/>
          <p:cNvSpPr txBox="1">
            <a:spLocks/>
          </p:cNvSpPr>
          <p:nvPr/>
        </p:nvSpPr>
        <p:spPr>
          <a:xfrm>
            <a:off x="3333456" y="5257800"/>
            <a:ext cx="3855270" cy="45827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endParaRPr lang="en-US" sz="2800" dirty="0" smtClean="0">
              <a:latin typeface="+mn-lt"/>
              <a:ea typeface="KG The Last Time Bubble" charset="0"/>
              <a:cs typeface="KG The Last Time Bubble" charset="0"/>
            </a:endParaRPr>
          </a:p>
        </p:txBody>
      </p:sp>
      <p:sp>
        <p:nvSpPr>
          <p:cNvPr id="16" name="Rectangle 15"/>
          <p:cNvSpPr/>
          <p:nvPr/>
        </p:nvSpPr>
        <p:spPr>
          <a:xfrm>
            <a:off x="3124200" y="3657601"/>
            <a:ext cx="4031697" cy="1600200"/>
          </a:xfrm>
          <a:prstGeom prst="rect">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25" name="Title 4"/>
          <p:cNvSpPr txBox="1">
            <a:spLocks/>
          </p:cNvSpPr>
          <p:nvPr/>
        </p:nvSpPr>
        <p:spPr>
          <a:xfrm>
            <a:off x="2921477" y="3975144"/>
            <a:ext cx="4267249" cy="91413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3200" dirty="0" smtClean="0">
                <a:latin typeface="Century Gothic" charset="0"/>
                <a:ea typeface="Century Gothic" charset="0"/>
                <a:cs typeface="Century Gothic" charset="0"/>
              </a:rPr>
              <a:t>Theo </a:t>
            </a:r>
            <a:r>
              <a:rPr lang="en-US" sz="3200" dirty="0" err="1" smtClean="0">
                <a:latin typeface="Century Gothic" charset="0"/>
                <a:ea typeface="Century Gothic" charset="0"/>
                <a:cs typeface="Century Gothic" charset="0"/>
              </a:rPr>
              <a:t>Heathcote</a:t>
            </a:r>
            <a:endParaRPr lang="en-US" sz="3200" dirty="0" smtClean="0">
              <a:latin typeface="Century Gothic" charset="0"/>
              <a:ea typeface="Century Gothic" charset="0"/>
              <a:cs typeface="Century Gothic" charset="0"/>
            </a:endParaRPr>
          </a:p>
          <a:p>
            <a:pPr algn="r"/>
            <a:r>
              <a:rPr lang="en-US" sz="3200" dirty="0" smtClean="0">
                <a:latin typeface="Century Gothic" charset="0"/>
                <a:ea typeface="Century Gothic" charset="0"/>
                <a:cs typeface="Century Gothic" charset="0"/>
              </a:rPr>
              <a:t>Sun City</a:t>
            </a:r>
          </a:p>
          <a:p>
            <a:pPr algn="r"/>
            <a:r>
              <a:rPr lang="en-US" sz="3200" dirty="0">
                <a:latin typeface="Century Gothic" charset="0"/>
                <a:ea typeface="Century Gothic" charset="0"/>
                <a:cs typeface="Century Gothic" charset="0"/>
              </a:rPr>
              <a:t>has completed </a:t>
            </a:r>
            <a:r>
              <a:rPr lang="en-US" sz="3200" dirty="0" smtClean="0">
                <a:latin typeface="Century Gothic" charset="0"/>
                <a:ea typeface="Century Gothic" charset="0"/>
                <a:cs typeface="Century Gothic" charset="0"/>
              </a:rPr>
              <a:t>the</a:t>
            </a:r>
            <a:endParaRPr lang="en-US" sz="3200" dirty="0">
              <a:latin typeface="Century Gothic" charset="0"/>
              <a:ea typeface="Century Gothic" charset="0"/>
              <a:cs typeface="Century Gothic" charset="0"/>
            </a:endParaRPr>
          </a:p>
        </p:txBody>
      </p:sp>
    </p:spTree>
    <p:extLst>
      <p:ext uri="{BB962C8B-B14F-4D97-AF65-F5344CB8AC3E}">
        <p14:creationId xmlns:p14="http://schemas.microsoft.com/office/powerpoint/2010/main" val="7057349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16322" y="0"/>
            <a:ext cx="9047826" cy="2819400"/>
          </a:xfrm>
          <a:prstGeom prst="rect">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t>
            </a:r>
            <a:endParaRPr lang="en-US"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322" y="0"/>
            <a:ext cx="9144000" cy="6858000"/>
          </a:xfrm>
          <a:prstGeom prst="rect">
            <a:avLst/>
          </a:prstGeom>
        </p:spPr>
      </p:pic>
      <p:sp>
        <p:nvSpPr>
          <p:cNvPr id="5" name="Title 4"/>
          <p:cNvSpPr>
            <a:spLocks noGrp="1"/>
          </p:cNvSpPr>
          <p:nvPr>
            <p:ph type="title" idx="4294967295"/>
          </p:nvPr>
        </p:nvSpPr>
        <p:spPr>
          <a:xfrm>
            <a:off x="102077" y="2895600"/>
            <a:ext cx="7086649" cy="458279"/>
          </a:xfrm>
        </p:spPr>
        <p:txBody>
          <a:bodyPr>
            <a:noAutofit/>
          </a:bodyPr>
          <a:lstStyle/>
          <a:p>
            <a:r>
              <a:rPr lang="en-US" sz="2900" b="0" dirty="0" smtClean="0">
                <a:solidFill>
                  <a:srgbClr val="00B0F0"/>
                </a:solidFill>
                <a:effectLst>
                  <a:outerShdw blurRad="50800" dist="38100" dir="2700000" algn="tl" rotWithShape="0">
                    <a:prstClr val="black">
                      <a:alpha val="40000"/>
                    </a:prstClr>
                  </a:outerShdw>
                </a:effectLst>
                <a:latin typeface="KG The Last Time Bubble" charset="0"/>
                <a:ea typeface="KG The Last Time Bubble" charset="0"/>
                <a:cs typeface="KG The Last Time Bubble" charset="0"/>
              </a:rPr>
              <a:t>Certificate</a:t>
            </a:r>
            <a:r>
              <a:rPr lang="en-US" sz="2900" b="0" dirty="0" smtClean="0">
                <a:solidFill>
                  <a:srgbClr val="7BCF27"/>
                </a:solidFill>
                <a:effectLst>
                  <a:outerShdw blurRad="50800" dist="38100" dir="2700000" algn="tl" rotWithShape="0">
                    <a:prstClr val="black">
                      <a:alpha val="40000"/>
                    </a:prstClr>
                  </a:outerShdw>
                </a:effectLst>
                <a:latin typeface="KG The Last Time Bubble" charset="0"/>
                <a:ea typeface="KG The Last Time Bubble" charset="0"/>
                <a:cs typeface="KG The Last Time Bubble" charset="0"/>
              </a:rPr>
              <a:t> </a:t>
            </a:r>
            <a:r>
              <a:rPr lang="en-US" sz="2900" b="0" dirty="0" smtClean="0">
                <a:solidFill>
                  <a:schemeClr val="accent2"/>
                </a:solidFill>
                <a:effectLst>
                  <a:outerShdw blurRad="50800" dist="38100" dir="2700000" algn="tl" rotWithShape="0">
                    <a:prstClr val="black">
                      <a:alpha val="40000"/>
                    </a:prstClr>
                  </a:outerShdw>
                </a:effectLst>
                <a:latin typeface="KG The Last Time Bubble" charset="0"/>
                <a:ea typeface="KG The Last Time Bubble" charset="0"/>
                <a:cs typeface="KG The Last Time Bubble" charset="0"/>
              </a:rPr>
              <a:t>of </a:t>
            </a:r>
            <a:r>
              <a:rPr lang="en-US" sz="2900" b="0" dirty="0" smtClean="0">
                <a:solidFill>
                  <a:schemeClr val="accent6"/>
                </a:solidFill>
                <a:effectLst>
                  <a:outerShdw blurRad="50800" dist="38100" dir="2700000" algn="tl" rotWithShape="0">
                    <a:prstClr val="black">
                      <a:alpha val="40000"/>
                    </a:prstClr>
                  </a:outerShdw>
                </a:effectLst>
                <a:latin typeface="KG The Last Time Bubble" charset="0"/>
                <a:ea typeface="KG The Last Time Bubble" charset="0"/>
                <a:cs typeface="KG The Last Time Bubble" charset="0"/>
              </a:rPr>
              <a:t>participation</a:t>
            </a:r>
            <a:endParaRPr lang="en-US" sz="2900" dirty="0">
              <a:ln w="10160">
                <a:solidFill>
                  <a:schemeClr val="accent3"/>
                </a:solidFill>
                <a:prstDash val="solid"/>
              </a:ln>
              <a:solidFill>
                <a:schemeClr val="accent6"/>
              </a:solidFill>
              <a:effectLst>
                <a:outerShdw blurRad="50800" dist="38100" dir="2700000" algn="tl" rotWithShape="0">
                  <a:prstClr val="black">
                    <a:alpha val="40000"/>
                  </a:prstClr>
                </a:outerShdw>
              </a:effectLst>
              <a:latin typeface="KG The Last Time Bubble" charset="0"/>
              <a:ea typeface="KG The Last Time Bubble" charset="0"/>
              <a:cs typeface="KG The Last Time Bubble" charset="0"/>
            </a:endParaRPr>
          </a:p>
        </p:txBody>
      </p:sp>
      <p:sp>
        <p:nvSpPr>
          <p:cNvPr id="22" name="Rectangle 21"/>
          <p:cNvSpPr/>
          <p:nvPr/>
        </p:nvSpPr>
        <p:spPr>
          <a:xfrm>
            <a:off x="7233899" y="2895600"/>
            <a:ext cx="1828751" cy="3886200"/>
          </a:xfrm>
          <a:prstGeom prst="rect">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2"/>
          <p:cNvSpPr txBox="1">
            <a:spLocks/>
          </p:cNvSpPr>
          <p:nvPr/>
        </p:nvSpPr>
        <p:spPr>
          <a:xfrm>
            <a:off x="7235700" y="4669524"/>
            <a:ext cx="1825148" cy="379920"/>
          </a:xfrm>
          <a:prstGeom prst="rect">
            <a:avLst/>
          </a:prstGeom>
        </p:spPr>
        <p:txBody>
          <a:bodyPr vert="horz" lIns="91440" tIns="45720" rIns="91440" bIns="45720" rtlCol="0" anchor="t" anchorCtr="0">
            <a:noAutofit/>
          </a:bodyPr>
          <a:lstStyle>
            <a:lvl1pPr marL="342900" indent="-342900" algn="r" defTabSz="914400" rtl="0" eaLnBrk="1" latinLnBrk="0" hangingPunct="1">
              <a:spcBef>
                <a:spcPct val="20000"/>
              </a:spcBef>
              <a:buFont typeface="Arial" pitchFamily="34" charset="0"/>
              <a:buNone/>
              <a:defRPr lang="en-US" sz="2200" kern="1200" dirty="0" smtClean="0">
                <a:solidFill>
                  <a:schemeClr val="tx1">
                    <a:lumMod val="75000"/>
                    <a:lumOff val="25000"/>
                  </a:schemeClr>
                </a:solidFill>
                <a:latin typeface="Calibri"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pPr>
            <a:r>
              <a:rPr lang="en-US" sz="1000" dirty="0" smtClean="0">
                <a:latin typeface="Century Gothic" charset="0"/>
                <a:ea typeface="Century Gothic" charset="0"/>
                <a:cs typeface="Century Gothic" charset="0"/>
              </a:rPr>
              <a:t>GRAHAMSTOWN</a:t>
            </a:r>
          </a:p>
          <a:p>
            <a:pPr marL="0" indent="0" algn="ctr">
              <a:spcBef>
                <a:spcPts val="0"/>
              </a:spcBef>
            </a:pPr>
            <a:r>
              <a:rPr lang="en-US" sz="1000" dirty="0" smtClean="0">
                <a:latin typeface="Century Gothic" charset="0"/>
                <a:ea typeface="Century Gothic" charset="0"/>
                <a:cs typeface="Century Gothic" charset="0"/>
              </a:rPr>
              <a:t>12</a:t>
            </a:r>
            <a:r>
              <a:rPr lang="en-US" sz="1000" baseline="30000" dirty="0" smtClean="0">
                <a:latin typeface="Century Gothic" charset="0"/>
                <a:ea typeface="Century Gothic" charset="0"/>
                <a:cs typeface="Century Gothic" charset="0"/>
              </a:rPr>
              <a:t>th</a:t>
            </a:r>
            <a:r>
              <a:rPr lang="en-US" sz="1000" dirty="0" smtClean="0">
                <a:latin typeface="Century Gothic" charset="0"/>
                <a:ea typeface="Century Gothic" charset="0"/>
                <a:cs typeface="Century Gothic" charset="0"/>
              </a:rPr>
              <a:t> – 15</a:t>
            </a:r>
            <a:r>
              <a:rPr lang="en-US" sz="1000" baseline="30000" dirty="0" smtClean="0">
                <a:latin typeface="Century Gothic" charset="0"/>
                <a:ea typeface="Century Gothic" charset="0"/>
                <a:cs typeface="Century Gothic" charset="0"/>
              </a:rPr>
              <a:t>th</a:t>
            </a:r>
            <a:r>
              <a:rPr lang="en-US" sz="1000" dirty="0" smtClean="0">
                <a:latin typeface="Century Gothic" charset="0"/>
                <a:ea typeface="Century Gothic" charset="0"/>
                <a:cs typeface="Century Gothic" charset="0"/>
              </a:rPr>
              <a:t> MAY 2016</a:t>
            </a:r>
            <a:endParaRPr lang="en-US" sz="1000" dirty="0">
              <a:latin typeface="Century Gothic" charset="0"/>
              <a:ea typeface="Century Gothic" charset="0"/>
              <a:cs typeface="Century Gothic" charset="0"/>
            </a:endParaRPr>
          </a:p>
        </p:txBody>
      </p:sp>
      <p:pic>
        <p:nvPicPr>
          <p:cNvPr id="12" name="Picture 11"/>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583051" y="5651660"/>
            <a:ext cx="1130446" cy="527924"/>
          </a:xfrm>
          <a:prstGeom prst="rect">
            <a:avLst/>
          </a:prstGeom>
        </p:spPr>
      </p:pic>
      <p:sp>
        <p:nvSpPr>
          <p:cNvPr id="13" name="Text Placeholder 2"/>
          <p:cNvSpPr txBox="1">
            <a:spLocks/>
          </p:cNvSpPr>
          <p:nvPr/>
        </p:nvSpPr>
        <p:spPr>
          <a:xfrm>
            <a:off x="7235700" y="6056743"/>
            <a:ext cx="1825148" cy="725057"/>
          </a:xfrm>
          <a:prstGeom prst="rect">
            <a:avLst/>
          </a:prstGeom>
        </p:spPr>
        <p:txBody>
          <a:bodyPr vert="horz" lIns="91440" tIns="45720" rIns="91440" bIns="45720" rtlCol="0" anchor="t" anchorCtr="0">
            <a:noAutofit/>
          </a:bodyPr>
          <a:lstStyle>
            <a:lvl1pPr marL="342900" indent="-342900" algn="r" defTabSz="914400" rtl="0" eaLnBrk="1" latinLnBrk="0" hangingPunct="1">
              <a:spcBef>
                <a:spcPct val="20000"/>
              </a:spcBef>
              <a:buFont typeface="Arial" pitchFamily="34" charset="0"/>
              <a:buNone/>
              <a:defRPr lang="en-US" sz="2200" kern="1200" dirty="0" smtClean="0">
                <a:solidFill>
                  <a:schemeClr val="tx1">
                    <a:lumMod val="75000"/>
                    <a:lumOff val="25000"/>
                  </a:schemeClr>
                </a:solidFill>
                <a:latin typeface="Calibri"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pPr>
            <a:r>
              <a:rPr lang="en-US" sz="1000" dirty="0" smtClean="0">
                <a:latin typeface="Century Gothic" charset="0"/>
                <a:ea typeface="Century Gothic" charset="0"/>
                <a:cs typeface="Century Gothic" charset="0"/>
              </a:rPr>
              <a:t>Dr. Debbie Stott</a:t>
            </a:r>
          </a:p>
          <a:p>
            <a:pPr marL="0" indent="0" algn="ctr">
              <a:spcBef>
                <a:spcPts val="0"/>
              </a:spcBef>
            </a:pPr>
            <a:r>
              <a:rPr lang="en-US" sz="1000" dirty="0" smtClean="0">
                <a:latin typeface="Century Gothic" charset="0"/>
                <a:ea typeface="Century Gothic" charset="0"/>
                <a:cs typeface="Century Gothic" charset="0"/>
              </a:rPr>
              <a:t>STEAM Camp Coordinator</a:t>
            </a:r>
          </a:p>
          <a:p>
            <a:pPr marL="0" indent="0" algn="ctr">
              <a:spcBef>
                <a:spcPts val="0"/>
              </a:spcBef>
            </a:pPr>
            <a:r>
              <a:rPr lang="en-US" sz="1000" dirty="0" smtClean="0">
                <a:latin typeface="Century Gothic" charset="0"/>
                <a:ea typeface="Century Gothic" charset="0"/>
                <a:cs typeface="Century Gothic" charset="0"/>
              </a:rPr>
              <a:t>South African Numeracy Chair Project</a:t>
            </a:r>
            <a:endParaRPr lang="en-US" sz="1000" dirty="0">
              <a:latin typeface="Century Gothic" charset="0"/>
              <a:ea typeface="Century Gothic" charset="0"/>
              <a:cs typeface="Century Gothic" charset="0"/>
            </a:endParaRPr>
          </a:p>
        </p:txBody>
      </p:sp>
      <p:pic>
        <p:nvPicPr>
          <p:cNvPr id="15" name="Picture 14"/>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313750" y="2970721"/>
            <a:ext cx="1669049" cy="1677479"/>
          </a:xfrm>
          <a:prstGeom prst="rect">
            <a:avLst/>
          </a:prstGeom>
        </p:spPr>
      </p:pic>
      <p:sp>
        <p:nvSpPr>
          <p:cNvPr id="23" name="Title 4"/>
          <p:cNvSpPr txBox="1">
            <a:spLocks/>
          </p:cNvSpPr>
          <p:nvPr/>
        </p:nvSpPr>
        <p:spPr>
          <a:xfrm>
            <a:off x="3333456" y="5257800"/>
            <a:ext cx="3855270" cy="45827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endParaRPr lang="en-US" sz="2800" dirty="0" smtClean="0">
              <a:latin typeface="+mn-lt"/>
              <a:ea typeface="KG The Last Time Bubble" charset="0"/>
              <a:cs typeface="KG The Last Time Bubble" charset="0"/>
            </a:endParaRPr>
          </a:p>
        </p:txBody>
      </p:sp>
      <p:sp>
        <p:nvSpPr>
          <p:cNvPr id="16" name="Rectangle 15"/>
          <p:cNvSpPr/>
          <p:nvPr/>
        </p:nvSpPr>
        <p:spPr>
          <a:xfrm>
            <a:off x="3124200" y="3657601"/>
            <a:ext cx="4031697" cy="1600200"/>
          </a:xfrm>
          <a:prstGeom prst="rect">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25" name="Title 4"/>
          <p:cNvSpPr txBox="1">
            <a:spLocks/>
          </p:cNvSpPr>
          <p:nvPr/>
        </p:nvSpPr>
        <p:spPr>
          <a:xfrm>
            <a:off x="2921477" y="3975144"/>
            <a:ext cx="4267249" cy="91413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3200" dirty="0" err="1">
                <a:solidFill>
                  <a:schemeClr val="bg1"/>
                </a:solidFill>
                <a:latin typeface="Century Gothic" charset="0"/>
                <a:ea typeface="Century Gothic" charset="0"/>
                <a:cs typeface="Century Gothic" charset="0"/>
              </a:rPr>
              <a:t>Liezel</a:t>
            </a:r>
            <a:r>
              <a:rPr lang="en-US" sz="3200" dirty="0">
                <a:solidFill>
                  <a:schemeClr val="bg1"/>
                </a:solidFill>
                <a:latin typeface="Century Gothic" charset="0"/>
                <a:ea typeface="Century Gothic" charset="0"/>
                <a:cs typeface="Century Gothic" charset="0"/>
              </a:rPr>
              <a:t> </a:t>
            </a:r>
            <a:r>
              <a:rPr lang="en-US" sz="3200" dirty="0" err="1" smtClean="0">
                <a:solidFill>
                  <a:schemeClr val="bg1"/>
                </a:solidFill>
                <a:latin typeface="Century Gothic" charset="0"/>
                <a:ea typeface="Century Gothic" charset="0"/>
                <a:cs typeface="Century Gothic" charset="0"/>
              </a:rPr>
              <a:t>Dwayi</a:t>
            </a:r>
            <a:r>
              <a:rPr lang="en-US" sz="3200" dirty="0" smtClean="0">
                <a:solidFill>
                  <a:schemeClr val="bg1"/>
                </a:solidFill>
                <a:latin typeface="Century Gothic" charset="0"/>
                <a:ea typeface="Century Gothic" charset="0"/>
                <a:cs typeface="Century Gothic" charset="0"/>
              </a:rPr>
              <a:t> </a:t>
            </a:r>
          </a:p>
          <a:p>
            <a:pPr algn="r"/>
            <a:r>
              <a:rPr lang="en-US" sz="3200" dirty="0">
                <a:solidFill>
                  <a:schemeClr val="bg1"/>
                </a:solidFill>
                <a:latin typeface="Century Gothic" charset="0"/>
                <a:ea typeface="Century Gothic" charset="0"/>
                <a:cs typeface="Century Gothic" charset="0"/>
              </a:rPr>
              <a:t>St. Mary's DCC</a:t>
            </a:r>
            <a:endParaRPr lang="en-US" sz="3200" dirty="0" smtClean="0">
              <a:solidFill>
                <a:schemeClr val="bg1"/>
              </a:solidFill>
              <a:latin typeface="Century Gothic" charset="0"/>
              <a:ea typeface="Century Gothic" charset="0"/>
              <a:cs typeface="Century Gothic" charset="0"/>
            </a:endParaRPr>
          </a:p>
          <a:p>
            <a:pPr algn="r"/>
            <a:r>
              <a:rPr lang="en-US" sz="3200" dirty="0">
                <a:solidFill>
                  <a:schemeClr val="bg1"/>
                </a:solidFill>
                <a:latin typeface="Century Gothic" charset="0"/>
                <a:ea typeface="Century Gothic" charset="0"/>
                <a:cs typeface="Century Gothic" charset="0"/>
              </a:rPr>
              <a:t>p</a:t>
            </a:r>
            <a:r>
              <a:rPr lang="en-US" sz="3200" dirty="0" smtClean="0">
                <a:solidFill>
                  <a:schemeClr val="bg1"/>
                </a:solidFill>
                <a:latin typeface="Century Gothic" charset="0"/>
                <a:ea typeface="Century Gothic" charset="0"/>
                <a:cs typeface="Century Gothic" charset="0"/>
              </a:rPr>
              <a:t>articipated in the</a:t>
            </a:r>
            <a:endParaRPr lang="en-US" sz="3200" dirty="0">
              <a:solidFill>
                <a:schemeClr val="bg1"/>
              </a:solidFill>
              <a:latin typeface="Century Gothic" charset="0"/>
              <a:ea typeface="Century Gothic" charset="0"/>
              <a:cs typeface="Century Gothic" charset="0"/>
            </a:endParaRPr>
          </a:p>
        </p:txBody>
      </p:sp>
    </p:spTree>
    <p:extLst>
      <p:ext uri="{BB962C8B-B14F-4D97-AF65-F5344CB8AC3E}">
        <p14:creationId xmlns:p14="http://schemas.microsoft.com/office/powerpoint/2010/main" val="4143978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16322" y="0"/>
            <a:ext cx="9047826" cy="2819400"/>
          </a:xfrm>
          <a:prstGeom prst="rect">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t>
            </a:r>
            <a:endParaRPr lang="en-US"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322" y="0"/>
            <a:ext cx="9144000" cy="6858000"/>
          </a:xfrm>
          <a:prstGeom prst="rect">
            <a:avLst/>
          </a:prstGeom>
        </p:spPr>
      </p:pic>
      <p:sp>
        <p:nvSpPr>
          <p:cNvPr id="5" name="Title 4"/>
          <p:cNvSpPr>
            <a:spLocks noGrp="1"/>
          </p:cNvSpPr>
          <p:nvPr>
            <p:ph type="title" idx="4294967295"/>
          </p:nvPr>
        </p:nvSpPr>
        <p:spPr>
          <a:xfrm>
            <a:off x="102077" y="2895600"/>
            <a:ext cx="7086649" cy="458279"/>
          </a:xfrm>
        </p:spPr>
        <p:txBody>
          <a:bodyPr>
            <a:noAutofit/>
          </a:bodyPr>
          <a:lstStyle/>
          <a:p>
            <a:r>
              <a:rPr lang="en-US" sz="2900" b="0" dirty="0" smtClean="0">
                <a:solidFill>
                  <a:srgbClr val="00B0F0"/>
                </a:solidFill>
                <a:effectLst>
                  <a:outerShdw blurRad="50800" dist="38100" dir="2700000" algn="tl" rotWithShape="0">
                    <a:prstClr val="black">
                      <a:alpha val="40000"/>
                    </a:prstClr>
                  </a:outerShdw>
                </a:effectLst>
                <a:latin typeface="KG The Last Time Bubble" charset="0"/>
                <a:ea typeface="KG The Last Time Bubble" charset="0"/>
                <a:cs typeface="KG The Last Time Bubble" charset="0"/>
              </a:rPr>
              <a:t>Certificate</a:t>
            </a:r>
            <a:r>
              <a:rPr lang="en-US" sz="2900" b="0" dirty="0" smtClean="0">
                <a:solidFill>
                  <a:srgbClr val="7BCF27"/>
                </a:solidFill>
                <a:effectLst>
                  <a:outerShdw blurRad="50800" dist="38100" dir="2700000" algn="tl" rotWithShape="0">
                    <a:prstClr val="black">
                      <a:alpha val="40000"/>
                    </a:prstClr>
                  </a:outerShdw>
                </a:effectLst>
                <a:latin typeface="KG The Last Time Bubble" charset="0"/>
                <a:ea typeface="KG The Last Time Bubble" charset="0"/>
                <a:cs typeface="KG The Last Time Bubble" charset="0"/>
              </a:rPr>
              <a:t> </a:t>
            </a:r>
            <a:r>
              <a:rPr lang="en-US" sz="2900" b="0" dirty="0" smtClean="0">
                <a:solidFill>
                  <a:schemeClr val="accent2"/>
                </a:solidFill>
                <a:effectLst>
                  <a:outerShdw blurRad="50800" dist="38100" dir="2700000" algn="tl" rotWithShape="0">
                    <a:prstClr val="black">
                      <a:alpha val="40000"/>
                    </a:prstClr>
                  </a:outerShdw>
                </a:effectLst>
                <a:latin typeface="KG The Last Time Bubble" charset="0"/>
                <a:ea typeface="KG The Last Time Bubble" charset="0"/>
                <a:cs typeface="KG The Last Time Bubble" charset="0"/>
              </a:rPr>
              <a:t>of </a:t>
            </a:r>
            <a:r>
              <a:rPr lang="en-US" sz="2900" b="0" dirty="0" smtClean="0">
                <a:solidFill>
                  <a:schemeClr val="accent6"/>
                </a:solidFill>
                <a:effectLst>
                  <a:outerShdw blurRad="50800" dist="38100" dir="2700000" algn="tl" rotWithShape="0">
                    <a:prstClr val="black">
                      <a:alpha val="40000"/>
                    </a:prstClr>
                  </a:outerShdw>
                </a:effectLst>
                <a:latin typeface="KG The Last Time Bubble" charset="0"/>
                <a:ea typeface="KG The Last Time Bubble" charset="0"/>
                <a:cs typeface="KG The Last Time Bubble" charset="0"/>
              </a:rPr>
              <a:t>participation</a:t>
            </a:r>
            <a:endParaRPr lang="en-US" sz="2900" dirty="0">
              <a:ln w="10160">
                <a:solidFill>
                  <a:schemeClr val="accent3"/>
                </a:solidFill>
                <a:prstDash val="solid"/>
              </a:ln>
              <a:solidFill>
                <a:schemeClr val="accent6"/>
              </a:solidFill>
              <a:effectLst>
                <a:outerShdw blurRad="50800" dist="38100" dir="2700000" algn="tl" rotWithShape="0">
                  <a:prstClr val="black">
                    <a:alpha val="40000"/>
                  </a:prstClr>
                </a:outerShdw>
              </a:effectLst>
              <a:latin typeface="KG The Last Time Bubble" charset="0"/>
              <a:ea typeface="KG The Last Time Bubble" charset="0"/>
              <a:cs typeface="KG The Last Time Bubble" charset="0"/>
            </a:endParaRPr>
          </a:p>
        </p:txBody>
      </p:sp>
      <p:sp>
        <p:nvSpPr>
          <p:cNvPr id="22" name="Rectangle 21"/>
          <p:cNvSpPr/>
          <p:nvPr/>
        </p:nvSpPr>
        <p:spPr>
          <a:xfrm>
            <a:off x="7233899" y="2895600"/>
            <a:ext cx="1828751" cy="3886200"/>
          </a:xfrm>
          <a:prstGeom prst="rect">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2"/>
          <p:cNvSpPr txBox="1">
            <a:spLocks/>
          </p:cNvSpPr>
          <p:nvPr/>
        </p:nvSpPr>
        <p:spPr>
          <a:xfrm>
            <a:off x="7235700" y="4669524"/>
            <a:ext cx="1825148" cy="379920"/>
          </a:xfrm>
          <a:prstGeom prst="rect">
            <a:avLst/>
          </a:prstGeom>
        </p:spPr>
        <p:txBody>
          <a:bodyPr vert="horz" lIns="91440" tIns="45720" rIns="91440" bIns="45720" rtlCol="0" anchor="t" anchorCtr="0">
            <a:noAutofit/>
          </a:bodyPr>
          <a:lstStyle>
            <a:lvl1pPr marL="342900" indent="-342900" algn="r" defTabSz="914400" rtl="0" eaLnBrk="1" latinLnBrk="0" hangingPunct="1">
              <a:spcBef>
                <a:spcPct val="20000"/>
              </a:spcBef>
              <a:buFont typeface="Arial" pitchFamily="34" charset="0"/>
              <a:buNone/>
              <a:defRPr lang="en-US" sz="2200" kern="1200" dirty="0" smtClean="0">
                <a:solidFill>
                  <a:schemeClr val="tx1">
                    <a:lumMod val="75000"/>
                    <a:lumOff val="25000"/>
                  </a:schemeClr>
                </a:solidFill>
                <a:latin typeface="Calibri"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pPr>
            <a:r>
              <a:rPr lang="en-US" sz="1000" dirty="0" smtClean="0">
                <a:latin typeface="Century Gothic" charset="0"/>
                <a:ea typeface="Century Gothic" charset="0"/>
                <a:cs typeface="Century Gothic" charset="0"/>
              </a:rPr>
              <a:t>GRAHAMSTOWN</a:t>
            </a:r>
          </a:p>
          <a:p>
            <a:pPr marL="0" indent="0" algn="ctr">
              <a:spcBef>
                <a:spcPts val="0"/>
              </a:spcBef>
            </a:pPr>
            <a:r>
              <a:rPr lang="en-US" sz="1000" dirty="0" smtClean="0">
                <a:latin typeface="Century Gothic" charset="0"/>
                <a:ea typeface="Century Gothic" charset="0"/>
                <a:cs typeface="Century Gothic" charset="0"/>
              </a:rPr>
              <a:t>12</a:t>
            </a:r>
            <a:r>
              <a:rPr lang="en-US" sz="1000" baseline="30000" dirty="0" smtClean="0">
                <a:latin typeface="Century Gothic" charset="0"/>
                <a:ea typeface="Century Gothic" charset="0"/>
                <a:cs typeface="Century Gothic" charset="0"/>
              </a:rPr>
              <a:t>th</a:t>
            </a:r>
            <a:r>
              <a:rPr lang="en-US" sz="1000" dirty="0" smtClean="0">
                <a:latin typeface="Century Gothic" charset="0"/>
                <a:ea typeface="Century Gothic" charset="0"/>
                <a:cs typeface="Century Gothic" charset="0"/>
              </a:rPr>
              <a:t> – 15</a:t>
            </a:r>
            <a:r>
              <a:rPr lang="en-US" sz="1000" baseline="30000" dirty="0" smtClean="0">
                <a:latin typeface="Century Gothic" charset="0"/>
                <a:ea typeface="Century Gothic" charset="0"/>
                <a:cs typeface="Century Gothic" charset="0"/>
              </a:rPr>
              <a:t>th</a:t>
            </a:r>
            <a:r>
              <a:rPr lang="en-US" sz="1000" dirty="0" smtClean="0">
                <a:latin typeface="Century Gothic" charset="0"/>
                <a:ea typeface="Century Gothic" charset="0"/>
                <a:cs typeface="Century Gothic" charset="0"/>
              </a:rPr>
              <a:t> MAY 2016</a:t>
            </a:r>
            <a:endParaRPr lang="en-US" sz="1000" dirty="0">
              <a:latin typeface="Century Gothic" charset="0"/>
              <a:ea typeface="Century Gothic" charset="0"/>
              <a:cs typeface="Century Gothic" charset="0"/>
            </a:endParaRPr>
          </a:p>
        </p:txBody>
      </p:sp>
      <p:pic>
        <p:nvPicPr>
          <p:cNvPr id="12" name="Picture 11"/>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583051" y="5651660"/>
            <a:ext cx="1130446" cy="527924"/>
          </a:xfrm>
          <a:prstGeom prst="rect">
            <a:avLst/>
          </a:prstGeom>
        </p:spPr>
      </p:pic>
      <p:sp>
        <p:nvSpPr>
          <p:cNvPr id="13" name="Text Placeholder 2"/>
          <p:cNvSpPr txBox="1">
            <a:spLocks/>
          </p:cNvSpPr>
          <p:nvPr/>
        </p:nvSpPr>
        <p:spPr>
          <a:xfrm>
            <a:off x="7235700" y="6056743"/>
            <a:ext cx="1825148" cy="725057"/>
          </a:xfrm>
          <a:prstGeom prst="rect">
            <a:avLst/>
          </a:prstGeom>
        </p:spPr>
        <p:txBody>
          <a:bodyPr vert="horz" lIns="91440" tIns="45720" rIns="91440" bIns="45720" rtlCol="0" anchor="t" anchorCtr="0">
            <a:noAutofit/>
          </a:bodyPr>
          <a:lstStyle>
            <a:lvl1pPr marL="342900" indent="-342900" algn="r" defTabSz="914400" rtl="0" eaLnBrk="1" latinLnBrk="0" hangingPunct="1">
              <a:spcBef>
                <a:spcPct val="20000"/>
              </a:spcBef>
              <a:buFont typeface="Arial" pitchFamily="34" charset="0"/>
              <a:buNone/>
              <a:defRPr lang="en-US" sz="2200" kern="1200" dirty="0" smtClean="0">
                <a:solidFill>
                  <a:schemeClr val="tx1">
                    <a:lumMod val="75000"/>
                    <a:lumOff val="25000"/>
                  </a:schemeClr>
                </a:solidFill>
                <a:latin typeface="Calibri"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pPr>
            <a:r>
              <a:rPr lang="en-US" sz="1000" dirty="0" smtClean="0">
                <a:latin typeface="Century Gothic" charset="0"/>
                <a:ea typeface="Century Gothic" charset="0"/>
                <a:cs typeface="Century Gothic" charset="0"/>
              </a:rPr>
              <a:t>Dr. Debbie Stott</a:t>
            </a:r>
          </a:p>
          <a:p>
            <a:pPr marL="0" indent="0" algn="ctr">
              <a:spcBef>
                <a:spcPts val="0"/>
              </a:spcBef>
            </a:pPr>
            <a:r>
              <a:rPr lang="en-US" sz="1000" dirty="0" smtClean="0">
                <a:latin typeface="Century Gothic" charset="0"/>
                <a:ea typeface="Century Gothic" charset="0"/>
                <a:cs typeface="Century Gothic" charset="0"/>
              </a:rPr>
              <a:t>STEAM Camp Coordinator</a:t>
            </a:r>
          </a:p>
          <a:p>
            <a:pPr marL="0" indent="0" algn="ctr">
              <a:spcBef>
                <a:spcPts val="0"/>
              </a:spcBef>
            </a:pPr>
            <a:r>
              <a:rPr lang="en-US" sz="1000" dirty="0" smtClean="0">
                <a:latin typeface="Century Gothic" charset="0"/>
                <a:ea typeface="Century Gothic" charset="0"/>
                <a:cs typeface="Century Gothic" charset="0"/>
              </a:rPr>
              <a:t>South African Numeracy Chair Project</a:t>
            </a:r>
            <a:endParaRPr lang="en-US" sz="1000" dirty="0">
              <a:latin typeface="Century Gothic" charset="0"/>
              <a:ea typeface="Century Gothic" charset="0"/>
              <a:cs typeface="Century Gothic" charset="0"/>
            </a:endParaRPr>
          </a:p>
        </p:txBody>
      </p:sp>
      <p:pic>
        <p:nvPicPr>
          <p:cNvPr id="15" name="Picture 14"/>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313750" y="2970721"/>
            <a:ext cx="1669049" cy="1677479"/>
          </a:xfrm>
          <a:prstGeom prst="rect">
            <a:avLst/>
          </a:prstGeom>
        </p:spPr>
      </p:pic>
      <p:sp>
        <p:nvSpPr>
          <p:cNvPr id="23" name="Title 4"/>
          <p:cNvSpPr txBox="1">
            <a:spLocks/>
          </p:cNvSpPr>
          <p:nvPr/>
        </p:nvSpPr>
        <p:spPr>
          <a:xfrm>
            <a:off x="3333456" y="5257800"/>
            <a:ext cx="3855270" cy="45827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endParaRPr lang="en-US" sz="2800" dirty="0" smtClean="0">
              <a:latin typeface="+mn-lt"/>
              <a:ea typeface="KG The Last Time Bubble" charset="0"/>
              <a:cs typeface="KG The Last Time Bubble" charset="0"/>
            </a:endParaRPr>
          </a:p>
        </p:txBody>
      </p:sp>
      <p:sp>
        <p:nvSpPr>
          <p:cNvPr id="16" name="Rectangle 15"/>
          <p:cNvSpPr/>
          <p:nvPr/>
        </p:nvSpPr>
        <p:spPr>
          <a:xfrm>
            <a:off x="3124200" y="3657601"/>
            <a:ext cx="4031697" cy="1600200"/>
          </a:xfrm>
          <a:prstGeom prst="rect">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25" name="Title 4"/>
          <p:cNvSpPr txBox="1">
            <a:spLocks/>
          </p:cNvSpPr>
          <p:nvPr/>
        </p:nvSpPr>
        <p:spPr>
          <a:xfrm>
            <a:off x="2921477" y="3975144"/>
            <a:ext cx="4267249" cy="91413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3200" dirty="0" err="1" smtClean="0">
                <a:solidFill>
                  <a:schemeClr val="bg1"/>
                </a:solidFill>
                <a:latin typeface="Century Gothic" charset="0"/>
                <a:ea typeface="Century Gothic" charset="0"/>
                <a:cs typeface="Century Gothic" charset="0"/>
              </a:rPr>
              <a:t>Redwarne</a:t>
            </a:r>
            <a:r>
              <a:rPr lang="en-US" sz="3200" dirty="0" smtClean="0">
                <a:solidFill>
                  <a:schemeClr val="bg1"/>
                </a:solidFill>
                <a:latin typeface="Century Gothic" charset="0"/>
                <a:ea typeface="Century Gothic" charset="0"/>
                <a:cs typeface="Century Gothic" charset="0"/>
              </a:rPr>
              <a:t> </a:t>
            </a:r>
            <a:r>
              <a:rPr lang="en-US" sz="3200" dirty="0" err="1" smtClean="0">
                <a:solidFill>
                  <a:schemeClr val="bg1"/>
                </a:solidFill>
                <a:latin typeface="Century Gothic" charset="0"/>
                <a:ea typeface="Century Gothic" charset="0"/>
                <a:cs typeface="Century Gothic" charset="0"/>
              </a:rPr>
              <a:t>Booysen</a:t>
            </a:r>
            <a:r>
              <a:rPr lang="en-US" sz="3200" dirty="0" smtClean="0">
                <a:solidFill>
                  <a:schemeClr val="bg1"/>
                </a:solidFill>
                <a:latin typeface="Century Gothic" charset="0"/>
                <a:ea typeface="Century Gothic" charset="0"/>
                <a:cs typeface="Century Gothic" charset="0"/>
              </a:rPr>
              <a:t> </a:t>
            </a:r>
          </a:p>
          <a:p>
            <a:pPr algn="r"/>
            <a:r>
              <a:rPr lang="en-US" sz="3200" dirty="0">
                <a:solidFill>
                  <a:schemeClr val="bg1"/>
                </a:solidFill>
                <a:latin typeface="Century Gothic" charset="0"/>
                <a:ea typeface="Century Gothic" charset="0"/>
                <a:cs typeface="Century Gothic" charset="0"/>
              </a:rPr>
              <a:t>St. Mary's DCC</a:t>
            </a:r>
            <a:endParaRPr lang="en-US" sz="3200" dirty="0" smtClean="0">
              <a:solidFill>
                <a:schemeClr val="bg1"/>
              </a:solidFill>
              <a:latin typeface="Century Gothic" charset="0"/>
              <a:ea typeface="Century Gothic" charset="0"/>
              <a:cs typeface="Century Gothic" charset="0"/>
            </a:endParaRPr>
          </a:p>
          <a:p>
            <a:pPr algn="r"/>
            <a:r>
              <a:rPr lang="en-US" sz="3200" dirty="0">
                <a:solidFill>
                  <a:schemeClr val="bg1"/>
                </a:solidFill>
                <a:latin typeface="Century Gothic" charset="0"/>
                <a:ea typeface="Century Gothic" charset="0"/>
                <a:cs typeface="Century Gothic" charset="0"/>
              </a:rPr>
              <a:t>p</a:t>
            </a:r>
            <a:r>
              <a:rPr lang="en-US" sz="3200" dirty="0" smtClean="0">
                <a:solidFill>
                  <a:schemeClr val="bg1"/>
                </a:solidFill>
                <a:latin typeface="Century Gothic" charset="0"/>
                <a:ea typeface="Century Gothic" charset="0"/>
                <a:cs typeface="Century Gothic" charset="0"/>
              </a:rPr>
              <a:t>articipated in the</a:t>
            </a:r>
            <a:endParaRPr lang="en-US" sz="3200" dirty="0">
              <a:solidFill>
                <a:schemeClr val="bg1"/>
              </a:solidFill>
              <a:latin typeface="Century Gothic" charset="0"/>
              <a:ea typeface="Century Gothic" charset="0"/>
              <a:cs typeface="Century Gothic" charset="0"/>
            </a:endParaRPr>
          </a:p>
        </p:txBody>
      </p:sp>
    </p:spTree>
    <p:extLst>
      <p:ext uri="{BB962C8B-B14F-4D97-AF65-F5344CB8AC3E}">
        <p14:creationId xmlns:p14="http://schemas.microsoft.com/office/powerpoint/2010/main" val="3531135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16322" y="0"/>
            <a:ext cx="9047826" cy="2819400"/>
          </a:xfrm>
          <a:prstGeom prst="rect">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t>
            </a:r>
            <a:endParaRPr lang="en-US"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322" y="0"/>
            <a:ext cx="9144000" cy="6858000"/>
          </a:xfrm>
          <a:prstGeom prst="rect">
            <a:avLst/>
          </a:prstGeom>
        </p:spPr>
      </p:pic>
      <p:sp>
        <p:nvSpPr>
          <p:cNvPr id="5" name="Title 4"/>
          <p:cNvSpPr>
            <a:spLocks noGrp="1"/>
          </p:cNvSpPr>
          <p:nvPr>
            <p:ph type="title" idx="4294967295"/>
          </p:nvPr>
        </p:nvSpPr>
        <p:spPr>
          <a:xfrm>
            <a:off x="102077" y="2895600"/>
            <a:ext cx="7086649" cy="458279"/>
          </a:xfrm>
        </p:spPr>
        <p:txBody>
          <a:bodyPr>
            <a:noAutofit/>
          </a:bodyPr>
          <a:lstStyle/>
          <a:p>
            <a:r>
              <a:rPr lang="en-US" sz="2900" b="0" dirty="0" smtClean="0">
                <a:solidFill>
                  <a:srgbClr val="00B0F0"/>
                </a:solidFill>
                <a:effectLst>
                  <a:outerShdw blurRad="50800" dist="38100" dir="2700000" algn="tl" rotWithShape="0">
                    <a:prstClr val="black">
                      <a:alpha val="40000"/>
                    </a:prstClr>
                  </a:outerShdw>
                </a:effectLst>
                <a:latin typeface="KG The Last Time Bubble" charset="0"/>
                <a:ea typeface="KG The Last Time Bubble" charset="0"/>
                <a:cs typeface="KG The Last Time Bubble" charset="0"/>
              </a:rPr>
              <a:t>Certificate</a:t>
            </a:r>
            <a:r>
              <a:rPr lang="en-US" sz="2900" b="0" dirty="0" smtClean="0">
                <a:solidFill>
                  <a:srgbClr val="7BCF27"/>
                </a:solidFill>
                <a:effectLst>
                  <a:outerShdw blurRad="50800" dist="38100" dir="2700000" algn="tl" rotWithShape="0">
                    <a:prstClr val="black">
                      <a:alpha val="40000"/>
                    </a:prstClr>
                  </a:outerShdw>
                </a:effectLst>
                <a:latin typeface="KG The Last Time Bubble" charset="0"/>
                <a:ea typeface="KG The Last Time Bubble" charset="0"/>
                <a:cs typeface="KG The Last Time Bubble" charset="0"/>
              </a:rPr>
              <a:t> </a:t>
            </a:r>
            <a:r>
              <a:rPr lang="en-US" sz="2900" b="0" dirty="0" smtClean="0">
                <a:solidFill>
                  <a:schemeClr val="accent2"/>
                </a:solidFill>
                <a:effectLst>
                  <a:outerShdw blurRad="50800" dist="38100" dir="2700000" algn="tl" rotWithShape="0">
                    <a:prstClr val="black">
                      <a:alpha val="40000"/>
                    </a:prstClr>
                  </a:outerShdw>
                </a:effectLst>
                <a:latin typeface="KG The Last Time Bubble" charset="0"/>
                <a:ea typeface="KG The Last Time Bubble" charset="0"/>
                <a:cs typeface="KG The Last Time Bubble" charset="0"/>
              </a:rPr>
              <a:t>of </a:t>
            </a:r>
            <a:r>
              <a:rPr lang="en-US" sz="2900" b="0" dirty="0" smtClean="0">
                <a:solidFill>
                  <a:schemeClr val="accent6"/>
                </a:solidFill>
                <a:effectLst>
                  <a:outerShdw blurRad="50800" dist="38100" dir="2700000" algn="tl" rotWithShape="0">
                    <a:prstClr val="black">
                      <a:alpha val="40000"/>
                    </a:prstClr>
                  </a:outerShdw>
                </a:effectLst>
                <a:latin typeface="KG The Last Time Bubble" charset="0"/>
                <a:ea typeface="KG The Last Time Bubble" charset="0"/>
                <a:cs typeface="KG The Last Time Bubble" charset="0"/>
              </a:rPr>
              <a:t>participation</a:t>
            </a:r>
            <a:endParaRPr lang="en-US" sz="2900" dirty="0">
              <a:ln w="10160">
                <a:solidFill>
                  <a:schemeClr val="accent3"/>
                </a:solidFill>
                <a:prstDash val="solid"/>
              </a:ln>
              <a:solidFill>
                <a:schemeClr val="accent6"/>
              </a:solidFill>
              <a:effectLst>
                <a:outerShdw blurRad="50800" dist="38100" dir="2700000" algn="tl" rotWithShape="0">
                  <a:prstClr val="black">
                    <a:alpha val="40000"/>
                  </a:prstClr>
                </a:outerShdw>
              </a:effectLst>
              <a:latin typeface="KG The Last Time Bubble" charset="0"/>
              <a:ea typeface="KG The Last Time Bubble" charset="0"/>
              <a:cs typeface="KG The Last Time Bubble" charset="0"/>
            </a:endParaRPr>
          </a:p>
        </p:txBody>
      </p:sp>
      <p:sp>
        <p:nvSpPr>
          <p:cNvPr id="22" name="Rectangle 21"/>
          <p:cNvSpPr/>
          <p:nvPr/>
        </p:nvSpPr>
        <p:spPr>
          <a:xfrm>
            <a:off x="7233899" y="2895600"/>
            <a:ext cx="1828751" cy="3886200"/>
          </a:xfrm>
          <a:prstGeom prst="rect">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2"/>
          <p:cNvSpPr txBox="1">
            <a:spLocks/>
          </p:cNvSpPr>
          <p:nvPr/>
        </p:nvSpPr>
        <p:spPr>
          <a:xfrm>
            <a:off x="7235700" y="4669524"/>
            <a:ext cx="1825148" cy="379920"/>
          </a:xfrm>
          <a:prstGeom prst="rect">
            <a:avLst/>
          </a:prstGeom>
        </p:spPr>
        <p:txBody>
          <a:bodyPr vert="horz" lIns="91440" tIns="45720" rIns="91440" bIns="45720" rtlCol="0" anchor="t" anchorCtr="0">
            <a:noAutofit/>
          </a:bodyPr>
          <a:lstStyle>
            <a:lvl1pPr marL="342900" indent="-342900" algn="r" defTabSz="914400" rtl="0" eaLnBrk="1" latinLnBrk="0" hangingPunct="1">
              <a:spcBef>
                <a:spcPct val="20000"/>
              </a:spcBef>
              <a:buFont typeface="Arial" pitchFamily="34" charset="0"/>
              <a:buNone/>
              <a:defRPr lang="en-US" sz="2200" kern="1200" dirty="0" smtClean="0">
                <a:solidFill>
                  <a:schemeClr val="tx1">
                    <a:lumMod val="75000"/>
                    <a:lumOff val="25000"/>
                  </a:schemeClr>
                </a:solidFill>
                <a:latin typeface="Calibri"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pPr>
            <a:r>
              <a:rPr lang="en-US" sz="1000" dirty="0" smtClean="0">
                <a:latin typeface="Century Gothic" charset="0"/>
                <a:ea typeface="Century Gothic" charset="0"/>
                <a:cs typeface="Century Gothic" charset="0"/>
              </a:rPr>
              <a:t>GRAHAMSTOWN</a:t>
            </a:r>
          </a:p>
          <a:p>
            <a:pPr marL="0" indent="0" algn="ctr">
              <a:spcBef>
                <a:spcPts val="0"/>
              </a:spcBef>
            </a:pPr>
            <a:r>
              <a:rPr lang="en-US" sz="1000" dirty="0" smtClean="0">
                <a:latin typeface="Century Gothic" charset="0"/>
                <a:ea typeface="Century Gothic" charset="0"/>
                <a:cs typeface="Century Gothic" charset="0"/>
              </a:rPr>
              <a:t>12</a:t>
            </a:r>
            <a:r>
              <a:rPr lang="en-US" sz="1000" baseline="30000" dirty="0" smtClean="0">
                <a:latin typeface="Century Gothic" charset="0"/>
                <a:ea typeface="Century Gothic" charset="0"/>
                <a:cs typeface="Century Gothic" charset="0"/>
              </a:rPr>
              <a:t>th</a:t>
            </a:r>
            <a:r>
              <a:rPr lang="en-US" sz="1000" dirty="0" smtClean="0">
                <a:latin typeface="Century Gothic" charset="0"/>
                <a:ea typeface="Century Gothic" charset="0"/>
                <a:cs typeface="Century Gothic" charset="0"/>
              </a:rPr>
              <a:t> – 15</a:t>
            </a:r>
            <a:r>
              <a:rPr lang="en-US" sz="1000" baseline="30000" dirty="0" smtClean="0">
                <a:latin typeface="Century Gothic" charset="0"/>
                <a:ea typeface="Century Gothic" charset="0"/>
                <a:cs typeface="Century Gothic" charset="0"/>
              </a:rPr>
              <a:t>th</a:t>
            </a:r>
            <a:r>
              <a:rPr lang="en-US" sz="1000" dirty="0" smtClean="0">
                <a:latin typeface="Century Gothic" charset="0"/>
                <a:ea typeface="Century Gothic" charset="0"/>
                <a:cs typeface="Century Gothic" charset="0"/>
              </a:rPr>
              <a:t> MAY 2016</a:t>
            </a:r>
            <a:endParaRPr lang="en-US" sz="1000" dirty="0">
              <a:latin typeface="Century Gothic" charset="0"/>
              <a:ea typeface="Century Gothic" charset="0"/>
              <a:cs typeface="Century Gothic" charset="0"/>
            </a:endParaRPr>
          </a:p>
        </p:txBody>
      </p:sp>
      <p:pic>
        <p:nvPicPr>
          <p:cNvPr id="12" name="Picture 11"/>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583051" y="5651660"/>
            <a:ext cx="1130446" cy="527924"/>
          </a:xfrm>
          <a:prstGeom prst="rect">
            <a:avLst/>
          </a:prstGeom>
        </p:spPr>
      </p:pic>
      <p:sp>
        <p:nvSpPr>
          <p:cNvPr id="13" name="Text Placeholder 2"/>
          <p:cNvSpPr txBox="1">
            <a:spLocks/>
          </p:cNvSpPr>
          <p:nvPr/>
        </p:nvSpPr>
        <p:spPr>
          <a:xfrm>
            <a:off x="7235700" y="6056743"/>
            <a:ext cx="1825148" cy="725057"/>
          </a:xfrm>
          <a:prstGeom prst="rect">
            <a:avLst/>
          </a:prstGeom>
        </p:spPr>
        <p:txBody>
          <a:bodyPr vert="horz" lIns="91440" tIns="45720" rIns="91440" bIns="45720" rtlCol="0" anchor="t" anchorCtr="0">
            <a:noAutofit/>
          </a:bodyPr>
          <a:lstStyle>
            <a:lvl1pPr marL="342900" indent="-342900" algn="r" defTabSz="914400" rtl="0" eaLnBrk="1" latinLnBrk="0" hangingPunct="1">
              <a:spcBef>
                <a:spcPct val="20000"/>
              </a:spcBef>
              <a:buFont typeface="Arial" pitchFamily="34" charset="0"/>
              <a:buNone/>
              <a:defRPr lang="en-US" sz="2200" kern="1200" dirty="0" smtClean="0">
                <a:solidFill>
                  <a:schemeClr val="tx1">
                    <a:lumMod val="75000"/>
                    <a:lumOff val="25000"/>
                  </a:schemeClr>
                </a:solidFill>
                <a:latin typeface="Calibri"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pPr>
            <a:r>
              <a:rPr lang="en-US" sz="1000" dirty="0" smtClean="0">
                <a:latin typeface="Century Gothic" charset="0"/>
                <a:ea typeface="Century Gothic" charset="0"/>
                <a:cs typeface="Century Gothic" charset="0"/>
              </a:rPr>
              <a:t>Dr. Debbie Stott</a:t>
            </a:r>
          </a:p>
          <a:p>
            <a:pPr marL="0" indent="0" algn="ctr">
              <a:spcBef>
                <a:spcPts val="0"/>
              </a:spcBef>
            </a:pPr>
            <a:r>
              <a:rPr lang="en-US" sz="1000" dirty="0" smtClean="0">
                <a:latin typeface="Century Gothic" charset="0"/>
                <a:ea typeface="Century Gothic" charset="0"/>
                <a:cs typeface="Century Gothic" charset="0"/>
              </a:rPr>
              <a:t>STEAM Camp Coordinator</a:t>
            </a:r>
          </a:p>
          <a:p>
            <a:pPr marL="0" indent="0" algn="ctr">
              <a:spcBef>
                <a:spcPts val="0"/>
              </a:spcBef>
            </a:pPr>
            <a:r>
              <a:rPr lang="en-US" sz="1000" dirty="0" smtClean="0">
                <a:latin typeface="Century Gothic" charset="0"/>
                <a:ea typeface="Century Gothic" charset="0"/>
                <a:cs typeface="Century Gothic" charset="0"/>
              </a:rPr>
              <a:t>South African Numeracy Chair Project</a:t>
            </a:r>
            <a:endParaRPr lang="en-US" sz="1000" dirty="0">
              <a:latin typeface="Century Gothic" charset="0"/>
              <a:ea typeface="Century Gothic" charset="0"/>
              <a:cs typeface="Century Gothic" charset="0"/>
            </a:endParaRPr>
          </a:p>
        </p:txBody>
      </p:sp>
      <p:pic>
        <p:nvPicPr>
          <p:cNvPr id="15" name="Picture 14"/>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313750" y="2970721"/>
            <a:ext cx="1669049" cy="1677479"/>
          </a:xfrm>
          <a:prstGeom prst="rect">
            <a:avLst/>
          </a:prstGeom>
        </p:spPr>
      </p:pic>
      <p:sp>
        <p:nvSpPr>
          <p:cNvPr id="23" name="Title 4"/>
          <p:cNvSpPr txBox="1">
            <a:spLocks/>
          </p:cNvSpPr>
          <p:nvPr/>
        </p:nvSpPr>
        <p:spPr>
          <a:xfrm>
            <a:off x="3333456" y="5257800"/>
            <a:ext cx="3855270" cy="45827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endParaRPr lang="en-US" sz="2800" dirty="0" smtClean="0">
              <a:latin typeface="+mn-lt"/>
              <a:ea typeface="KG The Last Time Bubble" charset="0"/>
              <a:cs typeface="KG The Last Time Bubble" charset="0"/>
            </a:endParaRPr>
          </a:p>
        </p:txBody>
      </p:sp>
      <p:sp>
        <p:nvSpPr>
          <p:cNvPr id="16" name="Rectangle 15"/>
          <p:cNvSpPr/>
          <p:nvPr/>
        </p:nvSpPr>
        <p:spPr>
          <a:xfrm>
            <a:off x="3124200" y="3657601"/>
            <a:ext cx="4031697" cy="1600200"/>
          </a:xfrm>
          <a:prstGeom prst="rect">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25" name="Title 4"/>
          <p:cNvSpPr txBox="1">
            <a:spLocks/>
          </p:cNvSpPr>
          <p:nvPr/>
        </p:nvSpPr>
        <p:spPr>
          <a:xfrm>
            <a:off x="2921477" y="3975144"/>
            <a:ext cx="4267249" cy="91413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3200" dirty="0" err="1" smtClean="0">
                <a:solidFill>
                  <a:schemeClr val="bg1"/>
                </a:solidFill>
                <a:latin typeface="Century Gothic" charset="0"/>
                <a:ea typeface="Century Gothic" charset="0"/>
                <a:cs typeface="Century Gothic" charset="0"/>
              </a:rPr>
              <a:t>Leesa</a:t>
            </a:r>
            <a:r>
              <a:rPr lang="en-US" sz="3200" dirty="0" smtClean="0">
                <a:solidFill>
                  <a:schemeClr val="bg1"/>
                </a:solidFill>
                <a:latin typeface="Century Gothic" charset="0"/>
                <a:ea typeface="Century Gothic" charset="0"/>
                <a:cs typeface="Century Gothic" charset="0"/>
              </a:rPr>
              <a:t> </a:t>
            </a:r>
            <a:r>
              <a:rPr lang="en-US" sz="3200" dirty="0" err="1" smtClean="0">
                <a:solidFill>
                  <a:schemeClr val="bg1"/>
                </a:solidFill>
                <a:latin typeface="Century Gothic" charset="0"/>
                <a:ea typeface="Century Gothic" charset="0"/>
                <a:cs typeface="Century Gothic" charset="0"/>
              </a:rPr>
              <a:t>Trompetter</a:t>
            </a:r>
            <a:r>
              <a:rPr lang="en-US" sz="3200" dirty="0" smtClean="0">
                <a:solidFill>
                  <a:schemeClr val="bg1"/>
                </a:solidFill>
                <a:latin typeface="Century Gothic" charset="0"/>
                <a:ea typeface="Century Gothic" charset="0"/>
                <a:cs typeface="Century Gothic" charset="0"/>
              </a:rPr>
              <a:t> </a:t>
            </a:r>
          </a:p>
          <a:p>
            <a:pPr algn="r"/>
            <a:r>
              <a:rPr lang="en-US" sz="3200" dirty="0">
                <a:solidFill>
                  <a:schemeClr val="bg1"/>
                </a:solidFill>
                <a:latin typeface="Century Gothic" charset="0"/>
                <a:ea typeface="Century Gothic" charset="0"/>
                <a:cs typeface="Century Gothic" charset="0"/>
              </a:rPr>
              <a:t>St. Mary's DCC</a:t>
            </a:r>
            <a:endParaRPr lang="en-US" sz="3200" dirty="0" smtClean="0">
              <a:solidFill>
                <a:schemeClr val="bg1"/>
              </a:solidFill>
              <a:latin typeface="Century Gothic" charset="0"/>
              <a:ea typeface="Century Gothic" charset="0"/>
              <a:cs typeface="Century Gothic" charset="0"/>
            </a:endParaRPr>
          </a:p>
          <a:p>
            <a:pPr algn="r"/>
            <a:r>
              <a:rPr lang="en-US" sz="3200" dirty="0">
                <a:solidFill>
                  <a:schemeClr val="bg1"/>
                </a:solidFill>
                <a:latin typeface="Century Gothic" charset="0"/>
                <a:ea typeface="Century Gothic" charset="0"/>
                <a:cs typeface="Century Gothic" charset="0"/>
              </a:rPr>
              <a:t>p</a:t>
            </a:r>
            <a:r>
              <a:rPr lang="en-US" sz="3200" dirty="0" smtClean="0">
                <a:solidFill>
                  <a:schemeClr val="bg1"/>
                </a:solidFill>
                <a:latin typeface="Century Gothic" charset="0"/>
                <a:ea typeface="Century Gothic" charset="0"/>
                <a:cs typeface="Century Gothic" charset="0"/>
              </a:rPr>
              <a:t>articipated in the</a:t>
            </a:r>
            <a:endParaRPr lang="en-US" sz="3200" dirty="0">
              <a:solidFill>
                <a:schemeClr val="bg1"/>
              </a:solidFill>
              <a:latin typeface="Century Gothic" charset="0"/>
              <a:ea typeface="Century Gothic" charset="0"/>
              <a:cs typeface="Century Gothic" charset="0"/>
            </a:endParaRPr>
          </a:p>
        </p:txBody>
      </p:sp>
    </p:spTree>
    <p:extLst>
      <p:ext uri="{BB962C8B-B14F-4D97-AF65-F5344CB8AC3E}">
        <p14:creationId xmlns:p14="http://schemas.microsoft.com/office/powerpoint/2010/main" val="13823073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16322" y="0"/>
            <a:ext cx="9047826" cy="2819400"/>
          </a:xfrm>
          <a:prstGeom prst="rect">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t>
            </a:r>
            <a:endParaRPr lang="en-US"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322" y="0"/>
            <a:ext cx="9144000" cy="6858000"/>
          </a:xfrm>
          <a:prstGeom prst="rect">
            <a:avLst/>
          </a:prstGeom>
        </p:spPr>
      </p:pic>
      <p:sp>
        <p:nvSpPr>
          <p:cNvPr id="5" name="Title 4"/>
          <p:cNvSpPr>
            <a:spLocks noGrp="1"/>
          </p:cNvSpPr>
          <p:nvPr>
            <p:ph type="title" idx="4294967295"/>
          </p:nvPr>
        </p:nvSpPr>
        <p:spPr>
          <a:xfrm>
            <a:off x="102077" y="2895600"/>
            <a:ext cx="7086649" cy="458279"/>
          </a:xfrm>
        </p:spPr>
        <p:txBody>
          <a:bodyPr>
            <a:noAutofit/>
          </a:bodyPr>
          <a:lstStyle/>
          <a:p>
            <a:r>
              <a:rPr lang="en-US" sz="3100" b="0" dirty="0" smtClean="0">
                <a:solidFill>
                  <a:srgbClr val="00B0F0"/>
                </a:solidFill>
                <a:effectLst>
                  <a:outerShdw blurRad="50800" dist="38100" dir="2700000" algn="tl" rotWithShape="0">
                    <a:prstClr val="black">
                      <a:alpha val="40000"/>
                    </a:prstClr>
                  </a:outerShdw>
                </a:effectLst>
                <a:latin typeface="KG The Last Time Bubble" charset="0"/>
                <a:ea typeface="KG The Last Time Bubble" charset="0"/>
                <a:cs typeface="KG The Last Time Bubble" charset="0"/>
              </a:rPr>
              <a:t>Certificate</a:t>
            </a:r>
            <a:r>
              <a:rPr lang="en-US" sz="3100" b="0" dirty="0" smtClean="0">
                <a:solidFill>
                  <a:srgbClr val="7BCF27"/>
                </a:solidFill>
                <a:effectLst>
                  <a:outerShdw blurRad="50800" dist="38100" dir="2700000" algn="tl" rotWithShape="0">
                    <a:prstClr val="black">
                      <a:alpha val="40000"/>
                    </a:prstClr>
                  </a:outerShdw>
                </a:effectLst>
                <a:latin typeface="KG The Last Time Bubble" charset="0"/>
                <a:ea typeface="KG The Last Time Bubble" charset="0"/>
                <a:cs typeface="KG The Last Time Bubble" charset="0"/>
              </a:rPr>
              <a:t> </a:t>
            </a:r>
            <a:r>
              <a:rPr lang="en-US" sz="3100" b="0" dirty="0" smtClean="0">
                <a:solidFill>
                  <a:schemeClr val="accent2"/>
                </a:solidFill>
                <a:effectLst>
                  <a:outerShdw blurRad="50800" dist="38100" dir="2700000" algn="tl" rotWithShape="0">
                    <a:prstClr val="black">
                      <a:alpha val="40000"/>
                    </a:prstClr>
                  </a:outerShdw>
                </a:effectLst>
                <a:latin typeface="KG The Last Time Bubble" charset="0"/>
                <a:ea typeface="KG The Last Time Bubble" charset="0"/>
                <a:cs typeface="KG The Last Time Bubble" charset="0"/>
              </a:rPr>
              <a:t>of </a:t>
            </a:r>
            <a:r>
              <a:rPr lang="en-US" sz="3100" b="0" dirty="0" smtClean="0">
                <a:solidFill>
                  <a:schemeClr val="accent6"/>
                </a:solidFill>
                <a:effectLst>
                  <a:outerShdw blurRad="50800" dist="38100" dir="2700000" algn="tl" rotWithShape="0">
                    <a:prstClr val="black">
                      <a:alpha val="40000"/>
                    </a:prstClr>
                  </a:outerShdw>
                </a:effectLst>
                <a:latin typeface="KG The Last Time Bubble" charset="0"/>
                <a:ea typeface="KG The Last Time Bubble" charset="0"/>
                <a:cs typeface="KG The Last Time Bubble" charset="0"/>
              </a:rPr>
              <a:t>completion</a:t>
            </a:r>
            <a:endParaRPr lang="en-US" sz="3100" dirty="0">
              <a:ln w="10160">
                <a:solidFill>
                  <a:schemeClr val="accent3"/>
                </a:solidFill>
                <a:prstDash val="solid"/>
              </a:ln>
              <a:solidFill>
                <a:schemeClr val="accent6"/>
              </a:solidFill>
              <a:effectLst>
                <a:outerShdw blurRad="50800" dist="38100" dir="2700000" algn="tl" rotWithShape="0">
                  <a:prstClr val="black">
                    <a:alpha val="40000"/>
                  </a:prstClr>
                </a:outerShdw>
              </a:effectLst>
              <a:latin typeface="KG The Last Time Bubble" charset="0"/>
              <a:ea typeface="KG The Last Time Bubble" charset="0"/>
              <a:cs typeface="KG The Last Time Bubble" charset="0"/>
            </a:endParaRPr>
          </a:p>
        </p:txBody>
      </p:sp>
      <p:sp>
        <p:nvSpPr>
          <p:cNvPr id="22" name="Rectangle 21"/>
          <p:cNvSpPr/>
          <p:nvPr/>
        </p:nvSpPr>
        <p:spPr>
          <a:xfrm>
            <a:off x="7233899" y="2895600"/>
            <a:ext cx="1828751" cy="3886200"/>
          </a:xfrm>
          <a:prstGeom prst="rect">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2"/>
          <p:cNvSpPr txBox="1">
            <a:spLocks/>
          </p:cNvSpPr>
          <p:nvPr/>
        </p:nvSpPr>
        <p:spPr>
          <a:xfrm>
            <a:off x="7235700" y="4669524"/>
            <a:ext cx="1825148" cy="379920"/>
          </a:xfrm>
          <a:prstGeom prst="rect">
            <a:avLst/>
          </a:prstGeom>
        </p:spPr>
        <p:txBody>
          <a:bodyPr vert="horz" lIns="91440" tIns="45720" rIns="91440" bIns="45720" rtlCol="0" anchor="t" anchorCtr="0">
            <a:noAutofit/>
          </a:bodyPr>
          <a:lstStyle>
            <a:lvl1pPr marL="342900" indent="-342900" algn="r" defTabSz="914400" rtl="0" eaLnBrk="1" latinLnBrk="0" hangingPunct="1">
              <a:spcBef>
                <a:spcPct val="20000"/>
              </a:spcBef>
              <a:buFont typeface="Arial" pitchFamily="34" charset="0"/>
              <a:buNone/>
              <a:defRPr lang="en-US" sz="2200" kern="1200" dirty="0" smtClean="0">
                <a:solidFill>
                  <a:schemeClr val="tx1">
                    <a:lumMod val="75000"/>
                    <a:lumOff val="25000"/>
                  </a:schemeClr>
                </a:solidFill>
                <a:latin typeface="Calibri"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pPr>
            <a:r>
              <a:rPr lang="en-US" sz="1000" dirty="0" smtClean="0">
                <a:latin typeface="Century Gothic" charset="0"/>
                <a:ea typeface="Century Gothic" charset="0"/>
                <a:cs typeface="Century Gothic" charset="0"/>
              </a:rPr>
              <a:t>GRAHAMSTOWN</a:t>
            </a:r>
          </a:p>
          <a:p>
            <a:pPr marL="0" indent="0" algn="ctr">
              <a:spcBef>
                <a:spcPts val="0"/>
              </a:spcBef>
            </a:pPr>
            <a:r>
              <a:rPr lang="en-US" sz="1000" dirty="0" smtClean="0">
                <a:latin typeface="Century Gothic" charset="0"/>
                <a:ea typeface="Century Gothic" charset="0"/>
                <a:cs typeface="Century Gothic" charset="0"/>
              </a:rPr>
              <a:t>MAY 2016</a:t>
            </a:r>
            <a:endParaRPr lang="en-US" sz="1000" dirty="0">
              <a:latin typeface="Century Gothic" charset="0"/>
              <a:ea typeface="Century Gothic" charset="0"/>
              <a:cs typeface="Century Gothic" charset="0"/>
            </a:endParaRPr>
          </a:p>
        </p:txBody>
      </p:sp>
      <p:pic>
        <p:nvPicPr>
          <p:cNvPr id="12" name="Picture 11"/>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583051" y="5651660"/>
            <a:ext cx="1130446" cy="527924"/>
          </a:xfrm>
          <a:prstGeom prst="rect">
            <a:avLst/>
          </a:prstGeom>
        </p:spPr>
      </p:pic>
      <p:sp>
        <p:nvSpPr>
          <p:cNvPr id="13" name="Text Placeholder 2"/>
          <p:cNvSpPr txBox="1">
            <a:spLocks/>
          </p:cNvSpPr>
          <p:nvPr/>
        </p:nvSpPr>
        <p:spPr>
          <a:xfrm>
            <a:off x="7235700" y="6056743"/>
            <a:ext cx="1825148" cy="725057"/>
          </a:xfrm>
          <a:prstGeom prst="rect">
            <a:avLst/>
          </a:prstGeom>
        </p:spPr>
        <p:txBody>
          <a:bodyPr vert="horz" lIns="91440" tIns="45720" rIns="91440" bIns="45720" rtlCol="0" anchor="t" anchorCtr="0">
            <a:noAutofit/>
          </a:bodyPr>
          <a:lstStyle>
            <a:lvl1pPr marL="342900" indent="-342900" algn="r" defTabSz="914400" rtl="0" eaLnBrk="1" latinLnBrk="0" hangingPunct="1">
              <a:spcBef>
                <a:spcPct val="20000"/>
              </a:spcBef>
              <a:buFont typeface="Arial" pitchFamily="34" charset="0"/>
              <a:buNone/>
              <a:defRPr lang="en-US" sz="2200" kern="1200" dirty="0" smtClean="0">
                <a:solidFill>
                  <a:schemeClr val="tx1">
                    <a:lumMod val="75000"/>
                    <a:lumOff val="25000"/>
                  </a:schemeClr>
                </a:solidFill>
                <a:latin typeface="Calibri"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pPr>
            <a:r>
              <a:rPr lang="en-US" sz="1000" dirty="0" smtClean="0">
                <a:latin typeface="Century Gothic" charset="0"/>
                <a:ea typeface="Century Gothic" charset="0"/>
                <a:cs typeface="Century Gothic" charset="0"/>
              </a:rPr>
              <a:t>Dr. Debbie Stott</a:t>
            </a:r>
          </a:p>
          <a:p>
            <a:pPr marL="0" indent="0" algn="ctr">
              <a:spcBef>
                <a:spcPts val="0"/>
              </a:spcBef>
            </a:pPr>
            <a:r>
              <a:rPr lang="en-US" sz="1000" dirty="0" smtClean="0">
                <a:latin typeface="Century Gothic" charset="0"/>
                <a:ea typeface="Century Gothic" charset="0"/>
                <a:cs typeface="Century Gothic" charset="0"/>
              </a:rPr>
              <a:t>STEAM Camp Coordinator</a:t>
            </a:r>
          </a:p>
          <a:p>
            <a:pPr marL="0" indent="0" algn="ctr">
              <a:spcBef>
                <a:spcPts val="0"/>
              </a:spcBef>
            </a:pPr>
            <a:r>
              <a:rPr lang="en-US" sz="1000" dirty="0" smtClean="0">
                <a:latin typeface="Century Gothic" charset="0"/>
                <a:ea typeface="Century Gothic" charset="0"/>
                <a:cs typeface="Century Gothic" charset="0"/>
              </a:rPr>
              <a:t>South African Numeracy Chair Project</a:t>
            </a:r>
            <a:endParaRPr lang="en-US" sz="1000" dirty="0">
              <a:latin typeface="Century Gothic" charset="0"/>
              <a:ea typeface="Century Gothic" charset="0"/>
              <a:cs typeface="Century Gothic" charset="0"/>
            </a:endParaRPr>
          </a:p>
        </p:txBody>
      </p:sp>
      <p:pic>
        <p:nvPicPr>
          <p:cNvPr id="15" name="Picture 14"/>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313750" y="2970721"/>
            <a:ext cx="1669049" cy="1677479"/>
          </a:xfrm>
          <a:prstGeom prst="rect">
            <a:avLst/>
          </a:prstGeom>
        </p:spPr>
      </p:pic>
      <p:sp>
        <p:nvSpPr>
          <p:cNvPr id="23" name="Title 4"/>
          <p:cNvSpPr txBox="1">
            <a:spLocks/>
          </p:cNvSpPr>
          <p:nvPr/>
        </p:nvSpPr>
        <p:spPr>
          <a:xfrm>
            <a:off x="3333456" y="5257800"/>
            <a:ext cx="3855270" cy="45827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endParaRPr lang="en-US" sz="2800" dirty="0" smtClean="0">
              <a:latin typeface="+mn-lt"/>
              <a:ea typeface="KG The Last Time Bubble" charset="0"/>
              <a:cs typeface="KG The Last Time Bubble" charset="0"/>
            </a:endParaRPr>
          </a:p>
        </p:txBody>
      </p:sp>
      <p:sp>
        <p:nvSpPr>
          <p:cNvPr id="16" name="Rectangle 15"/>
          <p:cNvSpPr/>
          <p:nvPr/>
        </p:nvSpPr>
        <p:spPr>
          <a:xfrm>
            <a:off x="3124200" y="3657601"/>
            <a:ext cx="4031697" cy="1600200"/>
          </a:xfrm>
          <a:prstGeom prst="rect">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25" name="Title 4"/>
          <p:cNvSpPr txBox="1">
            <a:spLocks/>
          </p:cNvSpPr>
          <p:nvPr/>
        </p:nvSpPr>
        <p:spPr>
          <a:xfrm>
            <a:off x="2921477" y="3975144"/>
            <a:ext cx="4267249" cy="91413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3200" dirty="0" err="1" smtClean="0">
                <a:latin typeface="Century Gothic" charset="0"/>
                <a:ea typeface="Century Gothic" charset="0"/>
                <a:cs typeface="Century Gothic" charset="0"/>
              </a:rPr>
              <a:t>Charne</a:t>
            </a:r>
            <a:r>
              <a:rPr lang="en-US" sz="3200" dirty="0" smtClean="0">
                <a:latin typeface="Century Gothic" charset="0"/>
                <a:ea typeface="Century Gothic" charset="0"/>
                <a:cs typeface="Century Gothic" charset="0"/>
              </a:rPr>
              <a:t> De Lange</a:t>
            </a:r>
          </a:p>
          <a:p>
            <a:pPr algn="r"/>
            <a:r>
              <a:rPr lang="en-US" sz="3200" dirty="0">
                <a:latin typeface="Century Gothic" charset="0"/>
                <a:ea typeface="Century Gothic" charset="0"/>
                <a:cs typeface="Century Gothic" charset="0"/>
              </a:rPr>
              <a:t>St. Mary's DCC</a:t>
            </a:r>
            <a:endParaRPr lang="en-US" sz="3200" dirty="0" smtClean="0">
              <a:latin typeface="Century Gothic" charset="0"/>
              <a:ea typeface="Century Gothic" charset="0"/>
              <a:cs typeface="Century Gothic" charset="0"/>
            </a:endParaRPr>
          </a:p>
          <a:p>
            <a:pPr algn="r"/>
            <a:r>
              <a:rPr lang="en-US" sz="3200" dirty="0">
                <a:latin typeface="Century Gothic" charset="0"/>
                <a:ea typeface="Century Gothic" charset="0"/>
                <a:cs typeface="Century Gothic" charset="0"/>
              </a:rPr>
              <a:t>has completed </a:t>
            </a:r>
            <a:r>
              <a:rPr lang="en-US" sz="3200" dirty="0" smtClean="0">
                <a:latin typeface="Century Gothic" charset="0"/>
                <a:ea typeface="Century Gothic" charset="0"/>
                <a:cs typeface="Century Gothic" charset="0"/>
              </a:rPr>
              <a:t>the</a:t>
            </a:r>
            <a:endParaRPr lang="en-US" sz="3200" dirty="0">
              <a:latin typeface="Century Gothic" charset="0"/>
              <a:ea typeface="Century Gothic" charset="0"/>
              <a:cs typeface="Century Gothic" charset="0"/>
            </a:endParaRPr>
          </a:p>
        </p:txBody>
      </p:sp>
    </p:spTree>
    <p:extLst>
      <p:ext uri="{BB962C8B-B14F-4D97-AF65-F5344CB8AC3E}">
        <p14:creationId xmlns:p14="http://schemas.microsoft.com/office/powerpoint/2010/main" val="398495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16322" y="0"/>
            <a:ext cx="9047826" cy="2819400"/>
          </a:xfrm>
          <a:prstGeom prst="rect">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t>
            </a:r>
            <a:endParaRPr lang="en-US"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322" y="0"/>
            <a:ext cx="9144000" cy="6858000"/>
          </a:xfrm>
          <a:prstGeom prst="rect">
            <a:avLst/>
          </a:prstGeom>
        </p:spPr>
      </p:pic>
      <p:sp>
        <p:nvSpPr>
          <p:cNvPr id="5" name="Title 4"/>
          <p:cNvSpPr>
            <a:spLocks noGrp="1"/>
          </p:cNvSpPr>
          <p:nvPr>
            <p:ph type="title" idx="4294967295"/>
          </p:nvPr>
        </p:nvSpPr>
        <p:spPr>
          <a:xfrm>
            <a:off x="102077" y="2895600"/>
            <a:ext cx="7086649" cy="458279"/>
          </a:xfrm>
        </p:spPr>
        <p:txBody>
          <a:bodyPr>
            <a:noAutofit/>
          </a:bodyPr>
          <a:lstStyle/>
          <a:p>
            <a:r>
              <a:rPr lang="en-US" sz="2900" b="0" dirty="0" smtClean="0">
                <a:solidFill>
                  <a:srgbClr val="00B0F0"/>
                </a:solidFill>
                <a:effectLst>
                  <a:outerShdw blurRad="50800" dist="38100" dir="2700000" algn="tl" rotWithShape="0">
                    <a:prstClr val="black">
                      <a:alpha val="40000"/>
                    </a:prstClr>
                  </a:outerShdw>
                </a:effectLst>
                <a:latin typeface="KG The Last Time Bubble" charset="0"/>
                <a:ea typeface="KG The Last Time Bubble" charset="0"/>
                <a:cs typeface="KG The Last Time Bubble" charset="0"/>
              </a:rPr>
              <a:t>Certificate</a:t>
            </a:r>
            <a:r>
              <a:rPr lang="en-US" sz="2900" b="0" dirty="0" smtClean="0">
                <a:solidFill>
                  <a:srgbClr val="7BCF27"/>
                </a:solidFill>
                <a:effectLst>
                  <a:outerShdw blurRad="50800" dist="38100" dir="2700000" algn="tl" rotWithShape="0">
                    <a:prstClr val="black">
                      <a:alpha val="40000"/>
                    </a:prstClr>
                  </a:outerShdw>
                </a:effectLst>
                <a:latin typeface="KG The Last Time Bubble" charset="0"/>
                <a:ea typeface="KG The Last Time Bubble" charset="0"/>
                <a:cs typeface="KG The Last Time Bubble" charset="0"/>
              </a:rPr>
              <a:t> </a:t>
            </a:r>
            <a:r>
              <a:rPr lang="en-US" sz="2900" b="0" dirty="0" smtClean="0">
                <a:solidFill>
                  <a:schemeClr val="accent2"/>
                </a:solidFill>
                <a:effectLst>
                  <a:outerShdw blurRad="50800" dist="38100" dir="2700000" algn="tl" rotWithShape="0">
                    <a:prstClr val="black">
                      <a:alpha val="40000"/>
                    </a:prstClr>
                  </a:outerShdw>
                </a:effectLst>
                <a:latin typeface="KG The Last Time Bubble" charset="0"/>
                <a:ea typeface="KG The Last Time Bubble" charset="0"/>
                <a:cs typeface="KG The Last Time Bubble" charset="0"/>
              </a:rPr>
              <a:t>of </a:t>
            </a:r>
            <a:r>
              <a:rPr lang="en-US" sz="2900" b="0" dirty="0" smtClean="0">
                <a:solidFill>
                  <a:schemeClr val="accent6"/>
                </a:solidFill>
                <a:effectLst>
                  <a:outerShdw blurRad="50800" dist="38100" dir="2700000" algn="tl" rotWithShape="0">
                    <a:prstClr val="black">
                      <a:alpha val="40000"/>
                    </a:prstClr>
                  </a:outerShdw>
                </a:effectLst>
                <a:latin typeface="KG The Last Time Bubble" charset="0"/>
                <a:ea typeface="KG The Last Time Bubble" charset="0"/>
                <a:cs typeface="KG The Last Time Bubble" charset="0"/>
              </a:rPr>
              <a:t>participation</a:t>
            </a:r>
            <a:endParaRPr lang="en-US" sz="2900" dirty="0">
              <a:ln w="10160">
                <a:solidFill>
                  <a:schemeClr val="accent3"/>
                </a:solidFill>
                <a:prstDash val="solid"/>
              </a:ln>
              <a:solidFill>
                <a:schemeClr val="accent6"/>
              </a:solidFill>
              <a:effectLst>
                <a:outerShdw blurRad="50800" dist="38100" dir="2700000" algn="tl" rotWithShape="0">
                  <a:prstClr val="black">
                    <a:alpha val="40000"/>
                  </a:prstClr>
                </a:outerShdw>
              </a:effectLst>
              <a:latin typeface="KG The Last Time Bubble" charset="0"/>
              <a:ea typeface="KG The Last Time Bubble" charset="0"/>
              <a:cs typeface="KG The Last Time Bubble" charset="0"/>
            </a:endParaRPr>
          </a:p>
        </p:txBody>
      </p:sp>
      <p:sp>
        <p:nvSpPr>
          <p:cNvPr id="22" name="Rectangle 21"/>
          <p:cNvSpPr/>
          <p:nvPr/>
        </p:nvSpPr>
        <p:spPr>
          <a:xfrm>
            <a:off x="7233899" y="2895600"/>
            <a:ext cx="1828751" cy="3886200"/>
          </a:xfrm>
          <a:prstGeom prst="rect">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2"/>
          <p:cNvSpPr txBox="1">
            <a:spLocks/>
          </p:cNvSpPr>
          <p:nvPr/>
        </p:nvSpPr>
        <p:spPr>
          <a:xfrm>
            <a:off x="7235700" y="4669524"/>
            <a:ext cx="1825148" cy="379920"/>
          </a:xfrm>
          <a:prstGeom prst="rect">
            <a:avLst/>
          </a:prstGeom>
        </p:spPr>
        <p:txBody>
          <a:bodyPr vert="horz" lIns="91440" tIns="45720" rIns="91440" bIns="45720" rtlCol="0" anchor="t" anchorCtr="0">
            <a:noAutofit/>
          </a:bodyPr>
          <a:lstStyle>
            <a:lvl1pPr marL="342900" indent="-342900" algn="r" defTabSz="914400" rtl="0" eaLnBrk="1" latinLnBrk="0" hangingPunct="1">
              <a:spcBef>
                <a:spcPct val="20000"/>
              </a:spcBef>
              <a:buFont typeface="Arial" pitchFamily="34" charset="0"/>
              <a:buNone/>
              <a:defRPr lang="en-US" sz="2200" kern="1200" dirty="0" smtClean="0">
                <a:solidFill>
                  <a:schemeClr val="tx1">
                    <a:lumMod val="75000"/>
                    <a:lumOff val="25000"/>
                  </a:schemeClr>
                </a:solidFill>
                <a:latin typeface="Calibri"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pPr>
            <a:r>
              <a:rPr lang="en-US" sz="1000" dirty="0" smtClean="0">
                <a:latin typeface="Century Gothic" charset="0"/>
                <a:ea typeface="Century Gothic" charset="0"/>
                <a:cs typeface="Century Gothic" charset="0"/>
              </a:rPr>
              <a:t>GRAHAMSTOWN</a:t>
            </a:r>
          </a:p>
          <a:p>
            <a:pPr marL="0" indent="0" algn="ctr">
              <a:spcBef>
                <a:spcPts val="0"/>
              </a:spcBef>
            </a:pPr>
            <a:r>
              <a:rPr lang="en-US" sz="1000" dirty="0" smtClean="0">
                <a:latin typeface="Century Gothic" charset="0"/>
                <a:ea typeface="Century Gothic" charset="0"/>
                <a:cs typeface="Century Gothic" charset="0"/>
              </a:rPr>
              <a:t>12</a:t>
            </a:r>
            <a:r>
              <a:rPr lang="en-US" sz="1000" baseline="30000" dirty="0" smtClean="0">
                <a:latin typeface="Century Gothic" charset="0"/>
                <a:ea typeface="Century Gothic" charset="0"/>
                <a:cs typeface="Century Gothic" charset="0"/>
              </a:rPr>
              <a:t>th</a:t>
            </a:r>
            <a:r>
              <a:rPr lang="en-US" sz="1000" dirty="0" smtClean="0">
                <a:latin typeface="Century Gothic" charset="0"/>
                <a:ea typeface="Century Gothic" charset="0"/>
                <a:cs typeface="Century Gothic" charset="0"/>
              </a:rPr>
              <a:t> – 15</a:t>
            </a:r>
            <a:r>
              <a:rPr lang="en-US" sz="1000" baseline="30000" dirty="0" smtClean="0">
                <a:latin typeface="Century Gothic" charset="0"/>
                <a:ea typeface="Century Gothic" charset="0"/>
                <a:cs typeface="Century Gothic" charset="0"/>
              </a:rPr>
              <a:t>th</a:t>
            </a:r>
            <a:r>
              <a:rPr lang="en-US" sz="1000" dirty="0" smtClean="0">
                <a:latin typeface="Century Gothic" charset="0"/>
                <a:ea typeface="Century Gothic" charset="0"/>
                <a:cs typeface="Century Gothic" charset="0"/>
              </a:rPr>
              <a:t> MAY 2016</a:t>
            </a:r>
            <a:endParaRPr lang="en-US" sz="1000" dirty="0">
              <a:latin typeface="Century Gothic" charset="0"/>
              <a:ea typeface="Century Gothic" charset="0"/>
              <a:cs typeface="Century Gothic" charset="0"/>
            </a:endParaRPr>
          </a:p>
        </p:txBody>
      </p:sp>
      <p:pic>
        <p:nvPicPr>
          <p:cNvPr id="12" name="Picture 11"/>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583051" y="5651660"/>
            <a:ext cx="1130446" cy="527924"/>
          </a:xfrm>
          <a:prstGeom prst="rect">
            <a:avLst/>
          </a:prstGeom>
        </p:spPr>
      </p:pic>
      <p:sp>
        <p:nvSpPr>
          <p:cNvPr id="13" name="Text Placeholder 2"/>
          <p:cNvSpPr txBox="1">
            <a:spLocks/>
          </p:cNvSpPr>
          <p:nvPr/>
        </p:nvSpPr>
        <p:spPr>
          <a:xfrm>
            <a:off x="7235700" y="6056743"/>
            <a:ext cx="1825148" cy="725057"/>
          </a:xfrm>
          <a:prstGeom prst="rect">
            <a:avLst/>
          </a:prstGeom>
        </p:spPr>
        <p:txBody>
          <a:bodyPr vert="horz" lIns="91440" tIns="45720" rIns="91440" bIns="45720" rtlCol="0" anchor="t" anchorCtr="0">
            <a:noAutofit/>
          </a:bodyPr>
          <a:lstStyle>
            <a:lvl1pPr marL="342900" indent="-342900" algn="r" defTabSz="914400" rtl="0" eaLnBrk="1" latinLnBrk="0" hangingPunct="1">
              <a:spcBef>
                <a:spcPct val="20000"/>
              </a:spcBef>
              <a:buFont typeface="Arial" pitchFamily="34" charset="0"/>
              <a:buNone/>
              <a:defRPr lang="en-US" sz="2200" kern="1200" dirty="0" smtClean="0">
                <a:solidFill>
                  <a:schemeClr val="tx1">
                    <a:lumMod val="75000"/>
                    <a:lumOff val="25000"/>
                  </a:schemeClr>
                </a:solidFill>
                <a:latin typeface="Calibri"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pPr>
            <a:r>
              <a:rPr lang="en-US" sz="1000" dirty="0" smtClean="0">
                <a:latin typeface="Century Gothic" charset="0"/>
                <a:ea typeface="Century Gothic" charset="0"/>
                <a:cs typeface="Century Gothic" charset="0"/>
              </a:rPr>
              <a:t>Dr. Debbie Stott</a:t>
            </a:r>
          </a:p>
          <a:p>
            <a:pPr marL="0" indent="0" algn="ctr">
              <a:spcBef>
                <a:spcPts val="0"/>
              </a:spcBef>
            </a:pPr>
            <a:r>
              <a:rPr lang="en-US" sz="1000" dirty="0" smtClean="0">
                <a:latin typeface="Century Gothic" charset="0"/>
                <a:ea typeface="Century Gothic" charset="0"/>
                <a:cs typeface="Century Gothic" charset="0"/>
              </a:rPr>
              <a:t>STEAM Camp Coordinator</a:t>
            </a:r>
          </a:p>
          <a:p>
            <a:pPr marL="0" indent="0" algn="ctr">
              <a:spcBef>
                <a:spcPts val="0"/>
              </a:spcBef>
            </a:pPr>
            <a:r>
              <a:rPr lang="en-US" sz="1000" dirty="0" smtClean="0">
                <a:latin typeface="Century Gothic" charset="0"/>
                <a:ea typeface="Century Gothic" charset="0"/>
                <a:cs typeface="Century Gothic" charset="0"/>
              </a:rPr>
              <a:t>South African Numeracy Chair Project</a:t>
            </a:r>
            <a:endParaRPr lang="en-US" sz="1000" dirty="0">
              <a:latin typeface="Century Gothic" charset="0"/>
              <a:ea typeface="Century Gothic" charset="0"/>
              <a:cs typeface="Century Gothic" charset="0"/>
            </a:endParaRPr>
          </a:p>
        </p:txBody>
      </p:sp>
      <p:pic>
        <p:nvPicPr>
          <p:cNvPr id="15" name="Picture 14"/>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313750" y="2970721"/>
            <a:ext cx="1669049" cy="1677479"/>
          </a:xfrm>
          <a:prstGeom prst="rect">
            <a:avLst/>
          </a:prstGeom>
        </p:spPr>
      </p:pic>
      <p:sp>
        <p:nvSpPr>
          <p:cNvPr id="23" name="Title 4"/>
          <p:cNvSpPr txBox="1">
            <a:spLocks/>
          </p:cNvSpPr>
          <p:nvPr/>
        </p:nvSpPr>
        <p:spPr>
          <a:xfrm>
            <a:off x="3333456" y="5257800"/>
            <a:ext cx="3855270" cy="45827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endParaRPr lang="en-US" sz="2800" dirty="0" smtClean="0">
              <a:latin typeface="+mn-lt"/>
              <a:ea typeface="KG The Last Time Bubble" charset="0"/>
              <a:cs typeface="KG The Last Time Bubble" charset="0"/>
            </a:endParaRPr>
          </a:p>
        </p:txBody>
      </p:sp>
      <p:sp>
        <p:nvSpPr>
          <p:cNvPr id="16" name="Rectangle 15"/>
          <p:cNvSpPr/>
          <p:nvPr/>
        </p:nvSpPr>
        <p:spPr>
          <a:xfrm>
            <a:off x="3124200" y="3657601"/>
            <a:ext cx="4031697" cy="1600200"/>
          </a:xfrm>
          <a:prstGeom prst="rect">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25" name="Title 4"/>
          <p:cNvSpPr txBox="1">
            <a:spLocks/>
          </p:cNvSpPr>
          <p:nvPr/>
        </p:nvSpPr>
        <p:spPr>
          <a:xfrm>
            <a:off x="2921477" y="3975144"/>
            <a:ext cx="4267249" cy="91413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3200" dirty="0" smtClean="0">
                <a:solidFill>
                  <a:schemeClr val="bg1"/>
                </a:solidFill>
                <a:latin typeface="Century Gothic" charset="0"/>
                <a:ea typeface="Century Gothic" charset="0"/>
                <a:cs typeface="Century Gothic" charset="0"/>
              </a:rPr>
              <a:t>Angela </a:t>
            </a:r>
            <a:r>
              <a:rPr lang="en-US" sz="3200" dirty="0" err="1" smtClean="0">
                <a:solidFill>
                  <a:schemeClr val="bg1"/>
                </a:solidFill>
                <a:latin typeface="Century Gothic" charset="0"/>
                <a:ea typeface="Century Gothic" charset="0"/>
                <a:cs typeface="Century Gothic" charset="0"/>
              </a:rPr>
              <a:t>Hibbert</a:t>
            </a:r>
            <a:r>
              <a:rPr lang="en-US" sz="3200" dirty="0" smtClean="0">
                <a:solidFill>
                  <a:schemeClr val="bg1"/>
                </a:solidFill>
                <a:latin typeface="Century Gothic" charset="0"/>
                <a:ea typeface="Century Gothic" charset="0"/>
                <a:cs typeface="Century Gothic" charset="0"/>
              </a:rPr>
              <a:t> </a:t>
            </a:r>
          </a:p>
          <a:p>
            <a:pPr algn="r"/>
            <a:r>
              <a:rPr lang="en-US" sz="2000" dirty="0">
                <a:solidFill>
                  <a:schemeClr val="bg1"/>
                </a:solidFill>
                <a:latin typeface="Century Gothic" charset="0"/>
                <a:ea typeface="Century Gothic" charset="0"/>
                <a:cs typeface="Century Gothic" charset="0"/>
              </a:rPr>
              <a:t>Child Welfare SA </a:t>
            </a:r>
            <a:r>
              <a:rPr lang="en-US" sz="2000" dirty="0" smtClean="0">
                <a:solidFill>
                  <a:schemeClr val="bg1"/>
                </a:solidFill>
                <a:latin typeface="Century Gothic" charset="0"/>
                <a:ea typeface="Century Gothic" charset="0"/>
                <a:cs typeface="Century Gothic" charset="0"/>
              </a:rPr>
              <a:t>Grahamstown</a:t>
            </a:r>
          </a:p>
          <a:p>
            <a:pPr algn="r"/>
            <a:r>
              <a:rPr lang="en-US" sz="2000" dirty="0" err="1" smtClean="0">
                <a:solidFill>
                  <a:schemeClr val="bg1"/>
                </a:solidFill>
                <a:latin typeface="Century Gothic" charset="0"/>
                <a:ea typeface="Century Gothic" charset="0"/>
                <a:cs typeface="Century Gothic" charset="0"/>
              </a:rPr>
              <a:t>Ikhaya</a:t>
            </a:r>
            <a:r>
              <a:rPr lang="en-US" sz="2000" dirty="0" smtClean="0">
                <a:solidFill>
                  <a:schemeClr val="bg1"/>
                </a:solidFill>
                <a:latin typeface="Century Gothic" charset="0"/>
                <a:ea typeface="Century Gothic" charset="0"/>
                <a:cs typeface="Century Gothic" charset="0"/>
              </a:rPr>
              <a:t> </a:t>
            </a:r>
            <a:r>
              <a:rPr lang="en-US" sz="2000" dirty="0" err="1">
                <a:solidFill>
                  <a:schemeClr val="bg1"/>
                </a:solidFill>
                <a:latin typeface="Century Gothic" charset="0"/>
                <a:ea typeface="Century Gothic" charset="0"/>
                <a:cs typeface="Century Gothic" charset="0"/>
              </a:rPr>
              <a:t>Losizo</a:t>
            </a:r>
            <a:endParaRPr lang="en-US" sz="2000" dirty="0" smtClean="0">
              <a:solidFill>
                <a:schemeClr val="bg1"/>
              </a:solidFill>
              <a:latin typeface="Century Gothic" charset="0"/>
              <a:ea typeface="Century Gothic" charset="0"/>
              <a:cs typeface="Century Gothic" charset="0"/>
            </a:endParaRPr>
          </a:p>
          <a:p>
            <a:pPr algn="r"/>
            <a:r>
              <a:rPr lang="en-US" sz="3200" dirty="0">
                <a:solidFill>
                  <a:schemeClr val="bg1"/>
                </a:solidFill>
                <a:latin typeface="Century Gothic" charset="0"/>
                <a:ea typeface="Century Gothic" charset="0"/>
                <a:cs typeface="Century Gothic" charset="0"/>
              </a:rPr>
              <a:t>p</a:t>
            </a:r>
            <a:r>
              <a:rPr lang="en-US" sz="3200" dirty="0" smtClean="0">
                <a:solidFill>
                  <a:schemeClr val="bg1"/>
                </a:solidFill>
                <a:latin typeface="Century Gothic" charset="0"/>
                <a:ea typeface="Century Gothic" charset="0"/>
                <a:cs typeface="Century Gothic" charset="0"/>
              </a:rPr>
              <a:t>articipated in the</a:t>
            </a:r>
            <a:endParaRPr lang="en-US" sz="3200" dirty="0">
              <a:solidFill>
                <a:schemeClr val="bg1"/>
              </a:solidFill>
              <a:latin typeface="Century Gothic" charset="0"/>
              <a:ea typeface="Century Gothic" charset="0"/>
              <a:cs typeface="Century Gothic" charset="0"/>
            </a:endParaRPr>
          </a:p>
        </p:txBody>
      </p:sp>
    </p:spTree>
    <p:extLst>
      <p:ext uri="{BB962C8B-B14F-4D97-AF65-F5344CB8AC3E}">
        <p14:creationId xmlns:p14="http://schemas.microsoft.com/office/powerpoint/2010/main" val="13298546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16322" y="0"/>
            <a:ext cx="9047826" cy="2819400"/>
          </a:xfrm>
          <a:prstGeom prst="rect">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t>
            </a:r>
            <a:endParaRPr lang="en-US"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322" y="0"/>
            <a:ext cx="9144000" cy="6858000"/>
          </a:xfrm>
          <a:prstGeom prst="rect">
            <a:avLst/>
          </a:prstGeom>
        </p:spPr>
      </p:pic>
      <p:sp>
        <p:nvSpPr>
          <p:cNvPr id="5" name="Title 4"/>
          <p:cNvSpPr>
            <a:spLocks noGrp="1"/>
          </p:cNvSpPr>
          <p:nvPr>
            <p:ph type="title" idx="4294967295"/>
          </p:nvPr>
        </p:nvSpPr>
        <p:spPr>
          <a:xfrm>
            <a:off x="102077" y="2895600"/>
            <a:ext cx="7086649" cy="458279"/>
          </a:xfrm>
        </p:spPr>
        <p:txBody>
          <a:bodyPr>
            <a:noAutofit/>
          </a:bodyPr>
          <a:lstStyle/>
          <a:p>
            <a:r>
              <a:rPr lang="en-US" sz="3100" b="0" dirty="0" smtClean="0">
                <a:solidFill>
                  <a:srgbClr val="00B0F0"/>
                </a:solidFill>
                <a:effectLst>
                  <a:outerShdw blurRad="50800" dist="38100" dir="2700000" algn="tl" rotWithShape="0">
                    <a:prstClr val="black">
                      <a:alpha val="40000"/>
                    </a:prstClr>
                  </a:outerShdw>
                </a:effectLst>
                <a:latin typeface="KG The Last Time Bubble" charset="0"/>
                <a:ea typeface="KG The Last Time Bubble" charset="0"/>
                <a:cs typeface="KG The Last Time Bubble" charset="0"/>
              </a:rPr>
              <a:t>Certificate</a:t>
            </a:r>
            <a:r>
              <a:rPr lang="en-US" sz="3100" b="0" dirty="0" smtClean="0">
                <a:solidFill>
                  <a:srgbClr val="7BCF27"/>
                </a:solidFill>
                <a:effectLst>
                  <a:outerShdw blurRad="50800" dist="38100" dir="2700000" algn="tl" rotWithShape="0">
                    <a:prstClr val="black">
                      <a:alpha val="40000"/>
                    </a:prstClr>
                  </a:outerShdw>
                </a:effectLst>
                <a:latin typeface="KG The Last Time Bubble" charset="0"/>
                <a:ea typeface="KG The Last Time Bubble" charset="0"/>
                <a:cs typeface="KG The Last Time Bubble" charset="0"/>
              </a:rPr>
              <a:t> </a:t>
            </a:r>
            <a:r>
              <a:rPr lang="en-US" sz="3100" b="0" dirty="0" smtClean="0">
                <a:solidFill>
                  <a:schemeClr val="accent2"/>
                </a:solidFill>
                <a:effectLst>
                  <a:outerShdw blurRad="50800" dist="38100" dir="2700000" algn="tl" rotWithShape="0">
                    <a:prstClr val="black">
                      <a:alpha val="40000"/>
                    </a:prstClr>
                  </a:outerShdw>
                </a:effectLst>
                <a:latin typeface="KG The Last Time Bubble" charset="0"/>
                <a:ea typeface="KG The Last Time Bubble" charset="0"/>
                <a:cs typeface="KG The Last Time Bubble" charset="0"/>
              </a:rPr>
              <a:t>of </a:t>
            </a:r>
            <a:r>
              <a:rPr lang="en-US" sz="3100" b="0" dirty="0" smtClean="0">
                <a:solidFill>
                  <a:schemeClr val="accent6"/>
                </a:solidFill>
                <a:effectLst>
                  <a:outerShdw blurRad="50800" dist="38100" dir="2700000" algn="tl" rotWithShape="0">
                    <a:prstClr val="black">
                      <a:alpha val="40000"/>
                    </a:prstClr>
                  </a:outerShdw>
                </a:effectLst>
                <a:latin typeface="KG The Last Time Bubble" charset="0"/>
                <a:ea typeface="KG The Last Time Bubble" charset="0"/>
                <a:cs typeface="KG The Last Time Bubble" charset="0"/>
              </a:rPr>
              <a:t>completion</a:t>
            </a:r>
            <a:endParaRPr lang="en-US" sz="3100" dirty="0">
              <a:ln w="10160">
                <a:solidFill>
                  <a:schemeClr val="accent3"/>
                </a:solidFill>
                <a:prstDash val="solid"/>
              </a:ln>
              <a:solidFill>
                <a:schemeClr val="accent6"/>
              </a:solidFill>
              <a:effectLst>
                <a:outerShdw blurRad="50800" dist="38100" dir="2700000" algn="tl" rotWithShape="0">
                  <a:prstClr val="black">
                    <a:alpha val="40000"/>
                  </a:prstClr>
                </a:outerShdw>
              </a:effectLst>
              <a:latin typeface="KG The Last Time Bubble" charset="0"/>
              <a:ea typeface="KG The Last Time Bubble" charset="0"/>
              <a:cs typeface="KG The Last Time Bubble" charset="0"/>
            </a:endParaRPr>
          </a:p>
        </p:txBody>
      </p:sp>
      <p:sp>
        <p:nvSpPr>
          <p:cNvPr id="22" name="Rectangle 21"/>
          <p:cNvSpPr/>
          <p:nvPr/>
        </p:nvSpPr>
        <p:spPr>
          <a:xfrm>
            <a:off x="7233899" y="2895600"/>
            <a:ext cx="1828751" cy="3886200"/>
          </a:xfrm>
          <a:prstGeom prst="rect">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2"/>
          <p:cNvSpPr txBox="1">
            <a:spLocks/>
          </p:cNvSpPr>
          <p:nvPr/>
        </p:nvSpPr>
        <p:spPr>
          <a:xfrm>
            <a:off x="7235700" y="4669524"/>
            <a:ext cx="1825148" cy="379920"/>
          </a:xfrm>
          <a:prstGeom prst="rect">
            <a:avLst/>
          </a:prstGeom>
        </p:spPr>
        <p:txBody>
          <a:bodyPr vert="horz" lIns="91440" tIns="45720" rIns="91440" bIns="45720" rtlCol="0" anchor="t" anchorCtr="0">
            <a:noAutofit/>
          </a:bodyPr>
          <a:lstStyle>
            <a:lvl1pPr marL="342900" indent="-342900" algn="r" defTabSz="914400" rtl="0" eaLnBrk="1" latinLnBrk="0" hangingPunct="1">
              <a:spcBef>
                <a:spcPct val="20000"/>
              </a:spcBef>
              <a:buFont typeface="Arial" pitchFamily="34" charset="0"/>
              <a:buNone/>
              <a:defRPr lang="en-US" sz="2200" kern="1200" dirty="0" smtClean="0">
                <a:solidFill>
                  <a:schemeClr val="tx1">
                    <a:lumMod val="75000"/>
                    <a:lumOff val="25000"/>
                  </a:schemeClr>
                </a:solidFill>
                <a:latin typeface="Calibri"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pPr>
            <a:r>
              <a:rPr lang="en-US" sz="1000" dirty="0" smtClean="0">
                <a:latin typeface="Century Gothic" charset="0"/>
                <a:ea typeface="Century Gothic" charset="0"/>
                <a:cs typeface="Century Gothic" charset="0"/>
              </a:rPr>
              <a:t>GRAHAMSTOWN</a:t>
            </a:r>
          </a:p>
          <a:p>
            <a:pPr marL="0" indent="0" algn="ctr">
              <a:spcBef>
                <a:spcPts val="0"/>
              </a:spcBef>
            </a:pPr>
            <a:r>
              <a:rPr lang="en-US" sz="1000" dirty="0" smtClean="0">
                <a:latin typeface="Century Gothic" charset="0"/>
                <a:ea typeface="Century Gothic" charset="0"/>
                <a:cs typeface="Century Gothic" charset="0"/>
              </a:rPr>
              <a:t>MAY 2016</a:t>
            </a:r>
            <a:endParaRPr lang="en-US" sz="1000" dirty="0">
              <a:latin typeface="Century Gothic" charset="0"/>
              <a:ea typeface="Century Gothic" charset="0"/>
              <a:cs typeface="Century Gothic" charset="0"/>
            </a:endParaRPr>
          </a:p>
        </p:txBody>
      </p:sp>
      <p:pic>
        <p:nvPicPr>
          <p:cNvPr id="12" name="Picture 11"/>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583051" y="5651660"/>
            <a:ext cx="1130446" cy="527924"/>
          </a:xfrm>
          <a:prstGeom prst="rect">
            <a:avLst/>
          </a:prstGeom>
        </p:spPr>
      </p:pic>
      <p:sp>
        <p:nvSpPr>
          <p:cNvPr id="13" name="Text Placeholder 2"/>
          <p:cNvSpPr txBox="1">
            <a:spLocks/>
          </p:cNvSpPr>
          <p:nvPr/>
        </p:nvSpPr>
        <p:spPr>
          <a:xfrm>
            <a:off x="7235700" y="6056743"/>
            <a:ext cx="1825148" cy="725057"/>
          </a:xfrm>
          <a:prstGeom prst="rect">
            <a:avLst/>
          </a:prstGeom>
        </p:spPr>
        <p:txBody>
          <a:bodyPr vert="horz" lIns="91440" tIns="45720" rIns="91440" bIns="45720" rtlCol="0" anchor="t" anchorCtr="0">
            <a:noAutofit/>
          </a:bodyPr>
          <a:lstStyle>
            <a:lvl1pPr marL="342900" indent="-342900" algn="r" defTabSz="914400" rtl="0" eaLnBrk="1" latinLnBrk="0" hangingPunct="1">
              <a:spcBef>
                <a:spcPct val="20000"/>
              </a:spcBef>
              <a:buFont typeface="Arial" pitchFamily="34" charset="0"/>
              <a:buNone/>
              <a:defRPr lang="en-US" sz="2200" kern="1200" dirty="0" smtClean="0">
                <a:solidFill>
                  <a:schemeClr val="tx1">
                    <a:lumMod val="75000"/>
                    <a:lumOff val="25000"/>
                  </a:schemeClr>
                </a:solidFill>
                <a:latin typeface="Calibri"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pPr>
            <a:r>
              <a:rPr lang="en-US" sz="1000" dirty="0" smtClean="0">
                <a:latin typeface="Century Gothic" charset="0"/>
                <a:ea typeface="Century Gothic" charset="0"/>
                <a:cs typeface="Century Gothic" charset="0"/>
              </a:rPr>
              <a:t>Dr. Debbie Stott</a:t>
            </a:r>
          </a:p>
          <a:p>
            <a:pPr marL="0" indent="0" algn="ctr">
              <a:spcBef>
                <a:spcPts val="0"/>
              </a:spcBef>
            </a:pPr>
            <a:r>
              <a:rPr lang="en-US" sz="1000" dirty="0" smtClean="0">
                <a:latin typeface="Century Gothic" charset="0"/>
                <a:ea typeface="Century Gothic" charset="0"/>
                <a:cs typeface="Century Gothic" charset="0"/>
              </a:rPr>
              <a:t>STEAM Camp Coordinator</a:t>
            </a:r>
          </a:p>
          <a:p>
            <a:pPr marL="0" indent="0" algn="ctr">
              <a:spcBef>
                <a:spcPts val="0"/>
              </a:spcBef>
            </a:pPr>
            <a:r>
              <a:rPr lang="en-US" sz="1000" dirty="0" smtClean="0">
                <a:latin typeface="Century Gothic" charset="0"/>
                <a:ea typeface="Century Gothic" charset="0"/>
                <a:cs typeface="Century Gothic" charset="0"/>
              </a:rPr>
              <a:t>South African Numeracy Chair Project</a:t>
            </a:r>
            <a:endParaRPr lang="en-US" sz="1000" dirty="0">
              <a:latin typeface="Century Gothic" charset="0"/>
              <a:ea typeface="Century Gothic" charset="0"/>
              <a:cs typeface="Century Gothic" charset="0"/>
            </a:endParaRPr>
          </a:p>
        </p:txBody>
      </p:sp>
      <p:pic>
        <p:nvPicPr>
          <p:cNvPr id="15" name="Picture 14"/>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313750" y="2970721"/>
            <a:ext cx="1669049" cy="1677479"/>
          </a:xfrm>
          <a:prstGeom prst="rect">
            <a:avLst/>
          </a:prstGeom>
        </p:spPr>
      </p:pic>
      <p:sp>
        <p:nvSpPr>
          <p:cNvPr id="23" name="Title 4"/>
          <p:cNvSpPr txBox="1">
            <a:spLocks/>
          </p:cNvSpPr>
          <p:nvPr/>
        </p:nvSpPr>
        <p:spPr>
          <a:xfrm>
            <a:off x="3333456" y="5257800"/>
            <a:ext cx="3855270" cy="45827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endParaRPr lang="en-US" sz="2800" dirty="0" smtClean="0">
              <a:latin typeface="+mn-lt"/>
              <a:ea typeface="KG The Last Time Bubble" charset="0"/>
              <a:cs typeface="KG The Last Time Bubble" charset="0"/>
            </a:endParaRPr>
          </a:p>
        </p:txBody>
      </p:sp>
      <p:sp>
        <p:nvSpPr>
          <p:cNvPr id="16" name="Rectangle 15"/>
          <p:cNvSpPr/>
          <p:nvPr/>
        </p:nvSpPr>
        <p:spPr>
          <a:xfrm>
            <a:off x="3124200" y="3657601"/>
            <a:ext cx="4031697" cy="1600200"/>
          </a:xfrm>
          <a:prstGeom prst="rect">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25" name="Title 4"/>
          <p:cNvSpPr txBox="1">
            <a:spLocks/>
          </p:cNvSpPr>
          <p:nvPr/>
        </p:nvSpPr>
        <p:spPr>
          <a:xfrm>
            <a:off x="2921477" y="3975144"/>
            <a:ext cx="4267249" cy="91413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3200" dirty="0" err="1" smtClean="0">
                <a:latin typeface="Century Gothic" charset="0"/>
                <a:ea typeface="Century Gothic" charset="0"/>
                <a:cs typeface="Century Gothic" charset="0"/>
              </a:rPr>
              <a:t>Rowina</a:t>
            </a:r>
            <a:r>
              <a:rPr lang="en-US" sz="3200" dirty="0" smtClean="0">
                <a:latin typeface="Century Gothic" charset="0"/>
                <a:ea typeface="Century Gothic" charset="0"/>
                <a:cs typeface="Century Gothic" charset="0"/>
              </a:rPr>
              <a:t> </a:t>
            </a:r>
            <a:r>
              <a:rPr lang="en-US" sz="3200" dirty="0" err="1" smtClean="0">
                <a:latin typeface="Century Gothic" charset="0"/>
                <a:ea typeface="Century Gothic" charset="0"/>
                <a:cs typeface="Century Gothic" charset="0"/>
              </a:rPr>
              <a:t>Wentzel</a:t>
            </a:r>
            <a:endParaRPr lang="en-US" sz="3200" dirty="0" smtClean="0">
              <a:latin typeface="Century Gothic" charset="0"/>
              <a:ea typeface="Century Gothic" charset="0"/>
              <a:cs typeface="Century Gothic" charset="0"/>
            </a:endParaRPr>
          </a:p>
          <a:p>
            <a:pPr algn="r"/>
            <a:r>
              <a:rPr lang="en-US" sz="3200" dirty="0">
                <a:latin typeface="Century Gothic" charset="0"/>
                <a:ea typeface="Century Gothic" charset="0"/>
                <a:cs typeface="Century Gothic" charset="0"/>
              </a:rPr>
              <a:t>St. Mary's DCC</a:t>
            </a:r>
            <a:endParaRPr lang="en-US" sz="3200" dirty="0" smtClean="0">
              <a:latin typeface="Century Gothic" charset="0"/>
              <a:ea typeface="Century Gothic" charset="0"/>
              <a:cs typeface="Century Gothic" charset="0"/>
            </a:endParaRPr>
          </a:p>
          <a:p>
            <a:pPr algn="r"/>
            <a:r>
              <a:rPr lang="en-US" sz="3200" dirty="0">
                <a:latin typeface="Century Gothic" charset="0"/>
                <a:ea typeface="Century Gothic" charset="0"/>
                <a:cs typeface="Century Gothic" charset="0"/>
              </a:rPr>
              <a:t>has completed </a:t>
            </a:r>
            <a:r>
              <a:rPr lang="en-US" sz="3200" dirty="0" smtClean="0">
                <a:latin typeface="Century Gothic" charset="0"/>
                <a:ea typeface="Century Gothic" charset="0"/>
                <a:cs typeface="Century Gothic" charset="0"/>
              </a:rPr>
              <a:t>the</a:t>
            </a:r>
            <a:endParaRPr lang="en-US" sz="3200" dirty="0">
              <a:latin typeface="Century Gothic" charset="0"/>
              <a:ea typeface="Century Gothic" charset="0"/>
              <a:cs typeface="Century Gothic" charset="0"/>
            </a:endParaRPr>
          </a:p>
        </p:txBody>
      </p:sp>
    </p:spTree>
    <p:extLst>
      <p:ext uri="{BB962C8B-B14F-4D97-AF65-F5344CB8AC3E}">
        <p14:creationId xmlns:p14="http://schemas.microsoft.com/office/powerpoint/2010/main" val="11985233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16322" y="0"/>
            <a:ext cx="9047826" cy="2819400"/>
          </a:xfrm>
          <a:prstGeom prst="rect">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t>
            </a:r>
            <a:endParaRPr lang="en-US"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322" y="0"/>
            <a:ext cx="9144000" cy="6858000"/>
          </a:xfrm>
          <a:prstGeom prst="rect">
            <a:avLst/>
          </a:prstGeom>
        </p:spPr>
      </p:pic>
      <p:sp>
        <p:nvSpPr>
          <p:cNvPr id="5" name="Title 4"/>
          <p:cNvSpPr>
            <a:spLocks noGrp="1"/>
          </p:cNvSpPr>
          <p:nvPr>
            <p:ph type="title" idx="4294967295"/>
          </p:nvPr>
        </p:nvSpPr>
        <p:spPr>
          <a:xfrm>
            <a:off x="102077" y="2895600"/>
            <a:ext cx="7086649" cy="458279"/>
          </a:xfrm>
        </p:spPr>
        <p:txBody>
          <a:bodyPr>
            <a:noAutofit/>
          </a:bodyPr>
          <a:lstStyle/>
          <a:p>
            <a:r>
              <a:rPr lang="en-US" sz="3100" b="0" dirty="0" smtClean="0">
                <a:solidFill>
                  <a:srgbClr val="00B0F0"/>
                </a:solidFill>
                <a:effectLst>
                  <a:outerShdw blurRad="50800" dist="38100" dir="2700000" algn="tl" rotWithShape="0">
                    <a:prstClr val="black">
                      <a:alpha val="40000"/>
                    </a:prstClr>
                  </a:outerShdw>
                </a:effectLst>
                <a:latin typeface="KG The Last Time Bubble" charset="0"/>
                <a:ea typeface="KG The Last Time Bubble" charset="0"/>
                <a:cs typeface="KG The Last Time Bubble" charset="0"/>
              </a:rPr>
              <a:t>Certificate</a:t>
            </a:r>
            <a:r>
              <a:rPr lang="en-US" sz="3100" b="0" dirty="0" smtClean="0">
                <a:solidFill>
                  <a:srgbClr val="7BCF27"/>
                </a:solidFill>
                <a:effectLst>
                  <a:outerShdw blurRad="50800" dist="38100" dir="2700000" algn="tl" rotWithShape="0">
                    <a:prstClr val="black">
                      <a:alpha val="40000"/>
                    </a:prstClr>
                  </a:outerShdw>
                </a:effectLst>
                <a:latin typeface="KG The Last Time Bubble" charset="0"/>
                <a:ea typeface="KG The Last Time Bubble" charset="0"/>
                <a:cs typeface="KG The Last Time Bubble" charset="0"/>
              </a:rPr>
              <a:t> </a:t>
            </a:r>
            <a:r>
              <a:rPr lang="en-US" sz="3100" b="0" dirty="0" smtClean="0">
                <a:solidFill>
                  <a:schemeClr val="accent2"/>
                </a:solidFill>
                <a:effectLst>
                  <a:outerShdw blurRad="50800" dist="38100" dir="2700000" algn="tl" rotWithShape="0">
                    <a:prstClr val="black">
                      <a:alpha val="40000"/>
                    </a:prstClr>
                  </a:outerShdw>
                </a:effectLst>
                <a:latin typeface="KG The Last Time Bubble" charset="0"/>
                <a:ea typeface="KG The Last Time Bubble" charset="0"/>
                <a:cs typeface="KG The Last Time Bubble" charset="0"/>
              </a:rPr>
              <a:t>of </a:t>
            </a:r>
            <a:r>
              <a:rPr lang="en-US" sz="3100" b="0" dirty="0" smtClean="0">
                <a:solidFill>
                  <a:schemeClr val="accent6"/>
                </a:solidFill>
                <a:effectLst>
                  <a:outerShdw blurRad="50800" dist="38100" dir="2700000" algn="tl" rotWithShape="0">
                    <a:prstClr val="black">
                      <a:alpha val="40000"/>
                    </a:prstClr>
                  </a:outerShdw>
                </a:effectLst>
                <a:latin typeface="KG The Last Time Bubble" charset="0"/>
                <a:ea typeface="KG The Last Time Bubble" charset="0"/>
                <a:cs typeface="KG The Last Time Bubble" charset="0"/>
              </a:rPr>
              <a:t>completion</a:t>
            </a:r>
            <a:endParaRPr lang="en-US" sz="3100" dirty="0">
              <a:ln w="10160">
                <a:solidFill>
                  <a:schemeClr val="accent3"/>
                </a:solidFill>
                <a:prstDash val="solid"/>
              </a:ln>
              <a:solidFill>
                <a:schemeClr val="accent6"/>
              </a:solidFill>
              <a:effectLst>
                <a:outerShdw blurRad="50800" dist="38100" dir="2700000" algn="tl" rotWithShape="0">
                  <a:prstClr val="black">
                    <a:alpha val="40000"/>
                  </a:prstClr>
                </a:outerShdw>
              </a:effectLst>
              <a:latin typeface="KG The Last Time Bubble" charset="0"/>
              <a:ea typeface="KG The Last Time Bubble" charset="0"/>
              <a:cs typeface="KG The Last Time Bubble" charset="0"/>
            </a:endParaRPr>
          </a:p>
        </p:txBody>
      </p:sp>
      <p:sp>
        <p:nvSpPr>
          <p:cNvPr id="22" name="Rectangle 21"/>
          <p:cNvSpPr/>
          <p:nvPr/>
        </p:nvSpPr>
        <p:spPr>
          <a:xfrm>
            <a:off x="7233899" y="2895600"/>
            <a:ext cx="1828751" cy="3886200"/>
          </a:xfrm>
          <a:prstGeom prst="rect">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2"/>
          <p:cNvSpPr txBox="1">
            <a:spLocks/>
          </p:cNvSpPr>
          <p:nvPr/>
        </p:nvSpPr>
        <p:spPr>
          <a:xfrm>
            <a:off x="7235700" y="4669524"/>
            <a:ext cx="1825148" cy="379920"/>
          </a:xfrm>
          <a:prstGeom prst="rect">
            <a:avLst/>
          </a:prstGeom>
        </p:spPr>
        <p:txBody>
          <a:bodyPr vert="horz" lIns="91440" tIns="45720" rIns="91440" bIns="45720" rtlCol="0" anchor="t" anchorCtr="0">
            <a:noAutofit/>
          </a:bodyPr>
          <a:lstStyle>
            <a:lvl1pPr marL="342900" indent="-342900" algn="r" defTabSz="914400" rtl="0" eaLnBrk="1" latinLnBrk="0" hangingPunct="1">
              <a:spcBef>
                <a:spcPct val="20000"/>
              </a:spcBef>
              <a:buFont typeface="Arial" pitchFamily="34" charset="0"/>
              <a:buNone/>
              <a:defRPr lang="en-US" sz="2200" kern="1200" dirty="0" smtClean="0">
                <a:solidFill>
                  <a:schemeClr val="tx1">
                    <a:lumMod val="75000"/>
                    <a:lumOff val="25000"/>
                  </a:schemeClr>
                </a:solidFill>
                <a:latin typeface="Calibri"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pPr>
            <a:r>
              <a:rPr lang="en-US" sz="1000" dirty="0" smtClean="0">
                <a:latin typeface="Century Gothic" charset="0"/>
                <a:ea typeface="Century Gothic" charset="0"/>
                <a:cs typeface="Century Gothic" charset="0"/>
              </a:rPr>
              <a:t>GRAHAMSTOWN</a:t>
            </a:r>
          </a:p>
          <a:p>
            <a:pPr marL="0" indent="0" algn="ctr">
              <a:spcBef>
                <a:spcPts val="0"/>
              </a:spcBef>
            </a:pPr>
            <a:r>
              <a:rPr lang="en-US" sz="1000" dirty="0" smtClean="0">
                <a:latin typeface="Century Gothic" charset="0"/>
                <a:ea typeface="Century Gothic" charset="0"/>
                <a:cs typeface="Century Gothic" charset="0"/>
              </a:rPr>
              <a:t>MAY 2016</a:t>
            </a:r>
            <a:endParaRPr lang="en-US" sz="1000" dirty="0">
              <a:latin typeface="Century Gothic" charset="0"/>
              <a:ea typeface="Century Gothic" charset="0"/>
              <a:cs typeface="Century Gothic" charset="0"/>
            </a:endParaRPr>
          </a:p>
        </p:txBody>
      </p:sp>
      <p:pic>
        <p:nvPicPr>
          <p:cNvPr id="12" name="Picture 11"/>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583051" y="5651660"/>
            <a:ext cx="1130446" cy="527924"/>
          </a:xfrm>
          <a:prstGeom prst="rect">
            <a:avLst/>
          </a:prstGeom>
        </p:spPr>
      </p:pic>
      <p:sp>
        <p:nvSpPr>
          <p:cNvPr id="13" name="Text Placeholder 2"/>
          <p:cNvSpPr txBox="1">
            <a:spLocks/>
          </p:cNvSpPr>
          <p:nvPr/>
        </p:nvSpPr>
        <p:spPr>
          <a:xfrm>
            <a:off x="7235700" y="6056743"/>
            <a:ext cx="1825148" cy="725057"/>
          </a:xfrm>
          <a:prstGeom prst="rect">
            <a:avLst/>
          </a:prstGeom>
        </p:spPr>
        <p:txBody>
          <a:bodyPr vert="horz" lIns="91440" tIns="45720" rIns="91440" bIns="45720" rtlCol="0" anchor="t" anchorCtr="0">
            <a:noAutofit/>
          </a:bodyPr>
          <a:lstStyle>
            <a:lvl1pPr marL="342900" indent="-342900" algn="r" defTabSz="914400" rtl="0" eaLnBrk="1" latinLnBrk="0" hangingPunct="1">
              <a:spcBef>
                <a:spcPct val="20000"/>
              </a:spcBef>
              <a:buFont typeface="Arial" pitchFamily="34" charset="0"/>
              <a:buNone/>
              <a:defRPr lang="en-US" sz="2200" kern="1200" dirty="0" smtClean="0">
                <a:solidFill>
                  <a:schemeClr val="tx1">
                    <a:lumMod val="75000"/>
                    <a:lumOff val="25000"/>
                  </a:schemeClr>
                </a:solidFill>
                <a:latin typeface="Calibri"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pPr>
            <a:r>
              <a:rPr lang="en-US" sz="1000" dirty="0" smtClean="0">
                <a:latin typeface="Century Gothic" charset="0"/>
                <a:ea typeface="Century Gothic" charset="0"/>
                <a:cs typeface="Century Gothic" charset="0"/>
              </a:rPr>
              <a:t>Dr. Debbie Stott</a:t>
            </a:r>
          </a:p>
          <a:p>
            <a:pPr marL="0" indent="0" algn="ctr">
              <a:spcBef>
                <a:spcPts val="0"/>
              </a:spcBef>
            </a:pPr>
            <a:r>
              <a:rPr lang="en-US" sz="1000" dirty="0" smtClean="0">
                <a:latin typeface="Century Gothic" charset="0"/>
                <a:ea typeface="Century Gothic" charset="0"/>
                <a:cs typeface="Century Gothic" charset="0"/>
              </a:rPr>
              <a:t>STEAM Camp Coordinator</a:t>
            </a:r>
          </a:p>
          <a:p>
            <a:pPr marL="0" indent="0" algn="ctr">
              <a:spcBef>
                <a:spcPts val="0"/>
              </a:spcBef>
            </a:pPr>
            <a:r>
              <a:rPr lang="en-US" sz="1000" dirty="0" smtClean="0">
                <a:latin typeface="Century Gothic" charset="0"/>
                <a:ea typeface="Century Gothic" charset="0"/>
                <a:cs typeface="Century Gothic" charset="0"/>
              </a:rPr>
              <a:t>South African Numeracy Chair Project</a:t>
            </a:r>
            <a:endParaRPr lang="en-US" sz="1000" dirty="0">
              <a:latin typeface="Century Gothic" charset="0"/>
              <a:ea typeface="Century Gothic" charset="0"/>
              <a:cs typeface="Century Gothic" charset="0"/>
            </a:endParaRPr>
          </a:p>
        </p:txBody>
      </p:sp>
      <p:pic>
        <p:nvPicPr>
          <p:cNvPr id="15" name="Picture 14"/>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313750" y="2970721"/>
            <a:ext cx="1669049" cy="1677479"/>
          </a:xfrm>
          <a:prstGeom prst="rect">
            <a:avLst/>
          </a:prstGeom>
        </p:spPr>
      </p:pic>
      <p:sp>
        <p:nvSpPr>
          <p:cNvPr id="23" name="Title 4"/>
          <p:cNvSpPr txBox="1">
            <a:spLocks/>
          </p:cNvSpPr>
          <p:nvPr/>
        </p:nvSpPr>
        <p:spPr>
          <a:xfrm>
            <a:off x="3333456" y="5257800"/>
            <a:ext cx="3855270" cy="45827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endParaRPr lang="en-US" sz="2800" dirty="0" smtClean="0">
              <a:latin typeface="+mn-lt"/>
              <a:ea typeface="KG The Last Time Bubble" charset="0"/>
              <a:cs typeface="KG The Last Time Bubble" charset="0"/>
            </a:endParaRPr>
          </a:p>
        </p:txBody>
      </p:sp>
      <p:sp>
        <p:nvSpPr>
          <p:cNvPr id="16" name="Rectangle 15"/>
          <p:cNvSpPr/>
          <p:nvPr/>
        </p:nvSpPr>
        <p:spPr>
          <a:xfrm>
            <a:off x="3124200" y="3657601"/>
            <a:ext cx="4031697" cy="1600200"/>
          </a:xfrm>
          <a:prstGeom prst="rect">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25" name="Title 4"/>
          <p:cNvSpPr txBox="1">
            <a:spLocks/>
          </p:cNvSpPr>
          <p:nvPr/>
        </p:nvSpPr>
        <p:spPr>
          <a:xfrm>
            <a:off x="2921477" y="3975144"/>
            <a:ext cx="4267249" cy="91413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3200" dirty="0" err="1" smtClean="0">
                <a:latin typeface="Century Gothic" charset="0"/>
                <a:ea typeface="Century Gothic" charset="0"/>
                <a:cs typeface="Century Gothic" charset="0"/>
              </a:rPr>
              <a:t>Roline</a:t>
            </a:r>
            <a:r>
              <a:rPr lang="en-US" sz="3200" dirty="0" smtClean="0">
                <a:latin typeface="Century Gothic" charset="0"/>
                <a:ea typeface="Century Gothic" charset="0"/>
                <a:cs typeface="Century Gothic" charset="0"/>
              </a:rPr>
              <a:t> </a:t>
            </a:r>
            <a:r>
              <a:rPr lang="en-US" sz="3200" dirty="0" err="1" smtClean="0">
                <a:latin typeface="Century Gothic" charset="0"/>
                <a:ea typeface="Century Gothic" charset="0"/>
                <a:cs typeface="Century Gothic" charset="0"/>
              </a:rPr>
              <a:t>Wentzel</a:t>
            </a:r>
            <a:r>
              <a:rPr lang="en-US" sz="3200" dirty="0" smtClean="0">
                <a:latin typeface="Century Gothic" charset="0"/>
                <a:ea typeface="Century Gothic" charset="0"/>
                <a:cs typeface="Century Gothic" charset="0"/>
              </a:rPr>
              <a:t> </a:t>
            </a:r>
          </a:p>
          <a:p>
            <a:pPr algn="r"/>
            <a:r>
              <a:rPr lang="en-US" sz="3200" dirty="0">
                <a:latin typeface="Century Gothic" charset="0"/>
                <a:ea typeface="Century Gothic" charset="0"/>
                <a:cs typeface="Century Gothic" charset="0"/>
              </a:rPr>
              <a:t>St. Mary's DCC</a:t>
            </a:r>
            <a:endParaRPr lang="en-US" sz="3200" dirty="0" smtClean="0">
              <a:latin typeface="Century Gothic" charset="0"/>
              <a:ea typeface="Century Gothic" charset="0"/>
              <a:cs typeface="Century Gothic" charset="0"/>
            </a:endParaRPr>
          </a:p>
          <a:p>
            <a:pPr algn="r"/>
            <a:r>
              <a:rPr lang="en-US" sz="3200" dirty="0">
                <a:latin typeface="Century Gothic" charset="0"/>
                <a:ea typeface="Century Gothic" charset="0"/>
                <a:cs typeface="Century Gothic" charset="0"/>
              </a:rPr>
              <a:t>has completed </a:t>
            </a:r>
            <a:r>
              <a:rPr lang="en-US" sz="3200" dirty="0" smtClean="0">
                <a:latin typeface="Century Gothic" charset="0"/>
                <a:ea typeface="Century Gothic" charset="0"/>
                <a:cs typeface="Century Gothic" charset="0"/>
              </a:rPr>
              <a:t>the</a:t>
            </a:r>
            <a:endParaRPr lang="en-US" sz="3200" dirty="0">
              <a:latin typeface="Century Gothic" charset="0"/>
              <a:ea typeface="Century Gothic" charset="0"/>
              <a:cs typeface="Century Gothic" charset="0"/>
            </a:endParaRPr>
          </a:p>
        </p:txBody>
      </p:sp>
    </p:spTree>
    <p:extLst>
      <p:ext uri="{BB962C8B-B14F-4D97-AF65-F5344CB8AC3E}">
        <p14:creationId xmlns:p14="http://schemas.microsoft.com/office/powerpoint/2010/main" val="6419941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16322" y="0"/>
            <a:ext cx="9047826" cy="2819400"/>
          </a:xfrm>
          <a:prstGeom prst="rect">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t>
            </a:r>
            <a:endParaRPr lang="en-US"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322" y="0"/>
            <a:ext cx="9144000" cy="6858000"/>
          </a:xfrm>
          <a:prstGeom prst="rect">
            <a:avLst/>
          </a:prstGeom>
        </p:spPr>
      </p:pic>
      <p:sp>
        <p:nvSpPr>
          <p:cNvPr id="5" name="Title 4"/>
          <p:cNvSpPr>
            <a:spLocks noGrp="1"/>
          </p:cNvSpPr>
          <p:nvPr>
            <p:ph type="title" idx="4294967295"/>
          </p:nvPr>
        </p:nvSpPr>
        <p:spPr>
          <a:xfrm>
            <a:off x="102077" y="2895600"/>
            <a:ext cx="7086649" cy="458279"/>
          </a:xfrm>
        </p:spPr>
        <p:txBody>
          <a:bodyPr>
            <a:noAutofit/>
          </a:bodyPr>
          <a:lstStyle/>
          <a:p>
            <a:r>
              <a:rPr lang="en-US" sz="3100" b="0" dirty="0" smtClean="0">
                <a:solidFill>
                  <a:srgbClr val="00B0F0"/>
                </a:solidFill>
                <a:effectLst>
                  <a:outerShdw blurRad="50800" dist="38100" dir="2700000" algn="tl" rotWithShape="0">
                    <a:prstClr val="black">
                      <a:alpha val="40000"/>
                    </a:prstClr>
                  </a:outerShdw>
                </a:effectLst>
                <a:latin typeface="KG The Last Time Bubble" charset="0"/>
                <a:ea typeface="KG The Last Time Bubble" charset="0"/>
                <a:cs typeface="KG The Last Time Bubble" charset="0"/>
              </a:rPr>
              <a:t>Certificate</a:t>
            </a:r>
            <a:r>
              <a:rPr lang="en-US" sz="3100" b="0" dirty="0" smtClean="0">
                <a:solidFill>
                  <a:srgbClr val="7BCF27"/>
                </a:solidFill>
                <a:effectLst>
                  <a:outerShdw blurRad="50800" dist="38100" dir="2700000" algn="tl" rotWithShape="0">
                    <a:prstClr val="black">
                      <a:alpha val="40000"/>
                    </a:prstClr>
                  </a:outerShdw>
                </a:effectLst>
                <a:latin typeface="KG The Last Time Bubble" charset="0"/>
                <a:ea typeface="KG The Last Time Bubble" charset="0"/>
                <a:cs typeface="KG The Last Time Bubble" charset="0"/>
              </a:rPr>
              <a:t> </a:t>
            </a:r>
            <a:r>
              <a:rPr lang="en-US" sz="3100" b="0" dirty="0" smtClean="0">
                <a:solidFill>
                  <a:schemeClr val="accent2"/>
                </a:solidFill>
                <a:effectLst>
                  <a:outerShdw blurRad="50800" dist="38100" dir="2700000" algn="tl" rotWithShape="0">
                    <a:prstClr val="black">
                      <a:alpha val="40000"/>
                    </a:prstClr>
                  </a:outerShdw>
                </a:effectLst>
                <a:latin typeface="KG The Last Time Bubble" charset="0"/>
                <a:ea typeface="KG The Last Time Bubble" charset="0"/>
                <a:cs typeface="KG The Last Time Bubble" charset="0"/>
              </a:rPr>
              <a:t>of </a:t>
            </a:r>
            <a:r>
              <a:rPr lang="en-US" sz="3100" b="0" dirty="0" smtClean="0">
                <a:solidFill>
                  <a:schemeClr val="accent6"/>
                </a:solidFill>
                <a:effectLst>
                  <a:outerShdw blurRad="50800" dist="38100" dir="2700000" algn="tl" rotWithShape="0">
                    <a:prstClr val="black">
                      <a:alpha val="40000"/>
                    </a:prstClr>
                  </a:outerShdw>
                </a:effectLst>
                <a:latin typeface="KG The Last Time Bubble" charset="0"/>
                <a:ea typeface="KG The Last Time Bubble" charset="0"/>
                <a:cs typeface="KG The Last Time Bubble" charset="0"/>
              </a:rPr>
              <a:t>completion</a:t>
            </a:r>
            <a:endParaRPr lang="en-US" sz="3100" dirty="0">
              <a:ln w="10160">
                <a:solidFill>
                  <a:schemeClr val="accent3"/>
                </a:solidFill>
                <a:prstDash val="solid"/>
              </a:ln>
              <a:solidFill>
                <a:schemeClr val="accent6"/>
              </a:solidFill>
              <a:effectLst>
                <a:outerShdw blurRad="50800" dist="38100" dir="2700000" algn="tl" rotWithShape="0">
                  <a:prstClr val="black">
                    <a:alpha val="40000"/>
                  </a:prstClr>
                </a:outerShdw>
              </a:effectLst>
              <a:latin typeface="KG The Last Time Bubble" charset="0"/>
              <a:ea typeface="KG The Last Time Bubble" charset="0"/>
              <a:cs typeface="KG The Last Time Bubble" charset="0"/>
            </a:endParaRPr>
          </a:p>
        </p:txBody>
      </p:sp>
      <p:sp>
        <p:nvSpPr>
          <p:cNvPr id="22" name="Rectangle 21"/>
          <p:cNvSpPr/>
          <p:nvPr/>
        </p:nvSpPr>
        <p:spPr>
          <a:xfrm>
            <a:off x="7233899" y="2895600"/>
            <a:ext cx="1828751" cy="3886200"/>
          </a:xfrm>
          <a:prstGeom prst="rect">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2"/>
          <p:cNvSpPr txBox="1">
            <a:spLocks/>
          </p:cNvSpPr>
          <p:nvPr/>
        </p:nvSpPr>
        <p:spPr>
          <a:xfrm>
            <a:off x="7235700" y="4669524"/>
            <a:ext cx="1825148" cy="379920"/>
          </a:xfrm>
          <a:prstGeom prst="rect">
            <a:avLst/>
          </a:prstGeom>
        </p:spPr>
        <p:txBody>
          <a:bodyPr vert="horz" lIns="91440" tIns="45720" rIns="91440" bIns="45720" rtlCol="0" anchor="t" anchorCtr="0">
            <a:noAutofit/>
          </a:bodyPr>
          <a:lstStyle>
            <a:lvl1pPr marL="342900" indent="-342900" algn="r" defTabSz="914400" rtl="0" eaLnBrk="1" latinLnBrk="0" hangingPunct="1">
              <a:spcBef>
                <a:spcPct val="20000"/>
              </a:spcBef>
              <a:buFont typeface="Arial" pitchFamily="34" charset="0"/>
              <a:buNone/>
              <a:defRPr lang="en-US" sz="2200" kern="1200" dirty="0" smtClean="0">
                <a:solidFill>
                  <a:schemeClr val="tx1">
                    <a:lumMod val="75000"/>
                    <a:lumOff val="25000"/>
                  </a:schemeClr>
                </a:solidFill>
                <a:latin typeface="Calibri"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pPr>
            <a:r>
              <a:rPr lang="en-US" sz="1000" dirty="0" smtClean="0">
                <a:latin typeface="Century Gothic" charset="0"/>
                <a:ea typeface="Century Gothic" charset="0"/>
                <a:cs typeface="Century Gothic" charset="0"/>
              </a:rPr>
              <a:t>GRAHAMSTOWN</a:t>
            </a:r>
          </a:p>
          <a:p>
            <a:pPr marL="0" indent="0" algn="ctr">
              <a:spcBef>
                <a:spcPts val="0"/>
              </a:spcBef>
            </a:pPr>
            <a:r>
              <a:rPr lang="en-US" sz="1000" dirty="0" smtClean="0">
                <a:latin typeface="Century Gothic" charset="0"/>
                <a:ea typeface="Century Gothic" charset="0"/>
                <a:cs typeface="Century Gothic" charset="0"/>
              </a:rPr>
              <a:t>MAY 2016</a:t>
            </a:r>
            <a:endParaRPr lang="en-US" sz="1000" dirty="0">
              <a:latin typeface="Century Gothic" charset="0"/>
              <a:ea typeface="Century Gothic" charset="0"/>
              <a:cs typeface="Century Gothic" charset="0"/>
            </a:endParaRPr>
          </a:p>
        </p:txBody>
      </p:sp>
      <p:pic>
        <p:nvPicPr>
          <p:cNvPr id="12" name="Picture 11"/>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583051" y="5651660"/>
            <a:ext cx="1130446" cy="527924"/>
          </a:xfrm>
          <a:prstGeom prst="rect">
            <a:avLst/>
          </a:prstGeom>
        </p:spPr>
      </p:pic>
      <p:sp>
        <p:nvSpPr>
          <p:cNvPr id="13" name="Text Placeholder 2"/>
          <p:cNvSpPr txBox="1">
            <a:spLocks/>
          </p:cNvSpPr>
          <p:nvPr/>
        </p:nvSpPr>
        <p:spPr>
          <a:xfrm>
            <a:off x="7235700" y="6056743"/>
            <a:ext cx="1825148" cy="725057"/>
          </a:xfrm>
          <a:prstGeom prst="rect">
            <a:avLst/>
          </a:prstGeom>
        </p:spPr>
        <p:txBody>
          <a:bodyPr vert="horz" lIns="91440" tIns="45720" rIns="91440" bIns="45720" rtlCol="0" anchor="t" anchorCtr="0">
            <a:noAutofit/>
          </a:bodyPr>
          <a:lstStyle>
            <a:lvl1pPr marL="342900" indent="-342900" algn="r" defTabSz="914400" rtl="0" eaLnBrk="1" latinLnBrk="0" hangingPunct="1">
              <a:spcBef>
                <a:spcPct val="20000"/>
              </a:spcBef>
              <a:buFont typeface="Arial" pitchFamily="34" charset="0"/>
              <a:buNone/>
              <a:defRPr lang="en-US" sz="2200" kern="1200" dirty="0" smtClean="0">
                <a:solidFill>
                  <a:schemeClr val="tx1">
                    <a:lumMod val="75000"/>
                    <a:lumOff val="25000"/>
                  </a:schemeClr>
                </a:solidFill>
                <a:latin typeface="Calibri"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pPr>
            <a:r>
              <a:rPr lang="en-US" sz="1000" dirty="0" smtClean="0">
                <a:latin typeface="Century Gothic" charset="0"/>
                <a:ea typeface="Century Gothic" charset="0"/>
                <a:cs typeface="Century Gothic" charset="0"/>
              </a:rPr>
              <a:t>Dr. Debbie Stott</a:t>
            </a:r>
          </a:p>
          <a:p>
            <a:pPr marL="0" indent="0" algn="ctr">
              <a:spcBef>
                <a:spcPts val="0"/>
              </a:spcBef>
            </a:pPr>
            <a:r>
              <a:rPr lang="en-US" sz="1000" dirty="0" smtClean="0">
                <a:latin typeface="Century Gothic" charset="0"/>
                <a:ea typeface="Century Gothic" charset="0"/>
                <a:cs typeface="Century Gothic" charset="0"/>
              </a:rPr>
              <a:t>STEAM Camp Coordinator</a:t>
            </a:r>
          </a:p>
          <a:p>
            <a:pPr marL="0" indent="0" algn="ctr">
              <a:spcBef>
                <a:spcPts val="0"/>
              </a:spcBef>
            </a:pPr>
            <a:r>
              <a:rPr lang="en-US" sz="1000" dirty="0" smtClean="0">
                <a:latin typeface="Century Gothic" charset="0"/>
                <a:ea typeface="Century Gothic" charset="0"/>
                <a:cs typeface="Century Gothic" charset="0"/>
              </a:rPr>
              <a:t>South African Numeracy Chair Project</a:t>
            </a:r>
            <a:endParaRPr lang="en-US" sz="1000" dirty="0">
              <a:latin typeface="Century Gothic" charset="0"/>
              <a:ea typeface="Century Gothic" charset="0"/>
              <a:cs typeface="Century Gothic" charset="0"/>
            </a:endParaRPr>
          </a:p>
        </p:txBody>
      </p:sp>
      <p:pic>
        <p:nvPicPr>
          <p:cNvPr id="15" name="Picture 14"/>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313750" y="2970721"/>
            <a:ext cx="1669049" cy="1677479"/>
          </a:xfrm>
          <a:prstGeom prst="rect">
            <a:avLst/>
          </a:prstGeom>
        </p:spPr>
      </p:pic>
      <p:sp>
        <p:nvSpPr>
          <p:cNvPr id="23" name="Title 4"/>
          <p:cNvSpPr txBox="1">
            <a:spLocks/>
          </p:cNvSpPr>
          <p:nvPr/>
        </p:nvSpPr>
        <p:spPr>
          <a:xfrm>
            <a:off x="3333456" y="5257800"/>
            <a:ext cx="3855270" cy="45827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endParaRPr lang="en-US" sz="2800" dirty="0" smtClean="0">
              <a:latin typeface="+mn-lt"/>
              <a:ea typeface="KG The Last Time Bubble" charset="0"/>
              <a:cs typeface="KG The Last Time Bubble" charset="0"/>
            </a:endParaRPr>
          </a:p>
        </p:txBody>
      </p:sp>
      <p:sp>
        <p:nvSpPr>
          <p:cNvPr id="16" name="Rectangle 15"/>
          <p:cNvSpPr/>
          <p:nvPr/>
        </p:nvSpPr>
        <p:spPr>
          <a:xfrm>
            <a:off x="3124200" y="3657601"/>
            <a:ext cx="4031697" cy="1600200"/>
          </a:xfrm>
          <a:prstGeom prst="rect">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25" name="Title 4"/>
          <p:cNvSpPr txBox="1">
            <a:spLocks/>
          </p:cNvSpPr>
          <p:nvPr/>
        </p:nvSpPr>
        <p:spPr>
          <a:xfrm>
            <a:off x="2921477" y="3975144"/>
            <a:ext cx="4267249" cy="91413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3200" dirty="0" err="1" smtClean="0">
                <a:latin typeface="Century Gothic" charset="0"/>
                <a:ea typeface="Century Gothic" charset="0"/>
                <a:cs typeface="Century Gothic" charset="0"/>
              </a:rPr>
              <a:t>Jazlee</a:t>
            </a:r>
            <a:r>
              <a:rPr lang="en-US" sz="3200" dirty="0" smtClean="0">
                <a:latin typeface="Century Gothic" charset="0"/>
                <a:ea typeface="Century Gothic" charset="0"/>
                <a:cs typeface="Century Gothic" charset="0"/>
              </a:rPr>
              <a:t> Van </a:t>
            </a:r>
            <a:r>
              <a:rPr lang="en-US" sz="3200" dirty="0" err="1" smtClean="0">
                <a:latin typeface="Century Gothic" charset="0"/>
                <a:ea typeface="Century Gothic" charset="0"/>
                <a:cs typeface="Century Gothic" charset="0"/>
              </a:rPr>
              <a:t>Heerden</a:t>
            </a:r>
            <a:endParaRPr lang="en-US" sz="3200" dirty="0" smtClean="0">
              <a:latin typeface="Century Gothic" charset="0"/>
              <a:ea typeface="Century Gothic" charset="0"/>
              <a:cs typeface="Century Gothic" charset="0"/>
            </a:endParaRPr>
          </a:p>
          <a:p>
            <a:pPr algn="r"/>
            <a:r>
              <a:rPr lang="en-US" sz="3200" dirty="0">
                <a:latin typeface="Century Gothic" charset="0"/>
                <a:ea typeface="Century Gothic" charset="0"/>
                <a:cs typeface="Century Gothic" charset="0"/>
              </a:rPr>
              <a:t>St. Mary's DCC</a:t>
            </a:r>
            <a:endParaRPr lang="en-US" sz="3200" dirty="0" smtClean="0">
              <a:latin typeface="Century Gothic" charset="0"/>
              <a:ea typeface="Century Gothic" charset="0"/>
              <a:cs typeface="Century Gothic" charset="0"/>
            </a:endParaRPr>
          </a:p>
          <a:p>
            <a:pPr algn="r"/>
            <a:r>
              <a:rPr lang="en-US" sz="3200" dirty="0">
                <a:latin typeface="Century Gothic" charset="0"/>
                <a:ea typeface="Century Gothic" charset="0"/>
                <a:cs typeface="Century Gothic" charset="0"/>
              </a:rPr>
              <a:t>has completed </a:t>
            </a:r>
            <a:r>
              <a:rPr lang="en-US" sz="3200" dirty="0" smtClean="0">
                <a:latin typeface="Century Gothic" charset="0"/>
                <a:ea typeface="Century Gothic" charset="0"/>
                <a:cs typeface="Century Gothic" charset="0"/>
              </a:rPr>
              <a:t>the</a:t>
            </a:r>
            <a:endParaRPr lang="en-US" sz="3200" dirty="0">
              <a:latin typeface="Century Gothic" charset="0"/>
              <a:ea typeface="Century Gothic" charset="0"/>
              <a:cs typeface="Century Gothic" charset="0"/>
            </a:endParaRPr>
          </a:p>
        </p:txBody>
      </p:sp>
    </p:spTree>
    <p:extLst>
      <p:ext uri="{BB962C8B-B14F-4D97-AF65-F5344CB8AC3E}">
        <p14:creationId xmlns:p14="http://schemas.microsoft.com/office/powerpoint/2010/main" val="12613297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16322" y="0"/>
            <a:ext cx="9047826" cy="2819400"/>
          </a:xfrm>
          <a:prstGeom prst="rect">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t>
            </a:r>
            <a:endParaRPr lang="en-US"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322" y="0"/>
            <a:ext cx="9144000" cy="6858000"/>
          </a:xfrm>
          <a:prstGeom prst="rect">
            <a:avLst/>
          </a:prstGeom>
        </p:spPr>
      </p:pic>
      <p:sp>
        <p:nvSpPr>
          <p:cNvPr id="5" name="Title 4"/>
          <p:cNvSpPr>
            <a:spLocks noGrp="1"/>
          </p:cNvSpPr>
          <p:nvPr>
            <p:ph type="title" idx="4294967295"/>
          </p:nvPr>
        </p:nvSpPr>
        <p:spPr>
          <a:xfrm>
            <a:off x="102077" y="2895600"/>
            <a:ext cx="7086649" cy="458279"/>
          </a:xfrm>
        </p:spPr>
        <p:txBody>
          <a:bodyPr>
            <a:noAutofit/>
          </a:bodyPr>
          <a:lstStyle/>
          <a:p>
            <a:r>
              <a:rPr lang="en-US" sz="2900" b="0" dirty="0" smtClean="0">
                <a:solidFill>
                  <a:srgbClr val="00B0F0"/>
                </a:solidFill>
                <a:effectLst>
                  <a:outerShdw blurRad="50800" dist="38100" dir="2700000" algn="tl" rotWithShape="0">
                    <a:prstClr val="black">
                      <a:alpha val="40000"/>
                    </a:prstClr>
                  </a:outerShdw>
                </a:effectLst>
                <a:latin typeface="KG The Last Time Bubble" charset="0"/>
                <a:ea typeface="KG The Last Time Bubble" charset="0"/>
                <a:cs typeface="KG The Last Time Bubble" charset="0"/>
              </a:rPr>
              <a:t>Certificate</a:t>
            </a:r>
            <a:r>
              <a:rPr lang="en-US" sz="2900" b="0" dirty="0" smtClean="0">
                <a:solidFill>
                  <a:srgbClr val="7BCF27"/>
                </a:solidFill>
                <a:effectLst>
                  <a:outerShdw blurRad="50800" dist="38100" dir="2700000" algn="tl" rotWithShape="0">
                    <a:prstClr val="black">
                      <a:alpha val="40000"/>
                    </a:prstClr>
                  </a:outerShdw>
                </a:effectLst>
                <a:latin typeface="KG The Last Time Bubble" charset="0"/>
                <a:ea typeface="KG The Last Time Bubble" charset="0"/>
                <a:cs typeface="KG The Last Time Bubble" charset="0"/>
              </a:rPr>
              <a:t> </a:t>
            </a:r>
            <a:r>
              <a:rPr lang="en-US" sz="2900" b="0" dirty="0" smtClean="0">
                <a:solidFill>
                  <a:schemeClr val="accent2"/>
                </a:solidFill>
                <a:effectLst>
                  <a:outerShdw blurRad="50800" dist="38100" dir="2700000" algn="tl" rotWithShape="0">
                    <a:prstClr val="black">
                      <a:alpha val="40000"/>
                    </a:prstClr>
                  </a:outerShdw>
                </a:effectLst>
                <a:latin typeface="KG The Last Time Bubble" charset="0"/>
                <a:ea typeface="KG The Last Time Bubble" charset="0"/>
                <a:cs typeface="KG The Last Time Bubble" charset="0"/>
              </a:rPr>
              <a:t>of </a:t>
            </a:r>
            <a:r>
              <a:rPr lang="en-US" sz="2900" b="0" dirty="0" smtClean="0">
                <a:solidFill>
                  <a:schemeClr val="accent6"/>
                </a:solidFill>
                <a:effectLst>
                  <a:outerShdw blurRad="50800" dist="38100" dir="2700000" algn="tl" rotWithShape="0">
                    <a:prstClr val="black">
                      <a:alpha val="40000"/>
                    </a:prstClr>
                  </a:outerShdw>
                </a:effectLst>
                <a:latin typeface="KG The Last Time Bubble" charset="0"/>
                <a:ea typeface="KG The Last Time Bubble" charset="0"/>
                <a:cs typeface="KG The Last Time Bubble" charset="0"/>
              </a:rPr>
              <a:t>participation</a:t>
            </a:r>
            <a:endParaRPr lang="en-US" sz="2900" dirty="0">
              <a:ln w="10160">
                <a:solidFill>
                  <a:schemeClr val="accent3"/>
                </a:solidFill>
                <a:prstDash val="solid"/>
              </a:ln>
              <a:solidFill>
                <a:schemeClr val="accent6"/>
              </a:solidFill>
              <a:effectLst>
                <a:outerShdw blurRad="50800" dist="38100" dir="2700000" algn="tl" rotWithShape="0">
                  <a:prstClr val="black">
                    <a:alpha val="40000"/>
                  </a:prstClr>
                </a:outerShdw>
              </a:effectLst>
              <a:latin typeface="KG The Last Time Bubble" charset="0"/>
              <a:ea typeface="KG The Last Time Bubble" charset="0"/>
              <a:cs typeface="KG The Last Time Bubble" charset="0"/>
            </a:endParaRPr>
          </a:p>
        </p:txBody>
      </p:sp>
      <p:sp>
        <p:nvSpPr>
          <p:cNvPr id="22" name="Rectangle 21"/>
          <p:cNvSpPr/>
          <p:nvPr/>
        </p:nvSpPr>
        <p:spPr>
          <a:xfrm>
            <a:off x="7233899" y="2895600"/>
            <a:ext cx="1828751" cy="3886200"/>
          </a:xfrm>
          <a:prstGeom prst="rect">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2"/>
          <p:cNvSpPr txBox="1">
            <a:spLocks/>
          </p:cNvSpPr>
          <p:nvPr/>
        </p:nvSpPr>
        <p:spPr>
          <a:xfrm>
            <a:off x="7235700" y="4669524"/>
            <a:ext cx="1825148" cy="379920"/>
          </a:xfrm>
          <a:prstGeom prst="rect">
            <a:avLst/>
          </a:prstGeom>
        </p:spPr>
        <p:txBody>
          <a:bodyPr vert="horz" lIns="91440" tIns="45720" rIns="91440" bIns="45720" rtlCol="0" anchor="t" anchorCtr="0">
            <a:noAutofit/>
          </a:bodyPr>
          <a:lstStyle>
            <a:lvl1pPr marL="342900" indent="-342900" algn="r" defTabSz="914400" rtl="0" eaLnBrk="1" latinLnBrk="0" hangingPunct="1">
              <a:spcBef>
                <a:spcPct val="20000"/>
              </a:spcBef>
              <a:buFont typeface="Arial" pitchFamily="34" charset="0"/>
              <a:buNone/>
              <a:defRPr lang="en-US" sz="2200" kern="1200" dirty="0" smtClean="0">
                <a:solidFill>
                  <a:schemeClr val="tx1">
                    <a:lumMod val="75000"/>
                    <a:lumOff val="25000"/>
                  </a:schemeClr>
                </a:solidFill>
                <a:latin typeface="Calibri"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pPr>
            <a:r>
              <a:rPr lang="en-US" sz="1000" dirty="0" smtClean="0">
                <a:latin typeface="Century Gothic" charset="0"/>
                <a:ea typeface="Century Gothic" charset="0"/>
                <a:cs typeface="Century Gothic" charset="0"/>
              </a:rPr>
              <a:t>GRAHAMSTOWN</a:t>
            </a:r>
          </a:p>
          <a:p>
            <a:pPr marL="0" indent="0" algn="ctr">
              <a:spcBef>
                <a:spcPts val="0"/>
              </a:spcBef>
            </a:pPr>
            <a:r>
              <a:rPr lang="en-US" sz="1000" dirty="0" smtClean="0">
                <a:latin typeface="Century Gothic" charset="0"/>
                <a:ea typeface="Century Gothic" charset="0"/>
                <a:cs typeface="Century Gothic" charset="0"/>
              </a:rPr>
              <a:t>12</a:t>
            </a:r>
            <a:r>
              <a:rPr lang="en-US" sz="1000" baseline="30000" dirty="0" smtClean="0">
                <a:latin typeface="Century Gothic" charset="0"/>
                <a:ea typeface="Century Gothic" charset="0"/>
                <a:cs typeface="Century Gothic" charset="0"/>
              </a:rPr>
              <a:t>th</a:t>
            </a:r>
            <a:r>
              <a:rPr lang="en-US" sz="1000" dirty="0" smtClean="0">
                <a:latin typeface="Century Gothic" charset="0"/>
                <a:ea typeface="Century Gothic" charset="0"/>
                <a:cs typeface="Century Gothic" charset="0"/>
              </a:rPr>
              <a:t> – 15</a:t>
            </a:r>
            <a:r>
              <a:rPr lang="en-US" sz="1000" baseline="30000" dirty="0" smtClean="0">
                <a:latin typeface="Century Gothic" charset="0"/>
                <a:ea typeface="Century Gothic" charset="0"/>
                <a:cs typeface="Century Gothic" charset="0"/>
              </a:rPr>
              <a:t>th</a:t>
            </a:r>
            <a:r>
              <a:rPr lang="en-US" sz="1000" dirty="0" smtClean="0">
                <a:latin typeface="Century Gothic" charset="0"/>
                <a:ea typeface="Century Gothic" charset="0"/>
                <a:cs typeface="Century Gothic" charset="0"/>
              </a:rPr>
              <a:t> MAY 2016</a:t>
            </a:r>
            <a:endParaRPr lang="en-US" sz="1000" dirty="0">
              <a:latin typeface="Century Gothic" charset="0"/>
              <a:ea typeface="Century Gothic" charset="0"/>
              <a:cs typeface="Century Gothic" charset="0"/>
            </a:endParaRPr>
          </a:p>
        </p:txBody>
      </p:sp>
      <p:pic>
        <p:nvPicPr>
          <p:cNvPr id="12" name="Picture 11"/>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583051" y="5651660"/>
            <a:ext cx="1130446" cy="527924"/>
          </a:xfrm>
          <a:prstGeom prst="rect">
            <a:avLst/>
          </a:prstGeom>
        </p:spPr>
      </p:pic>
      <p:sp>
        <p:nvSpPr>
          <p:cNvPr id="13" name="Text Placeholder 2"/>
          <p:cNvSpPr txBox="1">
            <a:spLocks/>
          </p:cNvSpPr>
          <p:nvPr/>
        </p:nvSpPr>
        <p:spPr>
          <a:xfrm>
            <a:off x="7235700" y="6056743"/>
            <a:ext cx="1825148" cy="725057"/>
          </a:xfrm>
          <a:prstGeom prst="rect">
            <a:avLst/>
          </a:prstGeom>
        </p:spPr>
        <p:txBody>
          <a:bodyPr vert="horz" lIns="91440" tIns="45720" rIns="91440" bIns="45720" rtlCol="0" anchor="t" anchorCtr="0">
            <a:noAutofit/>
          </a:bodyPr>
          <a:lstStyle>
            <a:lvl1pPr marL="342900" indent="-342900" algn="r" defTabSz="914400" rtl="0" eaLnBrk="1" latinLnBrk="0" hangingPunct="1">
              <a:spcBef>
                <a:spcPct val="20000"/>
              </a:spcBef>
              <a:buFont typeface="Arial" pitchFamily="34" charset="0"/>
              <a:buNone/>
              <a:defRPr lang="en-US" sz="2200" kern="1200" dirty="0" smtClean="0">
                <a:solidFill>
                  <a:schemeClr val="tx1">
                    <a:lumMod val="75000"/>
                    <a:lumOff val="25000"/>
                  </a:schemeClr>
                </a:solidFill>
                <a:latin typeface="Calibri"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pPr>
            <a:r>
              <a:rPr lang="en-US" sz="1000" dirty="0" smtClean="0">
                <a:latin typeface="Century Gothic" charset="0"/>
                <a:ea typeface="Century Gothic" charset="0"/>
                <a:cs typeface="Century Gothic" charset="0"/>
              </a:rPr>
              <a:t>Dr. Debbie Stott</a:t>
            </a:r>
          </a:p>
          <a:p>
            <a:pPr marL="0" indent="0" algn="ctr">
              <a:spcBef>
                <a:spcPts val="0"/>
              </a:spcBef>
            </a:pPr>
            <a:r>
              <a:rPr lang="en-US" sz="1000" dirty="0" smtClean="0">
                <a:latin typeface="Century Gothic" charset="0"/>
                <a:ea typeface="Century Gothic" charset="0"/>
                <a:cs typeface="Century Gothic" charset="0"/>
              </a:rPr>
              <a:t>STEAM Camp Coordinator</a:t>
            </a:r>
          </a:p>
          <a:p>
            <a:pPr marL="0" indent="0" algn="ctr">
              <a:spcBef>
                <a:spcPts val="0"/>
              </a:spcBef>
            </a:pPr>
            <a:r>
              <a:rPr lang="en-US" sz="1000" dirty="0" smtClean="0">
                <a:latin typeface="Century Gothic" charset="0"/>
                <a:ea typeface="Century Gothic" charset="0"/>
                <a:cs typeface="Century Gothic" charset="0"/>
              </a:rPr>
              <a:t>South African Numeracy Chair Project</a:t>
            </a:r>
            <a:endParaRPr lang="en-US" sz="1000" dirty="0">
              <a:latin typeface="Century Gothic" charset="0"/>
              <a:ea typeface="Century Gothic" charset="0"/>
              <a:cs typeface="Century Gothic" charset="0"/>
            </a:endParaRPr>
          </a:p>
        </p:txBody>
      </p:sp>
      <p:pic>
        <p:nvPicPr>
          <p:cNvPr id="15" name="Picture 14"/>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313750" y="2970721"/>
            <a:ext cx="1669049" cy="1677479"/>
          </a:xfrm>
          <a:prstGeom prst="rect">
            <a:avLst/>
          </a:prstGeom>
        </p:spPr>
      </p:pic>
      <p:sp>
        <p:nvSpPr>
          <p:cNvPr id="23" name="Title 4"/>
          <p:cNvSpPr txBox="1">
            <a:spLocks/>
          </p:cNvSpPr>
          <p:nvPr/>
        </p:nvSpPr>
        <p:spPr>
          <a:xfrm>
            <a:off x="3333456" y="5257800"/>
            <a:ext cx="3855270" cy="45827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endParaRPr lang="en-US" sz="2800" dirty="0" smtClean="0">
              <a:latin typeface="+mn-lt"/>
              <a:ea typeface="KG The Last Time Bubble" charset="0"/>
              <a:cs typeface="KG The Last Time Bubble" charset="0"/>
            </a:endParaRPr>
          </a:p>
        </p:txBody>
      </p:sp>
      <p:sp>
        <p:nvSpPr>
          <p:cNvPr id="16" name="Rectangle 15"/>
          <p:cNvSpPr/>
          <p:nvPr/>
        </p:nvSpPr>
        <p:spPr>
          <a:xfrm>
            <a:off x="3124200" y="3657601"/>
            <a:ext cx="4031697" cy="1600200"/>
          </a:xfrm>
          <a:prstGeom prst="rect">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25" name="Title 4"/>
          <p:cNvSpPr txBox="1">
            <a:spLocks/>
          </p:cNvSpPr>
          <p:nvPr/>
        </p:nvSpPr>
        <p:spPr>
          <a:xfrm>
            <a:off x="2921477" y="3975144"/>
            <a:ext cx="4267249" cy="91413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3200" dirty="0" err="1" smtClean="0">
                <a:solidFill>
                  <a:schemeClr val="bg1"/>
                </a:solidFill>
                <a:latin typeface="Century Gothic" charset="0"/>
                <a:ea typeface="Century Gothic" charset="0"/>
                <a:cs typeface="Century Gothic" charset="0"/>
              </a:rPr>
              <a:t>Pumla</a:t>
            </a:r>
            <a:r>
              <a:rPr lang="en-US" sz="3200" dirty="0">
                <a:solidFill>
                  <a:schemeClr val="bg1"/>
                </a:solidFill>
                <a:latin typeface="Century Gothic" charset="0"/>
                <a:ea typeface="Century Gothic" charset="0"/>
                <a:cs typeface="Century Gothic" charset="0"/>
              </a:rPr>
              <a:t> </a:t>
            </a:r>
            <a:r>
              <a:rPr lang="en-US" sz="3200" dirty="0" err="1">
                <a:solidFill>
                  <a:schemeClr val="bg1"/>
                </a:solidFill>
                <a:latin typeface="Century Gothic" charset="0"/>
                <a:ea typeface="Century Gothic" charset="0"/>
                <a:cs typeface="Century Gothic" charset="0"/>
              </a:rPr>
              <a:t>Nondlwana</a:t>
            </a:r>
            <a:endParaRPr lang="en-US" sz="3200" dirty="0" smtClean="0">
              <a:solidFill>
                <a:schemeClr val="bg1"/>
              </a:solidFill>
              <a:latin typeface="Century Gothic" charset="0"/>
              <a:ea typeface="Century Gothic" charset="0"/>
              <a:cs typeface="Century Gothic" charset="0"/>
            </a:endParaRPr>
          </a:p>
          <a:p>
            <a:pPr algn="r"/>
            <a:r>
              <a:rPr lang="en-US" sz="3200" dirty="0" smtClean="0">
                <a:solidFill>
                  <a:schemeClr val="bg1"/>
                </a:solidFill>
                <a:latin typeface="Century Gothic" charset="0"/>
                <a:ea typeface="Century Gothic" charset="0"/>
                <a:cs typeface="Century Gothic" charset="0"/>
              </a:rPr>
              <a:t>Assumption Centre</a:t>
            </a:r>
          </a:p>
          <a:p>
            <a:pPr algn="r"/>
            <a:r>
              <a:rPr lang="en-US" sz="3200" dirty="0">
                <a:solidFill>
                  <a:schemeClr val="bg1"/>
                </a:solidFill>
                <a:latin typeface="Century Gothic" charset="0"/>
                <a:ea typeface="Century Gothic" charset="0"/>
                <a:cs typeface="Century Gothic" charset="0"/>
              </a:rPr>
              <a:t>p</a:t>
            </a:r>
            <a:r>
              <a:rPr lang="en-US" sz="3200" dirty="0" smtClean="0">
                <a:solidFill>
                  <a:schemeClr val="bg1"/>
                </a:solidFill>
                <a:latin typeface="Century Gothic" charset="0"/>
                <a:ea typeface="Century Gothic" charset="0"/>
                <a:cs typeface="Century Gothic" charset="0"/>
              </a:rPr>
              <a:t>articipated in the</a:t>
            </a:r>
            <a:endParaRPr lang="en-US" sz="3200" dirty="0">
              <a:solidFill>
                <a:schemeClr val="bg1"/>
              </a:solidFill>
              <a:latin typeface="Century Gothic" charset="0"/>
              <a:ea typeface="Century Gothic" charset="0"/>
              <a:cs typeface="Century Gothic" charset="0"/>
            </a:endParaRPr>
          </a:p>
        </p:txBody>
      </p:sp>
    </p:spTree>
    <p:extLst>
      <p:ext uri="{BB962C8B-B14F-4D97-AF65-F5344CB8AC3E}">
        <p14:creationId xmlns:p14="http://schemas.microsoft.com/office/powerpoint/2010/main" val="10064201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16322" y="0"/>
            <a:ext cx="9047826" cy="2819400"/>
          </a:xfrm>
          <a:prstGeom prst="rect">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t>
            </a:r>
            <a:endParaRPr lang="en-US"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322" y="0"/>
            <a:ext cx="9144000" cy="6858000"/>
          </a:xfrm>
          <a:prstGeom prst="rect">
            <a:avLst/>
          </a:prstGeom>
        </p:spPr>
      </p:pic>
      <p:sp>
        <p:nvSpPr>
          <p:cNvPr id="5" name="Title 4"/>
          <p:cNvSpPr>
            <a:spLocks noGrp="1"/>
          </p:cNvSpPr>
          <p:nvPr>
            <p:ph type="title" idx="4294967295"/>
          </p:nvPr>
        </p:nvSpPr>
        <p:spPr>
          <a:xfrm>
            <a:off x="102077" y="2895600"/>
            <a:ext cx="7086649" cy="458279"/>
          </a:xfrm>
        </p:spPr>
        <p:txBody>
          <a:bodyPr>
            <a:noAutofit/>
          </a:bodyPr>
          <a:lstStyle/>
          <a:p>
            <a:r>
              <a:rPr lang="en-US" sz="2900" b="0" dirty="0" smtClean="0">
                <a:solidFill>
                  <a:srgbClr val="00B0F0"/>
                </a:solidFill>
                <a:effectLst>
                  <a:outerShdw blurRad="50800" dist="38100" dir="2700000" algn="tl" rotWithShape="0">
                    <a:prstClr val="black">
                      <a:alpha val="40000"/>
                    </a:prstClr>
                  </a:outerShdw>
                </a:effectLst>
                <a:latin typeface="KG The Last Time Bubble" charset="0"/>
                <a:ea typeface="KG The Last Time Bubble" charset="0"/>
                <a:cs typeface="KG The Last Time Bubble" charset="0"/>
              </a:rPr>
              <a:t>Certificate</a:t>
            </a:r>
            <a:r>
              <a:rPr lang="en-US" sz="2900" b="0" dirty="0" smtClean="0">
                <a:solidFill>
                  <a:srgbClr val="7BCF27"/>
                </a:solidFill>
                <a:effectLst>
                  <a:outerShdw blurRad="50800" dist="38100" dir="2700000" algn="tl" rotWithShape="0">
                    <a:prstClr val="black">
                      <a:alpha val="40000"/>
                    </a:prstClr>
                  </a:outerShdw>
                </a:effectLst>
                <a:latin typeface="KG The Last Time Bubble" charset="0"/>
                <a:ea typeface="KG The Last Time Bubble" charset="0"/>
                <a:cs typeface="KG The Last Time Bubble" charset="0"/>
              </a:rPr>
              <a:t> </a:t>
            </a:r>
            <a:r>
              <a:rPr lang="en-US" sz="2900" b="0" dirty="0" smtClean="0">
                <a:solidFill>
                  <a:schemeClr val="accent2"/>
                </a:solidFill>
                <a:effectLst>
                  <a:outerShdw blurRad="50800" dist="38100" dir="2700000" algn="tl" rotWithShape="0">
                    <a:prstClr val="black">
                      <a:alpha val="40000"/>
                    </a:prstClr>
                  </a:outerShdw>
                </a:effectLst>
                <a:latin typeface="KG The Last Time Bubble" charset="0"/>
                <a:ea typeface="KG The Last Time Bubble" charset="0"/>
                <a:cs typeface="KG The Last Time Bubble" charset="0"/>
              </a:rPr>
              <a:t>of </a:t>
            </a:r>
            <a:r>
              <a:rPr lang="en-US" sz="2900" b="0" dirty="0" smtClean="0">
                <a:solidFill>
                  <a:schemeClr val="accent6"/>
                </a:solidFill>
                <a:effectLst>
                  <a:outerShdw blurRad="50800" dist="38100" dir="2700000" algn="tl" rotWithShape="0">
                    <a:prstClr val="black">
                      <a:alpha val="40000"/>
                    </a:prstClr>
                  </a:outerShdw>
                </a:effectLst>
                <a:latin typeface="KG The Last Time Bubble" charset="0"/>
                <a:ea typeface="KG The Last Time Bubble" charset="0"/>
                <a:cs typeface="KG The Last Time Bubble" charset="0"/>
              </a:rPr>
              <a:t>participation</a:t>
            </a:r>
            <a:endParaRPr lang="en-US" sz="2900" dirty="0">
              <a:ln w="10160">
                <a:solidFill>
                  <a:schemeClr val="accent3"/>
                </a:solidFill>
                <a:prstDash val="solid"/>
              </a:ln>
              <a:solidFill>
                <a:schemeClr val="accent6"/>
              </a:solidFill>
              <a:effectLst>
                <a:outerShdw blurRad="50800" dist="38100" dir="2700000" algn="tl" rotWithShape="0">
                  <a:prstClr val="black">
                    <a:alpha val="40000"/>
                  </a:prstClr>
                </a:outerShdw>
              </a:effectLst>
              <a:latin typeface="KG The Last Time Bubble" charset="0"/>
              <a:ea typeface="KG The Last Time Bubble" charset="0"/>
              <a:cs typeface="KG The Last Time Bubble" charset="0"/>
            </a:endParaRPr>
          </a:p>
        </p:txBody>
      </p:sp>
      <p:sp>
        <p:nvSpPr>
          <p:cNvPr id="22" name="Rectangle 21"/>
          <p:cNvSpPr/>
          <p:nvPr/>
        </p:nvSpPr>
        <p:spPr>
          <a:xfrm>
            <a:off x="7233899" y="2895600"/>
            <a:ext cx="1828751" cy="3886200"/>
          </a:xfrm>
          <a:prstGeom prst="rect">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2"/>
          <p:cNvSpPr txBox="1">
            <a:spLocks/>
          </p:cNvSpPr>
          <p:nvPr/>
        </p:nvSpPr>
        <p:spPr>
          <a:xfrm>
            <a:off x="7235700" y="4669524"/>
            <a:ext cx="1825148" cy="379920"/>
          </a:xfrm>
          <a:prstGeom prst="rect">
            <a:avLst/>
          </a:prstGeom>
        </p:spPr>
        <p:txBody>
          <a:bodyPr vert="horz" lIns="91440" tIns="45720" rIns="91440" bIns="45720" rtlCol="0" anchor="t" anchorCtr="0">
            <a:noAutofit/>
          </a:bodyPr>
          <a:lstStyle>
            <a:lvl1pPr marL="342900" indent="-342900" algn="r" defTabSz="914400" rtl="0" eaLnBrk="1" latinLnBrk="0" hangingPunct="1">
              <a:spcBef>
                <a:spcPct val="20000"/>
              </a:spcBef>
              <a:buFont typeface="Arial" pitchFamily="34" charset="0"/>
              <a:buNone/>
              <a:defRPr lang="en-US" sz="2200" kern="1200" dirty="0" smtClean="0">
                <a:solidFill>
                  <a:schemeClr val="tx1">
                    <a:lumMod val="75000"/>
                    <a:lumOff val="25000"/>
                  </a:schemeClr>
                </a:solidFill>
                <a:latin typeface="Calibri"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pPr>
            <a:r>
              <a:rPr lang="en-US" sz="1000" dirty="0" smtClean="0">
                <a:latin typeface="Century Gothic" charset="0"/>
                <a:ea typeface="Century Gothic" charset="0"/>
                <a:cs typeface="Century Gothic" charset="0"/>
              </a:rPr>
              <a:t>GRAHAMSTOWN</a:t>
            </a:r>
          </a:p>
          <a:p>
            <a:pPr marL="0" indent="0" algn="ctr">
              <a:spcBef>
                <a:spcPts val="0"/>
              </a:spcBef>
            </a:pPr>
            <a:r>
              <a:rPr lang="en-US" sz="1000" dirty="0" smtClean="0">
                <a:latin typeface="Century Gothic" charset="0"/>
                <a:ea typeface="Century Gothic" charset="0"/>
                <a:cs typeface="Century Gothic" charset="0"/>
              </a:rPr>
              <a:t>12</a:t>
            </a:r>
            <a:r>
              <a:rPr lang="en-US" sz="1000" baseline="30000" dirty="0" smtClean="0">
                <a:latin typeface="Century Gothic" charset="0"/>
                <a:ea typeface="Century Gothic" charset="0"/>
                <a:cs typeface="Century Gothic" charset="0"/>
              </a:rPr>
              <a:t>th</a:t>
            </a:r>
            <a:r>
              <a:rPr lang="en-US" sz="1000" dirty="0" smtClean="0">
                <a:latin typeface="Century Gothic" charset="0"/>
                <a:ea typeface="Century Gothic" charset="0"/>
                <a:cs typeface="Century Gothic" charset="0"/>
              </a:rPr>
              <a:t> – 15</a:t>
            </a:r>
            <a:r>
              <a:rPr lang="en-US" sz="1000" baseline="30000" dirty="0" smtClean="0">
                <a:latin typeface="Century Gothic" charset="0"/>
                <a:ea typeface="Century Gothic" charset="0"/>
                <a:cs typeface="Century Gothic" charset="0"/>
              </a:rPr>
              <a:t>th</a:t>
            </a:r>
            <a:r>
              <a:rPr lang="en-US" sz="1000" dirty="0" smtClean="0">
                <a:latin typeface="Century Gothic" charset="0"/>
                <a:ea typeface="Century Gothic" charset="0"/>
                <a:cs typeface="Century Gothic" charset="0"/>
              </a:rPr>
              <a:t> MAY 2016</a:t>
            </a:r>
            <a:endParaRPr lang="en-US" sz="1000" dirty="0">
              <a:latin typeface="Century Gothic" charset="0"/>
              <a:ea typeface="Century Gothic" charset="0"/>
              <a:cs typeface="Century Gothic" charset="0"/>
            </a:endParaRPr>
          </a:p>
        </p:txBody>
      </p:sp>
      <p:pic>
        <p:nvPicPr>
          <p:cNvPr id="12" name="Picture 11"/>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583051" y="5651660"/>
            <a:ext cx="1130446" cy="527924"/>
          </a:xfrm>
          <a:prstGeom prst="rect">
            <a:avLst/>
          </a:prstGeom>
        </p:spPr>
      </p:pic>
      <p:sp>
        <p:nvSpPr>
          <p:cNvPr id="13" name="Text Placeholder 2"/>
          <p:cNvSpPr txBox="1">
            <a:spLocks/>
          </p:cNvSpPr>
          <p:nvPr/>
        </p:nvSpPr>
        <p:spPr>
          <a:xfrm>
            <a:off x="7235700" y="6056743"/>
            <a:ext cx="1825148" cy="725057"/>
          </a:xfrm>
          <a:prstGeom prst="rect">
            <a:avLst/>
          </a:prstGeom>
        </p:spPr>
        <p:txBody>
          <a:bodyPr vert="horz" lIns="91440" tIns="45720" rIns="91440" bIns="45720" rtlCol="0" anchor="t" anchorCtr="0">
            <a:noAutofit/>
          </a:bodyPr>
          <a:lstStyle>
            <a:lvl1pPr marL="342900" indent="-342900" algn="r" defTabSz="914400" rtl="0" eaLnBrk="1" latinLnBrk="0" hangingPunct="1">
              <a:spcBef>
                <a:spcPct val="20000"/>
              </a:spcBef>
              <a:buFont typeface="Arial" pitchFamily="34" charset="0"/>
              <a:buNone/>
              <a:defRPr lang="en-US" sz="2200" kern="1200" dirty="0" smtClean="0">
                <a:solidFill>
                  <a:schemeClr val="tx1">
                    <a:lumMod val="75000"/>
                    <a:lumOff val="25000"/>
                  </a:schemeClr>
                </a:solidFill>
                <a:latin typeface="Calibri"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pPr>
            <a:r>
              <a:rPr lang="en-US" sz="1000" dirty="0" smtClean="0">
                <a:latin typeface="Century Gothic" charset="0"/>
                <a:ea typeface="Century Gothic" charset="0"/>
                <a:cs typeface="Century Gothic" charset="0"/>
              </a:rPr>
              <a:t>Dr. Debbie Stott</a:t>
            </a:r>
          </a:p>
          <a:p>
            <a:pPr marL="0" indent="0" algn="ctr">
              <a:spcBef>
                <a:spcPts val="0"/>
              </a:spcBef>
            </a:pPr>
            <a:r>
              <a:rPr lang="en-US" sz="1000" dirty="0" smtClean="0">
                <a:latin typeface="Century Gothic" charset="0"/>
                <a:ea typeface="Century Gothic" charset="0"/>
                <a:cs typeface="Century Gothic" charset="0"/>
              </a:rPr>
              <a:t>STEAM Camp Coordinator</a:t>
            </a:r>
          </a:p>
          <a:p>
            <a:pPr marL="0" indent="0" algn="ctr">
              <a:spcBef>
                <a:spcPts val="0"/>
              </a:spcBef>
            </a:pPr>
            <a:r>
              <a:rPr lang="en-US" sz="1000" dirty="0" smtClean="0">
                <a:latin typeface="Century Gothic" charset="0"/>
                <a:ea typeface="Century Gothic" charset="0"/>
                <a:cs typeface="Century Gothic" charset="0"/>
              </a:rPr>
              <a:t>South African Numeracy Chair Project</a:t>
            </a:r>
            <a:endParaRPr lang="en-US" sz="1000" dirty="0">
              <a:latin typeface="Century Gothic" charset="0"/>
              <a:ea typeface="Century Gothic" charset="0"/>
              <a:cs typeface="Century Gothic" charset="0"/>
            </a:endParaRPr>
          </a:p>
        </p:txBody>
      </p:sp>
      <p:pic>
        <p:nvPicPr>
          <p:cNvPr id="15" name="Picture 14"/>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313750" y="2970721"/>
            <a:ext cx="1669049" cy="1677479"/>
          </a:xfrm>
          <a:prstGeom prst="rect">
            <a:avLst/>
          </a:prstGeom>
        </p:spPr>
      </p:pic>
      <p:sp>
        <p:nvSpPr>
          <p:cNvPr id="23" name="Title 4"/>
          <p:cNvSpPr txBox="1">
            <a:spLocks/>
          </p:cNvSpPr>
          <p:nvPr/>
        </p:nvSpPr>
        <p:spPr>
          <a:xfrm>
            <a:off x="3333456" y="5257800"/>
            <a:ext cx="3855270" cy="45827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endParaRPr lang="en-US" sz="2800" dirty="0" smtClean="0">
              <a:latin typeface="+mn-lt"/>
              <a:ea typeface="KG The Last Time Bubble" charset="0"/>
              <a:cs typeface="KG The Last Time Bubble" charset="0"/>
            </a:endParaRPr>
          </a:p>
        </p:txBody>
      </p:sp>
      <p:sp>
        <p:nvSpPr>
          <p:cNvPr id="16" name="Rectangle 15"/>
          <p:cNvSpPr/>
          <p:nvPr/>
        </p:nvSpPr>
        <p:spPr>
          <a:xfrm>
            <a:off x="3124200" y="3657601"/>
            <a:ext cx="4031697" cy="1600200"/>
          </a:xfrm>
          <a:prstGeom prst="rect">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25" name="Title 4"/>
          <p:cNvSpPr txBox="1">
            <a:spLocks/>
          </p:cNvSpPr>
          <p:nvPr/>
        </p:nvSpPr>
        <p:spPr>
          <a:xfrm>
            <a:off x="2921477" y="3975144"/>
            <a:ext cx="4267249" cy="91413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3200" dirty="0" err="1" smtClean="0">
                <a:solidFill>
                  <a:schemeClr val="bg1"/>
                </a:solidFill>
                <a:latin typeface="Century Gothic" charset="0"/>
                <a:ea typeface="Century Gothic" charset="0"/>
                <a:cs typeface="Century Gothic" charset="0"/>
              </a:rPr>
              <a:t>Zodwa</a:t>
            </a:r>
            <a:r>
              <a:rPr lang="en-US" sz="3200" dirty="0" smtClean="0">
                <a:solidFill>
                  <a:schemeClr val="bg1"/>
                </a:solidFill>
                <a:latin typeface="Century Gothic" charset="0"/>
                <a:ea typeface="Century Gothic" charset="0"/>
                <a:cs typeface="Century Gothic" charset="0"/>
              </a:rPr>
              <a:t> </a:t>
            </a:r>
            <a:r>
              <a:rPr lang="en-US" sz="3200" dirty="0" err="1" smtClean="0">
                <a:solidFill>
                  <a:schemeClr val="bg1"/>
                </a:solidFill>
                <a:latin typeface="Century Gothic" charset="0"/>
                <a:ea typeface="Century Gothic" charset="0"/>
                <a:cs typeface="Century Gothic" charset="0"/>
              </a:rPr>
              <a:t>Libi</a:t>
            </a:r>
            <a:r>
              <a:rPr lang="en-US" sz="3200" dirty="0" smtClean="0">
                <a:solidFill>
                  <a:schemeClr val="bg1"/>
                </a:solidFill>
                <a:latin typeface="Century Gothic" charset="0"/>
                <a:ea typeface="Century Gothic" charset="0"/>
                <a:cs typeface="Century Gothic" charset="0"/>
              </a:rPr>
              <a:t> </a:t>
            </a:r>
          </a:p>
          <a:p>
            <a:pPr algn="r"/>
            <a:r>
              <a:rPr lang="en-US" sz="3200" dirty="0" smtClean="0">
                <a:solidFill>
                  <a:schemeClr val="bg1"/>
                </a:solidFill>
                <a:latin typeface="Century Gothic" charset="0"/>
                <a:ea typeface="Century Gothic" charset="0"/>
                <a:cs typeface="Century Gothic" charset="0"/>
              </a:rPr>
              <a:t>Assumption Centre</a:t>
            </a:r>
          </a:p>
          <a:p>
            <a:pPr algn="r"/>
            <a:r>
              <a:rPr lang="en-US" sz="3200" dirty="0">
                <a:solidFill>
                  <a:schemeClr val="bg1"/>
                </a:solidFill>
                <a:latin typeface="Century Gothic" charset="0"/>
                <a:ea typeface="Century Gothic" charset="0"/>
                <a:cs typeface="Century Gothic" charset="0"/>
              </a:rPr>
              <a:t>p</a:t>
            </a:r>
            <a:r>
              <a:rPr lang="en-US" sz="3200" dirty="0" smtClean="0">
                <a:solidFill>
                  <a:schemeClr val="bg1"/>
                </a:solidFill>
                <a:latin typeface="Century Gothic" charset="0"/>
                <a:ea typeface="Century Gothic" charset="0"/>
                <a:cs typeface="Century Gothic" charset="0"/>
              </a:rPr>
              <a:t>articipated in the</a:t>
            </a:r>
            <a:endParaRPr lang="en-US" sz="3200" dirty="0">
              <a:solidFill>
                <a:schemeClr val="bg1"/>
              </a:solidFill>
              <a:latin typeface="Century Gothic" charset="0"/>
              <a:ea typeface="Century Gothic" charset="0"/>
              <a:cs typeface="Century Gothic" charset="0"/>
            </a:endParaRPr>
          </a:p>
        </p:txBody>
      </p:sp>
    </p:spTree>
    <p:extLst>
      <p:ext uri="{BB962C8B-B14F-4D97-AF65-F5344CB8AC3E}">
        <p14:creationId xmlns:p14="http://schemas.microsoft.com/office/powerpoint/2010/main" val="6987938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16322" y="0"/>
            <a:ext cx="9047826" cy="2819400"/>
          </a:xfrm>
          <a:prstGeom prst="rect">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t>
            </a:r>
            <a:endParaRPr lang="en-US"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322" y="0"/>
            <a:ext cx="9144000" cy="6858000"/>
          </a:xfrm>
          <a:prstGeom prst="rect">
            <a:avLst/>
          </a:prstGeom>
        </p:spPr>
      </p:pic>
      <p:sp>
        <p:nvSpPr>
          <p:cNvPr id="5" name="Title 4"/>
          <p:cNvSpPr>
            <a:spLocks noGrp="1"/>
          </p:cNvSpPr>
          <p:nvPr>
            <p:ph type="title" idx="4294967295"/>
          </p:nvPr>
        </p:nvSpPr>
        <p:spPr>
          <a:xfrm>
            <a:off x="102077" y="2895600"/>
            <a:ext cx="7086649" cy="458279"/>
          </a:xfrm>
        </p:spPr>
        <p:txBody>
          <a:bodyPr>
            <a:noAutofit/>
          </a:bodyPr>
          <a:lstStyle/>
          <a:p>
            <a:r>
              <a:rPr lang="en-US" sz="2900" b="0" dirty="0" smtClean="0">
                <a:solidFill>
                  <a:srgbClr val="00B0F0"/>
                </a:solidFill>
                <a:effectLst>
                  <a:outerShdw blurRad="50800" dist="38100" dir="2700000" algn="tl" rotWithShape="0">
                    <a:prstClr val="black">
                      <a:alpha val="40000"/>
                    </a:prstClr>
                  </a:outerShdw>
                </a:effectLst>
                <a:latin typeface="KG The Last Time Bubble" charset="0"/>
                <a:ea typeface="KG The Last Time Bubble" charset="0"/>
                <a:cs typeface="KG The Last Time Bubble" charset="0"/>
              </a:rPr>
              <a:t>Certificate</a:t>
            </a:r>
            <a:r>
              <a:rPr lang="en-US" sz="2900" b="0" dirty="0" smtClean="0">
                <a:solidFill>
                  <a:srgbClr val="7BCF27"/>
                </a:solidFill>
                <a:effectLst>
                  <a:outerShdw blurRad="50800" dist="38100" dir="2700000" algn="tl" rotWithShape="0">
                    <a:prstClr val="black">
                      <a:alpha val="40000"/>
                    </a:prstClr>
                  </a:outerShdw>
                </a:effectLst>
                <a:latin typeface="KG The Last Time Bubble" charset="0"/>
                <a:ea typeface="KG The Last Time Bubble" charset="0"/>
                <a:cs typeface="KG The Last Time Bubble" charset="0"/>
              </a:rPr>
              <a:t> </a:t>
            </a:r>
            <a:r>
              <a:rPr lang="en-US" sz="2900" b="0" dirty="0" smtClean="0">
                <a:solidFill>
                  <a:schemeClr val="accent2"/>
                </a:solidFill>
                <a:effectLst>
                  <a:outerShdw blurRad="50800" dist="38100" dir="2700000" algn="tl" rotWithShape="0">
                    <a:prstClr val="black">
                      <a:alpha val="40000"/>
                    </a:prstClr>
                  </a:outerShdw>
                </a:effectLst>
                <a:latin typeface="KG The Last Time Bubble" charset="0"/>
                <a:ea typeface="KG The Last Time Bubble" charset="0"/>
                <a:cs typeface="KG The Last Time Bubble" charset="0"/>
              </a:rPr>
              <a:t>of </a:t>
            </a:r>
            <a:r>
              <a:rPr lang="en-US" sz="2900" b="0" dirty="0" smtClean="0">
                <a:solidFill>
                  <a:schemeClr val="accent6"/>
                </a:solidFill>
                <a:effectLst>
                  <a:outerShdw blurRad="50800" dist="38100" dir="2700000" algn="tl" rotWithShape="0">
                    <a:prstClr val="black">
                      <a:alpha val="40000"/>
                    </a:prstClr>
                  </a:outerShdw>
                </a:effectLst>
                <a:latin typeface="KG The Last Time Bubble" charset="0"/>
                <a:ea typeface="KG The Last Time Bubble" charset="0"/>
                <a:cs typeface="KG The Last Time Bubble" charset="0"/>
              </a:rPr>
              <a:t>participation</a:t>
            </a:r>
            <a:endParaRPr lang="en-US" sz="2900" dirty="0">
              <a:ln w="10160">
                <a:solidFill>
                  <a:schemeClr val="accent3"/>
                </a:solidFill>
                <a:prstDash val="solid"/>
              </a:ln>
              <a:solidFill>
                <a:schemeClr val="accent6"/>
              </a:solidFill>
              <a:effectLst>
                <a:outerShdw blurRad="50800" dist="38100" dir="2700000" algn="tl" rotWithShape="0">
                  <a:prstClr val="black">
                    <a:alpha val="40000"/>
                  </a:prstClr>
                </a:outerShdw>
              </a:effectLst>
              <a:latin typeface="KG The Last Time Bubble" charset="0"/>
              <a:ea typeface="KG The Last Time Bubble" charset="0"/>
              <a:cs typeface="KG The Last Time Bubble" charset="0"/>
            </a:endParaRPr>
          </a:p>
        </p:txBody>
      </p:sp>
      <p:sp>
        <p:nvSpPr>
          <p:cNvPr id="22" name="Rectangle 21"/>
          <p:cNvSpPr/>
          <p:nvPr/>
        </p:nvSpPr>
        <p:spPr>
          <a:xfrm>
            <a:off x="7233899" y="2895600"/>
            <a:ext cx="1828751" cy="3886200"/>
          </a:xfrm>
          <a:prstGeom prst="rect">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2"/>
          <p:cNvSpPr txBox="1">
            <a:spLocks/>
          </p:cNvSpPr>
          <p:nvPr/>
        </p:nvSpPr>
        <p:spPr>
          <a:xfrm>
            <a:off x="7235700" y="4669524"/>
            <a:ext cx="1825148" cy="379920"/>
          </a:xfrm>
          <a:prstGeom prst="rect">
            <a:avLst/>
          </a:prstGeom>
        </p:spPr>
        <p:txBody>
          <a:bodyPr vert="horz" lIns="91440" tIns="45720" rIns="91440" bIns="45720" rtlCol="0" anchor="t" anchorCtr="0">
            <a:noAutofit/>
          </a:bodyPr>
          <a:lstStyle>
            <a:lvl1pPr marL="342900" indent="-342900" algn="r" defTabSz="914400" rtl="0" eaLnBrk="1" latinLnBrk="0" hangingPunct="1">
              <a:spcBef>
                <a:spcPct val="20000"/>
              </a:spcBef>
              <a:buFont typeface="Arial" pitchFamily="34" charset="0"/>
              <a:buNone/>
              <a:defRPr lang="en-US" sz="2200" kern="1200" dirty="0" smtClean="0">
                <a:solidFill>
                  <a:schemeClr val="tx1">
                    <a:lumMod val="75000"/>
                    <a:lumOff val="25000"/>
                  </a:schemeClr>
                </a:solidFill>
                <a:latin typeface="Calibri"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pPr>
            <a:r>
              <a:rPr lang="en-US" sz="1000" dirty="0" smtClean="0">
                <a:latin typeface="Century Gothic" charset="0"/>
                <a:ea typeface="Century Gothic" charset="0"/>
                <a:cs typeface="Century Gothic" charset="0"/>
              </a:rPr>
              <a:t>GRAHAMSTOWN</a:t>
            </a:r>
          </a:p>
          <a:p>
            <a:pPr marL="0" indent="0" algn="ctr">
              <a:spcBef>
                <a:spcPts val="0"/>
              </a:spcBef>
            </a:pPr>
            <a:r>
              <a:rPr lang="en-US" sz="1000" dirty="0" smtClean="0">
                <a:latin typeface="Century Gothic" charset="0"/>
                <a:ea typeface="Century Gothic" charset="0"/>
                <a:cs typeface="Century Gothic" charset="0"/>
              </a:rPr>
              <a:t>12</a:t>
            </a:r>
            <a:r>
              <a:rPr lang="en-US" sz="1000" baseline="30000" dirty="0" smtClean="0">
                <a:latin typeface="Century Gothic" charset="0"/>
                <a:ea typeface="Century Gothic" charset="0"/>
                <a:cs typeface="Century Gothic" charset="0"/>
              </a:rPr>
              <a:t>th</a:t>
            </a:r>
            <a:r>
              <a:rPr lang="en-US" sz="1000" dirty="0" smtClean="0">
                <a:latin typeface="Century Gothic" charset="0"/>
                <a:ea typeface="Century Gothic" charset="0"/>
                <a:cs typeface="Century Gothic" charset="0"/>
              </a:rPr>
              <a:t> – 15</a:t>
            </a:r>
            <a:r>
              <a:rPr lang="en-US" sz="1000" baseline="30000" dirty="0" smtClean="0">
                <a:latin typeface="Century Gothic" charset="0"/>
                <a:ea typeface="Century Gothic" charset="0"/>
                <a:cs typeface="Century Gothic" charset="0"/>
              </a:rPr>
              <a:t>th</a:t>
            </a:r>
            <a:r>
              <a:rPr lang="en-US" sz="1000" dirty="0" smtClean="0">
                <a:latin typeface="Century Gothic" charset="0"/>
                <a:ea typeface="Century Gothic" charset="0"/>
                <a:cs typeface="Century Gothic" charset="0"/>
              </a:rPr>
              <a:t> MAY 2016</a:t>
            </a:r>
            <a:endParaRPr lang="en-US" sz="1000" dirty="0">
              <a:latin typeface="Century Gothic" charset="0"/>
              <a:ea typeface="Century Gothic" charset="0"/>
              <a:cs typeface="Century Gothic" charset="0"/>
            </a:endParaRPr>
          </a:p>
        </p:txBody>
      </p:sp>
      <p:pic>
        <p:nvPicPr>
          <p:cNvPr id="12" name="Picture 11"/>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583051" y="5651660"/>
            <a:ext cx="1130446" cy="527924"/>
          </a:xfrm>
          <a:prstGeom prst="rect">
            <a:avLst/>
          </a:prstGeom>
        </p:spPr>
      </p:pic>
      <p:sp>
        <p:nvSpPr>
          <p:cNvPr id="13" name="Text Placeholder 2"/>
          <p:cNvSpPr txBox="1">
            <a:spLocks/>
          </p:cNvSpPr>
          <p:nvPr/>
        </p:nvSpPr>
        <p:spPr>
          <a:xfrm>
            <a:off x="7235700" y="6056743"/>
            <a:ext cx="1825148" cy="725057"/>
          </a:xfrm>
          <a:prstGeom prst="rect">
            <a:avLst/>
          </a:prstGeom>
        </p:spPr>
        <p:txBody>
          <a:bodyPr vert="horz" lIns="91440" tIns="45720" rIns="91440" bIns="45720" rtlCol="0" anchor="t" anchorCtr="0">
            <a:noAutofit/>
          </a:bodyPr>
          <a:lstStyle>
            <a:lvl1pPr marL="342900" indent="-342900" algn="r" defTabSz="914400" rtl="0" eaLnBrk="1" latinLnBrk="0" hangingPunct="1">
              <a:spcBef>
                <a:spcPct val="20000"/>
              </a:spcBef>
              <a:buFont typeface="Arial" pitchFamily="34" charset="0"/>
              <a:buNone/>
              <a:defRPr lang="en-US" sz="2200" kern="1200" dirty="0" smtClean="0">
                <a:solidFill>
                  <a:schemeClr val="tx1">
                    <a:lumMod val="75000"/>
                    <a:lumOff val="25000"/>
                  </a:schemeClr>
                </a:solidFill>
                <a:latin typeface="Calibri"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pPr>
            <a:r>
              <a:rPr lang="en-US" sz="1000" dirty="0" smtClean="0">
                <a:latin typeface="Century Gothic" charset="0"/>
                <a:ea typeface="Century Gothic" charset="0"/>
                <a:cs typeface="Century Gothic" charset="0"/>
              </a:rPr>
              <a:t>Dr. Debbie Stott</a:t>
            </a:r>
          </a:p>
          <a:p>
            <a:pPr marL="0" indent="0" algn="ctr">
              <a:spcBef>
                <a:spcPts val="0"/>
              </a:spcBef>
            </a:pPr>
            <a:r>
              <a:rPr lang="en-US" sz="1000" dirty="0" smtClean="0">
                <a:latin typeface="Century Gothic" charset="0"/>
                <a:ea typeface="Century Gothic" charset="0"/>
                <a:cs typeface="Century Gothic" charset="0"/>
              </a:rPr>
              <a:t>STEAM Camp Coordinator</a:t>
            </a:r>
          </a:p>
          <a:p>
            <a:pPr marL="0" indent="0" algn="ctr">
              <a:spcBef>
                <a:spcPts val="0"/>
              </a:spcBef>
            </a:pPr>
            <a:r>
              <a:rPr lang="en-US" sz="1000" dirty="0" smtClean="0">
                <a:latin typeface="Century Gothic" charset="0"/>
                <a:ea typeface="Century Gothic" charset="0"/>
                <a:cs typeface="Century Gothic" charset="0"/>
              </a:rPr>
              <a:t>South African Numeracy Chair Project</a:t>
            </a:r>
            <a:endParaRPr lang="en-US" sz="1000" dirty="0">
              <a:latin typeface="Century Gothic" charset="0"/>
              <a:ea typeface="Century Gothic" charset="0"/>
              <a:cs typeface="Century Gothic" charset="0"/>
            </a:endParaRPr>
          </a:p>
        </p:txBody>
      </p:sp>
      <p:pic>
        <p:nvPicPr>
          <p:cNvPr id="15" name="Picture 14"/>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313750" y="2970721"/>
            <a:ext cx="1669049" cy="1677479"/>
          </a:xfrm>
          <a:prstGeom prst="rect">
            <a:avLst/>
          </a:prstGeom>
        </p:spPr>
      </p:pic>
      <p:sp>
        <p:nvSpPr>
          <p:cNvPr id="23" name="Title 4"/>
          <p:cNvSpPr txBox="1">
            <a:spLocks/>
          </p:cNvSpPr>
          <p:nvPr/>
        </p:nvSpPr>
        <p:spPr>
          <a:xfrm>
            <a:off x="3333456" y="5257800"/>
            <a:ext cx="3855270" cy="45827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endParaRPr lang="en-US" sz="2800" dirty="0" smtClean="0">
              <a:latin typeface="+mn-lt"/>
              <a:ea typeface="KG The Last Time Bubble" charset="0"/>
              <a:cs typeface="KG The Last Time Bubble" charset="0"/>
            </a:endParaRPr>
          </a:p>
        </p:txBody>
      </p:sp>
      <p:sp>
        <p:nvSpPr>
          <p:cNvPr id="16" name="Rectangle 15"/>
          <p:cNvSpPr/>
          <p:nvPr/>
        </p:nvSpPr>
        <p:spPr>
          <a:xfrm>
            <a:off x="3124200" y="3657601"/>
            <a:ext cx="4031697" cy="1600200"/>
          </a:xfrm>
          <a:prstGeom prst="rect">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25" name="Title 4"/>
          <p:cNvSpPr txBox="1">
            <a:spLocks/>
          </p:cNvSpPr>
          <p:nvPr/>
        </p:nvSpPr>
        <p:spPr>
          <a:xfrm>
            <a:off x="2921477" y="3975144"/>
            <a:ext cx="4267249" cy="91413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2800" dirty="0" err="1" smtClean="0">
                <a:solidFill>
                  <a:schemeClr val="bg1"/>
                </a:solidFill>
                <a:latin typeface="Century Gothic" charset="0"/>
                <a:ea typeface="Century Gothic" charset="0"/>
                <a:cs typeface="Century Gothic" charset="0"/>
              </a:rPr>
              <a:t>Andiswa</a:t>
            </a:r>
            <a:r>
              <a:rPr lang="en-US" sz="2800" dirty="0" smtClean="0">
                <a:solidFill>
                  <a:schemeClr val="bg1"/>
                </a:solidFill>
                <a:latin typeface="Century Gothic" charset="0"/>
                <a:ea typeface="Century Gothic" charset="0"/>
                <a:cs typeface="Century Gothic" charset="0"/>
              </a:rPr>
              <a:t> </a:t>
            </a:r>
            <a:r>
              <a:rPr lang="en-US" sz="2800" dirty="0" err="1" smtClean="0">
                <a:solidFill>
                  <a:schemeClr val="bg1"/>
                </a:solidFill>
                <a:latin typeface="Century Gothic" charset="0"/>
                <a:ea typeface="Century Gothic" charset="0"/>
                <a:cs typeface="Century Gothic" charset="0"/>
              </a:rPr>
              <a:t>Branda</a:t>
            </a:r>
            <a:r>
              <a:rPr lang="en-US" sz="2800" dirty="0" smtClean="0">
                <a:solidFill>
                  <a:schemeClr val="bg1"/>
                </a:solidFill>
                <a:latin typeface="Century Gothic" charset="0"/>
                <a:ea typeface="Century Gothic" charset="0"/>
                <a:cs typeface="Century Gothic" charset="0"/>
              </a:rPr>
              <a:t> </a:t>
            </a:r>
            <a:r>
              <a:rPr lang="en-US" sz="2800" dirty="0" err="1" smtClean="0">
                <a:solidFill>
                  <a:schemeClr val="bg1"/>
                </a:solidFill>
                <a:latin typeface="Century Gothic" charset="0"/>
                <a:ea typeface="Century Gothic" charset="0"/>
                <a:cs typeface="Century Gothic" charset="0"/>
              </a:rPr>
              <a:t>Siotu</a:t>
            </a:r>
            <a:endParaRPr lang="en-US" sz="2800" dirty="0" smtClean="0">
              <a:solidFill>
                <a:schemeClr val="bg1"/>
              </a:solidFill>
              <a:latin typeface="Century Gothic" charset="0"/>
              <a:ea typeface="Century Gothic" charset="0"/>
              <a:cs typeface="Century Gothic" charset="0"/>
            </a:endParaRPr>
          </a:p>
          <a:p>
            <a:pPr algn="r"/>
            <a:r>
              <a:rPr lang="en-US" sz="3200" dirty="0" smtClean="0">
                <a:solidFill>
                  <a:schemeClr val="bg1"/>
                </a:solidFill>
                <a:latin typeface="Century Gothic" charset="0"/>
                <a:ea typeface="Century Gothic" charset="0"/>
                <a:cs typeface="Century Gothic" charset="0"/>
              </a:rPr>
              <a:t>Assumption Centre</a:t>
            </a:r>
          </a:p>
          <a:p>
            <a:pPr algn="r"/>
            <a:r>
              <a:rPr lang="en-US" sz="3200" dirty="0">
                <a:solidFill>
                  <a:schemeClr val="bg1"/>
                </a:solidFill>
                <a:latin typeface="Century Gothic" charset="0"/>
                <a:ea typeface="Century Gothic" charset="0"/>
                <a:cs typeface="Century Gothic" charset="0"/>
              </a:rPr>
              <a:t>p</a:t>
            </a:r>
            <a:r>
              <a:rPr lang="en-US" sz="3200" dirty="0" smtClean="0">
                <a:solidFill>
                  <a:schemeClr val="bg1"/>
                </a:solidFill>
                <a:latin typeface="Century Gothic" charset="0"/>
                <a:ea typeface="Century Gothic" charset="0"/>
                <a:cs typeface="Century Gothic" charset="0"/>
              </a:rPr>
              <a:t>articipated in the</a:t>
            </a:r>
            <a:endParaRPr lang="en-US" sz="3200" dirty="0">
              <a:solidFill>
                <a:schemeClr val="bg1"/>
              </a:solidFill>
              <a:latin typeface="Century Gothic" charset="0"/>
              <a:ea typeface="Century Gothic" charset="0"/>
              <a:cs typeface="Century Gothic" charset="0"/>
            </a:endParaRPr>
          </a:p>
        </p:txBody>
      </p:sp>
    </p:spTree>
    <p:extLst>
      <p:ext uri="{BB962C8B-B14F-4D97-AF65-F5344CB8AC3E}">
        <p14:creationId xmlns:p14="http://schemas.microsoft.com/office/powerpoint/2010/main" val="15672279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16322" y="0"/>
            <a:ext cx="9047826" cy="2819400"/>
          </a:xfrm>
          <a:prstGeom prst="rect">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t>
            </a:r>
            <a:endParaRPr lang="en-US"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322" y="0"/>
            <a:ext cx="9144000" cy="6858000"/>
          </a:xfrm>
          <a:prstGeom prst="rect">
            <a:avLst/>
          </a:prstGeom>
        </p:spPr>
      </p:pic>
      <p:sp>
        <p:nvSpPr>
          <p:cNvPr id="5" name="Title 4"/>
          <p:cNvSpPr>
            <a:spLocks noGrp="1"/>
          </p:cNvSpPr>
          <p:nvPr>
            <p:ph type="title" idx="4294967295"/>
          </p:nvPr>
        </p:nvSpPr>
        <p:spPr>
          <a:xfrm>
            <a:off x="102077" y="2895600"/>
            <a:ext cx="7086649" cy="458279"/>
          </a:xfrm>
        </p:spPr>
        <p:txBody>
          <a:bodyPr>
            <a:noAutofit/>
          </a:bodyPr>
          <a:lstStyle/>
          <a:p>
            <a:r>
              <a:rPr lang="en-US" sz="3100" b="0" dirty="0" smtClean="0">
                <a:solidFill>
                  <a:srgbClr val="00B0F0"/>
                </a:solidFill>
                <a:effectLst>
                  <a:outerShdw blurRad="50800" dist="38100" dir="2700000" algn="tl" rotWithShape="0">
                    <a:prstClr val="black">
                      <a:alpha val="40000"/>
                    </a:prstClr>
                  </a:outerShdw>
                </a:effectLst>
                <a:latin typeface="KG The Last Time Bubble" charset="0"/>
                <a:ea typeface="KG The Last Time Bubble" charset="0"/>
                <a:cs typeface="KG The Last Time Bubble" charset="0"/>
              </a:rPr>
              <a:t>Certificate</a:t>
            </a:r>
            <a:r>
              <a:rPr lang="en-US" sz="3100" b="0" dirty="0" smtClean="0">
                <a:solidFill>
                  <a:srgbClr val="7BCF27"/>
                </a:solidFill>
                <a:effectLst>
                  <a:outerShdw blurRad="50800" dist="38100" dir="2700000" algn="tl" rotWithShape="0">
                    <a:prstClr val="black">
                      <a:alpha val="40000"/>
                    </a:prstClr>
                  </a:outerShdw>
                </a:effectLst>
                <a:latin typeface="KG The Last Time Bubble" charset="0"/>
                <a:ea typeface="KG The Last Time Bubble" charset="0"/>
                <a:cs typeface="KG The Last Time Bubble" charset="0"/>
              </a:rPr>
              <a:t> </a:t>
            </a:r>
            <a:r>
              <a:rPr lang="en-US" sz="3100" b="0" dirty="0" smtClean="0">
                <a:solidFill>
                  <a:schemeClr val="accent2"/>
                </a:solidFill>
                <a:effectLst>
                  <a:outerShdw blurRad="50800" dist="38100" dir="2700000" algn="tl" rotWithShape="0">
                    <a:prstClr val="black">
                      <a:alpha val="40000"/>
                    </a:prstClr>
                  </a:outerShdw>
                </a:effectLst>
                <a:latin typeface="KG The Last Time Bubble" charset="0"/>
                <a:ea typeface="KG The Last Time Bubble" charset="0"/>
                <a:cs typeface="KG The Last Time Bubble" charset="0"/>
              </a:rPr>
              <a:t>of </a:t>
            </a:r>
            <a:r>
              <a:rPr lang="en-US" sz="3100" b="0" dirty="0" smtClean="0">
                <a:solidFill>
                  <a:schemeClr val="accent6"/>
                </a:solidFill>
                <a:effectLst>
                  <a:outerShdw blurRad="50800" dist="38100" dir="2700000" algn="tl" rotWithShape="0">
                    <a:prstClr val="black">
                      <a:alpha val="40000"/>
                    </a:prstClr>
                  </a:outerShdw>
                </a:effectLst>
                <a:latin typeface="KG The Last Time Bubble" charset="0"/>
                <a:ea typeface="KG The Last Time Bubble" charset="0"/>
                <a:cs typeface="KG The Last Time Bubble" charset="0"/>
              </a:rPr>
              <a:t>completion</a:t>
            </a:r>
            <a:endParaRPr lang="en-US" sz="3100" dirty="0">
              <a:ln w="10160">
                <a:solidFill>
                  <a:schemeClr val="accent3"/>
                </a:solidFill>
                <a:prstDash val="solid"/>
              </a:ln>
              <a:solidFill>
                <a:schemeClr val="accent6"/>
              </a:solidFill>
              <a:effectLst>
                <a:outerShdw blurRad="50800" dist="38100" dir="2700000" algn="tl" rotWithShape="0">
                  <a:prstClr val="black">
                    <a:alpha val="40000"/>
                  </a:prstClr>
                </a:outerShdw>
              </a:effectLst>
              <a:latin typeface="KG The Last Time Bubble" charset="0"/>
              <a:ea typeface="KG The Last Time Bubble" charset="0"/>
              <a:cs typeface="KG The Last Time Bubble" charset="0"/>
            </a:endParaRPr>
          </a:p>
        </p:txBody>
      </p:sp>
      <p:sp>
        <p:nvSpPr>
          <p:cNvPr id="22" name="Rectangle 21"/>
          <p:cNvSpPr/>
          <p:nvPr/>
        </p:nvSpPr>
        <p:spPr>
          <a:xfrm>
            <a:off x="7233899" y="2895600"/>
            <a:ext cx="1828751" cy="3886200"/>
          </a:xfrm>
          <a:prstGeom prst="rect">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2"/>
          <p:cNvSpPr txBox="1">
            <a:spLocks/>
          </p:cNvSpPr>
          <p:nvPr/>
        </p:nvSpPr>
        <p:spPr>
          <a:xfrm>
            <a:off x="7235700" y="4669524"/>
            <a:ext cx="1825148" cy="379920"/>
          </a:xfrm>
          <a:prstGeom prst="rect">
            <a:avLst/>
          </a:prstGeom>
        </p:spPr>
        <p:txBody>
          <a:bodyPr vert="horz" lIns="91440" tIns="45720" rIns="91440" bIns="45720" rtlCol="0" anchor="t" anchorCtr="0">
            <a:noAutofit/>
          </a:bodyPr>
          <a:lstStyle>
            <a:lvl1pPr marL="342900" indent="-342900" algn="r" defTabSz="914400" rtl="0" eaLnBrk="1" latinLnBrk="0" hangingPunct="1">
              <a:spcBef>
                <a:spcPct val="20000"/>
              </a:spcBef>
              <a:buFont typeface="Arial" pitchFamily="34" charset="0"/>
              <a:buNone/>
              <a:defRPr lang="en-US" sz="2200" kern="1200" dirty="0" smtClean="0">
                <a:solidFill>
                  <a:schemeClr val="tx1">
                    <a:lumMod val="75000"/>
                    <a:lumOff val="25000"/>
                  </a:schemeClr>
                </a:solidFill>
                <a:latin typeface="Calibri"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pPr>
            <a:r>
              <a:rPr lang="en-US" sz="1000" dirty="0" smtClean="0">
                <a:latin typeface="Century Gothic" charset="0"/>
                <a:ea typeface="Century Gothic" charset="0"/>
                <a:cs typeface="Century Gothic" charset="0"/>
              </a:rPr>
              <a:t>GRAHAMSTOWN</a:t>
            </a:r>
          </a:p>
          <a:p>
            <a:pPr marL="0" indent="0" algn="ctr">
              <a:spcBef>
                <a:spcPts val="0"/>
              </a:spcBef>
            </a:pPr>
            <a:r>
              <a:rPr lang="en-US" sz="1000" dirty="0" smtClean="0">
                <a:latin typeface="Century Gothic" charset="0"/>
                <a:ea typeface="Century Gothic" charset="0"/>
                <a:cs typeface="Century Gothic" charset="0"/>
              </a:rPr>
              <a:t>MAY 2016</a:t>
            </a:r>
            <a:endParaRPr lang="en-US" sz="1000" dirty="0">
              <a:latin typeface="Century Gothic" charset="0"/>
              <a:ea typeface="Century Gothic" charset="0"/>
              <a:cs typeface="Century Gothic" charset="0"/>
            </a:endParaRPr>
          </a:p>
        </p:txBody>
      </p:sp>
      <p:pic>
        <p:nvPicPr>
          <p:cNvPr id="12" name="Picture 11"/>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583051" y="5651660"/>
            <a:ext cx="1130446" cy="527924"/>
          </a:xfrm>
          <a:prstGeom prst="rect">
            <a:avLst/>
          </a:prstGeom>
        </p:spPr>
      </p:pic>
      <p:sp>
        <p:nvSpPr>
          <p:cNvPr id="13" name="Text Placeholder 2"/>
          <p:cNvSpPr txBox="1">
            <a:spLocks/>
          </p:cNvSpPr>
          <p:nvPr/>
        </p:nvSpPr>
        <p:spPr>
          <a:xfrm>
            <a:off x="7235700" y="6056743"/>
            <a:ext cx="1825148" cy="725057"/>
          </a:xfrm>
          <a:prstGeom prst="rect">
            <a:avLst/>
          </a:prstGeom>
        </p:spPr>
        <p:txBody>
          <a:bodyPr vert="horz" lIns="91440" tIns="45720" rIns="91440" bIns="45720" rtlCol="0" anchor="t" anchorCtr="0">
            <a:noAutofit/>
          </a:bodyPr>
          <a:lstStyle>
            <a:lvl1pPr marL="342900" indent="-342900" algn="r" defTabSz="914400" rtl="0" eaLnBrk="1" latinLnBrk="0" hangingPunct="1">
              <a:spcBef>
                <a:spcPct val="20000"/>
              </a:spcBef>
              <a:buFont typeface="Arial" pitchFamily="34" charset="0"/>
              <a:buNone/>
              <a:defRPr lang="en-US" sz="2200" kern="1200" dirty="0" smtClean="0">
                <a:solidFill>
                  <a:schemeClr val="tx1">
                    <a:lumMod val="75000"/>
                    <a:lumOff val="25000"/>
                  </a:schemeClr>
                </a:solidFill>
                <a:latin typeface="Calibri"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pPr>
            <a:r>
              <a:rPr lang="en-US" sz="1000" dirty="0" smtClean="0">
                <a:latin typeface="Century Gothic" charset="0"/>
                <a:ea typeface="Century Gothic" charset="0"/>
                <a:cs typeface="Century Gothic" charset="0"/>
              </a:rPr>
              <a:t>Dr. Debbie Stott</a:t>
            </a:r>
          </a:p>
          <a:p>
            <a:pPr marL="0" indent="0" algn="ctr">
              <a:spcBef>
                <a:spcPts val="0"/>
              </a:spcBef>
            </a:pPr>
            <a:r>
              <a:rPr lang="en-US" sz="1000" dirty="0" smtClean="0">
                <a:latin typeface="Century Gothic" charset="0"/>
                <a:ea typeface="Century Gothic" charset="0"/>
                <a:cs typeface="Century Gothic" charset="0"/>
              </a:rPr>
              <a:t>STEAM Camp Coordinator</a:t>
            </a:r>
          </a:p>
          <a:p>
            <a:pPr marL="0" indent="0" algn="ctr">
              <a:spcBef>
                <a:spcPts val="0"/>
              </a:spcBef>
            </a:pPr>
            <a:r>
              <a:rPr lang="en-US" sz="1000" dirty="0" smtClean="0">
                <a:latin typeface="Century Gothic" charset="0"/>
                <a:ea typeface="Century Gothic" charset="0"/>
                <a:cs typeface="Century Gothic" charset="0"/>
              </a:rPr>
              <a:t>South African Numeracy Chair Project</a:t>
            </a:r>
            <a:endParaRPr lang="en-US" sz="1000" dirty="0">
              <a:latin typeface="Century Gothic" charset="0"/>
              <a:ea typeface="Century Gothic" charset="0"/>
              <a:cs typeface="Century Gothic" charset="0"/>
            </a:endParaRPr>
          </a:p>
        </p:txBody>
      </p:sp>
      <p:pic>
        <p:nvPicPr>
          <p:cNvPr id="15" name="Picture 14"/>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313750" y="2970721"/>
            <a:ext cx="1669049" cy="1677479"/>
          </a:xfrm>
          <a:prstGeom prst="rect">
            <a:avLst/>
          </a:prstGeom>
        </p:spPr>
      </p:pic>
      <p:sp>
        <p:nvSpPr>
          <p:cNvPr id="23" name="Title 4"/>
          <p:cNvSpPr txBox="1">
            <a:spLocks/>
          </p:cNvSpPr>
          <p:nvPr/>
        </p:nvSpPr>
        <p:spPr>
          <a:xfrm>
            <a:off x="3333456" y="5257800"/>
            <a:ext cx="3855270" cy="45827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endParaRPr lang="en-US" sz="2800" dirty="0" smtClean="0">
              <a:latin typeface="+mn-lt"/>
              <a:ea typeface="KG The Last Time Bubble" charset="0"/>
              <a:cs typeface="KG The Last Time Bubble" charset="0"/>
            </a:endParaRPr>
          </a:p>
        </p:txBody>
      </p:sp>
      <p:sp>
        <p:nvSpPr>
          <p:cNvPr id="16" name="Rectangle 15"/>
          <p:cNvSpPr/>
          <p:nvPr/>
        </p:nvSpPr>
        <p:spPr>
          <a:xfrm>
            <a:off x="3124200" y="3657601"/>
            <a:ext cx="4031697" cy="1600200"/>
          </a:xfrm>
          <a:prstGeom prst="rect">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25" name="Title 4"/>
          <p:cNvSpPr txBox="1">
            <a:spLocks/>
          </p:cNvSpPr>
          <p:nvPr/>
        </p:nvSpPr>
        <p:spPr>
          <a:xfrm>
            <a:off x="2921477" y="3975144"/>
            <a:ext cx="4267249" cy="91413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3200" dirty="0" err="1" smtClean="0">
                <a:latin typeface="Century Gothic" charset="0"/>
                <a:ea typeface="Century Gothic" charset="0"/>
                <a:cs typeface="Century Gothic" charset="0"/>
              </a:rPr>
              <a:t>Lizole</a:t>
            </a:r>
            <a:r>
              <a:rPr lang="en-US" sz="3200" dirty="0" smtClean="0">
                <a:latin typeface="Century Gothic" charset="0"/>
                <a:ea typeface="Century Gothic" charset="0"/>
                <a:cs typeface="Century Gothic" charset="0"/>
              </a:rPr>
              <a:t> </a:t>
            </a:r>
            <a:r>
              <a:rPr lang="en-US" sz="3200" dirty="0" err="1" smtClean="0">
                <a:latin typeface="Century Gothic" charset="0"/>
                <a:ea typeface="Century Gothic" charset="0"/>
                <a:cs typeface="Century Gothic" charset="0"/>
              </a:rPr>
              <a:t>Pellem</a:t>
            </a:r>
            <a:r>
              <a:rPr lang="en-US" sz="3200" dirty="0" smtClean="0">
                <a:latin typeface="Century Gothic" charset="0"/>
                <a:ea typeface="Century Gothic" charset="0"/>
                <a:cs typeface="Century Gothic" charset="0"/>
              </a:rPr>
              <a:t> </a:t>
            </a:r>
          </a:p>
          <a:p>
            <a:pPr algn="r"/>
            <a:r>
              <a:rPr lang="en-US" sz="3200" dirty="0">
                <a:latin typeface="Century Gothic" charset="0"/>
                <a:ea typeface="Century Gothic" charset="0"/>
                <a:cs typeface="Century Gothic" charset="0"/>
              </a:rPr>
              <a:t>Assumption </a:t>
            </a:r>
            <a:r>
              <a:rPr lang="en-US" sz="3200" dirty="0" smtClean="0">
                <a:latin typeface="Century Gothic" charset="0"/>
                <a:ea typeface="Century Gothic" charset="0"/>
                <a:cs typeface="Century Gothic" charset="0"/>
              </a:rPr>
              <a:t>Centre</a:t>
            </a:r>
          </a:p>
          <a:p>
            <a:pPr algn="r"/>
            <a:r>
              <a:rPr lang="en-US" sz="3200" dirty="0">
                <a:latin typeface="Century Gothic" charset="0"/>
                <a:ea typeface="Century Gothic" charset="0"/>
                <a:cs typeface="Century Gothic" charset="0"/>
              </a:rPr>
              <a:t>has completed </a:t>
            </a:r>
            <a:r>
              <a:rPr lang="en-US" sz="3200" dirty="0" smtClean="0">
                <a:latin typeface="Century Gothic" charset="0"/>
                <a:ea typeface="Century Gothic" charset="0"/>
                <a:cs typeface="Century Gothic" charset="0"/>
              </a:rPr>
              <a:t>the</a:t>
            </a:r>
            <a:endParaRPr lang="en-US" sz="3200" dirty="0">
              <a:latin typeface="Century Gothic" charset="0"/>
              <a:ea typeface="Century Gothic" charset="0"/>
              <a:cs typeface="Century Gothic" charset="0"/>
            </a:endParaRPr>
          </a:p>
        </p:txBody>
      </p:sp>
    </p:spTree>
    <p:extLst>
      <p:ext uri="{BB962C8B-B14F-4D97-AF65-F5344CB8AC3E}">
        <p14:creationId xmlns:p14="http://schemas.microsoft.com/office/powerpoint/2010/main" val="3891161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16322" y="0"/>
            <a:ext cx="9047826" cy="2819400"/>
          </a:xfrm>
          <a:prstGeom prst="rect">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t>
            </a:r>
            <a:endParaRPr lang="en-US"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322" y="0"/>
            <a:ext cx="9144000" cy="6858000"/>
          </a:xfrm>
          <a:prstGeom prst="rect">
            <a:avLst/>
          </a:prstGeom>
        </p:spPr>
      </p:pic>
      <p:sp>
        <p:nvSpPr>
          <p:cNvPr id="5" name="Title 4"/>
          <p:cNvSpPr>
            <a:spLocks noGrp="1"/>
          </p:cNvSpPr>
          <p:nvPr>
            <p:ph type="title" idx="4294967295"/>
          </p:nvPr>
        </p:nvSpPr>
        <p:spPr>
          <a:xfrm>
            <a:off x="102077" y="2895600"/>
            <a:ext cx="7086649" cy="458279"/>
          </a:xfrm>
        </p:spPr>
        <p:txBody>
          <a:bodyPr>
            <a:noAutofit/>
          </a:bodyPr>
          <a:lstStyle/>
          <a:p>
            <a:r>
              <a:rPr lang="en-US" sz="3100" b="0" dirty="0" smtClean="0">
                <a:solidFill>
                  <a:srgbClr val="00B0F0"/>
                </a:solidFill>
                <a:effectLst>
                  <a:outerShdw blurRad="50800" dist="38100" dir="2700000" algn="tl" rotWithShape="0">
                    <a:prstClr val="black">
                      <a:alpha val="40000"/>
                    </a:prstClr>
                  </a:outerShdw>
                </a:effectLst>
                <a:latin typeface="KG The Last Time Bubble" charset="0"/>
                <a:ea typeface="KG The Last Time Bubble" charset="0"/>
                <a:cs typeface="KG The Last Time Bubble" charset="0"/>
              </a:rPr>
              <a:t>Certificate</a:t>
            </a:r>
            <a:r>
              <a:rPr lang="en-US" sz="3100" b="0" dirty="0" smtClean="0">
                <a:solidFill>
                  <a:srgbClr val="7BCF27"/>
                </a:solidFill>
                <a:effectLst>
                  <a:outerShdw blurRad="50800" dist="38100" dir="2700000" algn="tl" rotWithShape="0">
                    <a:prstClr val="black">
                      <a:alpha val="40000"/>
                    </a:prstClr>
                  </a:outerShdw>
                </a:effectLst>
                <a:latin typeface="KG The Last Time Bubble" charset="0"/>
                <a:ea typeface="KG The Last Time Bubble" charset="0"/>
                <a:cs typeface="KG The Last Time Bubble" charset="0"/>
              </a:rPr>
              <a:t> </a:t>
            </a:r>
            <a:r>
              <a:rPr lang="en-US" sz="3100" b="0" dirty="0" smtClean="0">
                <a:solidFill>
                  <a:schemeClr val="accent2"/>
                </a:solidFill>
                <a:effectLst>
                  <a:outerShdw blurRad="50800" dist="38100" dir="2700000" algn="tl" rotWithShape="0">
                    <a:prstClr val="black">
                      <a:alpha val="40000"/>
                    </a:prstClr>
                  </a:outerShdw>
                </a:effectLst>
                <a:latin typeface="KG The Last Time Bubble" charset="0"/>
                <a:ea typeface="KG The Last Time Bubble" charset="0"/>
                <a:cs typeface="KG The Last Time Bubble" charset="0"/>
              </a:rPr>
              <a:t>of </a:t>
            </a:r>
            <a:r>
              <a:rPr lang="en-US" sz="3100" b="0" dirty="0" smtClean="0">
                <a:solidFill>
                  <a:schemeClr val="accent6"/>
                </a:solidFill>
                <a:effectLst>
                  <a:outerShdw blurRad="50800" dist="38100" dir="2700000" algn="tl" rotWithShape="0">
                    <a:prstClr val="black">
                      <a:alpha val="40000"/>
                    </a:prstClr>
                  </a:outerShdw>
                </a:effectLst>
                <a:latin typeface="KG The Last Time Bubble" charset="0"/>
                <a:ea typeface="KG The Last Time Bubble" charset="0"/>
                <a:cs typeface="KG The Last Time Bubble" charset="0"/>
              </a:rPr>
              <a:t>completion</a:t>
            </a:r>
            <a:endParaRPr lang="en-US" sz="3100" dirty="0">
              <a:ln w="10160">
                <a:solidFill>
                  <a:schemeClr val="accent3"/>
                </a:solidFill>
                <a:prstDash val="solid"/>
              </a:ln>
              <a:solidFill>
                <a:schemeClr val="accent6"/>
              </a:solidFill>
              <a:effectLst>
                <a:outerShdw blurRad="50800" dist="38100" dir="2700000" algn="tl" rotWithShape="0">
                  <a:prstClr val="black">
                    <a:alpha val="40000"/>
                  </a:prstClr>
                </a:outerShdw>
              </a:effectLst>
              <a:latin typeface="KG The Last Time Bubble" charset="0"/>
              <a:ea typeface="KG The Last Time Bubble" charset="0"/>
              <a:cs typeface="KG The Last Time Bubble" charset="0"/>
            </a:endParaRPr>
          </a:p>
        </p:txBody>
      </p:sp>
      <p:sp>
        <p:nvSpPr>
          <p:cNvPr id="22" name="Rectangle 21"/>
          <p:cNvSpPr/>
          <p:nvPr/>
        </p:nvSpPr>
        <p:spPr>
          <a:xfrm>
            <a:off x="7233899" y="2895600"/>
            <a:ext cx="1828751" cy="3886200"/>
          </a:xfrm>
          <a:prstGeom prst="rect">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2"/>
          <p:cNvSpPr txBox="1">
            <a:spLocks/>
          </p:cNvSpPr>
          <p:nvPr/>
        </p:nvSpPr>
        <p:spPr>
          <a:xfrm>
            <a:off x="7235700" y="4669524"/>
            <a:ext cx="1825148" cy="379920"/>
          </a:xfrm>
          <a:prstGeom prst="rect">
            <a:avLst/>
          </a:prstGeom>
        </p:spPr>
        <p:txBody>
          <a:bodyPr vert="horz" lIns="91440" tIns="45720" rIns="91440" bIns="45720" rtlCol="0" anchor="t" anchorCtr="0">
            <a:noAutofit/>
          </a:bodyPr>
          <a:lstStyle>
            <a:lvl1pPr marL="342900" indent="-342900" algn="r" defTabSz="914400" rtl="0" eaLnBrk="1" latinLnBrk="0" hangingPunct="1">
              <a:spcBef>
                <a:spcPct val="20000"/>
              </a:spcBef>
              <a:buFont typeface="Arial" pitchFamily="34" charset="0"/>
              <a:buNone/>
              <a:defRPr lang="en-US" sz="2200" kern="1200" dirty="0" smtClean="0">
                <a:solidFill>
                  <a:schemeClr val="tx1">
                    <a:lumMod val="75000"/>
                    <a:lumOff val="25000"/>
                  </a:schemeClr>
                </a:solidFill>
                <a:latin typeface="Calibri"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pPr>
            <a:r>
              <a:rPr lang="en-US" sz="1000" dirty="0" smtClean="0">
                <a:latin typeface="Century Gothic" charset="0"/>
                <a:ea typeface="Century Gothic" charset="0"/>
                <a:cs typeface="Century Gothic" charset="0"/>
              </a:rPr>
              <a:t>GRAHAMSTOWN</a:t>
            </a:r>
          </a:p>
          <a:p>
            <a:pPr marL="0" indent="0" algn="ctr">
              <a:spcBef>
                <a:spcPts val="0"/>
              </a:spcBef>
            </a:pPr>
            <a:r>
              <a:rPr lang="en-US" sz="1000" dirty="0" smtClean="0">
                <a:latin typeface="Century Gothic" charset="0"/>
                <a:ea typeface="Century Gothic" charset="0"/>
                <a:cs typeface="Century Gothic" charset="0"/>
              </a:rPr>
              <a:t>MAY 2016</a:t>
            </a:r>
            <a:endParaRPr lang="en-US" sz="1000" dirty="0">
              <a:latin typeface="Century Gothic" charset="0"/>
              <a:ea typeface="Century Gothic" charset="0"/>
              <a:cs typeface="Century Gothic" charset="0"/>
            </a:endParaRPr>
          </a:p>
        </p:txBody>
      </p:sp>
      <p:pic>
        <p:nvPicPr>
          <p:cNvPr id="12" name="Picture 11"/>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583051" y="5651660"/>
            <a:ext cx="1130446" cy="527924"/>
          </a:xfrm>
          <a:prstGeom prst="rect">
            <a:avLst/>
          </a:prstGeom>
        </p:spPr>
      </p:pic>
      <p:sp>
        <p:nvSpPr>
          <p:cNvPr id="13" name="Text Placeholder 2"/>
          <p:cNvSpPr txBox="1">
            <a:spLocks/>
          </p:cNvSpPr>
          <p:nvPr/>
        </p:nvSpPr>
        <p:spPr>
          <a:xfrm>
            <a:off x="7235700" y="6056743"/>
            <a:ext cx="1825148" cy="725057"/>
          </a:xfrm>
          <a:prstGeom prst="rect">
            <a:avLst/>
          </a:prstGeom>
        </p:spPr>
        <p:txBody>
          <a:bodyPr vert="horz" lIns="91440" tIns="45720" rIns="91440" bIns="45720" rtlCol="0" anchor="t" anchorCtr="0">
            <a:noAutofit/>
          </a:bodyPr>
          <a:lstStyle>
            <a:lvl1pPr marL="342900" indent="-342900" algn="r" defTabSz="914400" rtl="0" eaLnBrk="1" latinLnBrk="0" hangingPunct="1">
              <a:spcBef>
                <a:spcPct val="20000"/>
              </a:spcBef>
              <a:buFont typeface="Arial" pitchFamily="34" charset="0"/>
              <a:buNone/>
              <a:defRPr lang="en-US" sz="2200" kern="1200" dirty="0" smtClean="0">
                <a:solidFill>
                  <a:schemeClr val="tx1">
                    <a:lumMod val="75000"/>
                    <a:lumOff val="25000"/>
                  </a:schemeClr>
                </a:solidFill>
                <a:latin typeface="Calibri"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pPr>
            <a:r>
              <a:rPr lang="en-US" sz="1000" dirty="0" smtClean="0">
                <a:latin typeface="Century Gothic" charset="0"/>
                <a:ea typeface="Century Gothic" charset="0"/>
                <a:cs typeface="Century Gothic" charset="0"/>
              </a:rPr>
              <a:t>Dr. Debbie Stott</a:t>
            </a:r>
          </a:p>
          <a:p>
            <a:pPr marL="0" indent="0" algn="ctr">
              <a:spcBef>
                <a:spcPts val="0"/>
              </a:spcBef>
            </a:pPr>
            <a:r>
              <a:rPr lang="en-US" sz="1000" dirty="0" smtClean="0">
                <a:latin typeface="Century Gothic" charset="0"/>
                <a:ea typeface="Century Gothic" charset="0"/>
                <a:cs typeface="Century Gothic" charset="0"/>
              </a:rPr>
              <a:t>STEAM Camp Coordinator</a:t>
            </a:r>
          </a:p>
          <a:p>
            <a:pPr marL="0" indent="0" algn="ctr">
              <a:spcBef>
                <a:spcPts val="0"/>
              </a:spcBef>
            </a:pPr>
            <a:r>
              <a:rPr lang="en-US" sz="1000" dirty="0" smtClean="0">
                <a:latin typeface="Century Gothic" charset="0"/>
                <a:ea typeface="Century Gothic" charset="0"/>
                <a:cs typeface="Century Gothic" charset="0"/>
              </a:rPr>
              <a:t>South African Numeracy Chair Project</a:t>
            </a:r>
            <a:endParaRPr lang="en-US" sz="1000" dirty="0">
              <a:latin typeface="Century Gothic" charset="0"/>
              <a:ea typeface="Century Gothic" charset="0"/>
              <a:cs typeface="Century Gothic" charset="0"/>
            </a:endParaRPr>
          </a:p>
        </p:txBody>
      </p:sp>
      <p:pic>
        <p:nvPicPr>
          <p:cNvPr id="15" name="Picture 14"/>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313750" y="2970721"/>
            <a:ext cx="1669049" cy="1677479"/>
          </a:xfrm>
          <a:prstGeom prst="rect">
            <a:avLst/>
          </a:prstGeom>
        </p:spPr>
      </p:pic>
      <p:sp>
        <p:nvSpPr>
          <p:cNvPr id="23" name="Title 4"/>
          <p:cNvSpPr txBox="1">
            <a:spLocks/>
          </p:cNvSpPr>
          <p:nvPr/>
        </p:nvSpPr>
        <p:spPr>
          <a:xfrm>
            <a:off x="3333456" y="5257800"/>
            <a:ext cx="3855270" cy="45827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endParaRPr lang="en-US" sz="2800" dirty="0" smtClean="0">
              <a:latin typeface="+mn-lt"/>
              <a:ea typeface="KG The Last Time Bubble" charset="0"/>
              <a:cs typeface="KG The Last Time Bubble" charset="0"/>
            </a:endParaRPr>
          </a:p>
        </p:txBody>
      </p:sp>
      <p:sp>
        <p:nvSpPr>
          <p:cNvPr id="16" name="Rectangle 15"/>
          <p:cNvSpPr/>
          <p:nvPr/>
        </p:nvSpPr>
        <p:spPr>
          <a:xfrm>
            <a:off x="3124200" y="3657601"/>
            <a:ext cx="4031697" cy="1600200"/>
          </a:xfrm>
          <a:prstGeom prst="rect">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25" name="Title 4"/>
          <p:cNvSpPr txBox="1">
            <a:spLocks/>
          </p:cNvSpPr>
          <p:nvPr/>
        </p:nvSpPr>
        <p:spPr>
          <a:xfrm>
            <a:off x="2921477" y="3975144"/>
            <a:ext cx="4267249" cy="91413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3200" dirty="0" err="1" smtClean="0">
                <a:latin typeface="Century Gothic" charset="0"/>
                <a:ea typeface="Century Gothic" charset="0"/>
                <a:cs typeface="Century Gothic" charset="0"/>
              </a:rPr>
              <a:t>Lwando</a:t>
            </a:r>
            <a:r>
              <a:rPr lang="en-US" sz="3200" dirty="0" smtClean="0">
                <a:latin typeface="Century Gothic" charset="0"/>
                <a:ea typeface="Century Gothic" charset="0"/>
                <a:cs typeface="Century Gothic" charset="0"/>
              </a:rPr>
              <a:t> </a:t>
            </a:r>
            <a:r>
              <a:rPr lang="en-US" sz="3200" dirty="0" err="1" smtClean="0">
                <a:latin typeface="Century Gothic" charset="0"/>
                <a:ea typeface="Century Gothic" charset="0"/>
                <a:cs typeface="Century Gothic" charset="0"/>
              </a:rPr>
              <a:t>Mvalo</a:t>
            </a:r>
            <a:endParaRPr lang="en-US" sz="3200" dirty="0" smtClean="0">
              <a:latin typeface="Century Gothic" charset="0"/>
              <a:ea typeface="Century Gothic" charset="0"/>
              <a:cs typeface="Century Gothic" charset="0"/>
            </a:endParaRPr>
          </a:p>
          <a:p>
            <a:pPr algn="r"/>
            <a:r>
              <a:rPr lang="en-US" sz="3200" dirty="0">
                <a:latin typeface="Century Gothic" charset="0"/>
                <a:ea typeface="Century Gothic" charset="0"/>
                <a:cs typeface="Century Gothic" charset="0"/>
              </a:rPr>
              <a:t>Assumption </a:t>
            </a:r>
            <a:r>
              <a:rPr lang="en-US" sz="3200" dirty="0" smtClean="0">
                <a:latin typeface="Century Gothic" charset="0"/>
                <a:ea typeface="Century Gothic" charset="0"/>
                <a:cs typeface="Century Gothic" charset="0"/>
              </a:rPr>
              <a:t>Centre</a:t>
            </a:r>
          </a:p>
          <a:p>
            <a:pPr algn="r"/>
            <a:r>
              <a:rPr lang="en-US" sz="3200" dirty="0">
                <a:latin typeface="Century Gothic" charset="0"/>
                <a:ea typeface="Century Gothic" charset="0"/>
                <a:cs typeface="Century Gothic" charset="0"/>
              </a:rPr>
              <a:t>has completed </a:t>
            </a:r>
            <a:r>
              <a:rPr lang="en-US" sz="3200" dirty="0" smtClean="0">
                <a:latin typeface="Century Gothic" charset="0"/>
                <a:ea typeface="Century Gothic" charset="0"/>
                <a:cs typeface="Century Gothic" charset="0"/>
              </a:rPr>
              <a:t>the</a:t>
            </a:r>
            <a:endParaRPr lang="en-US" sz="3200" dirty="0">
              <a:latin typeface="Century Gothic" charset="0"/>
              <a:ea typeface="Century Gothic" charset="0"/>
              <a:cs typeface="Century Gothic" charset="0"/>
            </a:endParaRPr>
          </a:p>
        </p:txBody>
      </p:sp>
    </p:spTree>
    <p:extLst>
      <p:ext uri="{BB962C8B-B14F-4D97-AF65-F5344CB8AC3E}">
        <p14:creationId xmlns:p14="http://schemas.microsoft.com/office/powerpoint/2010/main" val="9397143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16322" y="0"/>
            <a:ext cx="9047826" cy="2819400"/>
          </a:xfrm>
          <a:prstGeom prst="rect">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t>
            </a:r>
            <a:endParaRPr lang="en-US"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322" y="0"/>
            <a:ext cx="9144000" cy="6858000"/>
          </a:xfrm>
          <a:prstGeom prst="rect">
            <a:avLst/>
          </a:prstGeom>
        </p:spPr>
      </p:pic>
      <p:sp>
        <p:nvSpPr>
          <p:cNvPr id="5" name="Title 4"/>
          <p:cNvSpPr>
            <a:spLocks noGrp="1"/>
          </p:cNvSpPr>
          <p:nvPr>
            <p:ph type="title" idx="4294967295"/>
          </p:nvPr>
        </p:nvSpPr>
        <p:spPr>
          <a:xfrm>
            <a:off x="102077" y="2895600"/>
            <a:ext cx="7086649" cy="458279"/>
          </a:xfrm>
        </p:spPr>
        <p:txBody>
          <a:bodyPr>
            <a:noAutofit/>
          </a:bodyPr>
          <a:lstStyle/>
          <a:p>
            <a:r>
              <a:rPr lang="en-US" sz="3100" b="0" dirty="0" smtClean="0">
                <a:solidFill>
                  <a:srgbClr val="00B0F0"/>
                </a:solidFill>
                <a:effectLst>
                  <a:outerShdw blurRad="50800" dist="38100" dir="2700000" algn="tl" rotWithShape="0">
                    <a:prstClr val="black">
                      <a:alpha val="40000"/>
                    </a:prstClr>
                  </a:outerShdw>
                </a:effectLst>
                <a:latin typeface="KG The Last Time Bubble" charset="0"/>
                <a:ea typeface="KG The Last Time Bubble" charset="0"/>
                <a:cs typeface="KG The Last Time Bubble" charset="0"/>
              </a:rPr>
              <a:t>Certificate</a:t>
            </a:r>
            <a:r>
              <a:rPr lang="en-US" sz="3100" b="0" dirty="0" smtClean="0">
                <a:solidFill>
                  <a:srgbClr val="7BCF27"/>
                </a:solidFill>
                <a:effectLst>
                  <a:outerShdw blurRad="50800" dist="38100" dir="2700000" algn="tl" rotWithShape="0">
                    <a:prstClr val="black">
                      <a:alpha val="40000"/>
                    </a:prstClr>
                  </a:outerShdw>
                </a:effectLst>
                <a:latin typeface="KG The Last Time Bubble" charset="0"/>
                <a:ea typeface="KG The Last Time Bubble" charset="0"/>
                <a:cs typeface="KG The Last Time Bubble" charset="0"/>
              </a:rPr>
              <a:t> </a:t>
            </a:r>
            <a:r>
              <a:rPr lang="en-US" sz="3100" b="0" dirty="0" smtClean="0">
                <a:solidFill>
                  <a:schemeClr val="accent2"/>
                </a:solidFill>
                <a:effectLst>
                  <a:outerShdw blurRad="50800" dist="38100" dir="2700000" algn="tl" rotWithShape="0">
                    <a:prstClr val="black">
                      <a:alpha val="40000"/>
                    </a:prstClr>
                  </a:outerShdw>
                </a:effectLst>
                <a:latin typeface="KG The Last Time Bubble" charset="0"/>
                <a:ea typeface="KG The Last Time Bubble" charset="0"/>
                <a:cs typeface="KG The Last Time Bubble" charset="0"/>
              </a:rPr>
              <a:t>of </a:t>
            </a:r>
            <a:r>
              <a:rPr lang="en-US" sz="3100" b="0" dirty="0" smtClean="0">
                <a:solidFill>
                  <a:schemeClr val="accent6"/>
                </a:solidFill>
                <a:effectLst>
                  <a:outerShdw blurRad="50800" dist="38100" dir="2700000" algn="tl" rotWithShape="0">
                    <a:prstClr val="black">
                      <a:alpha val="40000"/>
                    </a:prstClr>
                  </a:outerShdw>
                </a:effectLst>
                <a:latin typeface="KG The Last Time Bubble" charset="0"/>
                <a:ea typeface="KG The Last Time Bubble" charset="0"/>
                <a:cs typeface="KG The Last Time Bubble" charset="0"/>
              </a:rPr>
              <a:t>completion</a:t>
            </a:r>
            <a:endParaRPr lang="en-US" sz="3100" dirty="0">
              <a:ln w="10160">
                <a:solidFill>
                  <a:schemeClr val="accent3"/>
                </a:solidFill>
                <a:prstDash val="solid"/>
              </a:ln>
              <a:solidFill>
                <a:schemeClr val="accent6"/>
              </a:solidFill>
              <a:effectLst>
                <a:outerShdw blurRad="50800" dist="38100" dir="2700000" algn="tl" rotWithShape="0">
                  <a:prstClr val="black">
                    <a:alpha val="40000"/>
                  </a:prstClr>
                </a:outerShdw>
              </a:effectLst>
              <a:latin typeface="KG The Last Time Bubble" charset="0"/>
              <a:ea typeface="KG The Last Time Bubble" charset="0"/>
              <a:cs typeface="KG The Last Time Bubble" charset="0"/>
            </a:endParaRPr>
          </a:p>
        </p:txBody>
      </p:sp>
      <p:sp>
        <p:nvSpPr>
          <p:cNvPr id="22" name="Rectangle 21"/>
          <p:cNvSpPr/>
          <p:nvPr/>
        </p:nvSpPr>
        <p:spPr>
          <a:xfrm>
            <a:off x="7233899" y="2895600"/>
            <a:ext cx="1828751" cy="3886200"/>
          </a:xfrm>
          <a:prstGeom prst="rect">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2"/>
          <p:cNvSpPr txBox="1">
            <a:spLocks/>
          </p:cNvSpPr>
          <p:nvPr/>
        </p:nvSpPr>
        <p:spPr>
          <a:xfrm>
            <a:off x="7235700" y="4669524"/>
            <a:ext cx="1825148" cy="379920"/>
          </a:xfrm>
          <a:prstGeom prst="rect">
            <a:avLst/>
          </a:prstGeom>
        </p:spPr>
        <p:txBody>
          <a:bodyPr vert="horz" lIns="91440" tIns="45720" rIns="91440" bIns="45720" rtlCol="0" anchor="t" anchorCtr="0">
            <a:noAutofit/>
          </a:bodyPr>
          <a:lstStyle>
            <a:lvl1pPr marL="342900" indent="-342900" algn="r" defTabSz="914400" rtl="0" eaLnBrk="1" latinLnBrk="0" hangingPunct="1">
              <a:spcBef>
                <a:spcPct val="20000"/>
              </a:spcBef>
              <a:buFont typeface="Arial" pitchFamily="34" charset="0"/>
              <a:buNone/>
              <a:defRPr lang="en-US" sz="2200" kern="1200" dirty="0" smtClean="0">
                <a:solidFill>
                  <a:schemeClr val="tx1">
                    <a:lumMod val="75000"/>
                    <a:lumOff val="25000"/>
                  </a:schemeClr>
                </a:solidFill>
                <a:latin typeface="Calibri"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pPr>
            <a:r>
              <a:rPr lang="en-US" sz="1000" dirty="0" smtClean="0">
                <a:latin typeface="Century Gothic" charset="0"/>
                <a:ea typeface="Century Gothic" charset="0"/>
                <a:cs typeface="Century Gothic" charset="0"/>
              </a:rPr>
              <a:t>GRAHAMSTOWN</a:t>
            </a:r>
          </a:p>
          <a:p>
            <a:pPr marL="0" indent="0" algn="ctr">
              <a:spcBef>
                <a:spcPts val="0"/>
              </a:spcBef>
            </a:pPr>
            <a:r>
              <a:rPr lang="en-US" sz="1000" dirty="0" smtClean="0">
                <a:latin typeface="Century Gothic" charset="0"/>
                <a:ea typeface="Century Gothic" charset="0"/>
                <a:cs typeface="Century Gothic" charset="0"/>
              </a:rPr>
              <a:t>MAY 2016</a:t>
            </a:r>
            <a:endParaRPr lang="en-US" sz="1000" dirty="0">
              <a:latin typeface="Century Gothic" charset="0"/>
              <a:ea typeface="Century Gothic" charset="0"/>
              <a:cs typeface="Century Gothic" charset="0"/>
            </a:endParaRPr>
          </a:p>
        </p:txBody>
      </p:sp>
      <p:pic>
        <p:nvPicPr>
          <p:cNvPr id="12" name="Picture 11"/>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583051" y="5651660"/>
            <a:ext cx="1130446" cy="527924"/>
          </a:xfrm>
          <a:prstGeom prst="rect">
            <a:avLst/>
          </a:prstGeom>
        </p:spPr>
      </p:pic>
      <p:sp>
        <p:nvSpPr>
          <p:cNvPr id="13" name="Text Placeholder 2"/>
          <p:cNvSpPr txBox="1">
            <a:spLocks/>
          </p:cNvSpPr>
          <p:nvPr/>
        </p:nvSpPr>
        <p:spPr>
          <a:xfrm>
            <a:off x="7235700" y="6056743"/>
            <a:ext cx="1825148" cy="725057"/>
          </a:xfrm>
          <a:prstGeom prst="rect">
            <a:avLst/>
          </a:prstGeom>
        </p:spPr>
        <p:txBody>
          <a:bodyPr vert="horz" lIns="91440" tIns="45720" rIns="91440" bIns="45720" rtlCol="0" anchor="t" anchorCtr="0">
            <a:noAutofit/>
          </a:bodyPr>
          <a:lstStyle>
            <a:lvl1pPr marL="342900" indent="-342900" algn="r" defTabSz="914400" rtl="0" eaLnBrk="1" latinLnBrk="0" hangingPunct="1">
              <a:spcBef>
                <a:spcPct val="20000"/>
              </a:spcBef>
              <a:buFont typeface="Arial" pitchFamily="34" charset="0"/>
              <a:buNone/>
              <a:defRPr lang="en-US" sz="2200" kern="1200" dirty="0" smtClean="0">
                <a:solidFill>
                  <a:schemeClr val="tx1">
                    <a:lumMod val="75000"/>
                    <a:lumOff val="25000"/>
                  </a:schemeClr>
                </a:solidFill>
                <a:latin typeface="Calibri"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pPr>
            <a:r>
              <a:rPr lang="en-US" sz="1000" dirty="0" smtClean="0">
                <a:latin typeface="Century Gothic" charset="0"/>
                <a:ea typeface="Century Gothic" charset="0"/>
                <a:cs typeface="Century Gothic" charset="0"/>
              </a:rPr>
              <a:t>Dr. Debbie Stott</a:t>
            </a:r>
          </a:p>
          <a:p>
            <a:pPr marL="0" indent="0" algn="ctr">
              <a:spcBef>
                <a:spcPts val="0"/>
              </a:spcBef>
            </a:pPr>
            <a:r>
              <a:rPr lang="en-US" sz="1000" dirty="0" smtClean="0">
                <a:latin typeface="Century Gothic" charset="0"/>
                <a:ea typeface="Century Gothic" charset="0"/>
                <a:cs typeface="Century Gothic" charset="0"/>
              </a:rPr>
              <a:t>STEAM Camp Coordinator</a:t>
            </a:r>
          </a:p>
          <a:p>
            <a:pPr marL="0" indent="0" algn="ctr">
              <a:spcBef>
                <a:spcPts val="0"/>
              </a:spcBef>
            </a:pPr>
            <a:r>
              <a:rPr lang="en-US" sz="1000" dirty="0" smtClean="0">
                <a:latin typeface="Century Gothic" charset="0"/>
                <a:ea typeface="Century Gothic" charset="0"/>
                <a:cs typeface="Century Gothic" charset="0"/>
              </a:rPr>
              <a:t>South African Numeracy Chair Project</a:t>
            </a:r>
            <a:endParaRPr lang="en-US" sz="1000" dirty="0">
              <a:latin typeface="Century Gothic" charset="0"/>
              <a:ea typeface="Century Gothic" charset="0"/>
              <a:cs typeface="Century Gothic" charset="0"/>
            </a:endParaRPr>
          </a:p>
        </p:txBody>
      </p:sp>
      <p:pic>
        <p:nvPicPr>
          <p:cNvPr id="15" name="Picture 14"/>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313750" y="2970721"/>
            <a:ext cx="1669049" cy="1677479"/>
          </a:xfrm>
          <a:prstGeom prst="rect">
            <a:avLst/>
          </a:prstGeom>
        </p:spPr>
      </p:pic>
      <p:sp>
        <p:nvSpPr>
          <p:cNvPr id="23" name="Title 4"/>
          <p:cNvSpPr txBox="1">
            <a:spLocks/>
          </p:cNvSpPr>
          <p:nvPr/>
        </p:nvSpPr>
        <p:spPr>
          <a:xfrm>
            <a:off x="3333456" y="5257800"/>
            <a:ext cx="3855270" cy="45827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endParaRPr lang="en-US" sz="2800" dirty="0" smtClean="0">
              <a:latin typeface="+mn-lt"/>
              <a:ea typeface="KG The Last Time Bubble" charset="0"/>
              <a:cs typeface="KG The Last Time Bubble" charset="0"/>
            </a:endParaRPr>
          </a:p>
        </p:txBody>
      </p:sp>
      <p:sp>
        <p:nvSpPr>
          <p:cNvPr id="16" name="Rectangle 15"/>
          <p:cNvSpPr/>
          <p:nvPr/>
        </p:nvSpPr>
        <p:spPr>
          <a:xfrm>
            <a:off x="3124200" y="3657601"/>
            <a:ext cx="4031697" cy="1600200"/>
          </a:xfrm>
          <a:prstGeom prst="rect">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25" name="Title 4"/>
          <p:cNvSpPr txBox="1">
            <a:spLocks/>
          </p:cNvSpPr>
          <p:nvPr/>
        </p:nvSpPr>
        <p:spPr>
          <a:xfrm>
            <a:off x="2921477" y="3975144"/>
            <a:ext cx="4267249" cy="91413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3200" dirty="0" err="1" smtClean="0">
                <a:latin typeface="Century Gothic" charset="0"/>
                <a:ea typeface="Century Gothic" charset="0"/>
                <a:cs typeface="Century Gothic" charset="0"/>
              </a:rPr>
              <a:t>Zikhona</a:t>
            </a:r>
            <a:r>
              <a:rPr lang="en-US" sz="3200" dirty="0">
                <a:latin typeface="Century Gothic" charset="0"/>
                <a:ea typeface="Century Gothic" charset="0"/>
                <a:cs typeface="Century Gothic" charset="0"/>
              </a:rPr>
              <a:t> </a:t>
            </a:r>
            <a:r>
              <a:rPr lang="en-US" sz="3200" dirty="0" err="1">
                <a:latin typeface="Century Gothic" charset="0"/>
                <a:ea typeface="Century Gothic" charset="0"/>
                <a:cs typeface="Century Gothic" charset="0"/>
              </a:rPr>
              <a:t>Silatsha</a:t>
            </a:r>
            <a:endParaRPr lang="en-US" sz="3200" dirty="0" smtClean="0">
              <a:latin typeface="Century Gothic" charset="0"/>
              <a:ea typeface="Century Gothic" charset="0"/>
              <a:cs typeface="Century Gothic" charset="0"/>
            </a:endParaRPr>
          </a:p>
          <a:p>
            <a:pPr algn="r"/>
            <a:r>
              <a:rPr lang="en-US" sz="3200" dirty="0">
                <a:latin typeface="Century Gothic" charset="0"/>
                <a:ea typeface="Century Gothic" charset="0"/>
                <a:cs typeface="Century Gothic" charset="0"/>
              </a:rPr>
              <a:t>Assumption </a:t>
            </a:r>
            <a:r>
              <a:rPr lang="en-US" sz="3200" dirty="0" smtClean="0">
                <a:latin typeface="Century Gothic" charset="0"/>
                <a:ea typeface="Century Gothic" charset="0"/>
                <a:cs typeface="Century Gothic" charset="0"/>
              </a:rPr>
              <a:t>Centre</a:t>
            </a:r>
          </a:p>
          <a:p>
            <a:pPr algn="r"/>
            <a:r>
              <a:rPr lang="en-US" sz="3200" dirty="0">
                <a:latin typeface="Century Gothic" charset="0"/>
                <a:ea typeface="Century Gothic" charset="0"/>
                <a:cs typeface="Century Gothic" charset="0"/>
              </a:rPr>
              <a:t>has completed </a:t>
            </a:r>
            <a:r>
              <a:rPr lang="en-US" sz="3200" dirty="0" smtClean="0">
                <a:latin typeface="Century Gothic" charset="0"/>
                <a:ea typeface="Century Gothic" charset="0"/>
                <a:cs typeface="Century Gothic" charset="0"/>
              </a:rPr>
              <a:t>the</a:t>
            </a:r>
            <a:endParaRPr lang="en-US" sz="3200" dirty="0">
              <a:latin typeface="Century Gothic" charset="0"/>
              <a:ea typeface="Century Gothic" charset="0"/>
              <a:cs typeface="Century Gothic" charset="0"/>
            </a:endParaRPr>
          </a:p>
        </p:txBody>
      </p:sp>
    </p:spTree>
    <p:extLst>
      <p:ext uri="{BB962C8B-B14F-4D97-AF65-F5344CB8AC3E}">
        <p14:creationId xmlns:p14="http://schemas.microsoft.com/office/powerpoint/2010/main" val="21020285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16322" y="0"/>
            <a:ext cx="9047826" cy="2819400"/>
          </a:xfrm>
          <a:prstGeom prst="rect">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t>
            </a:r>
            <a:endParaRPr lang="en-US"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322" y="0"/>
            <a:ext cx="9144000" cy="6858000"/>
          </a:xfrm>
          <a:prstGeom prst="rect">
            <a:avLst/>
          </a:prstGeom>
        </p:spPr>
      </p:pic>
      <p:sp>
        <p:nvSpPr>
          <p:cNvPr id="5" name="Title 4"/>
          <p:cNvSpPr>
            <a:spLocks noGrp="1"/>
          </p:cNvSpPr>
          <p:nvPr>
            <p:ph type="title" idx="4294967295"/>
          </p:nvPr>
        </p:nvSpPr>
        <p:spPr>
          <a:xfrm>
            <a:off x="102077" y="2895600"/>
            <a:ext cx="7086649" cy="458279"/>
          </a:xfrm>
        </p:spPr>
        <p:txBody>
          <a:bodyPr>
            <a:noAutofit/>
          </a:bodyPr>
          <a:lstStyle/>
          <a:p>
            <a:r>
              <a:rPr lang="en-US" sz="3100" b="0" dirty="0" smtClean="0">
                <a:solidFill>
                  <a:srgbClr val="00B0F0"/>
                </a:solidFill>
                <a:effectLst>
                  <a:outerShdw blurRad="50800" dist="38100" dir="2700000" algn="tl" rotWithShape="0">
                    <a:prstClr val="black">
                      <a:alpha val="40000"/>
                    </a:prstClr>
                  </a:outerShdw>
                </a:effectLst>
                <a:latin typeface="KG The Last Time Bubble" charset="0"/>
                <a:ea typeface="KG The Last Time Bubble" charset="0"/>
                <a:cs typeface="KG The Last Time Bubble" charset="0"/>
              </a:rPr>
              <a:t>Certificate</a:t>
            </a:r>
            <a:r>
              <a:rPr lang="en-US" sz="3100" b="0" dirty="0" smtClean="0">
                <a:solidFill>
                  <a:srgbClr val="7BCF27"/>
                </a:solidFill>
                <a:effectLst>
                  <a:outerShdw blurRad="50800" dist="38100" dir="2700000" algn="tl" rotWithShape="0">
                    <a:prstClr val="black">
                      <a:alpha val="40000"/>
                    </a:prstClr>
                  </a:outerShdw>
                </a:effectLst>
                <a:latin typeface="KG The Last Time Bubble" charset="0"/>
                <a:ea typeface="KG The Last Time Bubble" charset="0"/>
                <a:cs typeface="KG The Last Time Bubble" charset="0"/>
              </a:rPr>
              <a:t> </a:t>
            </a:r>
            <a:r>
              <a:rPr lang="en-US" sz="3100" b="0" dirty="0" smtClean="0">
                <a:solidFill>
                  <a:schemeClr val="accent2"/>
                </a:solidFill>
                <a:effectLst>
                  <a:outerShdw blurRad="50800" dist="38100" dir="2700000" algn="tl" rotWithShape="0">
                    <a:prstClr val="black">
                      <a:alpha val="40000"/>
                    </a:prstClr>
                  </a:outerShdw>
                </a:effectLst>
                <a:latin typeface="KG The Last Time Bubble" charset="0"/>
                <a:ea typeface="KG The Last Time Bubble" charset="0"/>
                <a:cs typeface="KG The Last Time Bubble" charset="0"/>
              </a:rPr>
              <a:t>of </a:t>
            </a:r>
            <a:r>
              <a:rPr lang="en-US" sz="3100" b="0" dirty="0" smtClean="0">
                <a:solidFill>
                  <a:schemeClr val="accent6"/>
                </a:solidFill>
                <a:effectLst>
                  <a:outerShdw blurRad="50800" dist="38100" dir="2700000" algn="tl" rotWithShape="0">
                    <a:prstClr val="black">
                      <a:alpha val="40000"/>
                    </a:prstClr>
                  </a:outerShdw>
                </a:effectLst>
                <a:latin typeface="KG The Last Time Bubble" charset="0"/>
                <a:ea typeface="KG The Last Time Bubble" charset="0"/>
                <a:cs typeface="KG The Last Time Bubble" charset="0"/>
              </a:rPr>
              <a:t>completion</a:t>
            </a:r>
            <a:endParaRPr lang="en-US" sz="3100" dirty="0">
              <a:ln w="10160">
                <a:solidFill>
                  <a:schemeClr val="accent3"/>
                </a:solidFill>
                <a:prstDash val="solid"/>
              </a:ln>
              <a:solidFill>
                <a:schemeClr val="accent6"/>
              </a:solidFill>
              <a:effectLst>
                <a:outerShdw blurRad="50800" dist="38100" dir="2700000" algn="tl" rotWithShape="0">
                  <a:prstClr val="black">
                    <a:alpha val="40000"/>
                  </a:prstClr>
                </a:outerShdw>
              </a:effectLst>
              <a:latin typeface="KG The Last Time Bubble" charset="0"/>
              <a:ea typeface="KG The Last Time Bubble" charset="0"/>
              <a:cs typeface="KG The Last Time Bubble" charset="0"/>
            </a:endParaRPr>
          </a:p>
        </p:txBody>
      </p:sp>
      <p:sp>
        <p:nvSpPr>
          <p:cNvPr id="22" name="Rectangle 21"/>
          <p:cNvSpPr/>
          <p:nvPr/>
        </p:nvSpPr>
        <p:spPr>
          <a:xfrm>
            <a:off x="7233899" y="2895600"/>
            <a:ext cx="1828751" cy="3886200"/>
          </a:xfrm>
          <a:prstGeom prst="rect">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2"/>
          <p:cNvSpPr txBox="1">
            <a:spLocks/>
          </p:cNvSpPr>
          <p:nvPr/>
        </p:nvSpPr>
        <p:spPr>
          <a:xfrm>
            <a:off x="7235700" y="4669524"/>
            <a:ext cx="1825148" cy="379920"/>
          </a:xfrm>
          <a:prstGeom prst="rect">
            <a:avLst/>
          </a:prstGeom>
        </p:spPr>
        <p:txBody>
          <a:bodyPr vert="horz" lIns="91440" tIns="45720" rIns="91440" bIns="45720" rtlCol="0" anchor="t" anchorCtr="0">
            <a:noAutofit/>
          </a:bodyPr>
          <a:lstStyle>
            <a:lvl1pPr marL="342900" indent="-342900" algn="r" defTabSz="914400" rtl="0" eaLnBrk="1" latinLnBrk="0" hangingPunct="1">
              <a:spcBef>
                <a:spcPct val="20000"/>
              </a:spcBef>
              <a:buFont typeface="Arial" pitchFamily="34" charset="0"/>
              <a:buNone/>
              <a:defRPr lang="en-US" sz="2200" kern="1200" dirty="0" smtClean="0">
                <a:solidFill>
                  <a:schemeClr val="tx1">
                    <a:lumMod val="75000"/>
                    <a:lumOff val="25000"/>
                  </a:schemeClr>
                </a:solidFill>
                <a:latin typeface="Calibri"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pPr>
            <a:r>
              <a:rPr lang="en-US" sz="1000" dirty="0" smtClean="0">
                <a:latin typeface="Century Gothic" charset="0"/>
                <a:ea typeface="Century Gothic" charset="0"/>
                <a:cs typeface="Century Gothic" charset="0"/>
              </a:rPr>
              <a:t>GRAHAMSTOWN</a:t>
            </a:r>
          </a:p>
          <a:p>
            <a:pPr marL="0" indent="0" algn="ctr">
              <a:spcBef>
                <a:spcPts val="0"/>
              </a:spcBef>
            </a:pPr>
            <a:r>
              <a:rPr lang="en-US" sz="1000" dirty="0" smtClean="0">
                <a:latin typeface="Century Gothic" charset="0"/>
                <a:ea typeface="Century Gothic" charset="0"/>
                <a:cs typeface="Century Gothic" charset="0"/>
              </a:rPr>
              <a:t>MAY 2016</a:t>
            </a:r>
            <a:endParaRPr lang="en-US" sz="1000" dirty="0">
              <a:latin typeface="Century Gothic" charset="0"/>
              <a:ea typeface="Century Gothic" charset="0"/>
              <a:cs typeface="Century Gothic" charset="0"/>
            </a:endParaRPr>
          </a:p>
        </p:txBody>
      </p:sp>
      <p:pic>
        <p:nvPicPr>
          <p:cNvPr id="12" name="Picture 11"/>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583051" y="5651660"/>
            <a:ext cx="1130446" cy="527924"/>
          </a:xfrm>
          <a:prstGeom prst="rect">
            <a:avLst/>
          </a:prstGeom>
        </p:spPr>
      </p:pic>
      <p:sp>
        <p:nvSpPr>
          <p:cNvPr id="13" name="Text Placeholder 2"/>
          <p:cNvSpPr txBox="1">
            <a:spLocks/>
          </p:cNvSpPr>
          <p:nvPr/>
        </p:nvSpPr>
        <p:spPr>
          <a:xfrm>
            <a:off x="7235700" y="6056743"/>
            <a:ext cx="1825148" cy="725057"/>
          </a:xfrm>
          <a:prstGeom prst="rect">
            <a:avLst/>
          </a:prstGeom>
        </p:spPr>
        <p:txBody>
          <a:bodyPr vert="horz" lIns="91440" tIns="45720" rIns="91440" bIns="45720" rtlCol="0" anchor="t" anchorCtr="0">
            <a:noAutofit/>
          </a:bodyPr>
          <a:lstStyle>
            <a:lvl1pPr marL="342900" indent="-342900" algn="r" defTabSz="914400" rtl="0" eaLnBrk="1" latinLnBrk="0" hangingPunct="1">
              <a:spcBef>
                <a:spcPct val="20000"/>
              </a:spcBef>
              <a:buFont typeface="Arial" pitchFamily="34" charset="0"/>
              <a:buNone/>
              <a:defRPr lang="en-US" sz="2200" kern="1200" dirty="0" smtClean="0">
                <a:solidFill>
                  <a:schemeClr val="tx1">
                    <a:lumMod val="75000"/>
                    <a:lumOff val="25000"/>
                  </a:schemeClr>
                </a:solidFill>
                <a:latin typeface="Calibri"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pPr>
            <a:r>
              <a:rPr lang="en-US" sz="1000" dirty="0" smtClean="0">
                <a:latin typeface="Century Gothic" charset="0"/>
                <a:ea typeface="Century Gothic" charset="0"/>
                <a:cs typeface="Century Gothic" charset="0"/>
              </a:rPr>
              <a:t>Dr. Debbie Stott</a:t>
            </a:r>
          </a:p>
          <a:p>
            <a:pPr marL="0" indent="0" algn="ctr">
              <a:spcBef>
                <a:spcPts val="0"/>
              </a:spcBef>
            </a:pPr>
            <a:r>
              <a:rPr lang="en-US" sz="1000" dirty="0" smtClean="0">
                <a:latin typeface="Century Gothic" charset="0"/>
                <a:ea typeface="Century Gothic" charset="0"/>
                <a:cs typeface="Century Gothic" charset="0"/>
              </a:rPr>
              <a:t>STEAM Camp Coordinator</a:t>
            </a:r>
          </a:p>
          <a:p>
            <a:pPr marL="0" indent="0" algn="ctr">
              <a:spcBef>
                <a:spcPts val="0"/>
              </a:spcBef>
            </a:pPr>
            <a:r>
              <a:rPr lang="en-US" sz="1000" dirty="0" smtClean="0">
                <a:latin typeface="Century Gothic" charset="0"/>
                <a:ea typeface="Century Gothic" charset="0"/>
                <a:cs typeface="Century Gothic" charset="0"/>
              </a:rPr>
              <a:t>South African Numeracy Chair Project</a:t>
            </a:r>
            <a:endParaRPr lang="en-US" sz="1000" dirty="0">
              <a:latin typeface="Century Gothic" charset="0"/>
              <a:ea typeface="Century Gothic" charset="0"/>
              <a:cs typeface="Century Gothic" charset="0"/>
            </a:endParaRPr>
          </a:p>
        </p:txBody>
      </p:sp>
      <p:pic>
        <p:nvPicPr>
          <p:cNvPr id="15" name="Picture 14"/>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313750" y="2970721"/>
            <a:ext cx="1669049" cy="1677479"/>
          </a:xfrm>
          <a:prstGeom prst="rect">
            <a:avLst/>
          </a:prstGeom>
        </p:spPr>
      </p:pic>
      <p:sp>
        <p:nvSpPr>
          <p:cNvPr id="23" name="Title 4"/>
          <p:cNvSpPr txBox="1">
            <a:spLocks/>
          </p:cNvSpPr>
          <p:nvPr/>
        </p:nvSpPr>
        <p:spPr>
          <a:xfrm>
            <a:off x="3333456" y="5257800"/>
            <a:ext cx="3855270" cy="45827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endParaRPr lang="en-US" sz="2800" dirty="0" smtClean="0">
              <a:latin typeface="+mn-lt"/>
              <a:ea typeface="KG The Last Time Bubble" charset="0"/>
              <a:cs typeface="KG The Last Time Bubble" charset="0"/>
            </a:endParaRPr>
          </a:p>
        </p:txBody>
      </p:sp>
      <p:sp>
        <p:nvSpPr>
          <p:cNvPr id="16" name="Rectangle 15"/>
          <p:cNvSpPr/>
          <p:nvPr/>
        </p:nvSpPr>
        <p:spPr>
          <a:xfrm>
            <a:off x="3124200" y="3657601"/>
            <a:ext cx="4031697" cy="1600200"/>
          </a:xfrm>
          <a:prstGeom prst="rect">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25" name="Title 4"/>
          <p:cNvSpPr txBox="1">
            <a:spLocks/>
          </p:cNvSpPr>
          <p:nvPr/>
        </p:nvSpPr>
        <p:spPr>
          <a:xfrm>
            <a:off x="2921477" y="3975144"/>
            <a:ext cx="4267249" cy="91413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3200" dirty="0" err="1" smtClean="0">
                <a:latin typeface="Century Gothic" charset="0"/>
                <a:ea typeface="Century Gothic" charset="0"/>
                <a:cs typeface="Century Gothic" charset="0"/>
              </a:rPr>
              <a:t>Yonelo</a:t>
            </a:r>
            <a:r>
              <a:rPr lang="en-US" sz="3200" dirty="0">
                <a:latin typeface="Century Gothic" charset="0"/>
                <a:ea typeface="Century Gothic" charset="0"/>
                <a:cs typeface="Century Gothic" charset="0"/>
              </a:rPr>
              <a:t> </a:t>
            </a:r>
            <a:r>
              <a:rPr lang="en-US" sz="3200" dirty="0" err="1">
                <a:latin typeface="Century Gothic" charset="0"/>
                <a:ea typeface="Century Gothic" charset="0"/>
                <a:cs typeface="Century Gothic" charset="0"/>
              </a:rPr>
              <a:t>Xhalipi</a:t>
            </a:r>
            <a:endParaRPr lang="en-US" sz="3200" dirty="0" smtClean="0">
              <a:latin typeface="Century Gothic" charset="0"/>
              <a:ea typeface="Century Gothic" charset="0"/>
              <a:cs typeface="Century Gothic" charset="0"/>
            </a:endParaRPr>
          </a:p>
          <a:p>
            <a:pPr algn="r"/>
            <a:r>
              <a:rPr lang="en-US" sz="3200" dirty="0">
                <a:latin typeface="Century Gothic" charset="0"/>
                <a:ea typeface="Century Gothic" charset="0"/>
                <a:cs typeface="Century Gothic" charset="0"/>
              </a:rPr>
              <a:t>Assumption </a:t>
            </a:r>
            <a:r>
              <a:rPr lang="en-US" sz="3200" dirty="0" smtClean="0">
                <a:latin typeface="Century Gothic" charset="0"/>
                <a:ea typeface="Century Gothic" charset="0"/>
                <a:cs typeface="Century Gothic" charset="0"/>
              </a:rPr>
              <a:t>Centre</a:t>
            </a:r>
          </a:p>
          <a:p>
            <a:pPr algn="r"/>
            <a:r>
              <a:rPr lang="en-US" sz="3200" dirty="0">
                <a:latin typeface="Century Gothic" charset="0"/>
                <a:ea typeface="Century Gothic" charset="0"/>
                <a:cs typeface="Century Gothic" charset="0"/>
              </a:rPr>
              <a:t>has completed </a:t>
            </a:r>
            <a:r>
              <a:rPr lang="en-US" sz="3200" dirty="0" smtClean="0">
                <a:latin typeface="Century Gothic" charset="0"/>
                <a:ea typeface="Century Gothic" charset="0"/>
                <a:cs typeface="Century Gothic" charset="0"/>
              </a:rPr>
              <a:t>the</a:t>
            </a:r>
            <a:endParaRPr lang="en-US" sz="3200" dirty="0">
              <a:latin typeface="Century Gothic" charset="0"/>
              <a:ea typeface="Century Gothic" charset="0"/>
              <a:cs typeface="Century Gothic" charset="0"/>
            </a:endParaRPr>
          </a:p>
        </p:txBody>
      </p:sp>
    </p:spTree>
    <p:extLst>
      <p:ext uri="{BB962C8B-B14F-4D97-AF65-F5344CB8AC3E}">
        <p14:creationId xmlns:p14="http://schemas.microsoft.com/office/powerpoint/2010/main" val="14999375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16322" y="0"/>
            <a:ext cx="9047826" cy="2819400"/>
          </a:xfrm>
          <a:prstGeom prst="rect">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t>
            </a:r>
            <a:endParaRPr lang="en-US"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322" y="0"/>
            <a:ext cx="9144000" cy="6858000"/>
          </a:xfrm>
          <a:prstGeom prst="rect">
            <a:avLst/>
          </a:prstGeom>
        </p:spPr>
      </p:pic>
      <p:sp>
        <p:nvSpPr>
          <p:cNvPr id="5" name="Title 4"/>
          <p:cNvSpPr>
            <a:spLocks noGrp="1"/>
          </p:cNvSpPr>
          <p:nvPr>
            <p:ph type="title" idx="4294967295"/>
          </p:nvPr>
        </p:nvSpPr>
        <p:spPr>
          <a:xfrm>
            <a:off x="102077" y="2895600"/>
            <a:ext cx="7086649" cy="458279"/>
          </a:xfrm>
        </p:spPr>
        <p:txBody>
          <a:bodyPr>
            <a:noAutofit/>
          </a:bodyPr>
          <a:lstStyle/>
          <a:p>
            <a:r>
              <a:rPr lang="en-US" sz="2900" b="0" dirty="0" smtClean="0">
                <a:solidFill>
                  <a:srgbClr val="00B0F0"/>
                </a:solidFill>
                <a:effectLst>
                  <a:outerShdw blurRad="50800" dist="38100" dir="2700000" algn="tl" rotWithShape="0">
                    <a:prstClr val="black">
                      <a:alpha val="40000"/>
                    </a:prstClr>
                  </a:outerShdw>
                </a:effectLst>
                <a:latin typeface="KG The Last Time Bubble" charset="0"/>
                <a:ea typeface="KG The Last Time Bubble" charset="0"/>
                <a:cs typeface="KG The Last Time Bubble" charset="0"/>
              </a:rPr>
              <a:t>Certificate</a:t>
            </a:r>
            <a:r>
              <a:rPr lang="en-US" sz="2900" b="0" dirty="0" smtClean="0">
                <a:solidFill>
                  <a:srgbClr val="7BCF27"/>
                </a:solidFill>
                <a:effectLst>
                  <a:outerShdw blurRad="50800" dist="38100" dir="2700000" algn="tl" rotWithShape="0">
                    <a:prstClr val="black">
                      <a:alpha val="40000"/>
                    </a:prstClr>
                  </a:outerShdw>
                </a:effectLst>
                <a:latin typeface="KG The Last Time Bubble" charset="0"/>
                <a:ea typeface="KG The Last Time Bubble" charset="0"/>
                <a:cs typeface="KG The Last Time Bubble" charset="0"/>
              </a:rPr>
              <a:t> </a:t>
            </a:r>
            <a:r>
              <a:rPr lang="en-US" sz="2900" b="0" dirty="0" smtClean="0">
                <a:solidFill>
                  <a:schemeClr val="accent2"/>
                </a:solidFill>
                <a:effectLst>
                  <a:outerShdw blurRad="50800" dist="38100" dir="2700000" algn="tl" rotWithShape="0">
                    <a:prstClr val="black">
                      <a:alpha val="40000"/>
                    </a:prstClr>
                  </a:outerShdw>
                </a:effectLst>
                <a:latin typeface="KG The Last Time Bubble" charset="0"/>
                <a:ea typeface="KG The Last Time Bubble" charset="0"/>
                <a:cs typeface="KG The Last Time Bubble" charset="0"/>
              </a:rPr>
              <a:t>of </a:t>
            </a:r>
            <a:r>
              <a:rPr lang="en-US" sz="2900" b="0" dirty="0" smtClean="0">
                <a:solidFill>
                  <a:schemeClr val="accent6"/>
                </a:solidFill>
                <a:effectLst>
                  <a:outerShdw blurRad="50800" dist="38100" dir="2700000" algn="tl" rotWithShape="0">
                    <a:prstClr val="black">
                      <a:alpha val="40000"/>
                    </a:prstClr>
                  </a:outerShdw>
                </a:effectLst>
                <a:latin typeface="KG The Last Time Bubble" charset="0"/>
                <a:ea typeface="KG The Last Time Bubble" charset="0"/>
                <a:cs typeface="KG The Last Time Bubble" charset="0"/>
              </a:rPr>
              <a:t>participation</a:t>
            </a:r>
            <a:endParaRPr lang="en-US" sz="2900" dirty="0">
              <a:ln w="10160">
                <a:solidFill>
                  <a:schemeClr val="accent3"/>
                </a:solidFill>
                <a:prstDash val="solid"/>
              </a:ln>
              <a:solidFill>
                <a:schemeClr val="accent6"/>
              </a:solidFill>
              <a:effectLst>
                <a:outerShdw blurRad="50800" dist="38100" dir="2700000" algn="tl" rotWithShape="0">
                  <a:prstClr val="black">
                    <a:alpha val="40000"/>
                  </a:prstClr>
                </a:outerShdw>
              </a:effectLst>
              <a:latin typeface="KG The Last Time Bubble" charset="0"/>
              <a:ea typeface="KG The Last Time Bubble" charset="0"/>
              <a:cs typeface="KG The Last Time Bubble" charset="0"/>
            </a:endParaRPr>
          </a:p>
        </p:txBody>
      </p:sp>
      <p:sp>
        <p:nvSpPr>
          <p:cNvPr id="22" name="Rectangle 21"/>
          <p:cNvSpPr/>
          <p:nvPr/>
        </p:nvSpPr>
        <p:spPr>
          <a:xfrm>
            <a:off x="7233899" y="2895600"/>
            <a:ext cx="1828751" cy="3886200"/>
          </a:xfrm>
          <a:prstGeom prst="rect">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2"/>
          <p:cNvSpPr txBox="1">
            <a:spLocks/>
          </p:cNvSpPr>
          <p:nvPr/>
        </p:nvSpPr>
        <p:spPr>
          <a:xfrm>
            <a:off x="7235700" y="4669524"/>
            <a:ext cx="1825148" cy="379920"/>
          </a:xfrm>
          <a:prstGeom prst="rect">
            <a:avLst/>
          </a:prstGeom>
        </p:spPr>
        <p:txBody>
          <a:bodyPr vert="horz" lIns="91440" tIns="45720" rIns="91440" bIns="45720" rtlCol="0" anchor="t" anchorCtr="0">
            <a:noAutofit/>
          </a:bodyPr>
          <a:lstStyle>
            <a:lvl1pPr marL="342900" indent="-342900" algn="r" defTabSz="914400" rtl="0" eaLnBrk="1" latinLnBrk="0" hangingPunct="1">
              <a:spcBef>
                <a:spcPct val="20000"/>
              </a:spcBef>
              <a:buFont typeface="Arial" pitchFamily="34" charset="0"/>
              <a:buNone/>
              <a:defRPr lang="en-US" sz="2200" kern="1200" dirty="0" smtClean="0">
                <a:solidFill>
                  <a:schemeClr val="tx1">
                    <a:lumMod val="75000"/>
                    <a:lumOff val="25000"/>
                  </a:schemeClr>
                </a:solidFill>
                <a:latin typeface="Calibri"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pPr>
            <a:r>
              <a:rPr lang="en-US" sz="1000" dirty="0" smtClean="0">
                <a:latin typeface="Century Gothic" charset="0"/>
                <a:ea typeface="Century Gothic" charset="0"/>
                <a:cs typeface="Century Gothic" charset="0"/>
              </a:rPr>
              <a:t>GRAHAMSTOWN</a:t>
            </a:r>
          </a:p>
          <a:p>
            <a:pPr marL="0" indent="0" algn="ctr">
              <a:spcBef>
                <a:spcPts val="0"/>
              </a:spcBef>
            </a:pPr>
            <a:r>
              <a:rPr lang="en-US" sz="1000" dirty="0" smtClean="0">
                <a:latin typeface="Century Gothic" charset="0"/>
                <a:ea typeface="Century Gothic" charset="0"/>
                <a:cs typeface="Century Gothic" charset="0"/>
              </a:rPr>
              <a:t>12</a:t>
            </a:r>
            <a:r>
              <a:rPr lang="en-US" sz="1000" baseline="30000" dirty="0" smtClean="0">
                <a:latin typeface="Century Gothic" charset="0"/>
                <a:ea typeface="Century Gothic" charset="0"/>
                <a:cs typeface="Century Gothic" charset="0"/>
              </a:rPr>
              <a:t>th</a:t>
            </a:r>
            <a:r>
              <a:rPr lang="en-US" sz="1000" dirty="0" smtClean="0">
                <a:latin typeface="Century Gothic" charset="0"/>
                <a:ea typeface="Century Gothic" charset="0"/>
                <a:cs typeface="Century Gothic" charset="0"/>
              </a:rPr>
              <a:t> – 15</a:t>
            </a:r>
            <a:r>
              <a:rPr lang="en-US" sz="1000" baseline="30000" dirty="0" smtClean="0">
                <a:latin typeface="Century Gothic" charset="0"/>
                <a:ea typeface="Century Gothic" charset="0"/>
                <a:cs typeface="Century Gothic" charset="0"/>
              </a:rPr>
              <a:t>th</a:t>
            </a:r>
            <a:r>
              <a:rPr lang="en-US" sz="1000" dirty="0" smtClean="0">
                <a:latin typeface="Century Gothic" charset="0"/>
                <a:ea typeface="Century Gothic" charset="0"/>
                <a:cs typeface="Century Gothic" charset="0"/>
              </a:rPr>
              <a:t> MAY 2016</a:t>
            </a:r>
            <a:endParaRPr lang="en-US" sz="1000" dirty="0">
              <a:latin typeface="Century Gothic" charset="0"/>
              <a:ea typeface="Century Gothic" charset="0"/>
              <a:cs typeface="Century Gothic" charset="0"/>
            </a:endParaRPr>
          </a:p>
        </p:txBody>
      </p:sp>
      <p:pic>
        <p:nvPicPr>
          <p:cNvPr id="12" name="Picture 11"/>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583051" y="5651660"/>
            <a:ext cx="1130446" cy="527924"/>
          </a:xfrm>
          <a:prstGeom prst="rect">
            <a:avLst/>
          </a:prstGeom>
        </p:spPr>
      </p:pic>
      <p:sp>
        <p:nvSpPr>
          <p:cNvPr id="13" name="Text Placeholder 2"/>
          <p:cNvSpPr txBox="1">
            <a:spLocks/>
          </p:cNvSpPr>
          <p:nvPr/>
        </p:nvSpPr>
        <p:spPr>
          <a:xfrm>
            <a:off x="7235700" y="6056743"/>
            <a:ext cx="1825148" cy="725057"/>
          </a:xfrm>
          <a:prstGeom prst="rect">
            <a:avLst/>
          </a:prstGeom>
        </p:spPr>
        <p:txBody>
          <a:bodyPr vert="horz" lIns="91440" tIns="45720" rIns="91440" bIns="45720" rtlCol="0" anchor="t" anchorCtr="0">
            <a:noAutofit/>
          </a:bodyPr>
          <a:lstStyle>
            <a:lvl1pPr marL="342900" indent="-342900" algn="r" defTabSz="914400" rtl="0" eaLnBrk="1" latinLnBrk="0" hangingPunct="1">
              <a:spcBef>
                <a:spcPct val="20000"/>
              </a:spcBef>
              <a:buFont typeface="Arial" pitchFamily="34" charset="0"/>
              <a:buNone/>
              <a:defRPr lang="en-US" sz="2200" kern="1200" dirty="0" smtClean="0">
                <a:solidFill>
                  <a:schemeClr val="tx1">
                    <a:lumMod val="75000"/>
                    <a:lumOff val="25000"/>
                  </a:schemeClr>
                </a:solidFill>
                <a:latin typeface="Calibri"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pPr>
            <a:r>
              <a:rPr lang="en-US" sz="1000" dirty="0" smtClean="0">
                <a:latin typeface="Century Gothic" charset="0"/>
                <a:ea typeface="Century Gothic" charset="0"/>
                <a:cs typeface="Century Gothic" charset="0"/>
              </a:rPr>
              <a:t>Dr. Debbie Stott</a:t>
            </a:r>
          </a:p>
          <a:p>
            <a:pPr marL="0" indent="0" algn="ctr">
              <a:spcBef>
                <a:spcPts val="0"/>
              </a:spcBef>
            </a:pPr>
            <a:r>
              <a:rPr lang="en-US" sz="1000" dirty="0" smtClean="0">
                <a:latin typeface="Century Gothic" charset="0"/>
                <a:ea typeface="Century Gothic" charset="0"/>
                <a:cs typeface="Century Gothic" charset="0"/>
              </a:rPr>
              <a:t>STEAM Camp Coordinator</a:t>
            </a:r>
          </a:p>
          <a:p>
            <a:pPr marL="0" indent="0" algn="ctr">
              <a:spcBef>
                <a:spcPts val="0"/>
              </a:spcBef>
            </a:pPr>
            <a:r>
              <a:rPr lang="en-US" sz="1000" dirty="0" smtClean="0">
                <a:latin typeface="Century Gothic" charset="0"/>
                <a:ea typeface="Century Gothic" charset="0"/>
                <a:cs typeface="Century Gothic" charset="0"/>
              </a:rPr>
              <a:t>South African Numeracy Chair Project</a:t>
            </a:r>
            <a:endParaRPr lang="en-US" sz="1000" dirty="0">
              <a:latin typeface="Century Gothic" charset="0"/>
              <a:ea typeface="Century Gothic" charset="0"/>
              <a:cs typeface="Century Gothic" charset="0"/>
            </a:endParaRPr>
          </a:p>
        </p:txBody>
      </p:sp>
      <p:pic>
        <p:nvPicPr>
          <p:cNvPr id="15" name="Picture 14"/>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313750" y="2970721"/>
            <a:ext cx="1669049" cy="1677479"/>
          </a:xfrm>
          <a:prstGeom prst="rect">
            <a:avLst/>
          </a:prstGeom>
        </p:spPr>
      </p:pic>
      <p:sp>
        <p:nvSpPr>
          <p:cNvPr id="23" name="Title 4"/>
          <p:cNvSpPr txBox="1">
            <a:spLocks/>
          </p:cNvSpPr>
          <p:nvPr/>
        </p:nvSpPr>
        <p:spPr>
          <a:xfrm>
            <a:off x="3333456" y="5257800"/>
            <a:ext cx="3855270" cy="45827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endParaRPr lang="en-US" sz="2800" dirty="0" smtClean="0">
              <a:latin typeface="+mn-lt"/>
              <a:ea typeface="KG The Last Time Bubble" charset="0"/>
              <a:cs typeface="KG The Last Time Bubble" charset="0"/>
            </a:endParaRPr>
          </a:p>
        </p:txBody>
      </p:sp>
      <p:sp>
        <p:nvSpPr>
          <p:cNvPr id="16" name="Rectangle 15"/>
          <p:cNvSpPr/>
          <p:nvPr/>
        </p:nvSpPr>
        <p:spPr>
          <a:xfrm>
            <a:off x="3124200" y="3657601"/>
            <a:ext cx="4031697" cy="1600200"/>
          </a:xfrm>
          <a:prstGeom prst="rect">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25" name="Title 4"/>
          <p:cNvSpPr txBox="1">
            <a:spLocks/>
          </p:cNvSpPr>
          <p:nvPr/>
        </p:nvSpPr>
        <p:spPr>
          <a:xfrm>
            <a:off x="2921477" y="3975144"/>
            <a:ext cx="4267249" cy="91413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3200" dirty="0" smtClean="0">
                <a:solidFill>
                  <a:schemeClr val="bg1"/>
                </a:solidFill>
                <a:latin typeface="Century Gothic" charset="0"/>
                <a:ea typeface="Century Gothic" charset="0"/>
                <a:cs typeface="Century Gothic" charset="0"/>
              </a:rPr>
              <a:t>Eunice De Klerk </a:t>
            </a:r>
          </a:p>
          <a:p>
            <a:pPr algn="r"/>
            <a:r>
              <a:rPr lang="en-US" sz="3200" dirty="0">
                <a:solidFill>
                  <a:schemeClr val="bg1"/>
                </a:solidFill>
                <a:latin typeface="Century Gothic" charset="0"/>
                <a:ea typeface="Century Gothic" charset="0"/>
                <a:cs typeface="Century Gothic" charset="0"/>
              </a:rPr>
              <a:t>St. Mary's DCC</a:t>
            </a:r>
            <a:endParaRPr lang="en-US" sz="3200" dirty="0" smtClean="0">
              <a:solidFill>
                <a:schemeClr val="bg1"/>
              </a:solidFill>
              <a:latin typeface="Century Gothic" charset="0"/>
              <a:ea typeface="Century Gothic" charset="0"/>
              <a:cs typeface="Century Gothic" charset="0"/>
            </a:endParaRPr>
          </a:p>
          <a:p>
            <a:pPr algn="r"/>
            <a:r>
              <a:rPr lang="en-US" sz="3200" dirty="0">
                <a:solidFill>
                  <a:schemeClr val="bg1"/>
                </a:solidFill>
                <a:latin typeface="Century Gothic" charset="0"/>
                <a:ea typeface="Century Gothic" charset="0"/>
                <a:cs typeface="Century Gothic" charset="0"/>
              </a:rPr>
              <a:t>p</a:t>
            </a:r>
            <a:r>
              <a:rPr lang="en-US" sz="3200" dirty="0" smtClean="0">
                <a:solidFill>
                  <a:schemeClr val="bg1"/>
                </a:solidFill>
                <a:latin typeface="Century Gothic" charset="0"/>
                <a:ea typeface="Century Gothic" charset="0"/>
                <a:cs typeface="Century Gothic" charset="0"/>
              </a:rPr>
              <a:t>articipated in the</a:t>
            </a:r>
            <a:endParaRPr lang="en-US" sz="3200" dirty="0">
              <a:solidFill>
                <a:schemeClr val="bg1"/>
              </a:solidFill>
              <a:latin typeface="Century Gothic" charset="0"/>
              <a:ea typeface="Century Gothic" charset="0"/>
              <a:cs typeface="Century Gothic" charset="0"/>
            </a:endParaRPr>
          </a:p>
        </p:txBody>
      </p:sp>
    </p:spTree>
    <p:extLst>
      <p:ext uri="{BB962C8B-B14F-4D97-AF65-F5344CB8AC3E}">
        <p14:creationId xmlns:p14="http://schemas.microsoft.com/office/powerpoint/2010/main" val="16769151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16322" y="0"/>
            <a:ext cx="9047826" cy="2819400"/>
          </a:xfrm>
          <a:prstGeom prst="rect">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t>
            </a:r>
            <a:endParaRPr lang="en-US"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322" y="0"/>
            <a:ext cx="9144000" cy="6858000"/>
          </a:xfrm>
          <a:prstGeom prst="rect">
            <a:avLst/>
          </a:prstGeom>
        </p:spPr>
      </p:pic>
      <p:sp>
        <p:nvSpPr>
          <p:cNvPr id="5" name="Title 4"/>
          <p:cNvSpPr>
            <a:spLocks noGrp="1"/>
          </p:cNvSpPr>
          <p:nvPr>
            <p:ph type="title" idx="4294967295"/>
          </p:nvPr>
        </p:nvSpPr>
        <p:spPr>
          <a:xfrm>
            <a:off x="102077" y="2895600"/>
            <a:ext cx="7086649" cy="458279"/>
          </a:xfrm>
        </p:spPr>
        <p:txBody>
          <a:bodyPr>
            <a:noAutofit/>
          </a:bodyPr>
          <a:lstStyle/>
          <a:p>
            <a:r>
              <a:rPr lang="en-US" sz="3100" b="0" dirty="0" smtClean="0">
                <a:solidFill>
                  <a:srgbClr val="00B0F0"/>
                </a:solidFill>
                <a:effectLst>
                  <a:outerShdw blurRad="50800" dist="38100" dir="2700000" algn="tl" rotWithShape="0">
                    <a:prstClr val="black">
                      <a:alpha val="40000"/>
                    </a:prstClr>
                  </a:outerShdw>
                </a:effectLst>
                <a:latin typeface="KG The Last Time Bubble" charset="0"/>
                <a:ea typeface="KG The Last Time Bubble" charset="0"/>
                <a:cs typeface="KG The Last Time Bubble" charset="0"/>
              </a:rPr>
              <a:t>Certificate</a:t>
            </a:r>
            <a:r>
              <a:rPr lang="en-US" sz="3100" b="0" dirty="0" smtClean="0">
                <a:solidFill>
                  <a:srgbClr val="7BCF27"/>
                </a:solidFill>
                <a:effectLst>
                  <a:outerShdw blurRad="50800" dist="38100" dir="2700000" algn="tl" rotWithShape="0">
                    <a:prstClr val="black">
                      <a:alpha val="40000"/>
                    </a:prstClr>
                  </a:outerShdw>
                </a:effectLst>
                <a:latin typeface="KG The Last Time Bubble" charset="0"/>
                <a:ea typeface="KG The Last Time Bubble" charset="0"/>
                <a:cs typeface="KG The Last Time Bubble" charset="0"/>
              </a:rPr>
              <a:t> </a:t>
            </a:r>
            <a:r>
              <a:rPr lang="en-US" sz="3100" b="0" dirty="0" smtClean="0">
                <a:solidFill>
                  <a:schemeClr val="accent2"/>
                </a:solidFill>
                <a:effectLst>
                  <a:outerShdw blurRad="50800" dist="38100" dir="2700000" algn="tl" rotWithShape="0">
                    <a:prstClr val="black">
                      <a:alpha val="40000"/>
                    </a:prstClr>
                  </a:outerShdw>
                </a:effectLst>
                <a:latin typeface="KG The Last Time Bubble" charset="0"/>
                <a:ea typeface="KG The Last Time Bubble" charset="0"/>
                <a:cs typeface="KG The Last Time Bubble" charset="0"/>
              </a:rPr>
              <a:t>of </a:t>
            </a:r>
            <a:r>
              <a:rPr lang="en-US" sz="3100" b="0" dirty="0" smtClean="0">
                <a:solidFill>
                  <a:schemeClr val="accent6"/>
                </a:solidFill>
                <a:effectLst>
                  <a:outerShdw blurRad="50800" dist="38100" dir="2700000" algn="tl" rotWithShape="0">
                    <a:prstClr val="black">
                      <a:alpha val="40000"/>
                    </a:prstClr>
                  </a:outerShdw>
                </a:effectLst>
                <a:latin typeface="KG The Last Time Bubble" charset="0"/>
                <a:ea typeface="KG The Last Time Bubble" charset="0"/>
                <a:cs typeface="KG The Last Time Bubble" charset="0"/>
              </a:rPr>
              <a:t>completion</a:t>
            </a:r>
            <a:endParaRPr lang="en-US" sz="3100" dirty="0">
              <a:ln w="10160">
                <a:solidFill>
                  <a:schemeClr val="accent3"/>
                </a:solidFill>
                <a:prstDash val="solid"/>
              </a:ln>
              <a:solidFill>
                <a:schemeClr val="accent6"/>
              </a:solidFill>
              <a:effectLst>
                <a:outerShdw blurRad="50800" dist="38100" dir="2700000" algn="tl" rotWithShape="0">
                  <a:prstClr val="black">
                    <a:alpha val="40000"/>
                  </a:prstClr>
                </a:outerShdw>
              </a:effectLst>
              <a:latin typeface="KG The Last Time Bubble" charset="0"/>
              <a:ea typeface="KG The Last Time Bubble" charset="0"/>
              <a:cs typeface="KG The Last Time Bubble" charset="0"/>
            </a:endParaRPr>
          </a:p>
        </p:txBody>
      </p:sp>
      <p:sp>
        <p:nvSpPr>
          <p:cNvPr id="22" name="Rectangle 21"/>
          <p:cNvSpPr/>
          <p:nvPr/>
        </p:nvSpPr>
        <p:spPr>
          <a:xfrm>
            <a:off x="7233899" y="2895600"/>
            <a:ext cx="1828751" cy="3886200"/>
          </a:xfrm>
          <a:prstGeom prst="rect">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2"/>
          <p:cNvSpPr txBox="1">
            <a:spLocks/>
          </p:cNvSpPr>
          <p:nvPr/>
        </p:nvSpPr>
        <p:spPr>
          <a:xfrm>
            <a:off x="7235700" y="4669524"/>
            <a:ext cx="1825148" cy="379920"/>
          </a:xfrm>
          <a:prstGeom prst="rect">
            <a:avLst/>
          </a:prstGeom>
        </p:spPr>
        <p:txBody>
          <a:bodyPr vert="horz" lIns="91440" tIns="45720" rIns="91440" bIns="45720" rtlCol="0" anchor="t" anchorCtr="0">
            <a:noAutofit/>
          </a:bodyPr>
          <a:lstStyle>
            <a:lvl1pPr marL="342900" indent="-342900" algn="r" defTabSz="914400" rtl="0" eaLnBrk="1" latinLnBrk="0" hangingPunct="1">
              <a:spcBef>
                <a:spcPct val="20000"/>
              </a:spcBef>
              <a:buFont typeface="Arial" pitchFamily="34" charset="0"/>
              <a:buNone/>
              <a:defRPr lang="en-US" sz="2200" kern="1200" dirty="0" smtClean="0">
                <a:solidFill>
                  <a:schemeClr val="tx1">
                    <a:lumMod val="75000"/>
                    <a:lumOff val="25000"/>
                  </a:schemeClr>
                </a:solidFill>
                <a:latin typeface="Calibri"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pPr>
            <a:r>
              <a:rPr lang="en-US" sz="1000" dirty="0" smtClean="0">
                <a:latin typeface="Century Gothic" charset="0"/>
                <a:ea typeface="Century Gothic" charset="0"/>
                <a:cs typeface="Century Gothic" charset="0"/>
              </a:rPr>
              <a:t>GRAHAMSTOWN</a:t>
            </a:r>
          </a:p>
          <a:p>
            <a:pPr marL="0" indent="0" algn="ctr">
              <a:spcBef>
                <a:spcPts val="0"/>
              </a:spcBef>
            </a:pPr>
            <a:r>
              <a:rPr lang="en-US" sz="1000" dirty="0" smtClean="0">
                <a:latin typeface="Century Gothic" charset="0"/>
                <a:ea typeface="Century Gothic" charset="0"/>
                <a:cs typeface="Century Gothic" charset="0"/>
              </a:rPr>
              <a:t>MAY 2016</a:t>
            </a:r>
            <a:endParaRPr lang="en-US" sz="1000" dirty="0">
              <a:latin typeface="Century Gothic" charset="0"/>
              <a:ea typeface="Century Gothic" charset="0"/>
              <a:cs typeface="Century Gothic" charset="0"/>
            </a:endParaRPr>
          </a:p>
        </p:txBody>
      </p:sp>
      <p:pic>
        <p:nvPicPr>
          <p:cNvPr id="12" name="Picture 11"/>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583051" y="5651660"/>
            <a:ext cx="1130446" cy="527924"/>
          </a:xfrm>
          <a:prstGeom prst="rect">
            <a:avLst/>
          </a:prstGeom>
        </p:spPr>
      </p:pic>
      <p:sp>
        <p:nvSpPr>
          <p:cNvPr id="13" name="Text Placeholder 2"/>
          <p:cNvSpPr txBox="1">
            <a:spLocks/>
          </p:cNvSpPr>
          <p:nvPr/>
        </p:nvSpPr>
        <p:spPr>
          <a:xfrm>
            <a:off x="7235700" y="6056743"/>
            <a:ext cx="1825148" cy="725057"/>
          </a:xfrm>
          <a:prstGeom prst="rect">
            <a:avLst/>
          </a:prstGeom>
        </p:spPr>
        <p:txBody>
          <a:bodyPr vert="horz" lIns="91440" tIns="45720" rIns="91440" bIns="45720" rtlCol="0" anchor="t" anchorCtr="0">
            <a:noAutofit/>
          </a:bodyPr>
          <a:lstStyle>
            <a:lvl1pPr marL="342900" indent="-342900" algn="r" defTabSz="914400" rtl="0" eaLnBrk="1" latinLnBrk="0" hangingPunct="1">
              <a:spcBef>
                <a:spcPct val="20000"/>
              </a:spcBef>
              <a:buFont typeface="Arial" pitchFamily="34" charset="0"/>
              <a:buNone/>
              <a:defRPr lang="en-US" sz="2200" kern="1200" dirty="0" smtClean="0">
                <a:solidFill>
                  <a:schemeClr val="tx1">
                    <a:lumMod val="75000"/>
                    <a:lumOff val="25000"/>
                  </a:schemeClr>
                </a:solidFill>
                <a:latin typeface="Calibri"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pPr>
            <a:r>
              <a:rPr lang="en-US" sz="1000" dirty="0" smtClean="0">
                <a:latin typeface="Century Gothic" charset="0"/>
                <a:ea typeface="Century Gothic" charset="0"/>
                <a:cs typeface="Century Gothic" charset="0"/>
              </a:rPr>
              <a:t>Dr. Debbie Stott</a:t>
            </a:r>
          </a:p>
          <a:p>
            <a:pPr marL="0" indent="0" algn="ctr">
              <a:spcBef>
                <a:spcPts val="0"/>
              </a:spcBef>
            </a:pPr>
            <a:r>
              <a:rPr lang="en-US" sz="1000" dirty="0" smtClean="0">
                <a:latin typeface="Century Gothic" charset="0"/>
                <a:ea typeface="Century Gothic" charset="0"/>
                <a:cs typeface="Century Gothic" charset="0"/>
              </a:rPr>
              <a:t>STEAM Camp Coordinator</a:t>
            </a:r>
          </a:p>
          <a:p>
            <a:pPr marL="0" indent="0" algn="ctr">
              <a:spcBef>
                <a:spcPts val="0"/>
              </a:spcBef>
            </a:pPr>
            <a:r>
              <a:rPr lang="en-US" sz="1000" dirty="0" smtClean="0">
                <a:latin typeface="Century Gothic" charset="0"/>
                <a:ea typeface="Century Gothic" charset="0"/>
                <a:cs typeface="Century Gothic" charset="0"/>
              </a:rPr>
              <a:t>South African Numeracy Chair Project</a:t>
            </a:r>
            <a:endParaRPr lang="en-US" sz="1000" dirty="0">
              <a:latin typeface="Century Gothic" charset="0"/>
              <a:ea typeface="Century Gothic" charset="0"/>
              <a:cs typeface="Century Gothic" charset="0"/>
            </a:endParaRPr>
          </a:p>
        </p:txBody>
      </p:sp>
      <p:pic>
        <p:nvPicPr>
          <p:cNvPr id="15" name="Picture 14"/>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313750" y="2970721"/>
            <a:ext cx="1669049" cy="1677479"/>
          </a:xfrm>
          <a:prstGeom prst="rect">
            <a:avLst/>
          </a:prstGeom>
        </p:spPr>
      </p:pic>
      <p:sp>
        <p:nvSpPr>
          <p:cNvPr id="23" name="Title 4"/>
          <p:cNvSpPr txBox="1">
            <a:spLocks/>
          </p:cNvSpPr>
          <p:nvPr/>
        </p:nvSpPr>
        <p:spPr>
          <a:xfrm>
            <a:off x="3333456" y="5257800"/>
            <a:ext cx="3855270" cy="45827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endParaRPr lang="en-US" sz="2800" dirty="0" smtClean="0">
              <a:latin typeface="+mn-lt"/>
              <a:ea typeface="KG The Last Time Bubble" charset="0"/>
              <a:cs typeface="KG The Last Time Bubble" charset="0"/>
            </a:endParaRPr>
          </a:p>
        </p:txBody>
      </p:sp>
      <p:sp>
        <p:nvSpPr>
          <p:cNvPr id="16" name="Rectangle 15"/>
          <p:cNvSpPr/>
          <p:nvPr/>
        </p:nvSpPr>
        <p:spPr>
          <a:xfrm>
            <a:off x="3124200" y="3657601"/>
            <a:ext cx="4031697" cy="1600200"/>
          </a:xfrm>
          <a:prstGeom prst="rect">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25" name="Title 4"/>
          <p:cNvSpPr txBox="1">
            <a:spLocks/>
          </p:cNvSpPr>
          <p:nvPr/>
        </p:nvSpPr>
        <p:spPr>
          <a:xfrm>
            <a:off x="2921477" y="3975144"/>
            <a:ext cx="4267249" cy="91413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2800" dirty="0" err="1" smtClean="0">
                <a:latin typeface="Century Gothic" charset="0"/>
                <a:ea typeface="Century Gothic" charset="0"/>
                <a:cs typeface="Century Gothic" charset="0"/>
              </a:rPr>
              <a:t>Nomaphelo</a:t>
            </a:r>
            <a:r>
              <a:rPr lang="en-US" sz="2800" dirty="0">
                <a:latin typeface="Century Gothic" charset="0"/>
                <a:ea typeface="Century Gothic" charset="0"/>
                <a:cs typeface="Century Gothic" charset="0"/>
              </a:rPr>
              <a:t> </a:t>
            </a:r>
            <a:r>
              <a:rPr lang="en-US" sz="2800" dirty="0" err="1">
                <a:latin typeface="Century Gothic" charset="0"/>
                <a:ea typeface="Century Gothic" charset="0"/>
                <a:cs typeface="Century Gothic" charset="0"/>
              </a:rPr>
              <a:t>Mahleza</a:t>
            </a:r>
            <a:endParaRPr lang="en-US" sz="2800" dirty="0" smtClean="0">
              <a:latin typeface="Century Gothic" charset="0"/>
              <a:ea typeface="Century Gothic" charset="0"/>
              <a:cs typeface="Century Gothic" charset="0"/>
            </a:endParaRPr>
          </a:p>
          <a:p>
            <a:pPr algn="r"/>
            <a:r>
              <a:rPr lang="en-US" sz="3200" dirty="0">
                <a:latin typeface="Century Gothic" charset="0"/>
                <a:ea typeface="Century Gothic" charset="0"/>
                <a:cs typeface="Century Gothic" charset="0"/>
              </a:rPr>
              <a:t>Assumption </a:t>
            </a:r>
            <a:r>
              <a:rPr lang="en-US" sz="3200" dirty="0" smtClean="0">
                <a:latin typeface="Century Gothic" charset="0"/>
                <a:ea typeface="Century Gothic" charset="0"/>
                <a:cs typeface="Century Gothic" charset="0"/>
              </a:rPr>
              <a:t>Centre</a:t>
            </a:r>
          </a:p>
          <a:p>
            <a:pPr algn="r"/>
            <a:r>
              <a:rPr lang="en-US" sz="3200" dirty="0">
                <a:latin typeface="Century Gothic" charset="0"/>
                <a:ea typeface="Century Gothic" charset="0"/>
                <a:cs typeface="Century Gothic" charset="0"/>
              </a:rPr>
              <a:t>has completed </a:t>
            </a:r>
            <a:r>
              <a:rPr lang="en-US" sz="3200" dirty="0" smtClean="0">
                <a:latin typeface="Century Gothic" charset="0"/>
                <a:ea typeface="Century Gothic" charset="0"/>
                <a:cs typeface="Century Gothic" charset="0"/>
              </a:rPr>
              <a:t>the</a:t>
            </a:r>
            <a:endParaRPr lang="en-US" sz="3200" dirty="0">
              <a:latin typeface="Century Gothic" charset="0"/>
              <a:ea typeface="Century Gothic" charset="0"/>
              <a:cs typeface="Century Gothic" charset="0"/>
            </a:endParaRPr>
          </a:p>
        </p:txBody>
      </p:sp>
    </p:spTree>
    <p:extLst>
      <p:ext uri="{BB962C8B-B14F-4D97-AF65-F5344CB8AC3E}">
        <p14:creationId xmlns:p14="http://schemas.microsoft.com/office/powerpoint/2010/main" val="6361533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16322" y="0"/>
            <a:ext cx="9047826" cy="2819400"/>
          </a:xfrm>
          <a:prstGeom prst="rect">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t>
            </a:r>
            <a:endParaRPr lang="en-US"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322" y="0"/>
            <a:ext cx="9144000" cy="6858000"/>
          </a:xfrm>
          <a:prstGeom prst="rect">
            <a:avLst/>
          </a:prstGeom>
        </p:spPr>
      </p:pic>
      <p:sp>
        <p:nvSpPr>
          <p:cNvPr id="5" name="Title 4"/>
          <p:cNvSpPr>
            <a:spLocks noGrp="1"/>
          </p:cNvSpPr>
          <p:nvPr>
            <p:ph type="title" idx="4294967295"/>
          </p:nvPr>
        </p:nvSpPr>
        <p:spPr>
          <a:xfrm>
            <a:off x="102077" y="2895600"/>
            <a:ext cx="7086649" cy="458279"/>
          </a:xfrm>
        </p:spPr>
        <p:txBody>
          <a:bodyPr>
            <a:noAutofit/>
          </a:bodyPr>
          <a:lstStyle/>
          <a:p>
            <a:r>
              <a:rPr lang="en-US" sz="3100" b="0" dirty="0" smtClean="0">
                <a:solidFill>
                  <a:srgbClr val="00B0F0"/>
                </a:solidFill>
                <a:effectLst>
                  <a:outerShdw blurRad="50800" dist="38100" dir="2700000" algn="tl" rotWithShape="0">
                    <a:prstClr val="black">
                      <a:alpha val="40000"/>
                    </a:prstClr>
                  </a:outerShdw>
                </a:effectLst>
                <a:latin typeface="KG The Last Time Bubble" charset="0"/>
                <a:ea typeface="KG The Last Time Bubble" charset="0"/>
                <a:cs typeface="KG The Last Time Bubble" charset="0"/>
              </a:rPr>
              <a:t>Certificate</a:t>
            </a:r>
            <a:r>
              <a:rPr lang="en-US" sz="3100" b="0" dirty="0" smtClean="0">
                <a:solidFill>
                  <a:srgbClr val="7BCF27"/>
                </a:solidFill>
                <a:effectLst>
                  <a:outerShdw blurRad="50800" dist="38100" dir="2700000" algn="tl" rotWithShape="0">
                    <a:prstClr val="black">
                      <a:alpha val="40000"/>
                    </a:prstClr>
                  </a:outerShdw>
                </a:effectLst>
                <a:latin typeface="KG The Last Time Bubble" charset="0"/>
                <a:ea typeface="KG The Last Time Bubble" charset="0"/>
                <a:cs typeface="KG The Last Time Bubble" charset="0"/>
              </a:rPr>
              <a:t> </a:t>
            </a:r>
            <a:r>
              <a:rPr lang="en-US" sz="3100" b="0" dirty="0" smtClean="0">
                <a:solidFill>
                  <a:schemeClr val="accent2"/>
                </a:solidFill>
                <a:effectLst>
                  <a:outerShdw blurRad="50800" dist="38100" dir="2700000" algn="tl" rotWithShape="0">
                    <a:prstClr val="black">
                      <a:alpha val="40000"/>
                    </a:prstClr>
                  </a:outerShdw>
                </a:effectLst>
                <a:latin typeface="KG The Last Time Bubble" charset="0"/>
                <a:ea typeface="KG The Last Time Bubble" charset="0"/>
                <a:cs typeface="KG The Last Time Bubble" charset="0"/>
              </a:rPr>
              <a:t>of </a:t>
            </a:r>
            <a:r>
              <a:rPr lang="en-US" sz="3100" b="0" dirty="0" smtClean="0">
                <a:solidFill>
                  <a:schemeClr val="accent6"/>
                </a:solidFill>
                <a:effectLst>
                  <a:outerShdw blurRad="50800" dist="38100" dir="2700000" algn="tl" rotWithShape="0">
                    <a:prstClr val="black">
                      <a:alpha val="40000"/>
                    </a:prstClr>
                  </a:outerShdw>
                </a:effectLst>
                <a:latin typeface="KG The Last Time Bubble" charset="0"/>
                <a:ea typeface="KG The Last Time Bubble" charset="0"/>
                <a:cs typeface="KG The Last Time Bubble" charset="0"/>
              </a:rPr>
              <a:t>completion</a:t>
            </a:r>
            <a:endParaRPr lang="en-US" sz="3100" dirty="0">
              <a:ln w="10160">
                <a:solidFill>
                  <a:schemeClr val="accent3"/>
                </a:solidFill>
                <a:prstDash val="solid"/>
              </a:ln>
              <a:solidFill>
                <a:schemeClr val="accent6"/>
              </a:solidFill>
              <a:effectLst>
                <a:outerShdw blurRad="50800" dist="38100" dir="2700000" algn="tl" rotWithShape="0">
                  <a:prstClr val="black">
                    <a:alpha val="40000"/>
                  </a:prstClr>
                </a:outerShdw>
              </a:effectLst>
              <a:latin typeface="KG The Last Time Bubble" charset="0"/>
              <a:ea typeface="KG The Last Time Bubble" charset="0"/>
              <a:cs typeface="KG The Last Time Bubble" charset="0"/>
            </a:endParaRPr>
          </a:p>
        </p:txBody>
      </p:sp>
      <p:sp>
        <p:nvSpPr>
          <p:cNvPr id="22" name="Rectangle 21"/>
          <p:cNvSpPr/>
          <p:nvPr/>
        </p:nvSpPr>
        <p:spPr>
          <a:xfrm>
            <a:off x="7233899" y="2895600"/>
            <a:ext cx="1828751" cy="3886200"/>
          </a:xfrm>
          <a:prstGeom prst="rect">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2"/>
          <p:cNvSpPr txBox="1">
            <a:spLocks/>
          </p:cNvSpPr>
          <p:nvPr/>
        </p:nvSpPr>
        <p:spPr>
          <a:xfrm>
            <a:off x="7235700" y="4669524"/>
            <a:ext cx="1825148" cy="379920"/>
          </a:xfrm>
          <a:prstGeom prst="rect">
            <a:avLst/>
          </a:prstGeom>
        </p:spPr>
        <p:txBody>
          <a:bodyPr vert="horz" lIns="91440" tIns="45720" rIns="91440" bIns="45720" rtlCol="0" anchor="t" anchorCtr="0">
            <a:noAutofit/>
          </a:bodyPr>
          <a:lstStyle>
            <a:lvl1pPr marL="342900" indent="-342900" algn="r" defTabSz="914400" rtl="0" eaLnBrk="1" latinLnBrk="0" hangingPunct="1">
              <a:spcBef>
                <a:spcPct val="20000"/>
              </a:spcBef>
              <a:buFont typeface="Arial" pitchFamily="34" charset="0"/>
              <a:buNone/>
              <a:defRPr lang="en-US" sz="2200" kern="1200" dirty="0" smtClean="0">
                <a:solidFill>
                  <a:schemeClr val="tx1">
                    <a:lumMod val="75000"/>
                    <a:lumOff val="25000"/>
                  </a:schemeClr>
                </a:solidFill>
                <a:latin typeface="Calibri"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pPr>
            <a:r>
              <a:rPr lang="en-US" sz="1000" dirty="0" smtClean="0">
                <a:latin typeface="Century Gothic" charset="0"/>
                <a:ea typeface="Century Gothic" charset="0"/>
                <a:cs typeface="Century Gothic" charset="0"/>
              </a:rPr>
              <a:t>GRAHAMSTOWN</a:t>
            </a:r>
          </a:p>
          <a:p>
            <a:pPr marL="0" indent="0" algn="ctr">
              <a:spcBef>
                <a:spcPts val="0"/>
              </a:spcBef>
            </a:pPr>
            <a:r>
              <a:rPr lang="en-US" sz="1000" dirty="0" smtClean="0">
                <a:latin typeface="Century Gothic" charset="0"/>
                <a:ea typeface="Century Gothic" charset="0"/>
                <a:cs typeface="Century Gothic" charset="0"/>
              </a:rPr>
              <a:t>MAY 2016</a:t>
            </a:r>
            <a:endParaRPr lang="en-US" sz="1000" dirty="0">
              <a:latin typeface="Century Gothic" charset="0"/>
              <a:ea typeface="Century Gothic" charset="0"/>
              <a:cs typeface="Century Gothic" charset="0"/>
            </a:endParaRPr>
          </a:p>
        </p:txBody>
      </p:sp>
      <p:pic>
        <p:nvPicPr>
          <p:cNvPr id="12" name="Picture 11"/>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583051" y="5651660"/>
            <a:ext cx="1130446" cy="527924"/>
          </a:xfrm>
          <a:prstGeom prst="rect">
            <a:avLst/>
          </a:prstGeom>
        </p:spPr>
      </p:pic>
      <p:sp>
        <p:nvSpPr>
          <p:cNvPr id="13" name="Text Placeholder 2"/>
          <p:cNvSpPr txBox="1">
            <a:spLocks/>
          </p:cNvSpPr>
          <p:nvPr/>
        </p:nvSpPr>
        <p:spPr>
          <a:xfrm>
            <a:off x="7235700" y="6056743"/>
            <a:ext cx="1825148" cy="725057"/>
          </a:xfrm>
          <a:prstGeom prst="rect">
            <a:avLst/>
          </a:prstGeom>
        </p:spPr>
        <p:txBody>
          <a:bodyPr vert="horz" lIns="91440" tIns="45720" rIns="91440" bIns="45720" rtlCol="0" anchor="t" anchorCtr="0">
            <a:noAutofit/>
          </a:bodyPr>
          <a:lstStyle>
            <a:lvl1pPr marL="342900" indent="-342900" algn="r" defTabSz="914400" rtl="0" eaLnBrk="1" latinLnBrk="0" hangingPunct="1">
              <a:spcBef>
                <a:spcPct val="20000"/>
              </a:spcBef>
              <a:buFont typeface="Arial" pitchFamily="34" charset="0"/>
              <a:buNone/>
              <a:defRPr lang="en-US" sz="2200" kern="1200" dirty="0" smtClean="0">
                <a:solidFill>
                  <a:schemeClr val="tx1">
                    <a:lumMod val="75000"/>
                    <a:lumOff val="25000"/>
                  </a:schemeClr>
                </a:solidFill>
                <a:latin typeface="Calibri"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pPr>
            <a:r>
              <a:rPr lang="en-US" sz="1000" dirty="0" smtClean="0">
                <a:latin typeface="Century Gothic" charset="0"/>
                <a:ea typeface="Century Gothic" charset="0"/>
                <a:cs typeface="Century Gothic" charset="0"/>
              </a:rPr>
              <a:t>Dr. Debbie Stott</a:t>
            </a:r>
          </a:p>
          <a:p>
            <a:pPr marL="0" indent="0" algn="ctr">
              <a:spcBef>
                <a:spcPts val="0"/>
              </a:spcBef>
            </a:pPr>
            <a:r>
              <a:rPr lang="en-US" sz="1000" dirty="0" smtClean="0">
                <a:latin typeface="Century Gothic" charset="0"/>
                <a:ea typeface="Century Gothic" charset="0"/>
                <a:cs typeface="Century Gothic" charset="0"/>
              </a:rPr>
              <a:t>STEAM Camp Coordinator</a:t>
            </a:r>
          </a:p>
          <a:p>
            <a:pPr marL="0" indent="0" algn="ctr">
              <a:spcBef>
                <a:spcPts val="0"/>
              </a:spcBef>
            </a:pPr>
            <a:r>
              <a:rPr lang="en-US" sz="1000" dirty="0" smtClean="0">
                <a:latin typeface="Century Gothic" charset="0"/>
                <a:ea typeface="Century Gothic" charset="0"/>
                <a:cs typeface="Century Gothic" charset="0"/>
              </a:rPr>
              <a:t>South African Numeracy Chair Project</a:t>
            </a:r>
            <a:endParaRPr lang="en-US" sz="1000" dirty="0">
              <a:latin typeface="Century Gothic" charset="0"/>
              <a:ea typeface="Century Gothic" charset="0"/>
              <a:cs typeface="Century Gothic" charset="0"/>
            </a:endParaRPr>
          </a:p>
        </p:txBody>
      </p:sp>
      <p:pic>
        <p:nvPicPr>
          <p:cNvPr id="15" name="Picture 14"/>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313750" y="2970721"/>
            <a:ext cx="1669049" cy="1677479"/>
          </a:xfrm>
          <a:prstGeom prst="rect">
            <a:avLst/>
          </a:prstGeom>
        </p:spPr>
      </p:pic>
      <p:sp>
        <p:nvSpPr>
          <p:cNvPr id="23" name="Title 4"/>
          <p:cNvSpPr txBox="1">
            <a:spLocks/>
          </p:cNvSpPr>
          <p:nvPr/>
        </p:nvSpPr>
        <p:spPr>
          <a:xfrm>
            <a:off x="3333456" y="5257800"/>
            <a:ext cx="3855270" cy="45827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endParaRPr lang="en-US" sz="2800" dirty="0" smtClean="0">
              <a:latin typeface="+mn-lt"/>
              <a:ea typeface="KG The Last Time Bubble" charset="0"/>
              <a:cs typeface="KG The Last Time Bubble" charset="0"/>
            </a:endParaRPr>
          </a:p>
        </p:txBody>
      </p:sp>
      <p:sp>
        <p:nvSpPr>
          <p:cNvPr id="16" name="Rectangle 15"/>
          <p:cNvSpPr/>
          <p:nvPr/>
        </p:nvSpPr>
        <p:spPr>
          <a:xfrm>
            <a:off x="3124200" y="3657601"/>
            <a:ext cx="4031697" cy="1600200"/>
          </a:xfrm>
          <a:prstGeom prst="rect">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25" name="Title 4"/>
          <p:cNvSpPr txBox="1">
            <a:spLocks/>
          </p:cNvSpPr>
          <p:nvPr/>
        </p:nvSpPr>
        <p:spPr>
          <a:xfrm>
            <a:off x="2921477" y="3975144"/>
            <a:ext cx="4267249" cy="91413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2800" dirty="0" err="1" smtClean="0">
                <a:latin typeface="Century Gothic" charset="0"/>
                <a:ea typeface="Century Gothic" charset="0"/>
                <a:cs typeface="Century Gothic" charset="0"/>
              </a:rPr>
              <a:t>Abenathi</a:t>
            </a:r>
            <a:r>
              <a:rPr lang="en-US" sz="2800" dirty="0" smtClean="0">
                <a:latin typeface="Century Gothic" charset="0"/>
                <a:ea typeface="Century Gothic" charset="0"/>
                <a:cs typeface="Century Gothic" charset="0"/>
              </a:rPr>
              <a:t> </a:t>
            </a:r>
            <a:r>
              <a:rPr lang="en-US" sz="2800" dirty="0" err="1">
                <a:latin typeface="Century Gothic" charset="0"/>
                <a:ea typeface="Century Gothic" charset="0"/>
                <a:cs typeface="Century Gothic" charset="0"/>
              </a:rPr>
              <a:t>Dayamond</a:t>
            </a:r>
            <a:endParaRPr lang="en-US" sz="2800" dirty="0" smtClean="0">
              <a:latin typeface="Century Gothic" charset="0"/>
              <a:ea typeface="Century Gothic" charset="0"/>
              <a:cs typeface="Century Gothic" charset="0"/>
            </a:endParaRPr>
          </a:p>
          <a:p>
            <a:pPr algn="r"/>
            <a:r>
              <a:rPr lang="en-US" sz="3200" dirty="0">
                <a:latin typeface="Century Gothic" charset="0"/>
                <a:ea typeface="Century Gothic" charset="0"/>
                <a:cs typeface="Century Gothic" charset="0"/>
              </a:rPr>
              <a:t>Assumption </a:t>
            </a:r>
            <a:r>
              <a:rPr lang="en-US" sz="3200" dirty="0" smtClean="0">
                <a:latin typeface="Century Gothic" charset="0"/>
                <a:ea typeface="Century Gothic" charset="0"/>
                <a:cs typeface="Century Gothic" charset="0"/>
              </a:rPr>
              <a:t>Centre</a:t>
            </a:r>
          </a:p>
          <a:p>
            <a:pPr algn="r"/>
            <a:r>
              <a:rPr lang="en-US" sz="3200" dirty="0">
                <a:latin typeface="Century Gothic" charset="0"/>
                <a:ea typeface="Century Gothic" charset="0"/>
                <a:cs typeface="Century Gothic" charset="0"/>
              </a:rPr>
              <a:t>has completed </a:t>
            </a:r>
            <a:r>
              <a:rPr lang="en-US" sz="3200" dirty="0" smtClean="0">
                <a:latin typeface="Century Gothic" charset="0"/>
                <a:ea typeface="Century Gothic" charset="0"/>
                <a:cs typeface="Century Gothic" charset="0"/>
              </a:rPr>
              <a:t>the</a:t>
            </a:r>
            <a:endParaRPr lang="en-US" sz="3200" dirty="0">
              <a:latin typeface="Century Gothic" charset="0"/>
              <a:ea typeface="Century Gothic" charset="0"/>
              <a:cs typeface="Century Gothic" charset="0"/>
            </a:endParaRPr>
          </a:p>
        </p:txBody>
      </p:sp>
    </p:spTree>
    <p:extLst>
      <p:ext uri="{BB962C8B-B14F-4D97-AF65-F5344CB8AC3E}">
        <p14:creationId xmlns:p14="http://schemas.microsoft.com/office/powerpoint/2010/main" val="14614510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16322" y="0"/>
            <a:ext cx="9047826" cy="2819400"/>
          </a:xfrm>
          <a:prstGeom prst="rect">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t>
            </a:r>
            <a:endParaRPr lang="en-US"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322" y="0"/>
            <a:ext cx="9144000" cy="6858000"/>
          </a:xfrm>
          <a:prstGeom prst="rect">
            <a:avLst/>
          </a:prstGeom>
        </p:spPr>
      </p:pic>
      <p:sp>
        <p:nvSpPr>
          <p:cNvPr id="5" name="Title 4"/>
          <p:cNvSpPr>
            <a:spLocks noGrp="1"/>
          </p:cNvSpPr>
          <p:nvPr>
            <p:ph type="title" idx="4294967295"/>
          </p:nvPr>
        </p:nvSpPr>
        <p:spPr>
          <a:xfrm>
            <a:off x="102077" y="2895600"/>
            <a:ext cx="7086649" cy="458279"/>
          </a:xfrm>
        </p:spPr>
        <p:txBody>
          <a:bodyPr>
            <a:noAutofit/>
          </a:bodyPr>
          <a:lstStyle/>
          <a:p>
            <a:r>
              <a:rPr lang="en-US" sz="3100" b="0" dirty="0" smtClean="0">
                <a:solidFill>
                  <a:srgbClr val="00B0F0"/>
                </a:solidFill>
                <a:effectLst>
                  <a:outerShdw blurRad="50800" dist="38100" dir="2700000" algn="tl" rotWithShape="0">
                    <a:prstClr val="black">
                      <a:alpha val="40000"/>
                    </a:prstClr>
                  </a:outerShdw>
                </a:effectLst>
                <a:latin typeface="KG The Last Time Bubble" charset="0"/>
                <a:ea typeface="KG The Last Time Bubble" charset="0"/>
                <a:cs typeface="KG The Last Time Bubble" charset="0"/>
              </a:rPr>
              <a:t>Certificate</a:t>
            </a:r>
            <a:r>
              <a:rPr lang="en-US" sz="3100" b="0" dirty="0" smtClean="0">
                <a:solidFill>
                  <a:srgbClr val="7BCF27"/>
                </a:solidFill>
                <a:effectLst>
                  <a:outerShdw blurRad="50800" dist="38100" dir="2700000" algn="tl" rotWithShape="0">
                    <a:prstClr val="black">
                      <a:alpha val="40000"/>
                    </a:prstClr>
                  </a:outerShdw>
                </a:effectLst>
                <a:latin typeface="KG The Last Time Bubble" charset="0"/>
                <a:ea typeface="KG The Last Time Bubble" charset="0"/>
                <a:cs typeface="KG The Last Time Bubble" charset="0"/>
              </a:rPr>
              <a:t> </a:t>
            </a:r>
            <a:r>
              <a:rPr lang="en-US" sz="3100" b="0" dirty="0" smtClean="0">
                <a:solidFill>
                  <a:schemeClr val="accent2"/>
                </a:solidFill>
                <a:effectLst>
                  <a:outerShdw blurRad="50800" dist="38100" dir="2700000" algn="tl" rotWithShape="0">
                    <a:prstClr val="black">
                      <a:alpha val="40000"/>
                    </a:prstClr>
                  </a:outerShdw>
                </a:effectLst>
                <a:latin typeface="KG The Last Time Bubble" charset="0"/>
                <a:ea typeface="KG The Last Time Bubble" charset="0"/>
                <a:cs typeface="KG The Last Time Bubble" charset="0"/>
              </a:rPr>
              <a:t>of </a:t>
            </a:r>
            <a:r>
              <a:rPr lang="en-US" sz="3100" b="0" dirty="0" smtClean="0">
                <a:solidFill>
                  <a:schemeClr val="accent6"/>
                </a:solidFill>
                <a:effectLst>
                  <a:outerShdw blurRad="50800" dist="38100" dir="2700000" algn="tl" rotWithShape="0">
                    <a:prstClr val="black">
                      <a:alpha val="40000"/>
                    </a:prstClr>
                  </a:outerShdw>
                </a:effectLst>
                <a:latin typeface="KG The Last Time Bubble" charset="0"/>
                <a:ea typeface="KG The Last Time Bubble" charset="0"/>
                <a:cs typeface="KG The Last Time Bubble" charset="0"/>
              </a:rPr>
              <a:t>completion</a:t>
            </a:r>
            <a:endParaRPr lang="en-US" sz="3100" dirty="0">
              <a:ln w="10160">
                <a:solidFill>
                  <a:schemeClr val="accent3"/>
                </a:solidFill>
                <a:prstDash val="solid"/>
              </a:ln>
              <a:solidFill>
                <a:schemeClr val="accent6"/>
              </a:solidFill>
              <a:effectLst>
                <a:outerShdw blurRad="50800" dist="38100" dir="2700000" algn="tl" rotWithShape="0">
                  <a:prstClr val="black">
                    <a:alpha val="40000"/>
                  </a:prstClr>
                </a:outerShdw>
              </a:effectLst>
              <a:latin typeface="KG The Last Time Bubble" charset="0"/>
              <a:ea typeface="KG The Last Time Bubble" charset="0"/>
              <a:cs typeface="KG The Last Time Bubble" charset="0"/>
            </a:endParaRPr>
          </a:p>
        </p:txBody>
      </p:sp>
      <p:sp>
        <p:nvSpPr>
          <p:cNvPr id="22" name="Rectangle 21"/>
          <p:cNvSpPr/>
          <p:nvPr/>
        </p:nvSpPr>
        <p:spPr>
          <a:xfrm>
            <a:off x="7233899" y="2895600"/>
            <a:ext cx="1828751" cy="3886200"/>
          </a:xfrm>
          <a:prstGeom prst="rect">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2"/>
          <p:cNvSpPr txBox="1">
            <a:spLocks/>
          </p:cNvSpPr>
          <p:nvPr/>
        </p:nvSpPr>
        <p:spPr>
          <a:xfrm>
            <a:off x="7235700" y="4669524"/>
            <a:ext cx="1825148" cy="379920"/>
          </a:xfrm>
          <a:prstGeom prst="rect">
            <a:avLst/>
          </a:prstGeom>
        </p:spPr>
        <p:txBody>
          <a:bodyPr vert="horz" lIns="91440" tIns="45720" rIns="91440" bIns="45720" rtlCol="0" anchor="t" anchorCtr="0">
            <a:noAutofit/>
          </a:bodyPr>
          <a:lstStyle>
            <a:lvl1pPr marL="342900" indent="-342900" algn="r" defTabSz="914400" rtl="0" eaLnBrk="1" latinLnBrk="0" hangingPunct="1">
              <a:spcBef>
                <a:spcPct val="20000"/>
              </a:spcBef>
              <a:buFont typeface="Arial" pitchFamily="34" charset="0"/>
              <a:buNone/>
              <a:defRPr lang="en-US" sz="2200" kern="1200" dirty="0" smtClean="0">
                <a:solidFill>
                  <a:schemeClr val="tx1">
                    <a:lumMod val="75000"/>
                    <a:lumOff val="25000"/>
                  </a:schemeClr>
                </a:solidFill>
                <a:latin typeface="Calibri"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pPr>
            <a:r>
              <a:rPr lang="en-US" sz="1000" dirty="0" smtClean="0">
                <a:latin typeface="Century Gothic" charset="0"/>
                <a:ea typeface="Century Gothic" charset="0"/>
                <a:cs typeface="Century Gothic" charset="0"/>
              </a:rPr>
              <a:t>GRAHAMSTOWN</a:t>
            </a:r>
          </a:p>
          <a:p>
            <a:pPr marL="0" indent="0" algn="ctr">
              <a:spcBef>
                <a:spcPts val="0"/>
              </a:spcBef>
            </a:pPr>
            <a:r>
              <a:rPr lang="en-US" sz="1000" dirty="0" smtClean="0">
                <a:latin typeface="Century Gothic" charset="0"/>
                <a:ea typeface="Century Gothic" charset="0"/>
                <a:cs typeface="Century Gothic" charset="0"/>
              </a:rPr>
              <a:t>MAY 2016</a:t>
            </a:r>
            <a:endParaRPr lang="en-US" sz="1000" dirty="0">
              <a:latin typeface="Century Gothic" charset="0"/>
              <a:ea typeface="Century Gothic" charset="0"/>
              <a:cs typeface="Century Gothic" charset="0"/>
            </a:endParaRPr>
          </a:p>
        </p:txBody>
      </p:sp>
      <p:pic>
        <p:nvPicPr>
          <p:cNvPr id="12" name="Picture 11"/>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583051" y="5651660"/>
            <a:ext cx="1130446" cy="527924"/>
          </a:xfrm>
          <a:prstGeom prst="rect">
            <a:avLst/>
          </a:prstGeom>
        </p:spPr>
      </p:pic>
      <p:sp>
        <p:nvSpPr>
          <p:cNvPr id="13" name="Text Placeholder 2"/>
          <p:cNvSpPr txBox="1">
            <a:spLocks/>
          </p:cNvSpPr>
          <p:nvPr/>
        </p:nvSpPr>
        <p:spPr>
          <a:xfrm>
            <a:off x="7235700" y="6056743"/>
            <a:ext cx="1825148" cy="725057"/>
          </a:xfrm>
          <a:prstGeom prst="rect">
            <a:avLst/>
          </a:prstGeom>
        </p:spPr>
        <p:txBody>
          <a:bodyPr vert="horz" lIns="91440" tIns="45720" rIns="91440" bIns="45720" rtlCol="0" anchor="t" anchorCtr="0">
            <a:noAutofit/>
          </a:bodyPr>
          <a:lstStyle>
            <a:lvl1pPr marL="342900" indent="-342900" algn="r" defTabSz="914400" rtl="0" eaLnBrk="1" latinLnBrk="0" hangingPunct="1">
              <a:spcBef>
                <a:spcPct val="20000"/>
              </a:spcBef>
              <a:buFont typeface="Arial" pitchFamily="34" charset="0"/>
              <a:buNone/>
              <a:defRPr lang="en-US" sz="2200" kern="1200" dirty="0" smtClean="0">
                <a:solidFill>
                  <a:schemeClr val="tx1">
                    <a:lumMod val="75000"/>
                    <a:lumOff val="25000"/>
                  </a:schemeClr>
                </a:solidFill>
                <a:latin typeface="Calibri"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pPr>
            <a:r>
              <a:rPr lang="en-US" sz="1000" dirty="0" smtClean="0">
                <a:latin typeface="Century Gothic" charset="0"/>
                <a:ea typeface="Century Gothic" charset="0"/>
                <a:cs typeface="Century Gothic" charset="0"/>
              </a:rPr>
              <a:t>Dr. Debbie Stott</a:t>
            </a:r>
          </a:p>
          <a:p>
            <a:pPr marL="0" indent="0" algn="ctr">
              <a:spcBef>
                <a:spcPts val="0"/>
              </a:spcBef>
            </a:pPr>
            <a:r>
              <a:rPr lang="en-US" sz="1000" dirty="0" smtClean="0">
                <a:latin typeface="Century Gothic" charset="0"/>
                <a:ea typeface="Century Gothic" charset="0"/>
                <a:cs typeface="Century Gothic" charset="0"/>
              </a:rPr>
              <a:t>STEAM Camp Coordinator</a:t>
            </a:r>
          </a:p>
          <a:p>
            <a:pPr marL="0" indent="0" algn="ctr">
              <a:spcBef>
                <a:spcPts val="0"/>
              </a:spcBef>
            </a:pPr>
            <a:r>
              <a:rPr lang="en-US" sz="1000" dirty="0" smtClean="0">
                <a:latin typeface="Century Gothic" charset="0"/>
                <a:ea typeface="Century Gothic" charset="0"/>
                <a:cs typeface="Century Gothic" charset="0"/>
              </a:rPr>
              <a:t>South African Numeracy Chair Project</a:t>
            </a:r>
            <a:endParaRPr lang="en-US" sz="1000" dirty="0">
              <a:latin typeface="Century Gothic" charset="0"/>
              <a:ea typeface="Century Gothic" charset="0"/>
              <a:cs typeface="Century Gothic" charset="0"/>
            </a:endParaRPr>
          </a:p>
        </p:txBody>
      </p:sp>
      <p:pic>
        <p:nvPicPr>
          <p:cNvPr id="15" name="Picture 14"/>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313750" y="2970721"/>
            <a:ext cx="1669049" cy="1677479"/>
          </a:xfrm>
          <a:prstGeom prst="rect">
            <a:avLst/>
          </a:prstGeom>
        </p:spPr>
      </p:pic>
      <p:sp>
        <p:nvSpPr>
          <p:cNvPr id="23" name="Title 4"/>
          <p:cNvSpPr txBox="1">
            <a:spLocks/>
          </p:cNvSpPr>
          <p:nvPr/>
        </p:nvSpPr>
        <p:spPr>
          <a:xfrm>
            <a:off x="3333456" y="5257800"/>
            <a:ext cx="3855270" cy="45827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endParaRPr lang="en-US" sz="2800" dirty="0" smtClean="0">
              <a:latin typeface="+mn-lt"/>
              <a:ea typeface="KG The Last Time Bubble" charset="0"/>
              <a:cs typeface="KG The Last Time Bubble" charset="0"/>
            </a:endParaRPr>
          </a:p>
        </p:txBody>
      </p:sp>
      <p:sp>
        <p:nvSpPr>
          <p:cNvPr id="16" name="Rectangle 15"/>
          <p:cNvSpPr/>
          <p:nvPr/>
        </p:nvSpPr>
        <p:spPr>
          <a:xfrm>
            <a:off x="3124200" y="3657601"/>
            <a:ext cx="4031697" cy="1600200"/>
          </a:xfrm>
          <a:prstGeom prst="rect">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25" name="Title 4"/>
          <p:cNvSpPr txBox="1">
            <a:spLocks/>
          </p:cNvSpPr>
          <p:nvPr/>
        </p:nvSpPr>
        <p:spPr>
          <a:xfrm>
            <a:off x="2921477" y="3975144"/>
            <a:ext cx="4267249" cy="91413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3200" dirty="0" err="1" smtClean="0">
                <a:latin typeface="Century Gothic" charset="0"/>
                <a:ea typeface="Century Gothic" charset="0"/>
                <a:cs typeface="Century Gothic" charset="0"/>
              </a:rPr>
              <a:t>Olothando</a:t>
            </a:r>
            <a:r>
              <a:rPr lang="en-US" sz="3200" dirty="0" smtClean="0">
                <a:latin typeface="Century Gothic" charset="0"/>
                <a:ea typeface="Century Gothic" charset="0"/>
                <a:cs typeface="Century Gothic" charset="0"/>
              </a:rPr>
              <a:t> </a:t>
            </a:r>
            <a:r>
              <a:rPr lang="en-US" sz="3200" dirty="0" err="1" smtClean="0">
                <a:latin typeface="Century Gothic" charset="0"/>
                <a:ea typeface="Century Gothic" charset="0"/>
                <a:cs typeface="Century Gothic" charset="0"/>
              </a:rPr>
              <a:t>Bavuma</a:t>
            </a:r>
            <a:endParaRPr lang="en-US" sz="3200" dirty="0" smtClean="0">
              <a:latin typeface="Century Gothic" charset="0"/>
              <a:ea typeface="Century Gothic" charset="0"/>
              <a:cs typeface="Century Gothic" charset="0"/>
            </a:endParaRPr>
          </a:p>
          <a:p>
            <a:pPr algn="r"/>
            <a:r>
              <a:rPr lang="en-US" sz="3200" dirty="0">
                <a:latin typeface="Century Gothic" charset="0"/>
                <a:ea typeface="Century Gothic" charset="0"/>
                <a:cs typeface="Century Gothic" charset="0"/>
              </a:rPr>
              <a:t>Assumption </a:t>
            </a:r>
            <a:r>
              <a:rPr lang="en-US" sz="3200" dirty="0" smtClean="0">
                <a:latin typeface="Century Gothic" charset="0"/>
                <a:ea typeface="Century Gothic" charset="0"/>
                <a:cs typeface="Century Gothic" charset="0"/>
              </a:rPr>
              <a:t>Centre</a:t>
            </a:r>
          </a:p>
          <a:p>
            <a:pPr algn="r"/>
            <a:r>
              <a:rPr lang="en-US" sz="3200" dirty="0">
                <a:latin typeface="Century Gothic" charset="0"/>
                <a:ea typeface="Century Gothic" charset="0"/>
                <a:cs typeface="Century Gothic" charset="0"/>
              </a:rPr>
              <a:t>has completed </a:t>
            </a:r>
            <a:r>
              <a:rPr lang="en-US" sz="3200" dirty="0" smtClean="0">
                <a:latin typeface="Century Gothic" charset="0"/>
                <a:ea typeface="Century Gothic" charset="0"/>
                <a:cs typeface="Century Gothic" charset="0"/>
              </a:rPr>
              <a:t>the</a:t>
            </a:r>
            <a:endParaRPr lang="en-US" sz="3200" dirty="0">
              <a:latin typeface="Century Gothic" charset="0"/>
              <a:ea typeface="Century Gothic" charset="0"/>
              <a:cs typeface="Century Gothic" charset="0"/>
            </a:endParaRPr>
          </a:p>
        </p:txBody>
      </p:sp>
    </p:spTree>
    <p:extLst>
      <p:ext uri="{BB962C8B-B14F-4D97-AF65-F5344CB8AC3E}">
        <p14:creationId xmlns:p14="http://schemas.microsoft.com/office/powerpoint/2010/main" val="10465500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16322" y="0"/>
            <a:ext cx="9047826" cy="2819400"/>
          </a:xfrm>
          <a:prstGeom prst="rect">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t>
            </a:r>
            <a:endParaRPr lang="en-US"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322" y="0"/>
            <a:ext cx="9144000" cy="6858000"/>
          </a:xfrm>
          <a:prstGeom prst="rect">
            <a:avLst/>
          </a:prstGeom>
        </p:spPr>
      </p:pic>
      <p:sp>
        <p:nvSpPr>
          <p:cNvPr id="5" name="Title 4"/>
          <p:cNvSpPr>
            <a:spLocks noGrp="1"/>
          </p:cNvSpPr>
          <p:nvPr>
            <p:ph type="title" idx="4294967295"/>
          </p:nvPr>
        </p:nvSpPr>
        <p:spPr>
          <a:xfrm>
            <a:off x="102077" y="2895600"/>
            <a:ext cx="7086649" cy="458279"/>
          </a:xfrm>
        </p:spPr>
        <p:txBody>
          <a:bodyPr>
            <a:noAutofit/>
          </a:bodyPr>
          <a:lstStyle/>
          <a:p>
            <a:r>
              <a:rPr lang="en-US" sz="3100" b="0" dirty="0" smtClean="0">
                <a:solidFill>
                  <a:srgbClr val="00B0F0"/>
                </a:solidFill>
                <a:effectLst>
                  <a:outerShdw blurRad="50800" dist="38100" dir="2700000" algn="tl" rotWithShape="0">
                    <a:prstClr val="black">
                      <a:alpha val="40000"/>
                    </a:prstClr>
                  </a:outerShdw>
                </a:effectLst>
                <a:latin typeface="KG The Last Time Bubble" charset="0"/>
                <a:ea typeface="KG The Last Time Bubble" charset="0"/>
                <a:cs typeface="KG The Last Time Bubble" charset="0"/>
              </a:rPr>
              <a:t>Certificate</a:t>
            </a:r>
            <a:r>
              <a:rPr lang="en-US" sz="3100" b="0" dirty="0" smtClean="0">
                <a:solidFill>
                  <a:srgbClr val="7BCF27"/>
                </a:solidFill>
                <a:effectLst>
                  <a:outerShdw blurRad="50800" dist="38100" dir="2700000" algn="tl" rotWithShape="0">
                    <a:prstClr val="black">
                      <a:alpha val="40000"/>
                    </a:prstClr>
                  </a:outerShdw>
                </a:effectLst>
                <a:latin typeface="KG The Last Time Bubble" charset="0"/>
                <a:ea typeface="KG The Last Time Bubble" charset="0"/>
                <a:cs typeface="KG The Last Time Bubble" charset="0"/>
              </a:rPr>
              <a:t> </a:t>
            </a:r>
            <a:r>
              <a:rPr lang="en-US" sz="3100" b="0" dirty="0" smtClean="0">
                <a:solidFill>
                  <a:schemeClr val="accent2"/>
                </a:solidFill>
                <a:effectLst>
                  <a:outerShdw blurRad="50800" dist="38100" dir="2700000" algn="tl" rotWithShape="0">
                    <a:prstClr val="black">
                      <a:alpha val="40000"/>
                    </a:prstClr>
                  </a:outerShdw>
                </a:effectLst>
                <a:latin typeface="KG The Last Time Bubble" charset="0"/>
                <a:ea typeface="KG The Last Time Bubble" charset="0"/>
                <a:cs typeface="KG The Last Time Bubble" charset="0"/>
              </a:rPr>
              <a:t>of </a:t>
            </a:r>
            <a:r>
              <a:rPr lang="en-US" sz="3100" b="0" dirty="0" smtClean="0">
                <a:solidFill>
                  <a:schemeClr val="accent6"/>
                </a:solidFill>
                <a:effectLst>
                  <a:outerShdw blurRad="50800" dist="38100" dir="2700000" algn="tl" rotWithShape="0">
                    <a:prstClr val="black">
                      <a:alpha val="40000"/>
                    </a:prstClr>
                  </a:outerShdw>
                </a:effectLst>
                <a:latin typeface="KG The Last Time Bubble" charset="0"/>
                <a:ea typeface="KG The Last Time Bubble" charset="0"/>
                <a:cs typeface="KG The Last Time Bubble" charset="0"/>
              </a:rPr>
              <a:t>completion</a:t>
            </a:r>
            <a:endParaRPr lang="en-US" sz="3100" dirty="0">
              <a:ln w="10160">
                <a:solidFill>
                  <a:schemeClr val="accent3"/>
                </a:solidFill>
                <a:prstDash val="solid"/>
              </a:ln>
              <a:solidFill>
                <a:schemeClr val="accent6"/>
              </a:solidFill>
              <a:effectLst>
                <a:outerShdw blurRad="50800" dist="38100" dir="2700000" algn="tl" rotWithShape="0">
                  <a:prstClr val="black">
                    <a:alpha val="40000"/>
                  </a:prstClr>
                </a:outerShdw>
              </a:effectLst>
              <a:latin typeface="KG The Last Time Bubble" charset="0"/>
              <a:ea typeface="KG The Last Time Bubble" charset="0"/>
              <a:cs typeface="KG The Last Time Bubble" charset="0"/>
            </a:endParaRPr>
          </a:p>
        </p:txBody>
      </p:sp>
      <p:sp>
        <p:nvSpPr>
          <p:cNvPr id="22" name="Rectangle 21"/>
          <p:cNvSpPr/>
          <p:nvPr/>
        </p:nvSpPr>
        <p:spPr>
          <a:xfrm>
            <a:off x="7233899" y="2895600"/>
            <a:ext cx="1828751" cy="3886200"/>
          </a:xfrm>
          <a:prstGeom prst="rect">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2"/>
          <p:cNvSpPr txBox="1">
            <a:spLocks/>
          </p:cNvSpPr>
          <p:nvPr/>
        </p:nvSpPr>
        <p:spPr>
          <a:xfrm>
            <a:off x="7235700" y="4669524"/>
            <a:ext cx="1825148" cy="379920"/>
          </a:xfrm>
          <a:prstGeom prst="rect">
            <a:avLst/>
          </a:prstGeom>
        </p:spPr>
        <p:txBody>
          <a:bodyPr vert="horz" lIns="91440" tIns="45720" rIns="91440" bIns="45720" rtlCol="0" anchor="t" anchorCtr="0">
            <a:noAutofit/>
          </a:bodyPr>
          <a:lstStyle>
            <a:lvl1pPr marL="342900" indent="-342900" algn="r" defTabSz="914400" rtl="0" eaLnBrk="1" latinLnBrk="0" hangingPunct="1">
              <a:spcBef>
                <a:spcPct val="20000"/>
              </a:spcBef>
              <a:buFont typeface="Arial" pitchFamily="34" charset="0"/>
              <a:buNone/>
              <a:defRPr lang="en-US" sz="2200" kern="1200" dirty="0" smtClean="0">
                <a:solidFill>
                  <a:schemeClr val="tx1">
                    <a:lumMod val="75000"/>
                    <a:lumOff val="25000"/>
                  </a:schemeClr>
                </a:solidFill>
                <a:latin typeface="Calibri"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pPr>
            <a:r>
              <a:rPr lang="en-US" sz="1000" dirty="0" smtClean="0">
                <a:latin typeface="Century Gothic" charset="0"/>
                <a:ea typeface="Century Gothic" charset="0"/>
                <a:cs typeface="Century Gothic" charset="0"/>
              </a:rPr>
              <a:t>GRAHAMSTOWN</a:t>
            </a:r>
          </a:p>
          <a:p>
            <a:pPr marL="0" indent="0" algn="ctr">
              <a:spcBef>
                <a:spcPts val="0"/>
              </a:spcBef>
            </a:pPr>
            <a:r>
              <a:rPr lang="en-US" sz="1000" dirty="0" smtClean="0">
                <a:latin typeface="Century Gothic" charset="0"/>
                <a:ea typeface="Century Gothic" charset="0"/>
                <a:cs typeface="Century Gothic" charset="0"/>
              </a:rPr>
              <a:t>MAY 2016</a:t>
            </a:r>
            <a:endParaRPr lang="en-US" sz="1000" dirty="0">
              <a:latin typeface="Century Gothic" charset="0"/>
              <a:ea typeface="Century Gothic" charset="0"/>
              <a:cs typeface="Century Gothic" charset="0"/>
            </a:endParaRPr>
          </a:p>
        </p:txBody>
      </p:sp>
      <p:pic>
        <p:nvPicPr>
          <p:cNvPr id="12" name="Picture 11"/>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583051" y="5651660"/>
            <a:ext cx="1130446" cy="527924"/>
          </a:xfrm>
          <a:prstGeom prst="rect">
            <a:avLst/>
          </a:prstGeom>
        </p:spPr>
      </p:pic>
      <p:sp>
        <p:nvSpPr>
          <p:cNvPr id="13" name="Text Placeholder 2"/>
          <p:cNvSpPr txBox="1">
            <a:spLocks/>
          </p:cNvSpPr>
          <p:nvPr/>
        </p:nvSpPr>
        <p:spPr>
          <a:xfrm>
            <a:off x="7235700" y="6056743"/>
            <a:ext cx="1825148" cy="725057"/>
          </a:xfrm>
          <a:prstGeom prst="rect">
            <a:avLst/>
          </a:prstGeom>
        </p:spPr>
        <p:txBody>
          <a:bodyPr vert="horz" lIns="91440" tIns="45720" rIns="91440" bIns="45720" rtlCol="0" anchor="t" anchorCtr="0">
            <a:noAutofit/>
          </a:bodyPr>
          <a:lstStyle>
            <a:lvl1pPr marL="342900" indent="-342900" algn="r" defTabSz="914400" rtl="0" eaLnBrk="1" latinLnBrk="0" hangingPunct="1">
              <a:spcBef>
                <a:spcPct val="20000"/>
              </a:spcBef>
              <a:buFont typeface="Arial" pitchFamily="34" charset="0"/>
              <a:buNone/>
              <a:defRPr lang="en-US" sz="2200" kern="1200" dirty="0" smtClean="0">
                <a:solidFill>
                  <a:schemeClr val="tx1">
                    <a:lumMod val="75000"/>
                    <a:lumOff val="25000"/>
                  </a:schemeClr>
                </a:solidFill>
                <a:latin typeface="Calibri"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pPr>
            <a:r>
              <a:rPr lang="en-US" sz="1000" dirty="0" smtClean="0">
                <a:latin typeface="Century Gothic" charset="0"/>
                <a:ea typeface="Century Gothic" charset="0"/>
                <a:cs typeface="Century Gothic" charset="0"/>
              </a:rPr>
              <a:t>Dr. Debbie Stott</a:t>
            </a:r>
          </a:p>
          <a:p>
            <a:pPr marL="0" indent="0" algn="ctr">
              <a:spcBef>
                <a:spcPts val="0"/>
              </a:spcBef>
            </a:pPr>
            <a:r>
              <a:rPr lang="en-US" sz="1000" dirty="0" smtClean="0">
                <a:latin typeface="Century Gothic" charset="0"/>
                <a:ea typeface="Century Gothic" charset="0"/>
                <a:cs typeface="Century Gothic" charset="0"/>
              </a:rPr>
              <a:t>STEAM Camp Coordinator</a:t>
            </a:r>
          </a:p>
          <a:p>
            <a:pPr marL="0" indent="0" algn="ctr">
              <a:spcBef>
                <a:spcPts val="0"/>
              </a:spcBef>
            </a:pPr>
            <a:r>
              <a:rPr lang="en-US" sz="1000" dirty="0" smtClean="0">
                <a:latin typeface="Century Gothic" charset="0"/>
                <a:ea typeface="Century Gothic" charset="0"/>
                <a:cs typeface="Century Gothic" charset="0"/>
              </a:rPr>
              <a:t>South African Numeracy Chair Project</a:t>
            </a:r>
            <a:endParaRPr lang="en-US" sz="1000" dirty="0">
              <a:latin typeface="Century Gothic" charset="0"/>
              <a:ea typeface="Century Gothic" charset="0"/>
              <a:cs typeface="Century Gothic" charset="0"/>
            </a:endParaRPr>
          </a:p>
        </p:txBody>
      </p:sp>
      <p:pic>
        <p:nvPicPr>
          <p:cNvPr id="15" name="Picture 14"/>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313750" y="2970721"/>
            <a:ext cx="1669049" cy="1677479"/>
          </a:xfrm>
          <a:prstGeom prst="rect">
            <a:avLst/>
          </a:prstGeom>
        </p:spPr>
      </p:pic>
      <p:sp>
        <p:nvSpPr>
          <p:cNvPr id="23" name="Title 4"/>
          <p:cNvSpPr txBox="1">
            <a:spLocks/>
          </p:cNvSpPr>
          <p:nvPr/>
        </p:nvSpPr>
        <p:spPr>
          <a:xfrm>
            <a:off x="3333456" y="5257800"/>
            <a:ext cx="3855270" cy="45827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endParaRPr lang="en-US" sz="2800" dirty="0" smtClean="0">
              <a:latin typeface="+mn-lt"/>
              <a:ea typeface="KG The Last Time Bubble" charset="0"/>
              <a:cs typeface="KG The Last Time Bubble" charset="0"/>
            </a:endParaRPr>
          </a:p>
        </p:txBody>
      </p:sp>
      <p:sp>
        <p:nvSpPr>
          <p:cNvPr id="16" name="Rectangle 15"/>
          <p:cNvSpPr/>
          <p:nvPr/>
        </p:nvSpPr>
        <p:spPr>
          <a:xfrm>
            <a:off x="3124200" y="3657601"/>
            <a:ext cx="4031697" cy="1600200"/>
          </a:xfrm>
          <a:prstGeom prst="rect">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25" name="Title 4"/>
          <p:cNvSpPr txBox="1">
            <a:spLocks/>
          </p:cNvSpPr>
          <p:nvPr/>
        </p:nvSpPr>
        <p:spPr>
          <a:xfrm>
            <a:off x="2921477" y="3975144"/>
            <a:ext cx="4267249" cy="91413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3200" dirty="0" err="1" smtClean="0">
                <a:latin typeface="Century Gothic" charset="0"/>
                <a:ea typeface="Century Gothic" charset="0"/>
                <a:cs typeface="Century Gothic" charset="0"/>
              </a:rPr>
              <a:t>Luphumezo</a:t>
            </a:r>
            <a:r>
              <a:rPr lang="en-US" sz="3200" dirty="0" smtClean="0">
                <a:latin typeface="Century Gothic" charset="0"/>
                <a:ea typeface="Century Gothic" charset="0"/>
                <a:cs typeface="Century Gothic" charset="0"/>
              </a:rPr>
              <a:t> </a:t>
            </a:r>
            <a:r>
              <a:rPr lang="en-US" sz="3200" dirty="0" err="1" smtClean="0">
                <a:latin typeface="Century Gothic" charset="0"/>
                <a:ea typeface="Century Gothic" charset="0"/>
                <a:cs typeface="Century Gothic" charset="0"/>
              </a:rPr>
              <a:t>Dyasi</a:t>
            </a:r>
            <a:endParaRPr lang="en-US" sz="3200" dirty="0" smtClean="0">
              <a:latin typeface="Century Gothic" charset="0"/>
              <a:ea typeface="Century Gothic" charset="0"/>
              <a:cs typeface="Century Gothic" charset="0"/>
            </a:endParaRPr>
          </a:p>
          <a:p>
            <a:pPr algn="r"/>
            <a:r>
              <a:rPr lang="en-US" sz="3200" dirty="0">
                <a:latin typeface="Century Gothic" charset="0"/>
                <a:ea typeface="Century Gothic" charset="0"/>
                <a:cs typeface="Century Gothic" charset="0"/>
              </a:rPr>
              <a:t>Assumption </a:t>
            </a:r>
            <a:r>
              <a:rPr lang="en-US" sz="3200" dirty="0" smtClean="0">
                <a:latin typeface="Century Gothic" charset="0"/>
                <a:ea typeface="Century Gothic" charset="0"/>
                <a:cs typeface="Century Gothic" charset="0"/>
              </a:rPr>
              <a:t>Centre</a:t>
            </a:r>
          </a:p>
          <a:p>
            <a:pPr algn="r"/>
            <a:r>
              <a:rPr lang="en-US" sz="3200" dirty="0">
                <a:latin typeface="Century Gothic" charset="0"/>
                <a:ea typeface="Century Gothic" charset="0"/>
                <a:cs typeface="Century Gothic" charset="0"/>
              </a:rPr>
              <a:t>has completed </a:t>
            </a:r>
            <a:r>
              <a:rPr lang="en-US" sz="3200" dirty="0" smtClean="0">
                <a:latin typeface="Century Gothic" charset="0"/>
                <a:ea typeface="Century Gothic" charset="0"/>
                <a:cs typeface="Century Gothic" charset="0"/>
              </a:rPr>
              <a:t>the</a:t>
            </a:r>
            <a:endParaRPr lang="en-US" sz="3200" dirty="0">
              <a:latin typeface="Century Gothic" charset="0"/>
              <a:ea typeface="Century Gothic" charset="0"/>
              <a:cs typeface="Century Gothic" charset="0"/>
            </a:endParaRPr>
          </a:p>
        </p:txBody>
      </p:sp>
    </p:spTree>
    <p:extLst>
      <p:ext uri="{BB962C8B-B14F-4D97-AF65-F5344CB8AC3E}">
        <p14:creationId xmlns:p14="http://schemas.microsoft.com/office/powerpoint/2010/main" val="5368874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16322" y="0"/>
            <a:ext cx="9047826" cy="2819400"/>
          </a:xfrm>
          <a:prstGeom prst="rect">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t>
            </a:r>
            <a:endParaRPr lang="en-US"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322" y="0"/>
            <a:ext cx="9144000" cy="6858000"/>
          </a:xfrm>
          <a:prstGeom prst="rect">
            <a:avLst/>
          </a:prstGeom>
        </p:spPr>
      </p:pic>
      <p:sp>
        <p:nvSpPr>
          <p:cNvPr id="5" name="Title 4"/>
          <p:cNvSpPr>
            <a:spLocks noGrp="1"/>
          </p:cNvSpPr>
          <p:nvPr>
            <p:ph type="title" idx="4294967295"/>
          </p:nvPr>
        </p:nvSpPr>
        <p:spPr>
          <a:xfrm>
            <a:off x="102077" y="2895600"/>
            <a:ext cx="7086649" cy="458279"/>
          </a:xfrm>
        </p:spPr>
        <p:txBody>
          <a:bodyPr>
            <a:noAutofit/>
          </a:bodyPr>
          <a:lstStyle/>
          <a:p>
            <a:r>
              <a:rPr lang="en-US" sz="3100" b="0" dirty="0" smtClean="0">
                <a:solidFill>
                  <a:srgbClr val="00B0F0"/>
                </a:solidFill>
                <a:effectLst>
                  <a:outerShdw blurRad="50800" dist="38100" dir="2700000" algn="tl" rotWithShape="0">
                    <a:prstClr val="black">
                      <a:alpha val="40000"/>
                    </a:prstClr>
                  </a:outerShdw>
                </a:effectLst>
                <a:latin typeface="KG The Last Time Bubble" charset="0"/>
                <a:ea typeface="KG The Last Time Bubble" charset="0"/>
                <a:cs typeface="KG The Last Time Bubble" charset="0"/>
              </a:rPr>
              <a:t>Certificate</a:t>
            </a:r>
            <a:r>
              <a:rPr lang="en-US" sz="3100" b="0" dirty="0" smtClean="0">
                <a:solidFill>
                  <a:srgbClr val="7BCF27"/>
                </a:solidFill>
                <a:effectLst>
                  <a:outerShdw blurRad="50800" dist="38100" dir="2700000" algn="tl" rotWithShape="0">
                    <a:prstClr val="black">
                      <a:alpha val="40000"/>
                    </a:prstClr>
                  </a:outerShdw>
                </a:effectLst>
                <a:latin typeface="KG The Last Time Bubble" charset="0"/>
                <a:ea typeface="KG The Last Time Bubble" charset="0"/>
                <a:cs typeface="KG The Last Time Bubble" charset="0"/>
              </a:rPr>
              <a:t> </a:t>
            </a:r>
            <a:r>
              <a:rPr lang="en-US" sz="3100" b="0" dirty="0" smtClean="0">
                <a:solidFill>
                  <a:schemeClr val="accent2"/>
                </a:solidFill>
                <a:effectLst>
                  <a:outerShdw blurRad="50800" dist="38100" dir="2700000" algn="tl" rotWithShape="0">
                    <a:prstClr val="black">
                      <a:alpha val="40000"/>
                    </a:prstClr>
                  </a:outerShdw>
                </a:effectLst>
                <a:latin typeface="KG The Last Time Bubble" charset="0"/>
                <a:ea typeface="KG The Last Time Bubble" charset="0"/>
                <a:cs typeface="KG The Last Time Bubble" charset="0"/>
              </a:rPr>
              <a:t>of </a:t>
            </a:r>
            <a:r>
              <a:rPr lang="en-US" sz="3100" b="0" dirty="0" smtClean="0">
                <a:solidFill>
                  <a:schemeClr val="accent6"/>
                </a:solidFill>
                <a:effectLst>
                  <a:outerShdw blurRad="50800" dist="38100" dir="2700000" algn="tl" rotWithShape="0">
                    <a:prstClr val="black">
                      <a:alpha val="40000"/>
                    </a:prstClr>
                  </a:outerShdw>
                </a:effectLst>
                <a:latin typeface="KG The Last Time Bubble" charset="0"/>
                <a:ea typeface="KG The Last Time Bubble" charset="0"/>
                <a:cs typeface="KG The Last Time Bubble" charset="0"/>
              </a:rPr>
              <a:t>completion</a:t>
            </a:r>
            <a:endParaRPr lang="en-US" sz="3100" dirty="0">
              <a:ln w="10160">
                <a:solidFill>
                  <a:schemeClr val="accent3"/>
                </a:solidFill>
                <a:prstDash val="solid"/>
              </a:ln>
              <a:solidFill>
                <a:schemeClr val="accent6"/>
              </a:solidFill>
              <a:effectLst>
                <a:outerShdw blurRad="50800" dist="38100" dir="2700000" algn="tl" rotWithShape="0">
                  <a:prstClr val="black">
                    <a:alpha val="40000"/>
                  </a:prstClr>
                </a:outerShdw>
              </a:effectLst>
              <a:latin typeface="KG The Last Time Bubble" charset="0"/>
              <a:ea typeface="KG The Last Time Bubble" charset="0"/>
              <a:cs typeface="KG The Last Time Bubble" charset="0"/>
            </a:endParaRPr>
          </a:p>
        </p:txBody>
      </p:sp>
      <p:sp>
        <p:nvSpPr>
          <p:cNvPr id="22" name="Rectangle 21"/>
          <p:cNvSpPr/>
          <p:nvPr/>
        </p:nvSpPr>
        <p:spPr>
          <a:xfrm>
            <a:off x="7233899" y="2895600"/>
            <a:ext cx="1828751" cy="3886200"/>
          </a:xfrm>
          <a:prstGeom prst="rect">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2"/>
          <p:cNvSpPr txBox="1">
            <a:spLocks/>
          </p:cNvSpPr>
          <p:nvPr/>
        </p:nvSpPr>
        <p:spPr>
          <a:xfrm>
            <a:off x="7235700" y="4669524"/>
            <a:ext cx="1825148" cy="379920"/>
          </a:xfrm>
          <a:prstGeom prst="rect">
            <a:avLst/>
          </a:prstGeom>
        </p:spPr>
        <p:txBody>
          <a:bodyPr vert="horz" lIns="91440" tIns="45720" rIns="91440" bIns="45720" rtlCol="0" anchor="t" anchorCtr="0">
            <a:noAutofit/>
          </a:bodyPr>
          <a:lstStyle>
            <a:lvl1pPr marL="342900" indent="-342900" algn="r" defTabSz="914400" rtl="0" eaLnBrk="1" latinLnBrk="0" hangingPunct="1">
              <a:spcBef>
                <a:spcPct val="20000"/>
              </a:spcBef>
              <a:buFont typeface="Arial" pitchFamily="34" charset="0"/>
              <a:buNone/>
              <a:defRPr lang="en-US" sz="2200" kern="1200" dirty="0" smtClean="0">
                <a:solidFill>
                  <a:schemeClr val="tx1">
                    <a:lumMod val="75000"/>
                    <a:lumOff val="25000"/>
                  </a:schemeClr>
                </a:solidFill>
                <a:latin typeface="Calibri"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pPr>
            <a:r>
              <a:rPr lang="en-US" sz="1000" dirty="0" smtClean="0">
                <a:latin typeface="Century Gothic" charset="0"/>
                <a:ea typeface="Century Gothic" charset="0"/>
                <a:cs typeface="Century Gothic" charset="0"/>
              </a:rPr>
              <a:t>GRAHAMSTOWN</a:t>
            </a:r>
          </a:p>
          <a:p>
            <a:pPr marL="0" indent="0" algn="ctr">
              <a:spcBef>
                <a:spcPts val="0"/>
              </a:spcBef>
            </a:pPr>
            <a:r>
              <a:rPr lang="en-US" sz="1000" dirty="0" smtClean="0">
                <a:latin typeface="Century Gothic" charset="0"/>
                <a:ea typeface="Century Gothic" charset="0"/>
                <a:cs typeface="Century Gothic" charset="0"/>
              </a:rPr>
              <a:t>MAY 2016</a:t>
            </a:r>
            <a:endParaRPr lang="en-US" sz="1000" dirty="0">
              <a:latin typeface="Century Gothic" charset="0"/>
              <a:ea typeface="Century Gothic" charset="0"/>
              <a:cs typeface="Century Gothic" charset="0"/>
            </a:endParaRPr>
          </a:p>
        </p:txBody>
      </p:sp>
      <p:pic>
        <p:nvPicPr>
          <p:cNvPr id="12" name="Picture 11"/>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583051" y="5651660"/>
            <a:ext cx="1130446" cy="527924"/>
          </a:xfrm>
          <a:prstGeom prst="rect">
            <a:avLst/>
          </a:prstGeom>
        </p:spPr>
      </p:pic>
      <p:sp>
        <p:nvSpPr>
          <p:cNvPr id="13" name="Text Placeholder 2"/>
          <p:cNvSpPr txBox="1">
            <a:spLocks/>
          </p:cNvSpPr>
          <p:nvPr/>
        </p:nvSpPr>
        <p:spPr>
          <a:xfrm>
            <a:off x="7235700" y="6056743"/>
            <a:ext cx="1825148" cy="725057"/>
          </a:xfrm>
          <a:prstGeom prst="rect">
            <a:avLst/>
          </a:prstGeom>
        </p:spPr>
        <p:txBody>
          <a:bodyPr vert="horz" lIns="91440" tIns="45720" rIns="91440" bIns="45720" rtlCol="0" anchor="t" anchorCtr="0">
            <a:noAutofit/>
          </a:bodyPr>
          <a:lstStyle>
            <a:lvl1pPr marL="342900" indent="-342900" algn="r" defTabSz="914400" rtl="0" eaLnBrk="1" latinLnBrk="0" hangingPunct="1">
              <a:spcBef>
                <a:spcPct val="20000"/>
              </a:spcBef>
              <a:buFont typeface="Arial" pitchFamily="34" charset="0"/>
              <a:buNone/>
              <a:defRPr lang="en-US" sz="2200" kern="1200" dirty="0" smtClean="0">
                <a:solidFill>
                  <a:schemeClr val="tx1">
                    <a:lumMod val="75000"/>
                    <a:lumOff val="25000"/>
                  </a:schemeClr>
                </a:solidFill>
                <a:latin typeface="Calibri"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pPr>
            <a:r>
              <a:rPr lang="en-US" sz="1000" dirty="0" smtClean="0">
                <a:latin typeface="Century Gothic" charset="0"/>
                <a:ea typeface="Century Gothic" charset="0"/>
                <a:cs typeface="Century Gothic" charset="0"/>
              </a:rPr>
              <a:t>Dr. Debbie Stott</a:t>
            </a:r>
          </a:p>
          <a:p>
            <a:pPr marL="0" indent="0" algn="ctr">
              <a:spcBef>
                <a:spcPts val="0"/>
              </a:spcBef>
            </a:pPr>
            <a:r>
              <a:rPr lang="en-US" sz="1000" dirty="0" smtClean="0">
                <a:latin typeface="Century Gothic" charset="0"/>
                <a:ea typeface="Century Gothic" charset="0"/>
                <a:cs typeface="Century Gothic" charset="0"/>
              </a:rPr>
              <a:t>STEAM Camp Coordinator</a:t>
            </a:r>
          </a:p>
          <a:p>
            <a:pPr marL="0" indent="0" algn="ctr">
              <a:spcBef>
                <a:spcPts val="0"/>
              </a:spcBef>
            </a:pPr>
            <a:r>
              <a:rPr lang="en-US" sz="1000" dirty="0" smtClean="0">
                <a:latin typeface="Century Gothic" charset="0"/>
                <a:ea typeface="Century Gothic" charset="0"/>
                <a:cs typeface="Century Gothic" charset="0"/>
              </a:rPr>
              <a:t>South African Numeracy Chair Project</a:t>
            </a:r>
            <a:endParaRPr lang="en-US" sz="1000" dirty="0">
              <a:latin typeface="Century Gothic" charset="0"/>
              <a:ea typeface="Century Gothic" charset="0"/>
              <a:cs typeface="Century Gothic" charset="0"/>
            </a:endParaRPr>
          </a:p>
        </p:txBody>
      </p:sp>
      <p:pic>
        <p:nvPicPr>
          <p:cNvPr id="15" name="Picture 14"/>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313750" y="2970721"/>
            <a:ext cx="1669049" cy="1677479"/>
          </a:xfrm>
          <a:prstGeom prst="rect">
            <a:avLst/>
          </a:prstGeom>
        </p:spPr>
      </p:pic>
      <p:sp>
        <p:nvSpPr>
          <p:cNvPr id="23" name="Title 4"/>
          <p:cNvSpPr txBox="1">
            <a:spLocks/>
          </p:cNvSpPr>
          <p:nvPr/>
        </p:nvSpPr>
        <p:spPr>
          <a:xfrm>
            <a:off x="3333456" y="5257800"/>
            <a:ext cx="3855270" cy="45827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endParaRPr lang="en-US" sz="2800" dirty="0" smtClean="0">
              <a:latin typeface="+mn-lt"/>
              <a:ea typeface="KG The Last Time Bubble" charset="0"/>
              <a:cs typeface="KG The Last Time Bubble" charset="0"/>
            </a:endParaRPr>
          </a:p>
        </p:txBody>
      </p:sp>
      <p:sp>
        <p:nvSpPr>
          <p:cNvPr id="16" name="Rectangle 15"/>
          <p:cNvSpPr/>
          <p:nvPr/>
        </p:nvSpPr>
        <p:spPr>
          <a:xfrm>
            <a:off x="3124200" y="3657601"/>
            <a:ext cx="4031697" cy="1600200"/>
          </a:xfrm>
          <a:prstGeom prst="rect">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25" name="Title 4"/>
          <p:cNvSpPr txBox="1">
            <a:spLocks/>
          </p:cNvSpPr>
          <p:nvPr/>
        </p:nvSpPr>
        <p:spPr>
          <a:xfrm>
            <a:off x="2921477" y="3975144"/>
            <a:ext cx="4267249" cy="91413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3200" dirty="0" err="1" smtClean="0">
                <a:latin typeface="Century Gothic" charset="0"/>
                <a:ea typeface="Century Gothic" charset="0"/>
                <a:cs typeface="Century Gothic" charset="0"/>
              </a:rPr>
              <a:t>Analyo</a:t>
            </a:r>
            <a:r>
              <a:rPr lang="en-US" sz="3200" dirty="0" smtClean="0">
                <a:latin typeface="Century Gothic" charset="0"/>
                <a:ea typeface="Century Gothic" charset="0"/>
                <a:cs typeface="Century Gothic" charset="0"/>
              </a:rPr>
              <a:t> </a:t>
            </a:r>
            <a:r>
              <a:rPr lang="en-US" sz="3200" dirty="0" err="1" smtClean="0">
                <a:latin typeface="Century Gothic" charset="0"/>
                <a:ea typeface="Century Gothic" charset="0"/>
                <a:cs typeface="Century Gothic" charset="0"/>
              </a:rPr>
              <a:t>Bavuma</a:t>
            </a:r>
            <a:endParaRPr lang="en-US" sz="3200" dirty="0" smtClean="0">
              <a:latin typeface="Century Gothic" charset="0"/>
              <a:ea typeface="Century Gothic" charset="0"/>
              <a:cs typeface="Century Gothic" charset="0"/>
            </a:endParaRPr>
          </a:p>
          <a:p>
            <a:pPr algn="r"/>
            <a:r>
              <a:rPr lang="en-US" sz="3200" dirty="0">
                <a:latin typeface="Century Gothic" charset="0"/>
                <a:ea typeface="Century Gothic" charset="0"/>
                <a:cs typeface="Century Gothic" charset="0"/>
              </a:rPr>
              <a:t>Assumption </a:t>
            </a:r>
            <a:r>
              <a:rPr lang="en-US" sz="3200" dirty="0" smtClean="0">
                <a:latin typeface="Century Gothic" charset="0"/>
                <a:ea typeface="Century Gothic" charset="0"/>
                <a:cs typeface="Century Gothic" charset="0"/>
              </a:rPr>
              <a:t>Centre</a:t>
            </a:r>
          </a:p>
          <a:p>
            <a:pPr algn="r"/>
            <a:r>
              <a:rPr lang="en-US" sz="3200" dirty="0">
                <a:latin typeface="Century Gothic" charset="0"/>
                <a:ea typeface="Century Gothic" charset="0"/>
                <a:cs typeface="Century Gothic" charset="0"/>
              </a:rPr>
              <a:t>has completed </a:t>
            </a:r>
            <a:r>
              <a:rPr lang="en-US" sz="3200" dirty="0" smtClean="0">
                <a:latin typeface="Century Gothic" charset="0"/>
                <a:ea typeface="Century Gothic" charset="0"/>
                <a:cs typeface="Century Gothic" charset="0"/>
              </a:rPr>
              <a:t>the</a:t>
            </a:r>
            <a:endParaRPr lang="en-US" sz="3200" dirty="0">
              <a:latin typeface="Century Gothic" charset="0"/>
              <a:ea typeface="Century Gothic" charset="0"/>
              <a:cs typeface="Century Gothic" charset="0"/>
            </a:endParaRPr>
          </a:p>
        </p:txBody>
      </p:sp>
    </p:spTree>
    <p:extLst>
      <p:ext uri="{BB962C8B-B14F-4D97-AF65-F5344CB8AC3E}">
        <p14:creationId xmlns:p14="http://schemas.microsoft.com/office/powerpoint/2010/main" val="14095842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16322" y="0"/>
            <a:ext cx="9047826" cy="2819400"/>
          </a:xfrm>
          <a:prstGeom prst="rect">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t>
            </a:r>
            <a:endParaRPr lang="en-US"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322" y="0"/>
            <a:ext cx="9144000" cy="6858000"/>
          </a:xfrm>
          <a:prstGeom prst="rect">
            <a:avLst/>
          </a:prstGeom>
        </p:spPr>
      </p:pic>
      <p:sp>
        <p:nvSpPr>
          <p:cNvPr id="5" name="Title 4"/>
          <p:cNvSpPr>
            <a:spLocks noGrp="1"/>
          </p:cNvSpPr>
          <p:nvPr>
            <p:ph type="title" idx="4294967295"/>
          </p:nvPr>
        </p:nvSpPr>
        <p:spPr>
          <a:xfrm>
            <a:off x="102077" y="2895600"/>
            <a:ext cx="7086649" cy="458279"/>
          </a:xfrm>
        </p:spPr>
        <p:txBody>
          <a:bodyPr>
            <a:noAutofit/>
          </a:bodyPr>
          <a:lstStyle/>
          <a:p>
            <a:r>
              <a:rPr lang="en-US" sz="3100" b="0" dirty="0" smtClean="0">
                <a:solidFill>
                  <a:srgbClr val="00B0F0"/>
                </a:solidFill>
                <a:effectLst>
                  <a:outerShdw blurRad="50800" dist="38100" dir="2700000" algn="tl" rotWithShape="0">
                    <a:prstClr val="black">
                      <a:alpha val="40000"/>
                    </a:prstClr>
                  </a:outerShdw>
                </a:effectLst>
                <a:latin typeface="KG The Last Time Bubble" charset="0"/>
                <a:ea typeface="KG The Last Time Bubble" charset="0"/>
                <a:cs typeface="KG The Last Time Bubble" charset="0"/>
              </a:rPr>
              <a:t>Certificate</a:t>
            </a:r>
            <a:r>
              <a:rPr lang="en-US" sz="3100" b="0" dirty="0" smtClean="0">
                <a:solidFill>
                  <a:srgbClr val="7BCF27"/>
                </a:solidFill>
                <a:effectLst>
                  <a:outerShdw blurRad="50800" dist="38100" dir="2700000" algn="tl" rotWithShape="0">
                    <a:prstClr val="black">
                      <a:alpha val="40000"/>
                    </a:prstClr>
                  </a:outerShdw>
                </a:effectLst>
                <a:latin typeface="KG The Last Time Bubble" charset="0"/>
                <a:ea typeface="KG The Last Time Bubble" charset="0"/>
                <a:cs typeface="KG The Last Time Bubble" charset="0"/>
              </a:rPr>
              <a:t> </a:t>
            </a:r>
            <a:r>
              <a:rPr lang="en-US" sz="3100" b="0" dirty="0" smtClean="0">
                <a:solidFill>
                  <a:schemeClr val="accent2"/>
                </a:solidFill>
                <a:effectLst>
                  <a:outerShdw blurRad="50800" dist="38100" dir="2700000" algn="tl" rotWithShape="0">
                    <a:prstClr val="black">
                      <a:alpha val="40000"/>
                    </a:prstClr>
                  </a:outerShdw>
                </a:effectLst>
                <a:latin typeface="KG The Last Time Bubble" charset="0"/>
                <a:ea typeface="KG The Last Time Bubble" charset="0"/>
                <a:cs typeface="KG The Last Time Bubble" charset="0"/>
              </a:rPr>
              <a:t>of </a:t>
            </a:r>
            <a:r>
              <a:rPr lang="en-US" sz="3100" b="0" dirty="0" smtClean="0">
                <a:solidFill>
                  <a:schemeClr val="accent6"/>
                </a:solidFill>
                <a:effectLst>
                  <a:outerShdw blurRad="50800" dist="38100" dir="2700000" algn="tl" rotWithShape="0">
                    <a:prstClr val="black">
                      <a:alpha val="40000"/>
                    </a:prstClr>
                  </a:outerShdw>
                </a:effectLst>
                <a:latin typeface="KG The Last Time Bubble" charset="0"/>
                <a:ea typeface="KG The Last Time Bubble" charset="0"/>
                <a:cs typeface="KG The Last Time Bubble" charset="0"/>
              </a:rPr>
              <a:t>completion</a:t>
            </a:r>
            <a:endParaRPr lang="en-US" sz="3100" dirty="0">
              <a:ln w="10160">
                <a:solidFill>
                  <a:schemeClr val="accent3"/>
                </a:solidFill>
                <a:prstDash val="solid"/>
              </a:ln>
              <a:solidFill>
                <a:schemeClr val="accent6"/>
              </a:solidFill>
              <a:effectLst>
                <a:outerShdw blurRad="50800" dist="38100" dir="2700000" algn="tl" rotWithShape="0">
                  <a:prstClr val="black">
                    <a:alpha val="40000"/>
                  </a:prstClr>
                </a:outerShdw>
              </a:effectLst>
              <a:latin typeface="KG The Last Time Bubble" charset="0"/>
              <a:ea typeface="KG The Last Time Bubble" charset="0"/>
              <a:cs typeface="KG The Last Time Bubble" charset="0"/>
            </a:endParaRPr>
          </a:p>
        </p:txBody>
      </p:sp>
      <p:sp>
        <p:nvSpPr>
          <p:cNvPr id="22" name="Rectangle 21"/>
          <p:cNvSpPr/>
          <p:nvPr/>
        </p:nvSpPr>
        <p:spPr>
          <a:xfrm>
            <a:off x="7233899" y="2895600"/>
            <a:ext cx="1828751" cy="3886200"/>
          </a:xfrm>
          <a:prstGeom prst="rect">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2"/>
          <p:cNvSpPr txBox="1">
            <a:spLocks/>
          </p:cNvSpPr>
          <p:nvPr/>
        </p:nvSpPr>
        <p:spPr>
          <a:xfrm>
            <a:off x="7235700" y="4669524"/>
            <a:ext cx="1825148" cy="379920"/>
          </a:xfrm>
          <a:prstGeom prst="rect">
            <a:avLst/>
          </a:prstGeom>
        </p:spPr>
        <p:txBody>
          <a:bodyPr vert="horz" lIns="91440" tIns="45720" rIns="91440" bIns="45720" rtlCol="0" anchor="t" anchorCtr="0">
            <a:noAutofit/>
          </a:bodyPr>
          <a:lstStyle>
            <a:lvl1pPr marL="342900" indent="-342900" algn="r" defTabSz="914400" rtl="0" eaLnBrk="1" latinLnBrk="0" hangingPunct="1">
              <a:spcBef>
                <a:spcPct val="20000"/>
              </a:spcBef>
              <a:buFont typeface="Arial" pitchFamily="34" charset="0"/>
              <a:buNone/>
              <a:defRPr lang="en-US" sz="2200" kern="1200" dirty="0" smtClean="0">
                <a:solidFill>
                  <a:schemeClr val="tx1">
                    <a:lumMod val="75000"/>
                    <a:lumOff val="25000"/>
                  </a:schemeClr>
                </a:solidFill>
                <a:latin typeface="Calibri"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pPr>
            <a:r>
              <a:rPr lang="en-US" sz="1000" dirty="0" smtClean="0">
                <a:latin typeface="Century Gothic" charset="0"/>
                <a:ea typeface="Century Gothic" charset="0"/>
                <a:cs typeface="Century Gothic" charset="0"/>
              </a:rPr>
              <a:t>GRAHAMSTOWN</a:t>
            </a:r>
          </a:p>
          <a:p>
            <a:pPr marL="0" indent="0" algn="ctr">
              <a:spcBef>
                <a:spcPts val="0"/>
              </a:spcBef>
            </a:pPr>
            <a:r>
              <a:rPr lang="en-US" sz="1000" dirty="0" smtClean="0">
                <a:latin typeface="Century Gothic" charset="0"/>
                <a:ea typeface="Century Gothic" charset="0"/>
                <a:cs typeface="Century Gothic" charset="0"/>
              </a:rPr>
              <a:t>MAY 2016</a:t>
            </a:r>
            <a:endParaRPr lang="en-US" sz="1000" dirty="0">
              <a:latin typeface="Century Gothic" charset="0"/>
              <a:ea typeface="Century Gothic" charset="0"/>
              <a:cs typeface="Century Gothic" charset="0"/>
            </a:endParaRPr>
          </a:p>
        </p:txBody>
      </p:sp>
      <p:pic>
        <p:nvPicPr>
          <p:cNvPr id="12" name="Picture 11"/>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583051" y="5651660"/>
            <a:ext cx="1130446" cy="527924"/>
          </a:xfrm>
          <a:prstGeom prst="rect">
            <a:avLst/>
          </a:prstGeom>
        </p:spPr>
      </p:pic>
      <p:sp>
        <p:nvSpPr>
          <p:cNvPr id="13" name="Text Placeholder 2"/>
          <p:cNvSpPr txBox="1">
            <a:spLocks/>
          </p:cNvSpPr>
          <p:nvPr/>
        </p:nvSpPr>
        <p:spPr>
          <a:xfrm>
            <a:off x="7235700" y="6056743"/>
            <a:ext cx="1825148" cy="725057"/>
          </a:xfrm>
          <a:prstGeom prst="rect">
            <a:avLst/>
          </a:prstGeom>
        </p:spPr>
        <p:txBody>
          <a:bodyPr vert="horz" lIns="91440" tIns="45720" rIns="91440" bIns="45720" rtlCol="0" anchor="t" anchorCtr="0">
            <a:noAutofit/>
          </a:bodyPr>
          <a:lstStyle>
            <a:lvl1pPr marL="342900" indent="-342900" algn="r" defTabSz="914400" rtl="0" eaLnBrk="1" latinLnBrk="0" hangingPunct="1">
              <a:spcBef>
                <a:spcPct val="20000"/>
              </a:spcBef>
              <a:buFont typeface="Arial" pitchFamily="34" charset="0"/>
              <a:buNone/>
              <a:defRPr lang="en-US" sz="2200" kern="1200" dirty="0" smtClean="0">
                <a:solidFill>
                  <a:schemeClr val="tx1">
                    <a:lumMod val="75000"/>
                    <a:lumOff val="25000"/>
                  </a:schemeClr>
                </a:solidFill>
                <a:latin typeface="Calibri"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pPr>
            <a:r>
              <a:rPr lang="en-US" sz="1000" dirty="0" smtClean="0">
                <a:latin typeface="Century Gothic" charset="0"/>
                <a:ea typeface="Century Gothic" charset="0"/>
                <a:cs typeface="Century Gothic" charset="0"/>
              </a:rPr>
              <a:t>Dr. Debbie Stott</a:t>
            </a:r>
          </a:p>
          <a:p>
            <a:pPr marL="0" indent="0" algn="ctr">
              <a:spcBef>
                <a:spcPts val="0"/>
              </a:spcBef>
            </a:pPr>
            <a:r>
              <a:rPr lang="en-US" sz="1000" dirty="0" smtClean="0">
                <a:latin typeface="Century Gothic" charset="0"/>
                <a:ea typeface="Century Gothic" charset="0"/>
                <a:cs typeface="Century Gothic" charset="0"/>
              </a:rPr>
              <a:t>STEAM Camp Coordinator</a:t>
            </a:r>
          </a:p>
          <a:p>
            <a:pPr marL="0" indent="0" algn="ctr">
              <a:spcBef>
                <a:spcPts val="0"/>
              </a:spcBef>
            </a:pPr>
            <a:r>
              <a:rPr lang="en-US" sz="1000" dirty="0" smtClean="0">
                <a:latin typeface="Century Gothic" charset="0"/>
                <a:ea typeface="Century Gothic" charset="0"/>
                <a:cs typeface="Century Gothic" charset="0"/>
              </a:rPr>
              <a:t>South African Numeracy Chair Project</a:t>
            </a:r>
            <a:endParaRPr lang="en-US" sz="1000" dirty="0">
              <a:latin typeface="Century Gothic" charset="0"/>
              <a:ea typeface="Century Gothic" charset="0"/>
              <a:cs typeface="Century Gothic" charset="0"/>
            </a:endParaRPr>
          </a:p>
        </p:txBody>
      </p:sp>
      <p:pic>
        <p:nvPicPr>
          <p:cNvPr id="15" name="Picture 14"/>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313750" y="2970721"/>
            <a:ext cx="1669049" cy="1677479"/>
          </a:xfrm>
          <a:prstGeom prst="rect">
            <a:avLst/>
          </a:prstGeom>
        </p:spPr>
      </p:pic>
      <p:sp>
        <p:nvSpPr>
          <p:cNvPr id="23" name="Title 4"/>
          <p:cNvSpPr txBox="1">
            <a:spLocks/>
          </p:cNvSpPr>
          <p:nvPr/>
        </p:nvSpPr>
        <p:spPr>
          <a:xfrm>
            <a:off x="3333456" y="5257800"/>
            <a:ext cx="3855270" cy="45827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endParaRPr lang="en-US" sz="2800" dirty="0" smtClean="0">
              <a:latin typeface="+mn-lt"/>
              <a:ea typeface="KG The Last Time Bubble" charset="0"/>
              <a:cs typeface="KG The Last Time Bubble" charset="0"/>
            </a:endParaRPr>
          </a:p>
        </p:txBody>
      </p:sp>
      <p:sp>
        <p:nvSpPr>
          <p:cNvPr id="16" name="Rectangle 15"/>
          <p:cNvSpPr/>
          <p:nvPr/>
        </p:nvSpPr>
        <p:spPr>
          <a:xfrm>
            <a:off x="3124200" y="3657601"/>
            <a:ext cx="4031697" cy="1600200"/>
          </a:xfrm>
          <a:prstGeom prst="rect">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25" name="Title 4"/>
          <p:cNvSpPr txBox="1">
            <a:spLocks/>
          </p:cNvSpPr>
          <p:nvPr/>
        </p:nvSpPr>
        <p:spPr>
          <a:xfrm>
            <a:off x="2921477" y="3975144"/>
            <a:ext cx="4267249" cy="91413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3200" dirty="0" err="1" smtClean="0">
                <a:latin typeface="Century Gothic" charset="0"/>
                <a:ea typeface="Century Gothic" charset="0"/>
                <a:cs typeface="Century Gothic" charset="0"/>
              </a:rPr>
              <a:t>Lusanda</a:t>
            </a:r>
            <a:r>
              <a:rPr lang="en-US" sz="3200" dirty="0" smtClean="0">
                <a:latin typeface="Century Gothic" charset="0"/>
                <a:ea typeface="Century Gothic" charset="0"/>
                <a:cs typeface="Century Gothic" charset="0"/>
              </a:rPr>
              <a:t> </a:t>
            </a:r>
            <a:r>
              <a:rPr lang="en-US" sz="3200" dirty="0" err="1" smtClean="0">
                <a:latin typeface="Century Gothic" charset="0"/>
                <a:ea typeface="Century Gothic" charset="0"/>
                <a:cs typeface="Century Gothic" charset="0"/>
              </a:rPr>
              <a:t>Frans</a:t>
            </a:r>
            <a:endParaRPr lang="en-US" sz="3200" dirty="0" smtClean="0">
              <a:latin typeface="Century Gothic" charset="0"/>
              <a:ea typeface="Century Gothic" charset="0"/>
              <a:cs typeface="Century Gothic" charset="0"/>
            </a:endParaRPr>
          </a:p>
          <a:p>
            <a:pPr algn="r"/>
            <a:r>
              <a:rPr lang="en-US" sz="3200" dirty="0">
                <a:latin typeface="Century Gothic" charset="0"/>
                <a:ea typeface="Century Gothic" charset="0"/>
                <a:cs typeface="Century Gothic" charset="0"/>
              </a:rPr>
              <a:t>Assumption </a:t>
            </a:r>
            <a:r>
              <a:rPr lang="en-US" sz="3200" dirty="0" smtClean="0">
                <a:latin typeface="Century Gothic" charset="0"/>
                <a:ea typeface="Century Gothic" charset="0"/>
                <a:cs typeface="Century Gothic" charset="0"/>
              </a:rPr>
              <a:t>Centre</a:t>
            </a:r>
          </a:p>
          <a:p>
            <a:pPr algn="r"/>
            <a:r>
              <a:rPr lang="en-US" sz="3200" dirty="0">
                <a:latin typeface="Century Gothic" charset="0"/>
                <a:ea typeface="Century Gothic" charset="0"/>
                <a:cs typeface="Century Gothic" charset="0"/>
              </a:rPr>
              <a:t>has completed </a:t>
            </a:r>
            <a:r>
              <a:rPr lang="en-US" sz="3200" dirty="0" smtClean="0">
                <a:latin typeface="Century Gothic" charset="0"/>
                <a:ea typeface="Century Gothic" charset="0"/>
                <a:cs typeface="Century Gothic" charset="0"/>
              </a:rPr>
              <a:t>the</a:t>
            </a:r>
            <a:endParaRPr lang="en-US" sz="3200" dirty="0">
              <a:latin typeface="Century Gothic" charset="0"/>
              <a:ea typeface="Century Gothic" charset="0"/>
              <a:cs typeface="Century Gothic" charset="0"/>
            </a:endParaRPr>
          </a:p>
        </p:txBody>
      </p:sp>
    </p:spTree>
    <p:extLst>
      <p:ext uri="{BB962C8B-B14F-4D97-AF65-F5344CB8AC3E}">
        <p14:creationId xmlns:p14="http://schemas.microsoft.com/office/powerpoint/2010/main" val="7340942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16322" y="0"/>
            <a:ext cx="9047826" cy="2819400"/>
          </a:xfrm>
          <a:prstGeom prst="rect">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t>
            </a:r>
            <a:endParaRPr lang="en-US"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322" y="0"/>
            <a:ext cx="9144000" cy="6858000"/>
          </a:xfrm>
          <a:prstGeom prst="rect">
            <a:avLst/>
          </a:prstGeom>
        </p:spPr>
      </p:pic>
      <p:sp>
        <p:nvSpPr>
          <p:cNvPr id="5" name="Title 4"/>
          <p:cNvSpPr>
            <a:spLocks noGrp="1"/>
          </p:cNvSpPr>
          <p:nvPr>
            <p:ph type="title" idx="4294967295"/>
          </p:nvPr>
        </p:nvSpPr>
        <p:spPr>
          <a:xfrm>
            <a:off x="102077" y="2895600"/>
            <a:ext cx="7086649" cy="458279"/>
          </a:xfrm>
        </p:spPr>
        <p:txBody>
          <a:bodyPr>
            <a:noAutofit/>
          </a:bodyPr>
          <a:lstStyle/>
          <a:p>
            <a:r>
              <a:rPr lang="en-US" sz="3100" b="0" dirty="0" smtClean="0">
                <a:solidFill>
                  <a:srgbClr val="00B0F0"/>
                </a:solidFill>
                <a:effectLst>
                  <a:outerShdw blurRad="50800" dist="38100" dir="2700000" algn="tl" rotWithShape="0">
                    <a:prstClr val="black">
                      <a:alpha val="40000"/>
                    </a:prstClr>
                  </a:outerShdw>
                </a:effectLst>
                <a:latin typeface="KG The Last Time Bubble" charset="0"/>
                <a:ea typeface="KG The Last Time Bubble" charset="0"/>
                <a:cs typeface="KG The Last Time Bubble" charset="0"/>
              </a:rPr>
              <a:t>Certificate</a:t>
            </a:r>
            <a:r>
              <a:rPr lang="en-US" sz="3100" b="0" dirty="0" smtClean="0">
                <a:solidFill>
                  <a:srgbClr val="7BCF27"/>
                </a:solidFill>
                <a:effectLst>
                  <a:outerShdw blurRad="50800" dist="38100" dir="2700000" algn="tl" rotWithShape="0">
                    <a:prstClr val="black">
                      <a:alpha val="40000"/>
                    </a:prstClr>
                  </a:outerShdw>
                </a:effectLst>
                <a:latin typeface="KG The Last Time Bubble" charset="0"/>
                <a:ea typeface="KG The Last Time Bubble" charset="0"/>
                <a:cs typeface="KG The Last Time Bubble" charset="0"/>
              </a:rPr>
              <a:t> </a:t>
            </a:r>
            <a:r>
              <a:rPr lang="en-US" sz="3100" b="0" dirty="0" smtClean="0">
                <a:solidFill>
                  <a:schemeClr val="accent2"/>
                </a:solidFill>
                <a:effectLst>
                  <a:outerShdw blurRad="50800" dist="38100" dir="2700000" algn="tl" rotWithShape="0">
                    <a:prstClr val="black">
                      <a:alpha val="40000"/>
                    </a:prstClr>
                  </a:outerShdw>
                </a:effectLst>
                <a:latin typeface="KG The Last Time Bubble" charset="0"/>
                <a:ea typeface="KG The Last Time Bubble" charset="0"/>
                <a:cs typeface="KG The Last Time Bubble" charset="0"/>
              </a:rPr>
              <a:t>of </a:t>
            </a:r>
            <a:r>
              <a:rPr lang="en-US" sz="3100" b="0" dirty="0" smtClean="0">
                <a:solidFill>
                  <a:schemeClr val="accent6"/>
                </a:solidFill>
                <a:effectLst>
                  <a:outerShdw blurRad="50800" dist="38100" dir="2700000" algn="tl" rotWithShape="0">
                    <a:prstClr val="black">
                      <a:alpha val="40000"/>
                    </a:prstClr>
                  </a:outerShdw>
                </a:effectLst>
                <a:latin typeface="KG The Last Time Bubble" charset="0"/>
                <a:ea typeface="KG The Last Time Bubble" charset="0"/>
                <a:cs typeface="KG The Last Time Bubble" charset="0"/>
              </a:rPr>
              <a:t>completion</a:t>
            </a:r>
            <a:endParaRPr lang="en-US" sz="3100" dirty="0">
              <a:ln w="10160">
                <a:solidFill>
                  <a:schemeClr val="accent3"/>
                </a:solidFill>
                <a:prstDash val="solid"/>
              </a:ln>
              <a:solidFill>
                <a:schemeClr val="accent6"/>
              </a:solidFill>
              <a:effectLst>
                <a:outerShdw blurRad="50800" dist="38100" dir="2700000" algn="tl" rotWithShape="0">
                  <a:prstClr val="black">
                    <a:alpha val="40000"/>
                  </a:prstClr>
                </a:outerShdw>
              </a:effectLst>
              <a:latin typeface="KG The Last Time Bubble" charset="0"/>
              <a:ea typeface="KG The Last Time Bubble" charset="0"/>
              <a:cs typeface="KG The Last Time Bubble" charset="0"/>
            </a:endParaRPr>
          </a:p>
        </p:txBody>
      </p:sp>
      <p:sp>
        <p:nvSpPr>
          <p:cNvPr id="22" name="Rectangle 21"/>
          <p:cNvSpPr/>
          <p:nvPr/>
        </p:nvSpPr>
        <p:spPr>
          <a:xfrm>
            <a:off x="7233899" y="2895600"/>
            <a:ext cx="1828751" cy="3886200"/>
          </a:xfrm>
          <a:prstGeom prst="rect">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2"/>
          <p:cNvSpPr txBox="1">
            <a:spLocks/>
          </p:cNvSpPr>
          <p:nvPr/>
        </p:nvSpPr>
        <p:spPr>
          <a:xfrm>
            <a:off x="7235700" y="4669524"/>
            <a:ext cx="1825148" cy="379920"/>
          </a:xfrm>
          <a:prstGeom prst="rect">
            <a:avLst/>
          </a:prstGeom>
        </p:spPr>
        <p:txBody>
          <a:bodyPr vert="horz" lIns="91440" tIns="45720" rIns="91440" bIns="45720" rtlCol="0" anchor="t" anchorCtr="0">
            <a:noAutofit/>
          </a:bodyPr>
          <a:lstStyle>
            <a:lvl1pPr marL="342900" indent="-342900" algn="r" defTabSz="914400" rtl="0" eaLnBrk="1" latinLnBrk="0" hangingPunct="1">
              <a:spcBef>
                <a:spcPct val="20000"/>
              </a:spcBef>
              <a:buFont typeface="Arial" pitchFamily="34" charset="0"/>
              <a:buNone/>
              <a:defRPr lang="en-US" sz="2200" kern="1200" dirty="0" smtClean="0">
                <a:solidFill>
                  <a:schemeClr val="tx1">
                    <a:lumMod val="75000"/>
                    <a:lumOff val="25000"/>
                  </a:schemeClr>
                </a:solidFill>
                <a:latin typeface="Calibri"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pPr>
            <a:r>
              <a:rPr lang="en-US" sz="1000" dirty="0" smtClean="0">
                <a:latin typeface="Century Gothic" charset="0"/>
                <a:ea typeface="Century Gothic" charset="0"/>
                <a:cs typeface="Century Gothic" charset="0"/>
              </a:rPr>
              <a:t>GRAHAMSTOWN</a:t>
            </a:r>
          </a:p>
          <a:p>
            <a:pPr marL="0" indent="0" algn="ctr">
              <a:spcBef>
                <a:spcPts val="0"/>
              </a:spcBef>
            </a:pPr>
            <a:r>
              <a:rPr lang="en-US" sz="1000" dirty="0" smtClean="0">
                <a:latin typeface="Century Gothic" charset="0"/>
                <a:ea typeface="Century Gothic" charset="0"/>
                <a:cs typeface="Century Gothic" charset="0"/>
              </a:rPr>
              <a:t>MAY 2016</a:t>
            </a:r>
            <a:endParaRPr lang="en-US" sz="1000" dirty="0">
              <a:latin typeface="Century Gothic" charset="0"/>
              <a:ea typeface="Century Gothic" charset="0"/>
              <a:cs typeface="Century Gothic" charset="0"/>
            </a:endParaRPr>
          </a:p>
        </p:txBody>
      </p:sp>
      <p:pic>
        <p:nvPicPr>
          <p:cNvPr id="12" name="Picture 11"/>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583051" y="5651660"/>
            <a:ext cx="1130446" cy="527924"/>
          </a:xfrm>
          <a:prstGeom prst="rect">
            <a:avLst/>
          </a:prstGeom>
        </p:spPr>
      </p:pic>
      <p:sp>
        <p:nvSpPr>
          <p:cNvPr id="13" name="Text Placeholder 2"/>
          <p:cNvSpPr txBox="1">
            <a:spLocks/>
          </p:cNvSpPr>
          <p:nvPr/>
        </p:nvSpPr>
        <p:spPr>
          <a:xfrm>
            <a:off x="7235700" y="6056743"/>
            <a:ext cx="1825148" cy="725057"/>
          </a:xfrm>
          <a:prstGeom prst="rect">
            <a:avLst/>
          </a:prstGeom>
        </p:spPr>
        <p:txBody>
          <a:bodyPr vert="horz" lIns="91440" tIns="45720" rIns="91440" bIns="45720" rtlCol="0" anchor="t" anchorCtr="0">
            <a:noAutofit/>
          </a:bodyPr>
          <a:lstStyle>
            <a:lvl1pPr marL="342900" indent="-342900" algn="r" defTabSz="914400" rtl="0" eaLnBrk="1" latinLnBrk="0" hangingPunct="1">
              <a:spcBef>
                <a:spcPct val="20000"/>
              </a:spcBef>
              <a:buFont typeface="Arial" pitchFamily="34" charset="0"/>
              <a:buNone/>
              <a:defRPr lang="en-US" sz="2200" kern="1200" dirty="0" smtClean="0">
                <a:solidFill>
                  <a:schemeClr val="tx1">
                    <a:lumMod val="75000"/>
                    <a:lumOff val="25000"/>
                  </a:schemeClr>
                </a:solidFill>
                <a:latin typeface="Calibri"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pPr>
            <a:r>
              <a:rPr lang="en-US" sz="1000" dirty="0" smtClean="0">
                <a:latin typeface="Century Gothic" charset="0"/>
                <a:ea typeface="Century Gothic" charset="0"/>
                <a:cs typeface="Century Gothic" charset="0"/>
              </a:rPr>
              <a:t>Dr. Debbie Stott</a:t>
            </a:r>
          </a:p>
          <a:p>
            <a:pPr marL="0" indent="0" algn="ctr">
              <a:spcBef>
                <a:spcPts val="0"/>
              </a:spcBef>
            </a:pPr>
            <a:r>
              <a:rPr lang="en-US" sz="1000" dirty="0" smtClean="0">
                <a:latin typeface="Century Gothic" charset="0"/>
                <a:ea typeface="Century Gothic" charset="0"/>
                <a:cs typeface="Century Gothic" charset="0"/>
              </a:rPr>
              <a:t>STEAM Camp Coordinator</a:t>
            </a:r>
          </a:p>
          <a:p>
            <a:pPr marL="0" indent="0" algn="ctr">
              <a:spcBef>
                <a:spcPts val="0"/>
              </a:spcBef>
            </a:pPr>
            <a:r>
              <a:rPr lang="en-US" sz="1000" dirty="0" smtClean="0">
                <a:latin typeface="Century Gothic" charset="0"/>
                <a:ea typeface="Century Gothic" charset="0"/>
                <a:cs typeface="Century Gothic" charset="0"/>
              </a:rPr>
              <a:t>South African Numeracy Chair Project</a:t>
            </a:r>
            <a:endParaRPr lang="en-US" sz="1000" dirty="0">
              <a:latin typeface="Century Gothic" charset="0"/>
              <a:ea typeface="Century Gothic" charset="0"/>
              <a:cs typeface="Century Gothic" charset="0"/>
            </a:endParaRPr>
          </a:p>
        </p:txBody>
      </p:sp>
      <p:pic>
        <p:nvPicPr>
          <p:cNvPr id="15" name="Picture 14"/>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313750" y="2970721"/>
            <a:ext cx="1669049" cy="1677479"/>
          </a:xfrm>
          <a:prstGeom prst="rect">
            <a:avLst/>
          </a:prstGeom>
        </p:spPr>
      </p:pic>
      <p:sp>
        <p:nvSpPr>
          <p:cNvPr id="23" name="Title 4"/>
          <p:cNvSpPr txBox="1">
            <a:spLocks/>
          </p:cNvSpPr>
          <p:nvPr/>
        </p:nvSpPr>
        <p:spPr>
          <a:xfrm>
            <a:off x="3333456" y="5257800"/>
            <a:ext cx="3855270" cy="45827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endParaRPr lang="en-US" sz="2800" dirty="0" smtClean="0">
              <a:latin typeface="+mn-lt"/>
              <a:ea typeface="KG The Last Time Bubble" charset="0"/>
              <a:cs typeface="KG The Last Time Bubble" charset="0"/>
            </a:endParaRPr>
          </a:p>
        </p:txBody>
      </p:sp>
      <p:sp>
        <p:nvSpPr>
          <p:cNvPr id="16" name="Rectangle 15"/>
          <p:cNvSpPr/>
          <p:nvPr/>
        </p:nvSpPr>
        <p:spPr>
          <a:xfrm>
            <a:off x="3124200" y="3657601"/>
            <a:ext cx="4031697" cy="1600200"/>
          </a:xfrm>
          <a:prstGeom prst="rect">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25" name="Title 4"/>
          <p:cNvSpPr txBox="1">
            <a:spLocks/>
          </p:cNvSpPr>
          <p:nvPr/>
        </p:nvSpPr>
        <p:spPr>
          <a:xfrm>
            <a:off x="2921477" y="3975144"/>
            <a:ext cx="4267249" cy="91413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2800" dirty="0" err="1" smtClean="0">
                <a:latin typeface="Century Gothic" charset="0"/>
                <a:ea typeface="Century Gothic" charset="0"/>
                <a:cs typeface="Century Gothic" charset="0"/>
              </a:rPr>
              <a:t>Kamvelihle</a:t>
            </a:r>
            <a:r>
              <a:rPr lang="en-US" sz="2800" dirty="0" smtClean="0">
                <a:latin typeface="Century Gothic" charset="0"/>
                <a:ea typeface="Century Gothic" charset="0"/>
                <a:cs typeface="Century Gothic" charset="0"/>
              </a:rPr>
              <a:t> </a:t>
            </a:r>
            <a:r>
              <a:rPr lang="en-US" sz="2800" dirty="0" err="1" smtClean="0">
                <a:latin typeface="Century Gothic" charset="0"/>
                <a:ea typeface="Century Gothic" charset="0"/>
                <a:cs typeface="Century Gothic" charset="0"/>
              </a:rPr>
              <a:t>Mdolomba</a:t>
            </a:r>
            <a:endParaRPr lang="en-US" sz="2800" dirty="0" smtClean="0">
              <a:latin typeface="Century Gothic" charset="0"/>
              <a:ea typeface="Century Gothic" charset="0"/>
              <a:cs typeface="Century Gothic" charset="0"/>
            </a:endParaRPr>
          </a:p>
          <a:p>
            <a:pPr algn="r"/>
            <a:r>
              <a:rPr lang="en-US" sz="3200" dirty="0">
                <a:latin typeface="Century Gothic" charset="0"/>
                <a:ea typeface="Century Gothic" charset="0"/>
                <a:cs typeface="Century Gothic" charset="0"/>
              </a:rPr>
              <a:t>Assumption </a:t>
            </a:r>
            <a:r>
              <a:rPr lang="en-US" sz="3200" dirty="0" smtClean="0">
                <a:latin typeface="Century Gothic" charset="0"/>
                <a:ea typeface="Century Gothic" charset="0"/>
                <a:cs typeface="Century Gothic" charset="0"/>
              </a:rPr>
              <a:t>Centre</a:t>
            </a:r>
          </a:p>
          <a:p>
            <a:pPr algn="r"/>
            <a:r>
              <a:rPr lang="en-US" sz="3200" dirty="0">
                <a:latin typeface="Century Gothic" charset="0"/>
                <a:ea typeface="Century Gothic" charset="0"/>
                <a:cs typeface="Century Gothic" charset="0"/>
              </a:rPr>
              <a:t>has completed </a:t>
            </a:r>
            <a:r>
              <a:rPr lang="en-US" sz="3200" dirty="0" smtClean="0">
                <a:latin typeface="Century Gothic" charset="0"/>
                <a:ea typeface="Century Gothic" charset="0"/>
                <a:cs typeface="Century Gothic" charset="0"/>
              </a:rPr>
              <a:t>the</a:t>
            </a:r>
            <a:endParaRPr lang="en-US" sz="3200" dirty="0">
              <a:latin typeface="Century Gothic" charset="0"/>
              <a:ea typeface="Century Gothic" charset="0"/>
              <a:cs typeface="Century Gothic" charset="0"/>
            </a:endParaRPr>
          </a:p>
        </p:txBody>
      </p:sp>
    </p:spTree>
    <p:extLst>
      <p:ext uri="{BB962C8B-B14F-4D97-AF65-F5344CB8AC3E}">
        <p14:creationId xmlns:p14="http://schemas.microsoft.com/office/powerpoint/2010/main" val="18926078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16322" y="0"/>
            <a:ext cx="9047826" cy="2819400"/>
          </a:xfrm>
          <a:prstGeom prst="rect">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t>
            </a:r>
            <a:endParaRPr lang="en-US"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322" y="0"/>
            <a:ext cx="9144000" cy="6858000"/>
          </a:xfrm>
          <a:prstGeom prst="rect">
            <a:avLst/>
          </a:prstGeom>
        </p:spPr>
      </p:pic>
      <p:sp>
        <p:nvSpPr>
          <p:cNvPr id="5" name="Title 4"/>
          <p:cNvSpPr>
            <a:spLocks noGrp="1"/>
          </p:cNvSpPr>
          <p:nvPr>
            <p:ph type="title" idx="4294967295"/>
          </p:nvPr>
        </p:nvSpPr>
        <p:spPr>
          <a:xfrm>
            <a:off x="102077" y="2895600"/>
            <a:ext cx="7086649" cy="458279"/>
          </a:xfrm>
        </p:spPr>
        <p:txBody>
          <a:bodyPr>
            <a:noAutofit/>
          </a:bodyPr>
          <a:lstStyle/>
          <a:p>
            <a:r>
              <a:rPr lang="en-US" sz="3100" b="0" dirty="0" smtClean="0">
                <a:solidFill>
                  <a:srgbClr val="00B0F0"/>
                </a:solidFill>
                <a:effectLst>
                  <a:outerShdw blurRad="50800" dist="38100" dir="2700000" algn="tl" rotWithShape="0">
                    <a:prstClr val="black">
                      <a:alpha val="40000"/>
                    </a:prstClr>
                  </a:outerShdw>
                </a:effectLst>
                <a:latin typeface="KG The Last Time Bubble" charset="0"/>
                <a:ea typeface="KG The Last Time Bubble" charset="0"/>
                <a:cs typeface="KG The Last Time Bubble" charset="0"/>
              </a:rPr>
              <a:t>Certificate</a:t>
            </a:r>
            <a:r>
              <a:rPr lang="en-US" sz="3100" b="0" dirty="0" smtClean="0">
                <a:solidFill>
                  <a:srgbClr val="7BCF27"/>
                </a:solidFill>
                <a:effectLst>
                  <a:outerShdw blurRad="50800" dist="38100" dir="2700000" algn="tl" rotWithShape="0">
                    <a:prstClr val="black">
                      <a:alpha val="40000"/>
                    </a:prstClr>
                  </a:outerShdw>
                </a:effectLst>
                <a:latin typeface="KG The Last Time Bubble" charset="0"/>
                <a:ea typeface="KG The Last Time Bubble" charset="0"/>
                <a:cs typeface="KG The Last Time Bubble" charset="0"/>
              </a:rPr>
              <a:t> </a:t>
            </a:r>
            <a:r>
              <a:rPr lang="en-US" sz="3100" b="0" dirty="0" smtClean="0">
                <a:solidFill>
                  <a:schemeClr val="accent2"/>
                </a:solidFill>
                <a:effectLst>
                  <a:outerShdw blurRad="50800" dist="38100" dir="2700000" algn="tl" rotWithShape="0">
                    <a:prstClr val="black">
                      <a:alpha val="40000"/>
                    </a:prstClr>
                  </a:outerShdw>
                </a:effectLst>
                <a:latin typeface="KG The Last Time Bubble" charset="0"/>
                <a:ea typeface="KG The Last Time Bubble" charset="0"/>
                <a:cs typeface="KG The Last Time Bubble" charset="0"/>
              </a:rPr>
              <a:t>of </a:t>
            </a:r>
            <a:r>
              <a:rPr lang="en-US" sz="3100" b="0" dirty="0" smtClean="0">
                <a:solidFill>
                  <a:schemeClr val="accent6"/>
                </a:solidFill>
                <a:effectLst>
                  <a:outerShdw blurRad="50800" dist="38100" dir="2700000" algn="tl" rotWithShape="0">
                    <a:prstClr val="black">
                      <a:alpha val="40000"/>
                    </a:prstClr>
                  </a:outerShdw>
                </a:effectLst>
                <a:latin typeface="KG The Last Time Bubble" charset="0"/>
                <a:ea typeface="KG The Last Time Bubble" charset="0"/>
                <a:cs typeface="KG The Last Time Bubble" charset="0"/>
              </a:rPr>
              <a:t>completion</a:t>
            </a:r>
            <a:endParaRPr lang="en-US" sz="3100" dirty="0">
              <a:ln w="10160">
                <a:solidFill>
                  <a:schemeClr val="accent3"/>
                </a:solidFill>
                <a:prstDash val="solid"/>
              </a:ln>
              <a:solidFill>
                <a:schemeClr val="accent6"/>
              </a:solidFill>
              <a:effectLst>
                <a:outerShdw blurRad="50800" dist="38100" dir="2700000" algn="tl" rotWithShape="0">
                  <a:prstClr val="black">
                    <a:alpha val="40000"/>
                  </a:prstClr>
                </a:outerShdw>
              </a:effectLst>
              <a:latin typeface="KG The Last Time Bubble" charset="0"/>
              <a:ea typeface="KG The Last Time Bubble" charset="0"/>
              <a:cs typeface="KG The Last Time Bubble" charset="0"/>
            </a:endParaRPr>
          </a:p>
        </p:txBody>
      </p:sp>
      <p:sp>
        <p:nvSpPr>
          <p:cNvPr id="22" name="Rectangle 21"/>
          <p:cNvSpPr/>
          <p:nvPr/>
        </p:nvSpPr>
        <p:spPr>
          <a:xfrm>
            <a:off x="7233899" y="2895600"/>
            <a:ext cx="1828751" cy="3886200"/>
          </a:xfrm>
          <a:prstGeom prst="rect">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2"/>
          <p:cNvSpPr txBox="1">
            <a:spLocks/>
          </p:cNvSpPr>
          <p:nvPr/>
        </p:nvSpPr>
        <p:spPr>
          <a:xfrm>
            <a:off x="7235700" y="4669524"/>
            <a:ext cx="1825148" cy="379920"/>
          </a:xfrm>
          <a:prstGeom prst="rect">
            <a:avLst/>
          </a:prstGeom>
        </p:spPr>
        <p:txBody>
          <a:bodyPr vert="horz" lIns="91440" tIns="45720" rIns="91440" bIns="45720" rtlCol="0" anchor="t" anchorCtr="0">
            <a:noAutofit/>
          </a:bodyPr>
          <a:lstStyle>
            <a:lvl1pPr marL="342900" indent="-342900" algn="r" defTabSz="914400" rtl="0" eaLnBrk="1" latinLnBrk="0" hangingPunct="1">
              <a:spcBef>
                <a:spcPct val="20000"/>
              </a:spcBef>
              <a:buFont typeface="Arial" pitchFamily="34" charset="0"/>
              <a:buNone/>
              <a:defRPr lang="en-US" sz="2200" kern="1200" dirty="0" smtClean="0">
                <a:solidFill>
                  <a:schemeClr val="tx1">
                    <a:lumMod val="75000"/>
                    <a:lumOff val="25000"/>
                  </a:schemeClr>
                </a:solidFill>
                <a:latin typeface="Calibri"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pPr>
            <a:r>
              <a:rPr lang="en-US" sz="1000" dirty="0" smtClean="0">
                <a:latin typeface="Century Gothic" charset="0"/>
                <a:ea typeface="Century Gothic" charset="0"/>
                <a:cs typeface="Century Gothic" charset="0"/>
              </a:rPr>
              <a:t>GRAHAMSTOWN</a:t>
            </a:r>
          </a:p>
          <a:p>
            <a:pPr marL="0" indent="0" algn="ctr">
              <a:spcBef>
                <a:spcPts val="0"/>
              </a:spcBef>
            </a:pPr>
            <a:r>
              <a:rPr lang="en-US" sz="1000" dirty="0" smtClean="0">
                <a:latin typeface="Century Gothic" charset="0"/>
                <a:ea typeface="Century Gothic" charset="0"/>
                <a:cs typeface="Century Gothic" charset="0"/>
              </a:rPr>
              <a:t>MAY 2016</a:t>
            </a:r>
            <a:endParaRPr lang="en-US" sz="1000" dirty="0">
              <a:latin typeface="Century Gothic" charset="0"/>
              <a:ea typeface="Century Gothic" charset="0"/>
              <a:cs typeface="Century Gothic" charset="0"/>
            </a:endParaRPr>
          </a:p>
        </p:txBody>
      </p:sp>
      <p:pic>
        <p:nvPicPr>
          <p:cNvPr id="12" name="Picture 11"/>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583051" y="5651660"/>
            <a:ext cx="1130446" cy="527924"/>
          </a:xfrm>
          <a:prstGeom prst="rect">
            <a:avLst/>
          </a:prstGeom>
        </p:spPr>
      </p:pic>
      <p:sp>
        <p:nvSpPr>
          <p:cNvPr id="13" name="Text Placeholder 2"/>
          <p:cNvSpPr txBox="1">
            <a:spLocks/>
          </p:cNvSpPr>
          <p:nvPr/>
        </p:nvSpPr>
        <p:spPr>
          <a:xfrm>
            <a:off x="7235700" y="6056743"/>
            <a:ext cx="1825148" cy="725057"/>
          </a:xfrm>
          <a:prstGeom prst="rect">
            <a:avLst/>
          </a:prstGeom>
        </p:spPr>
        <p:txBody>
          <a:bodyPr vert="horz" lIns="91440" tIns="45720" rIns="91440" bIns="45720" rtlCol="0" anchor="t" anchorCtr="0">
            <a:noAutofit/>
          </a:bodyPr>
          <a:lstStyle>
            <a:lvl1pPr marL="342900" indent="-342900" algn="r" defTabSz="914400" rtl="0" eaLnBrk="1" latinLnBrk="0" hangingPunct="1">
              <a:spcBef>
                <a:spcPct val="20000"/>
              </a:spcBef>
              <a:buFont typeface="Arial" pitchFamily="34" charset="0"/>
              <a:buNone/>
              <a:defRPr lang="en-US" sz="2200" kern="1200" dirty="0" smtClean="0">
                <a:solidFill>
                  <a:schemeClr val="tx1">
                    <a:lumMod val="75000"/>
                    <a:lumOff val="25000"/>
                  </a:schemeClr>
                </a:solidFill>
                <a:latin typeface="Calibri"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pPr>
            <a:r>
              <a:rPr lang="en-US" sz="1000" dirty="0" smtClean="0">
                <a:latin typeface="Century Gothic" charset="0"/>
                <a:ea typeface="Century Gothic" charset="0"/>
                <a:cs typeface="Century Gothic" charset="0"/>
              </a:rPr>
              <a:t>Dr. Debbie Stott</a:t>
            </a:r>
          </a:p>
          <a:p>
            <a:pPr marL="0" indent="0" algn="ctr">
              <a:spcBef>
                <a:spcPts val="0"/>
              </a:spcBef>
            </a:pPr>
            <a:r>
              <a:rPr lang="en-US" sz="1000" dirty="0" smtClean="0">
                <a:latin typeface="Century Gothic" charset="0"/>
                <a:ea typeface="Century Gothic" charset="0"/>
                <a:cs typeface="Century Gothic" charset="0"/>
              </a:rPr>
              <a:t>STEAM Camp Coordinator</a:t>
            </a:r>
          </a:p>
          <a:p>
            <a:pPr marL="0" indent="0" algn="ctr">
              <a:spcBef>
                <a:spcPts val="0"/>
              </a:spcBef>
            </a:pPr>
            <a:r>
              <a:rPr lang="en-US" sz="1000" dirty="0" smtClean="0">
                <a:latin typeface="Century Gothic" charset="0"/>
                <a:ea typeface="Century Gothic" charset="0"/>
                <a:cs typeface="Century Gothic" charset="0"/>
              </a:rPr>
              <a:t>South African Numeracy Chair Project</a:t>
            </a:r>
            <a:endParaRPr lang="en-US" sz="1000" dirty="0">
              <a:latin typeface="Century Gothic" charset="0"/>
              <a:ea typeface="Century Gothic" charset="0"/>
              <a:cs typeface="Century Gothic" charset="0"/>
            </a:endParaRPr>
          </a:p>
        </p:txBody>
      </p:sp>
      <p:pic>
        <p:nvPicPr>
          <p:cNvPr id="15" name="Picture 14"/>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313750" y="2970721"/>
            <a:ext cx="1669049" cy="1677479"/>
          </a:xfrm>
          <a:prstGeom prst="rect">
            <a:avLst/>
          </a:prstGeom>
        </p:spPr>
      </p:pic>
      <p:sp>
        <p:nvSpPr>
          <p:cNvPr id="23" name="Title 4"/>
          <p:cNvSpPr txBox="1">
            <a:spLocks/>
          </p:cNvSpPr>
          <p:nvPr/>
        </p:nvSpPr>
        <p:spPr>
          <a:xfrm>
            <a:off x="3333456" y="5257800"/>
            <a:ext cx="3855270" cy="45827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endParaRPr lang="en-US" sz="2800" dirty="0" smtClean="0">
              <a:latin typeface="+mn-lt"/>
              <a:ea typeface="KG The Last Time Bubble" charset="0"/>
              <a:cs typeface="KG The Last Time Bubble" charset="0"/>
            </a:endParaRPr>
          </a:p>
        </p:txBody>
      </p:sp>
      <p:sp>
        <p:nvSpPr>
          <p:cNvPr id="16" name="Rectangle 15"/>
          <p:cNvSpPr/>
          <p:nvPr/>
        </p:nvSpPr>
        <p:spPr>
          <a:xfrm>
            <a:off x="3124200" y="3657601"/>
            <a:ext cx="4031697" cy="1600200"/>
          </a:xfrm>
          <a:prstGeom prst="rect">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25" name="Title 4"/>
          <p:cNvSpPr txBox="1">
            <a:spLocks/>
          </p:cNvSpPr>
          <p:nvPr/>
        </p:nvSpPr>
        <p:spPr>
          <a:xfrm>
            <a:off x="2921477" y="3975144"/>
            <a:ext cx="4267249" cy="91413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3200" dirty="0" err="1" smtClean="0">
                <a:latin typeface="Century Gothic" charset="0"/>
                <a:ea typeface="Century Gothic" charset="0"/>
                <a:cs typeface="Century Gothic" charset="0"/>
              </a:rPr>
              <a:t>Lindokuhle</a:t>
            </a:r>
            <a:r>
              <a:rPr lang="en-US" sz="3200" dirty="0" smtClean="0">
                <a:latin typeface="Century Gothic" charset="0"/>
                <a:ea typeface="Century Gothic" charset="0"/>
                <a:cs typeface="Century Gothic" charset="0"/>
              </a:rPr>
              <a:t> Ben</a:t>
            </a:r>
          </a:p>
          <a:p>
            <a:pPr algn="r"/>
            <a:r>
              <a:rPr lang="en-US" sz="3200" dirty="0">
                <a:latin typeface="Century Gothic" charset="0"/>
                <a:ea typeface="Century Gothic" charset="0"/>
                <a:cs typeface="Century Gothic" charset="0"/>
              </a:rPr>
              <a:t>Assumption </a:t>
            </a:r>
            <a:r>
              <a:rPr lang="en-US" sz="3200" dirty="0" smtClean="0">
                <a:latin typeface="Century Gothic" charset="0"/>
                <a:ea typeface="Century Gothic" charset="0"/>
                <a:cs typeface="Century Gothic" charset="0"/>
              </a:rPr>
              <a:t>Centre</a:t>
            </a:r>
          </a:p>
          <a:p>
            <a:pPr algn="r"/>
            <a:r>
              <a:rPr lang="en-US" sz="3200" dirty="0">
                <a:latin typeface="Century Gothic" charset="0"/>
                <a:ea typeface="Century Gothic" charset="0"/>
                <a:cs typeface="Century Gothic" charset="0"/>
              </a:rPr>
              <a:t>has completed </a:t>
            </a:r>
            <a:r>
              <a:rPr lang="en-US" sz="3200" dirty="0" smtClean="0">
                <a:latin typeface="Century Gothic" charset="0"/>
                <a:ea typeface="Century Gothic" charset="0"/>
                <a:cs typeface="Century Gothic" charset="0"/>
              </a:rPr>
              <a:t>the</a:t>
            </a:r>
            <a:endParaRPr lang="en-US" sz="3200" dirty="0">
              <a:latin typeface="Century Gothic" charset="0"/>
              <a:ea typeface="Century Gothic" charset="0"/>
              <a:cs typeface="Century Gothic" charset="0"/>
            </a:endParaRPr>
          </a:p>
        </p:txBody>
      </p:sp>
    </p:spTree>
    <p:extLst>
      <p:ext uri="{BB962C8B-B14F-4D97-AF65-F5344CB8AC3E}">
        <p14:creationId xmlns:p14="http://schemas.microsoft.com/office/powerpoint/2010/main" val="20133614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16322" y="0"/>
            <a:ext cx="9047826" cy="2819400"/>
          </a:xfrm>
          <a:prstGeom prst="rect">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t>
            </a:r>
            <a:endParaRPr lang="en-US"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322" y="0"/>
            <a:ext cx="9144000" cy="6858000"/>
          </a:xfrm>
          <a:prstGeom prst="rect">
            <a:avLst/>
          </a:prstGeom>
        </p:spPr>
      </p:pic>
      <p:sp>
        <p:nvSpPr>
          <p:cNvPr id="5" name="Title 4"/>
          <p:cNvSpPr>
            <a:spLocks noGrp="1"/>
          </p:cNvSpPr>
          <p:nvPr>
            <p:ph type="title" idx="4294967295"/>
          </p:nvPr>
        </p:nvSpPr>
        <p:spPr>
          <a:xfrm>
            <a:off x="102077" y="2895600"/>
            <a:ext cx="7086649" cy="458279"/>
          </a:xfrm>
        </p:spPr>
        <p:txBody>
          <a:bodyPr>
            <a:noAutofit/>
          </a:bodyPr>
          <a:lstStyle/>
          <a:p>
            <a:r>
              <a:rPr lang="en-US" sz="3100" b="0" dirty="0" smtClean="0">
                <a:solidFill>
                  <a:srgbClr val="00B0F0"/>
                </a:solidFill>
                <a:effectLst>
                  <a:outerShdw blurRad="50800" dist="38100" dir="2700000" algn="tl" rotWithShape="0">
                    <a:prstClr val="black">
                      <a:alpha val="40000"/>
                    </a:prstClr>
                  </a:outerShdw>
                </a:effectLst>
                <a:latin typeface="KG The Last Time Bubble" charset="0"/>
                <a:ea typeface="KG The Last Time Bubble" charset="0"/>
                <a:cs typeface="KG The Last Time Bubble" charset="0"/>
              </a:rPr>
              <a:t>Certificate</a:t>
            </a:r>
            <a:r>
              <a:rPr lang="en-US" sz="3100" b="0" dirty="0" smtClean="0">
                <a:solidFill>
                  <a:srgbClr val="7BCF27"/>
                </a:solidFill>
                <a:effectLst>
                  <a:outerShdw blurRad="50800" dist="38100" dir="2700000" algn="tl" rotWithShape="0">
                    <a:prstClr val="black">
                      <a:alpha val="40000"/>
                    </a:prstClr>
                  </a:outerShdw>
                </a:effectLst>
                <a:latin typeface="KG The Last Time Bubble" charset="0"/>
                <a:ea typeface="KG The Last Time Bubble" charset="0"/>
                <a:cs typeface="KG The Last Time Bubble" charset="0"/>
              </a:rPr>
              <a:t> </a:t>
            </a:r>
            <a:r>
              <a:rPr lang="en-US" sz="3100" b="0" dirty="0" smtClean="0">
                <a:solidFill>
                  <a:schemeClr val="accent2"/>
                </a:solidFill>
                <a:effectLst>
                  <a:outerShdw blurRad="50800" dist="38100" dir="2700000" algn="tl" rotWithShape="0">
                    <a:prstClr val="black">
                      <a:alpha val="40000"/>
                    </a:prstClr>
                  </a:outerShdw>
                </a:effectLst>
                <a:latin typeface="KG The Last Time Bubble" charset="0"/>
                <a:ea typeface="KG The Last Time Bubble" charset="0"/>
                <a:cs typeface="KG The Last Time Bubble" charset="0"/>
              </a:rPr>
              <a:t>of </a:t>
            </a:r>
            <a:r>
              <a:rPr lang="en-US" sz="3100" b="0" dirty="0" smtClean="0">
                <a:solidFill>
                  <a:schemeClr val="accent6"/>
                </a:solidFill>
                <a:effectLst>
                  <a:outerShdw blurRad="50800" dist="38100" dir="2700000" algn="tl" rotWithShape="0">
                    <a:prstClr val="black">
                      <a:alpha val="40000"/>
                    </a:prstClr>
                  </a:outerShdw>
                </a:effectLst>
                <a:latin typeface="KG The Last Time Bubble" charset="0"/>
                <a:ea typeface="KG The Last Time Bubble" charset="0"/>
                <a:cs typeface="KG The Last Time Bubble" charset="0"/>
              </a:rPr>
              <a:t>completion</a:t>
            </a:r>
            <a:endParaRPr lang="en-US" sz="3100" dirty="0">
              <a:ln w="10160">
                <a:solidFill>
                  <a:schemeClr val="accent3"/>
                </a:solidFill>
                <a:prstDash val="solid"/>
              </a:ln>
              <a:solidFill>
                <a:schemeClr val="accent6"/>
              </a:solidFill>
              <a:effectLst>
                <a:outerShdw blurRad="50800" dist="38100" dir="2700000" algn="tl" rotWithShape="0">
                  <a:prstClr val="black">
                    <a:alpha val="40000"/>
                  </a:prstClr>
                </a:outerShdw>
              </a:effectLst>
              <a:latin typeface="KG The Last Time Bubble" charset="0"/>
              <a:ea typeface="KG The Last Time Bubble" charset="0"/>
              <a:cs typeface="KG The Last Time Bubble" charset="0"/>
            </a:endParaRPr>
          </a:p>
        </p:txBody>
      </p:sp>
      <p:sp>
        <p:nvSpPr>
          <p:cNvPr id="22" name="Rectangle 21"/>
          <p:cNvSpPr/>
          <p:nvPr/>
        </p:nvSpPr>
        <p:spPr>
          <a:xfrm>
            <a:off x="7233899" y="2895600"/>
            <a:ext cx="1828751" cy="3886200"/>
          </a:xfrm>
          <a:prstGeom prst="rect">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2"/>
          <p:cNvSpPr txBox="1">
            <a:spLocks/>
          </p:cNvSpPr>
          <p:nvPr/>
        </p:nvSpPr>
        <p:spPr>
          <a:xfrm>
            <a:off x="7235700" y="4669524"/>
            <a:ext cx="1825148" cy="379920"/>
          </a:xfrm>
          <a:prstGeom prst="rect">
            <a:avLst/>
          </a:prstGeom>
        </p:spPr>
        <p:txBody>
          <a:bodyPr vert="horz" lIns="91440" tIns="45720" rIns="91440" bIns="45720" rtlCol="0" anchor="t" anchorCtr="0">
            <a:noAutofit/>
          </a:bodyPr>
          <a:lstStyle>
            <a:lvl1pPr marL="342900" indent="-342900" algn="r" defTabSz="914400" rtl="0" eaLnBrk="1" latinLnBrk="0" hangingPunct="1">
              <a:spcBef>
                <a:spcPct val="20000"/>
              </a:spcBef>
              <a:buFont typeface="Arial" pitchFamily="34" charset="0"/>
              <a:buNone/>
              <a:defRPr lang="en-US" sz="2200" kern="1200" dirty="0" smtClean="0">
                <a:solidFill>
                  <a:schemeClr val="tx1">
                    <a:lumMod val="75000"/>
                    <a:lumOff val="25000"/>
                  </a:schemeClr>
                </a:solidFill>
                <a:latin typeface="Calibri"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pPr>
            <a:r>
              <a:rPr lang="en-US" sz="1000" dirty="0" smtClean="0">
                <a:latin typeface="Century Gothic" charset="0"/>
                <a:ea typeface="Century Gothic" charset="0"/>
                <a:cs typeface="Century Gothic" charset="0"/>
              </a:rPr>
              <a:t>GRAHAMSTOWN</a:t>
            </a:r>
          </a:p>
          <a:p>
            <a:pPr marL="0" indent="0" algn="ctr">
              <a:spcBef>
                <a:spcPts val="0"/>
              </a:spcBef>
            </a:pPr>
            <a:r>
              <a:rPr lang="en-US" sz="1000" dirty="0" smtClean="0">
                <a:latin typeface="Century Gothic" charset="0"/>
                <a:ea typeface="Century Gothic" charset="0"/>
                <a:cs typeface="Century Gothic" charset="0"/>
              </a:rPr>
              <a:t>MAY 2016</a:t>
            </a:r>
            <a:endParaRPr lang="en-US" sz="1000" dirty="0">
              <a:latin typeface="Century Gothic" charset="0"/>
              <a:ea typeface="Century Gothic" charset="0"/>
              <a:cs typeface="Century Gothic" charset="0"/>
            </a:endParaRPr>
          </a:p>
        </p:txBody>
      </p:sp>
      <p:pic>
        <p:nvPicPr>
          <p:cNvPr id="12" name="Picture 11"/>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583051" y="5651660"/>
            <a:ext cx="1130446" cy="527924"/>
          </a:xfrm>
          <a:prstGeom prst="rect">
            <a:avLst/>
          </a:prstGeom>
        </p:spPr>
      </p:pic>
      <p:sp>
        <p:nvSpPr>
          <p:cNvPr id="13" name="Text Placeholder 2"/>
          <p:cNvSpPr txBox="1">
            <a:spLocks/>
          </p:cNvSpPr>
          <p:nvPr/>
        </p:nvSpPr>
        <p:spPr>
          <a:xfrm>
            <a:off x="7235700" y="6056743"/>
            <a:ext cx="1825148" cy="725057"/>
          </a:xfrm>
          <a:prstGeom prst="rect">
            <a:avLst/>
          </a:prstGeom>
        </p:spPr>
        <p:txBody>
          <a:bodyPr vert="horz" lIns="91440" tIns="45720" rIns="91440" bIns="45720" rtlCol="0" anchor="t" anchorCtr="0">
            <a:noAutofit/>
          </a:bodyPr>
          <a:lstStyle>
            <a:lvl1pPr marL="342900" indent="-342900" algn="r" defTabSz="914400" rtl="0" eaLnBrk="1" latinLnBrk="0" hangingPunct="1">
              <a:spcBef>
                <a:spcPct val="20000"/>
              </a:spcBef>
              <a:buFont typeface="Arial" pitchFamily="34" charset="0"/>
              <a:buNone/>
              <a:defRPr lang="en-US" sz="2200" kern="1200" dirty="0" smtClean="0">
                <a:solidFill>
                  <a:schemeClr val="tx1">
                    <a:lumMod val="75000"/>
                    <a:lumOff val="25000"/>
                  </a:schemeClr>
                </a:solidFill>
                <a:latin typeface="Calibri"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pPr>
            <a:r>
              <a:rPr lang="en-US" sz="1000" dirty="0" smtClean="0">
                <a:latin typeface="Century Gothic" charset="0"/>
                <a:ea typeface="Century Gothic" charset="0"/>
                <a:cs typeface="Century Gothic" charset="0"/>
              </a:rPr>
              <a:t>Dr. Debbie Stott</a:t>
            </a:r>
          </a:p>
          <a:p>
            <a:pPr marL="0" indent="0" algn="ctr">
              <a:spcBef>
                <a:spcPts val="0"/>
              </a:spcBef>
            </a:pPr>
            <a:r>
              <a:rPr lang="en-US" sz="1000" dirty="0" smtClean="0">
                <a:latin typeface="Century Gothic" charset="0"/>
                <a:ea typeface="Century Gothic" charset="0"/>
                <a:cs typeface="Century Gothic" charset="0"/>
              </a:rPr>
              <a:t>STEAM Camp Coordinator</a:t>
            </a:r>
          </a:p>
          <a:p>
            <a:pPr marL="0" indent="0" algn="ctr">
              <a:spcBef>
                <a:spcPts val="0"/>
              </a:spcBef>
            </a:pPr>
            <a:r>
              <a:rPr lang="en-US" sz="1000" dirty="0" smtClean="0">
                <a:latin typeface="Century Gothic" charset="0"/>
                <a:ea typeface="Century Gothic" charset="0"/>
                <a:cs typeface="Century Gothic" charset="0"/>
              </a:rPr>
              <a:t>South African Numeracy Chair Project</a:t>
            </a:r>
            <a:endParaRPr lang="en-US" sz="1000" dirty="0">
              <a:latin typeface="Century Gothic" charset="0"/>
              <a:ea typeface="Century Gothic" charset="0"/>
              <a:cs typeface="Century Gothic" charset="0"/>
            </a:endParaRPr>
          </a:p>
        </p:txBody>
      </p:sp>
      <p:pic>
        <p:nvPicPr>
          <p:cNvPr id="15" name="Picture 14"/>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313750" y="2970721"/>
            <a:ext cx="1669049" cy="1677479"/>
          </a:xfrm>
          <a:prstGeom prst="rect">
            <a:avLst/>
          </a:prstGeom>
        </p:spPr>
      </p:pic>
      <p:sp>
        <p:nvSpPr>
          <p:cNvPr id="23" name="Title 4"/>
          <p:cNvSpPr txBox="1">
            <a:spLocks/>
          </p:cNvSpPr>
          <p:nvPr/>
        </p:nvSpPr>
        <p:spPr>
          <a:xfrm>
            <a:off x="3333456" y="5257800"/>
            <a:ext cx="3855270" cy="45827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endParaRPr lang="en-US" sz="2800" dirty="0" smtClean="0">
              <a:latin typeface="+mn-lt"/>
              <a:ea typeface="KG The Last Time Bubble" charset="0"/>
              <a:cs typeface="KG The Last Time Bubble" charset="0"/>
            </a:endParaRPr>
          </a:p>
        </p:txBody>
      </p:sp>
      <p:sp>
        <p:nvSpPr>
          <p:cNvPr id="16" name="Rectangle 15"/>
          <p:cNvSpPr/>
          <p:nvPr/>
        </p:nvSpPr>
        <p:spPr>
          <a:xfrm>
            <a:off x="3124200" y="3657601"/>
            <a:ext cx="4031697" cy="1600200"/>
          </a:xfrm>
          <a:prstGeom prst="rect">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25" name="Title 4"/>
          <p:cNvSpPr txBox="1">
            <a:spLocks/>
          </p:cNvSpPr>
          <p:nvPr/>
        </p:nvSpPr>
        <p:spPr>
          <a:xfrm>
            <a:off x="2921477" y="3975144"/>
            <a:ext cx="4267249" cy="91413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3200" dirty="0" err="1" smtClean="0">
                <a:latin typeface="Century Gothic" charset="0"/>
                <a:ea typeface="Century Gothic" charset="0"/>
                <a:cs typeface="Century Gothic" charset="0"/>
              </a:rPr>
              <a:t>Entle</a:t>
            </a:r>
            <a:r>
              <a:rPr lang="en-US" sz="3200" dirty="0" smtClean="0">
                <a:latin typeface="Century Gothic" charset="0"/>
                <a:ea typeface="Century Gothic" charset="0"/>
                <a:cs typeface="Century Gothic" charset="0"/>
              </a:rPr>
              <a:t> </a:t>
            </a:r>
            <a:r>
              <a:rPr lang="en-US" sz="3200" dirty="0" err="1">
                <a:latin typeface="Century Gothic" charset="0"/>
                <a:ea typeface="Century Gothic" charset="0"/>
                <a:cs typeface="Century Gothic" charset="0"/>
              </a:rPr>
              <a:t>Dayimani</a:t>
            </a:r>
            <a:endParaRPr lang="en-US" sz="3200" dirty="0" smtClean="0">
              <a:latin typeface="Century Gothic" charset="0"/>
              <a:ea typeface="Century Gothic" charset="0"/>
              <a:cs typeface="Century Gothic" charset="0"/>
            </a:endParaRPr>
          </a:p>
          <a:p>
            <a:pPr algn="r"/>
            <a:r>
              <a:rPr lang="en-US" sz="3200" dirty="0">
                <a:latin typeface="Century Gothic" charset="0"/>
                <a:ea typeface="Century Gothic" charset="0"/>
                <a:cs typeface="Century Gothic" charset="0"/>
              </a:rPr>
              <a:t>Assumption </a:t>
            </a:r>
            <a:r>
              <a:rPr lang="en-US" sz="3200" dirty="0" smtClean="0">
                <a:latin typeface="Century Gothic" charset="0"/>
                <a:ea typeface="Century Gothic" charset="0"/>
                <a:cs typeface="Century Gothic" charset="0"/>
              </a:rPr>
              <a:t>Centre</a:t>
            </a:r>
          </a:p>
          <a:p>
            <a:pPr algn="r"/>
            <a:r>
              <a:rPr lang="en-US" sz="3200" dirty="0">
                <a:latin typeface="Century Gothic" charset="0"/>
                <a:ea typeface="Century Gothic" charset="0"/>
                <a:cs typeface="Century Gothic" charset="0"/>
              </a:rPr>
              <a:t>has completed </a:t>
            </a:r>
            <a:r>
              <a:rPr lang="en-US" sz="3200" dirty="0" smtClean="0">
                <a:latin typeface="Century Gothic" charset="0"/>
                <a:ea typeface="Century Gothic" charset="0"/>
                <a:cs typeface="Century Gothic" charset="0"/>
              </a:rPr>
              <a:t>the</a:t>
            </a:r>
            <a:endParaRPr lang="en-US" sz="3200" dirty="0">
              <a:latin typeface="Century Gothic" charset="0"/>
              <a:ea typeface="Century Gothic" charset="0"/>
              <a:cs typeface="Century Gothic" charset="0"/>
            </a:endParaRPr>
          </a:p>
        </p:txBody>
      </p:sp>
    </p:spTree>
    <p:extLst>
      <p:ext uri="{BB962C8B-B14F-4D97-AF65-F5344CB8AC3E}">
        <p14:creationId xmlns:p14="http://schemas.microsoft.com/office/powerpoint/2010/main" val="19680748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16322" y="0"/>
            <a:ext cx="9047826" cy="2819400"/>
          </a:xfrm>
          <a:prstGeom prst="rect">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t>
            </a:r>
            <a:endParaRPr lang="en-US"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322" y="0"/>
            <a:ext cx="9144000" cy="6858000"/>
          </a:xfrm>
          <a:prstGeom prst="rect">
            <a:avLst/>
          </a:prstGeom>
        </p:spPr>
      </p:pic>
      <p:sp>
        <p:nvSpPr>
          <p:cNvPr id="5" name="Title 4"/>
          <p:cNvSpPr>
            <a:spLocks noGrp="1"/>
          </p:cNvSpPr>
          <p:nvPr>
            <p:ph type="title" idx="4294967295"/>
          </p:nvPr>
        </p:nvSpPr>
        <p:spPr>
          <a:xfrm>
            <a:off x="102077" y="2895600"/>
            <a:ext cx="7086649" cy="458279"/>
          </a:xfrm>
        </p:spPr>
        <p:txBody>
          <a:bodyPr>
            <a:noAutofit/>
          </a:bodyPr>
          <a:lstStyle/>
          <a:p>
            <a:r>
              <a:rPr lang="en-US" sz="3100" b="0" dirty="0" smtClean="0">
                <a:solidFill>
                  <a:srgbClr val="00B0F0"/>
                </a:solidFill>
                <a:effectLst>
                  <a:outerShdw blurRad="50800" dist="38100" dir="2700000" algn="tl" rotWithShape="0">
                    <a:prstClr val="black">
                      <a:alpha val="40000"/>
                    </a:prstClr>
                  </a:outerShdw>
                </a:effectLst>
                <a:latin typeface="KG The Last Time Bubble" charset="0"/>
                <a:ea typeface="KG The Last Time Bubble" charset="0"/>
                <a:cs typeface="KG The Last Time Bubble" charset="0"/>
              </a:rPr>
              <a:t>Certificate</a:t>
            </a:r>
            <a:r>
              <a:rPr lang="en-US" sz="3100" b="0" dirty="0" smtClean="0">
                <a:solidFill>
                  <a:srgbClr val="7BCF27"/>
                </a:solidFill>
                <a:effectLst>
                  <a:outerShdw blurRad="50800" dist="38100" dir="2700000" algn="tl" rotWithShape="0">
                    <a:prstClr val="black">
                      <a:alpha val="40000"/>
                    </a:prstClr>
                  </a:outerShdw>
                </a:effectLst>
                <a:latin typeface="KG The Last Time Bubble" charset="0"/>
                <a:ea typeface="KG The Last Time Bubble" charset="0"/>
                <a:cs typeface="KG The Last Time Bubble" charset="0"/>
              </a:rPr>
              <a:t> </a:t>
            </a:r>
            <a:r>
              <a:rPr lang="en-US" sz="3100" b="0" dirty="0" smtClean="0">
                <a:solidFill>
                  <a:schemeClr val="accent2"/>
                </a:solidFill>
                <a:effectLst>
                  <a:outerShdw blurRad="50800" dist="38100" dir="2700000" algn="tl" rotWithShape="0">
                    <a:prstClr val="black">
                      <a:alpha val="40000"/>
                    </a:prstClr>
                  </a:outerShdw>
                </a:effectLst>
                <a:latin typeface="KG The Last Time Bubble" charset="0"/>
                <a:ea typeface="KG The Last Time Bubble" charset="0"/>
                <a:cs typeface="KG The Last Time Bubble" charset="0"/>
              </a:rPr>
              <a:t>of </a:t>
            </a:r>
            <a:r>
              <a:rPr lang="en-US" sz="3100" b="0" dirty="0" smtClean="0">
                <a:solidFill>
                  <a:schemeClr val="accent6"/>
                </a:solidFill>
                <a:effectLst>
                  <a:outerShdw blurRad="50800" dist="38100" dir="2700000" algn="tl" rotWithShape="0">
                    <a:prstClr val="black">
                      <a:alpha val="40000"/>
                    </a:prstClr>
                  </a:outerShdw>
                </a:effectLst>
                <a:latin typeface="KG The Last Time Bubble" charset="0"/>
                <a:ea typeface="KG The Last Time Bubble" charset="0"/>
                <a:cs typeface="KG The Last Time Bubble" charset="0"/>
              </a:rPr>
              <a:t>completion</a:t>
            </a:r>
            <a:endParaRPr lang="en-US" sz="3100" dirty="0">
              <a:ln w="10160">
                <a:solidFill>
                  <a:schemeClr val="accent3"/>
                </a:solidFill>
                <a:prstDash val="solid"/>
              </a:ln>
              <a:solidFill>
                <a:schemeClr val="accent6"/>
              </a:solidFill>
              <a:effectLst>
                <a:outerShdw blurRad="50800" dist="38100" dir="2700000" algn="tl" rotWithShape="0">
                  <a:prstClr val="black">
                    <a:alpha val="40000"/>
                  </a:prstClr>
                </a:outerShdw>
              </a:effectLst>
              <a:latin typeface="KG The Last Time Bubble" charset="0"/>
              <a:ea typeface="KG The Last Time Bubble" charset="0"/>
              <a:cs typeface="KG The Last Time Bubble" charset="0"/>
            </a:endParaRPr>
          </a:p>
        </p:txBody>
      </p:sp>
      <p:sp>
        <p:nvSpPr>
          <p:cNvPr id="22" name="Rectangle 21"/>
          <p:cNvSpPr/>
          <p:nvPr/>
        </p:nvSpPr>
        <p:spPr>
          <a:xfrm>
            <a:off x="7233899" y="2895600"/>
            <a:ext cx="1828751" cy="3886200"/>
          </a:xfrm>
          <a:prstGeom prst="rect">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2"/>
          <p:cNvSpPr txBox="1">
            <a:spLocks/>
          </p:cNvSpPr>
          <p:nvPr/>
        </p:nvSpPr>
        <p:spPr>
          <a:xfrm>
            <a:off x="7235700" y="4669524"/>
            <a:ext cx="1825148" cy="379920"/>
          </a:xfrm>
          <a:prstGeom prst="rect">
            <a:avLst/>
          </a:prstGeom>
        </p:spPr>
        <p:txBody>
          <a:bodyPr vert="horz" lIns="91440" tIns="45720" rIns="91440" bIns="45720" rtlCol="0" anchor="t" anchorCtr="0">
            <a:noAutofit/>
          </a:bodyPr>
          <a:lstStyle>
            <a:lvl1pPr marL="342900" indent="-342900" algn="r" defTabSz="914400" rtl="0" eaLnBrk="1" latinLnBrk="0" hangingPunct="1">
              <a:spcBef>
                <a:spcPct val="20000"/>
              </a:spcBef>
              <a:buFont typeface="Arial" pitchFamily="34" charset="0"/>
              <a:buNone/>
              <a:defRPr lang="en-US" sz="2200" kern="1200" dirty="0" smtClean="0">
                <a:solidFill>
                  <a:schemeClr val="tx1">
                    <a:lumMod val="75000"/>
                    <a:lumOff val="25000"/>
                  </a:schemeClr>
                </a:solidFill>
                <a:latin typeface="Calibri"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pPr>
            <a:r>
              <a:rPr lang="en-US" sz="1000" dirty="0" smtClean="0">
                <a:latin typeface="Century Gothic" charset="0"/>
                <a:ea typeface="Century Gothic" charset="0"/>
                <a:cs typeface="Century Gothic" charset="0"/>
              </a:rPr>
              <a:t>GRAHAMSTOWN</a:t>
            </a:r>
          </a:p>
          <a:p>
            <a:pPr marL="0" indent="0" algn="ctr">
              <a:spcBef>
                <a:spcPts val="0"/>
              </a:spcBef>
            </a:pPr>
            <a:r>
              <a:rPr lang="en-US" sz="1000" dirty="0" smtClean="0">
                <a:latin typeface="Century Gothic" charset="0"/>
                <a:ea typeface="Century Gothic" charset="0"/>
                <a:cs typeface="Century Gothic" charset="0"/>
              </a:rPr>
              <a:t>MAY 2016</a:t>
            </a:r>
            <a:endParaRPr lang="en-US" sz="1000" dirty="0">
              <a:latin typeface="Century Gothic" charset="0"/>
              <a:ea typeface="Century Gothic" charset="0"/>
              <a:cs typeface="Century Gothic" charset="0"/>
            </a:endParaRPr>
          </a:p>
        </p:txBody>
      </p:sp>
      <p:pic>
        <p:nvPicPr>
          <p:cNvPr id="12" name="Picture 11"/>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583051" y="5651660"/>
            <a:ext cx="1130446" cy="527924"/>
          </a:xfrm>
          <a:prstGeom prst="rect">
            <a:avLst/>
          </a:prstGeom>
        </p:spPr>
      </p:pic>
      <p:sp>
        <p:nvSpPr>
          <p:cNvPr id="13" name="Text Placeholder 2"/>
          <p:cNvSpPr txBox="1">
            <a:spLocks/>
          </p:cNvSpPr>
          <p:nvPr/>
        </p:nvSpPr>
        <p:spPr>
          <a:xfrm>
            <a:off x="7235700" y="6056743"/>
            <a:ext cx="1825148" cy="725057"/>
          </a:xfrm>
          <a:prstGeom prst="rect">
            <a:avLst/>
          </a:prstGeom>
        </p:spPr>
        <p:txBody>
          <a:bodyPr vert="horz" lIns="91440" tIns="45720" rIns="91440" bIns="45720" rtlCol="0" anchor="t" anchorCtr="0">
            <a:noAutofit/>
          </a:bodyPr>
          <a:lstStyle>
            <a:lvl1pPr marL="342900" indent="-342900" algn="r" defTabSz="914400" rtl="0" eaLnBrk="1" latinLnBrk="0" hangingPunct="1">
              <a:spcBef>
                <a:spcPct val="20000"/>
              </a:spcBef>
              <a:buFont typeface="Arial" pitchFamily="34" charset="0"/>
              <a:buNone/>
              <a:defRPr lang="en-US" sz="2200" kern="1200" dirty="0" smtClean="0">
                <a:solidFill>
                  <a:schemeClr val="tx1">
                    <a:lumMod val="75000"/>
                    <a:lumOff val="25000"/>
                  </a:schemeClr>
                </a:solidFill>
                <a:latin typeface="Calibri"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pPr>
            <a:r>
              <a:rPr lang="en-US" sz="1000" dirty="0" smtClean="0">
                <a:latin typeface="Century Gothic" charset="0"/>
                <a:ea typeface="Century Gothic" charset="0"/>
                <a:cs typeface="Century Gothic" charset="0"/>
              </a:rPr>
              <a:t>Dr. Debbie Stott</a:t>
            </a:r>
          </a:p>
          <a:p>
            <a:pPr marL="0" indent="0" algn="ctr">
              <a:spcBef>
                <a:spcPts val="0"/>
              </a:spcBef>
            </a:pPr>
            <a:r>
              <a:rPr lang="en-US" sz="1000" dirty="0" smtClean="0">
                <a:latin typeface="Century Gothic" charset="0"/>
                <a:ea typeface="Century Gothic" charset="0"/>
                <a:cs typeface="Century Gothic" charset="0"/>
              </a:rPr>
              <a:t>STEAM Camp Coordinator</a:t>
            </a:r>
          </a:p>
          <a:p>
            <a:pPr marL="0" indent="0" algn="ctr">
              <a:spcBef>
                <a:spcPts val="0"/>
              </a:spcBef>
            </a:pPr>
            <a:r>
              <a:rPr lang="en-US" sz="1000" dirty="0" smtClean="0">
                <a:latin typeface="Century Gothic" charset="0"/>
                <a:ea typeface="Century Gothic" charset="0"/>
                <a:cs typeface="Century Gothic" charset="0"/>
              </a:rPr>
              <a:t>South African Numeracy Chair Project</a:t>
            </a:r>
            <a:endParaRPr lang="en-US" sz="1000" dirty="0">
              <a:latin typeface="Century Gothic" charset="0"/>
              <a:ea typeface="Century Gothic" charset="0"/>
              <a:cs typeface="Century Gothic" charset="0"/>
            </a:endParaRPr>
          </a:p>
        </p:txBody>
      </p:sp>
      <p:pic>
        <p:nvPicPr>
          <p:cNvPr id="15" name="Picture 14"/>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313750" y="2970721"/>
            <a:ext cx="1669049" cy="1677479"/>
          </a:xfrm>
          <a:prstGeom prst="rect">
            <a:avLst/>
          </a:prstGeom>
        </p:spPr>
      </p:pic>
      <p:sp>
        <p:nvSpPr>
          <p:cNvPr id="23" name="Title 4"/>
          <p:cNvSpPr txBox="1">
            <a:spLocks/>
          </p:cNvSpPr>
          <p:nvPr/>
        </p:nvSpPr>
        <p:spPr>
          <a:xfrm>
            <a:off x="3333456" y="5257800"/>
            <a:ext cx="3855270" cy="45827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endParaRPr lang="en-US" sz="2800" dirty="0" smtClean="0">
              <a:latin typeface="+mn-lt"/>
              <a:ea typeface="KG The Last Time Bubble" charset="0"/>
              <a:cs typeface="KG The Last Time Bubble" charset="0"/>
            </a:endParaRPr>
          </a:p>
        </p:txBody>
      </p:sp>
      <p:sp>
        <p:nvSpPr>
          <p:cNvPr id="16" name="Rectangle 15"/>
          <p:cNvSpPr/>
          <p:nvPr/>
        </p:nvSpPr>
        <p:spPr>
          <a:xfrm>
            <a:off x="3124200" y="3657601"/>
            <a:ext cx="4031697" cy="1600200"/>
          </a:xfrm>
          <a:prstGeom prst="rect">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25" name="Title 4"/>
          <p:cNvSpPr txBox="1">
            <a:spLocks/>
          </p:cNvSpPr>
          <p:nvPr/>
        </p:nvSpPr>
        <p:spPr>
          <a:xfrm>
            <a:off x="2921477" y="3975144"/>
            <a:ext cx="4267249" cy="91413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2400" dirty="0" err="1" smtClean="0">
                <a:latin typeface="Century Gothic" charset="0"/>
                <a:ea typeface="Century Gothic" charset="0"/>
                <a:cs typeface="Century Gothic" charset="0"/>
              </a:rPr>
              <a:t>Ntombikayise</a:t>
            </a:r>
            <a:r>
              <a:rPr lang="en-US" sz="2400" dirty="0">
                <a:latin typeface="Century Gothic" charset="0"/>
                <a:ea typeface="Century Gothic" charset="0"/>
                <a:cs typeface="Century Gothic" charset="0"/>
              </a:rPr>
              <a:t> </a:t>
            </a:r>
            <a:r>
              <a:rPr lang="en-US" sz="2400" dirty="0" err="1">
                <a:latin typeface="Century Gothic" charset="0"/>
                <a:ea typeface="Century Gothic" charset="0"/>
                <a:cs typeface="Century Gothic" charset="0"/>
              </a:rPr>
              <a:t>Mbambani</a:t>
            </a:r>
            <a:endParaRPr lang="en-US" sz="2400" dirty="0" smtClean="0">
              <a:latin typeface="Century Gothic" charset="0"/>
              <a:ea typeface="Century Gothic" charset="0"/>
              <a:cs typeface="Century Gothic" charset="0"/>
            </a:endParaRPr>
          </a:p>
          <a:p>
            <a:pPr algn="r"/>
            <a:r>
              <a:rPr lang="en-US" sz="3200" dirty="0">
                <a:latin typeface="Century Gothic" charset="0"/>
                <a:ea typeface="Century Gothic" charset="0"/>
                <a:cs typeface="Century Gothic" charset="0"/>
              </a:rPr>
              <a:t>Assumption </a:t>
            </a:r>
            <a:r>
              <a:rPr lang="en-US" sz="3200" dirty="0" smtClean="0">
                <a:latin typeface="Century Gothic" charset="0"/>
                <a:ea typeface="Century Gothic" charset="0"/>
                <a:cs typeface="Century Gothic" charset="0"/>
              </a:rPr>
              <a:t>Centre</a:t>
            </a:r>
          </a:p>
          <a:p>
            <a:pPr algn="r"/>
            <a:r>
              <a:rPr lang="en-US" sz="3200" dirty="0">
                <a:latin typeface="Century Gothic" charset="0"/>
                <a:ea typeface="Century Gothic" charset="0"/>
                <a:cs typeface="Century Gothic" charset="0"/>
              </a:rPr>
              <a:t>has completed </a:t>
            </a:r>
            <a:r>
              <a:rPr lang="en-US" sz="3200" dirty="0" smtClean="0">
                <a:latin typeface="Century Gothic" charset="0"/>
                <a:ea typeface="Century Gothic" charset="0"/>
                <a:cs typeface="Century Gothic" charset="0"/>
              </a:rPr>
              <a:t>the</a:t>
            </a:r>
            <a:endParaRPr lang="en-US" sz="3200" dirty="0">
              <a:latin typeface="Century Gothic" charset="0"/>
              <a:ea typeface="Century Gothic" charset="0"/>
              <a:cs typeface="Century Gothic" charset="0"/>
            </a:endParaRPr>
          </a:p>
        </p:txBody>
      </p:sp>
    </p:spTree>
    <p:extLst>
      <p:ext uri="{BB962C8B-B14F-4D97-AF65-F5344CB8AC3E}">
        <p14:creationId xmlns:p14="http://schemas.microsoft.com/office/powerpoint/2010/main" val="16105981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16322" y="0"/>
            <a:ext cx="9047826" cy="2819400"/>
          </a:xfrm>
          <a:prstGeom prst="rect">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t>
            </a:r>
            <a:endParaRPr lang="en-US"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322" y="0"/>
            <a:ext cx="9144000" cy="6858000"/>
          </a:xfrm>
          <a:prstGeom prst="rect">
            <a:avLst/>
          </a:prstGeom>
        </p:spPr>
      </p:pic>
      <p:sp>
        <p:nvSpPr>
          <p:cNvPr id="5" name="Title 4"/>
          <p:cNvSpPr>
            <a:spLocks noGrp="1"/>
          </p:cNvSpPr>
          <p:nvPr>
            <p:ph type="title" idx="4294967295"/>
          </p:nvPr>
        </p:nvSpPr>
        <p:spPr>
          <a:xfrm>
            <a:off x="102077" y="2895600"/>
            <a:ext cx="7086649" cy="458279"/>
          </a:xfrm>
        </p:spPr>
        <p:txBody>
          <a:bodyPr>
            <a:noAutofit/>
          </a:bodyPr>
          <a:lstStyle/>
          <a:p>
            <a:r>
              <a:rPr lang="en-US" sz="2900" b="0" dirty="0" smtClean="0">
                <a:solidFill>
                  <a:srgbClr val="00B0F0"/>
                </a:solidFill>
                <a:effectLst>
                  <a:outerShdw blurRad="50800" dist="38100" dir="2700000" algn="tl" rotWithShape="0">
                    <a:prstClr val="black">
                      <a:alpha val="40000"/>
                    </a:prstClr>
                  </a:outerShdw>
                </a:effectLst>
                <a:latin typeface="KG The Last Time Bubble" charset="0"/>
                <a:ea typeface="KG The Last Time Bubble" charset="0"/>
                <a:cs typeface="KG The Last Time Bubble" charset="0"/>
              </a:rPr>
              <a:t>Certificate</a:t>
            </a:r>
            <a:r>
              <a:rPr lang="en-US" sz="2900" b="0" dirty="0" smtClean="0">
                <a:solidFill>
                  <a:srgbClr val="7BCF27"/>
                </a:solidFill>
                <a:effectLst>
                  <a:outerShdw blurRad="50800" dist="38100" dir="2700000" algn="tl" rotWithShape="0">
                    <a:prstClr val="black">
                      <a:alpha val="40000"/>
                    </a:prstClr>
                  </a:outerShdw>
                </a:effectLst>
                <a:latin typeface="KG The Last Time Bubble" charset="0"/>
                <a:ea typeface="KG The Last Time Bubble" charset="0"/>
                <a:cs typeface="KG The Last Time Bubble" charset="0"/>
              </a:rPr>
              <a:t> </a:t>
            </a:r>
            <a:r>
              <a:rPr lang="en-US" sz="2900" b="0" dirty="0" smtClean="0">
                <a:solidFill>
                  <a:schemeClr val="accent2"/>
                </a:solidFill>
                <a:effectLst>
                  <a:outerShdw blurRad="50800" dist="38100" dir="2700000" algn="tl" rotWithShape="0">
                    <a:prstClr val="black">
                      <a:alpha val="40000"/>
                    </a:prstClr>
                  </a:outerShdw>
                </a:effectLst>
                <a:latin typeface="KG The Last Time Bubble" charset="0"/>
                <a:ea typeface="KG The Last Time Bubble" charset="0"/>
                <a:cs typeface="KG The Last Time Bubble" charset="0"/>
              </a:rPr>
              <a:t>of </a:t>
            </a:r>
            <a:r>
              <a:rPr lang="en-US" sz="2900" b="0" dirty="0" smtClean="0">
                <a:solidFill>
                  <a:schemeClr val="accent6"/>
                </a:solidFill>
                <a:effectLst>
                  <a:outerShdw blurRad="50800" dist="38100" dir="2700000" algn="tl" rotWithShape="0">
                    <a:prstClr val="black">
                      <a:alpha val="40000"/>
                    </a:prstClr>
                  </a:outerShdw>
                </a:effectLst>
                <a:latin typeface="KG The Last Time Bubble" charset="0"/>
                <a:ea typeface="KG The Last Time Bubble" charset="0"/>
                <a:cs typeface="KG The Last Time Bubble" charset="0"/>
              </a:rPr>
              <a:t>participation</a:t>
            </a:r>
            <a:endParaRPr lang="en-US" sz="2900" dirty="0">
              <a:ln w="10160">
                <a:solidFill>
                  <a:schemeClr val="accent3"/>
                </a:solidFill>
                <a:prstDash val="solid"/>
              </a:ln>
              <a:solidFill>
                <a:schemeClr val="accent6"/>
              </a:solidFill>
              <a:effectLst>
                <a:outerShdw blurRad="50800" dist="38100" dir="2700000" algn="tl" rotWithShape="0">
                  <a:prstClr val="black">
                    <a:alpha val="40000"/>
                  </a:prstClr>
                </a:outerShdw>
              </a:effectLst>
              <a:latin typeface="KG The Last Time Bubble" charset="0"/>
              <a:ea typeface="KG The Last Time Bubble" charset="0"/>
              <a:cs typeface="KG The Last Time Bubble" charset="0"/>
            </a:endParaRPr>
          </a:p>
        </p:txBody>
      </p:sp>
      <p:sp>
        <p:nvSpPr>
          <p:cNvPr id="22" name="Rectangle 21"/>
          <p:cNvSpPr/>
          <p:nvPr/>
        </p:nvSpPr>
        <p:spPr>
          <a:xfrm>
            <a:off x="7233899" y="2895600"/>
            <a:ext cx="1828751" cy="3886200"/>
          </a:xfrm>
          <a:prstGeom prst="rect">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2"/>
          <p:cNvSpPr txBox="1">
            <a:spLocks/>
          </p:cNvSpPr>
          <p:nvPr/>
        </p:nvSpPr>
        <p:spPr>
          <a:xfrm>
            <a:off x="7235700" y="4669524"/>
            <a:ext cx="1825148" cy="379920"/>
          </a:xfrm>
          <a:prstGeom prst="rect">
            <a:avLst/>
          </a:prstGeom>
        </p:spPr>
        <p:txBody>
          <a:bodyPr vert="horz" lIns="91440" tIns="45720" rIns="91440" bIns="45720" rtlCol="0" anchor="t" anchorCtr="0">
            <a:noAutofit/>
          </a:bodyPr>
          <a:lstStyle>
            <a:lvl1pPr marL="342900" indent="-342900" algn="r" defTabSz="914400" rtl="0" eaLnBrk="1" latinLnBrk="0" hangingPunct="1">
              <a:spcBef>
                <a:spcPct val="20000"/>
              </a:spcBef>
              <a:buFont typeface="Arial" pitchFamily="34" charset="0"/>
              <a:buNone/>
              <a:defRPr lang="en-US" sz="2200" kern="1200" dirty="0" smtClean="0">
                <a:solidFill>
                  <a:schemeClr val="tx1">
                    <a:lumMod val="75000"/>
                    <a:lumOff val="25000"/>
                  </a:schemeClr>
                </a:solidFill>
                <a:latin typeface="Calibri"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pPr>
            <a:r>
              <a:rPr lang="en-US" sz="1000" dirty="0" smtClean="0">
                <a:latin typeface="Century Gothic" charset="0"/>
                <a:ea typeface="Century Gothic" charset="0"/>
                <a:cs typeface="Century Gothic" charset="0"/>
              </a:rPr>
              <a:t>GRAHAMSTOWN</a:t>
            </a:r>
          </a:p>
          <a:p>
            <a:pPr marL="0" indent="0" algn="ctr">
              <a:spcBef>
                <a:spcPts val="0"/>
              </a:spcBef>
            </a:pPr>
            <a:r>
              <a:rPr lang="en-US" sz="1000" dirty="0" smtClean="0">
                <a:latin typeface="Century Gothic" charset="0"/>
                <a:ea typeface="Century Gothic" charset="0"/>
                <a:cs typeface="Century Gothic" charset="0"/>
              </a:rPr>
              <a:t>12</a:t>
            </a:r>
            <a:r>
              <a:rPr lang="en-US" sz="1000" baseline="30000" dirty="0" smtClean="0">
                <a:latin typeface="Century Gothic" charset="0"/>
                <a:ea typeface="Century Gothic" charset="0"/>
                <a:cs typeface="Century Gothic" charset="0"/>
              </a:rPr>
              <a:t>th</a:t>
            </a:r>
            <a:r>
              <a:rPr lang="en-US" sz="1000" dirty="0" smtClean="0">
                <a:latin typeface="Century Gothic" charset="0"/>
                <a:ea typeface="Century Gothic" charset="0"/>
                <a:cs typeface="Century Gothic" charset="0"/>
              </a:rPr>
              <a:t> – 15</a:t>
            </a:r>
            <a:r>
              <a:rPr lang="en-US" sz="1000" baseline="30000" dirty="0" smtClean="0">
                <a:latin typeface="Century Gothic" charset="0"/>
                <a:ea typeface="Century Gothic" charset="0"/>
                <a:cs typeface="Century Gothic" charset="0"/>
              </a:rPr>
              <a:t>th</a:t>
            </a:r>
            <a:r>
              <a:rPr lang="en-US" sz="1000" dirty="0" smtClean="0">
                <a:latin typeface="Century Gothic" charset="0"/>
                <a:ea typeface="Century Gothic" charset="0"/>
                <a:cs typeface="Century Gothic" charset="0"/>
              </a:rPr>
              <a:t> MAY 2016</a:t>
            </a:r>
            <a:endParaRPr lang="en-US" sz="1000" dirty="0">
              <a:latin typeface="Century Gothic" charset="0"/>
              <a:ea typeface="Century Gothic" charset="0"/>
              <a:cs typeface="Century Gothic" charset="0"/>
            </a:endParaRPr>
          </a:p>
        </p:txBody>
      </p:sp>
      <p:pic>
        <p:nvPicPr>
          <p:cNvPr id="12" name="Picture 11"/>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583051" y="5651660"/>
            <a:ext cx="1130446" cy="527924"/>
          </a:xfrm>
          <a:prstGeom prst="rect">
            <a:avLst/>
          </a:prstGeom>
        </p:spPr>
      </p:pic>
      <p:sp>
        <p:nvSpPr>
          <p:cNvPr id="13" name="Text Placeholder 2"/>
          <p:cNvSpPr txBox="1">
            <a:spLocks/>
          </p:cNvSpPr>
          <p:nvPr/>
        </p:nvSpPr>
        <p:spPr>
          <a:xfrm>
            <a:off x="7235700" y="6056743"/>
            <a:ext cx="1825148" cy="725057"/>
          </a:xfrm>
          <a:prstGeom prst="rect">
            <a:avLst/>
          </a:prstGeom>
        </p:spPr>
        <p:txBody>
          <a:bodyPr vert="horz" lIns="91440" tIns="45720" rIns="91440" bIns="45720" rtlCol="0" anchor="t" anchorCtr="0">
            <a:noAutofit/>
          </a:bodyPr>
          <a:lstStyle>
            <a:lvl1pPr marL="342900" indent="-342900" algn="r" defTabSz="914400" rtl="0" eaLnBrk="1" latinLnBrk="0" hangingPunct="1">
              <a:spcBef>
                <a:spcPct val="20000"/>
              </a:spcBef>
              <a:buFont typeface="Arial" pitchFamily="34" charset="0"/>
              <a:buNone/>
              <a:defRPr lang="en-US" sz="2200" kern="1200" dirty="0" smtClean="0">
                <a:solidFill>
                  <a:schemeClr val="tx1">
                    <a:lumMod val="75000"/>
                    <a:lumOff val="25000"/>
                  </a:schemeClr>
                </a:solidFill>
                <a:latin typeface="Calibri"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pPr>
            <a:r>
              <a:rPr lang="en-US" sz="1000" dirty="0" smtClean="0">
                <a:latin typeface="Century Gothic" charset="0"/>
                <a:ea typeface="Century Gothic" charset="0"/>
                <a:cs typeface="Century Gothic" charset="0"/>
              </a:rPr>
              <a:t>Dr. Debbie Stott</a:t>
            </a:r>
          </a:p>
          <a:p>
            <a:pPr marL="0" indent="0" algn="ctr">
              <a:spcBef>
                <a:spcPts val="0"/>
              </a:spcBef>
            </a:pPr>
            <a:r>
              <a:rPr lang="en-US" sz="1000" dirty="0" smtClean="0">
                <a:latin typeface="Century Gothic" charset="0"/>
                <a:ea typeface="Century Gothic" charset="0"/>
                <a:cs typeface="Century Gothic" charset="0"/>
              </a:rPr>
              <a:t>STEAM Camp Coordinator</a:t>
            </a:r>
          </a:p>
          <a:p>
            <a:pPr marL="0" indent="0" algn="ctr">
              <a:spcBef>
                <a:spcPts val="0"/>
              </a:spcBef>
            </a:pPr>
            <a:r>
              <a:rPr lang="en-US" sz="1000" dirty="0" smtClean="0">
                <a:latin typeface="Century Gothic" charset="0"/>
                <a:ea typeface="Century Gothic" charset="0"/>
                <a:cs typeface="Century Gothic" charset="0"/>
              </a:rPr>
              <a:t>South African Numeracy Chair Project</a:t>
            </a:r>
            <a:endParaRPr lang="en-US" sz="1000" dirty="0">
              <a:latin typeface="Century Gothic" charset="0"/>
              <a:ea typeface="Century Gothic" charset="0"/>
              <a:cs typeface="Century Gothic" charset="0"/>
            </a:endParaRPr>
          </a:p>
        </p:txBody>
      </p:sp>
      <p:pic>
        <p:nvPicPr>
          <p:cNvPr id="15" name="Picture 14"/>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313750" y="2970721"/>
            <a:ext cx="1669049" cy="1677479"/>
          </a:xfrm>
          <a:prstGeom prst="rect">
            <a:avLst/>
          </a:prstGeom>
        </p:spPr>
      </p:pic>
      <p:sp>
        <p:nvSpPr>
          <p:cNvPr id="23" name="Title 4"/>
          <p:cNvSpPr txBox="1">
            <a:spLocks/>
          </p:cNvSpPr>
          <p:nvPr/>
        </p:nvSpPr>
        <p:spPr>
          <a:xfrm>
            <a:off x="3333456" y="5257800"/>
            <a:ext cx="3855270" cy="45827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endParaRPr lang="en-US" sz="2800" dirty="0" smtClean="0">
              <a:latin typeface="+mn-lt"/>
              <a:ea typeface="KG The Last Time Bubble" charset="0"/>
              <a:cs typeface="KG The Last Time Bubble" charset="0"/>
            </a:endParaRPr>
          </a:p>
        </p:txBody>
      </p:sp>
      <p:sp>
        <p:nvSpPr>
          <p:cNvPr id="16" name="Rectangle 15"/>
          <p:cNvSpPr/>
          <p:nvPr/>
        </p:nvSpPr>
        <p:spPr>
          <a:xfrm>
            <a:off x="3124200" y="3657601"/>
            <a:ext cx="4031697" cy="1600200"/>
          </a:xfrm>
          <a:prstGeom prst="rect">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25" name="Title 4"/>
          <p:cNvSpPr txBox="1">
            <a:spLocks/>
          </p:cNvSpPr>
          <p:nvPr/>
        </p:nvSpPr>
        <p:spPr>
          <a:xfrm>
            <a:off x="2921477" y="3975144"/>
            <a:ext cx="4267249" cy="91413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3200" dirty="0" smtClean="0">
                <a:solidFill>
                  <a:schemeClr val="bg1"/>
                </a:solidFill>
                <a:latin typeface="Century Gothic" charset="0"/>
                <a:ea typeface="Century Gothic" charset="0"/>
                <a:cs typeface="Century Gothic" charset="0"/>
              </a:rPr>
              <a:t>Jean </a:t>
            </a:r>
            <a:r>
              <a:rPr lang="en-US" sz="3200" dirty="0" err="1" smtClean="0">
                <a:solidFill>
                  <a:schemeClr val="bg1"/>
                </a:solidFill>
                <a:latin typeface="Century Gothic" charset="0"/>
                <a:ea typeface="Century Gothic" charset="0"/>
                <a:cs typeface="Century Gothic" charset="0"/>
              </a:rPr>
              <a:t>Dampies</a:t>
            </a:r>
            <a:r>
              <a:rPr lang="en-US" sz="3200" dirty="0" smtClean="0">
                <a:solidFill>
                  <a:schemeClr val="bg1"/>
                </a:solidFill>
                <a:latin typeface="Century Gothic" charset="0"/>
                <a:ea typeface="Century Gothic" charset="0"/>
                <a:cs typeface="Century Gothic" charset="0"/>
              </a:rPr>
              <a:t> </a:t>
            </a:r>
          </a:p>
          <a:p>
            <a:pPr algn="r"/>
            <a:r>
              <a:rPr lang="en-US" sz="3200" dirty="0">
                <a:solidFill>
                  <a:schemeClr val="bg1"/>
                </a:solidFill>
                <a:latin typeface="Century Gothic" charset="0"/>
                <a:ea typeface="Century Gothic" charset="0"/>
                <a:cs typeface="Century Gothic" charset="0"/>
              </a:rPr>
              <a:t>St. Mary's DCC</a:t>
            </a:r>
            <a:endParaRPr lang="en-US" sz="3200" dirty="0" smtClean="0">
              <a:solidFill>
                <a:schemeClr val="bg1"/>
              </a:solidFill>
              <a:latin typeface="Century Gothic" charset="0"/>
              <a:ea typeface="Century Gothic" charset="0"/>
              <a:cs typeface="Century Gothic" charset="0"/>
            </a:endParaRPr>
          </a:p>
          <a:p>
            <a:pPr algn="r"/>
            <a:r>
              <a:rPr lang="en-US" sz="3200" dirty="0">
                <a:solidFill>
                  <a:schemeClr val="bg1"/>
                </a:solidFill>
                <a:latin typeface="Century Gothic" charset="0"/>
                <a:ea typeface="Century Gothic" charset="0"/>
                <a:cs typeface="Century Gothic" charset="0"/>
              </a:rPr>
              <a:t>p</a:t>
            </a:r>
            <a:r>
              <a:rPr lang="en-US" sz="3200" dirty="0" smtClean="0">
                <a:solidFill>
                  <a:schemeClr val="bg1"/>
                </a:solidFill>
                <a:latin typeface="Century Gothic" charset="0"/>
                <a:ea typeface="Century Gothic" charset="0"/>
                <a:cs typeface="Century Gothic" charset="0"/>
              </a:rPr>
              <a:t>articipated in the</a:t>
            </a:r>
            <a:endParaRPr lang="en-US" sz="3200" dirty="0">
              <a:solidFill>
                <a:schemeClr val="bg1"/>
              </a:solidFill>
              <a:latin typeface="Century Gothic" charset="0"/>
              <a:ea typeface="Century Gothic" charset="0"/>
              <a:cs typeface="Century Gothic" charset="0"/>
            </a:endParaRPr>
          </a:p>
        </p:txBody>
      </p:sp>
    </p:spTree>
    <p:extLst>
      <p:ext uri="{BB962C8B-B14F-4D97-AF65-F5344CB8AC3E}">
        <p14:creationId xmlns:p14="http://schemas.microsoft.com/office/powerpoint/2010/main" val="6906069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16322" y="0"/>
            <a:ext cx="9047826" cy="2819400"/>
          </a:xfrm>
          <a:prstGeom prst="rect">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t>
            </a:r>
            <a:endParaRPr lang="en-US"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322" y="0"/>
            <a:ext cx="9144000" cy="6858000"/>
          </a:xfrm>
          <a:prstGeom prst="rect">
            <a:avLst/>
          </a:prstGeom>
        </p:spPr>
      </p:pic>
      <p:sp>
        <p:nvSpPr>
          <p:cNvPr id="5" name="Title 4"/>
          <p:cNvSpPr>
            <a:spLocks noGrp="1"/>
          </p:cNvSpPr>
          <p:nvPr>
            <p:ph type="title" idx="4294967295"/>
          </p:nvPr>
        </p:nvSpPr>
        <p:spPr>
          <a:xfrm>
            <a:off x="102077" y="2895600"/>
            <a:ext cx="7086649" cy="458279"/>
          </a:xfrm>
        </p:spPr>
        <p:txBody>
          <a:bodyPr>
            <a:noAutofit/>
          </a:bodyPr>
          <a:lstStyle/>
          <a:p>
            <a:r>
              <a:rPr lang="en-US" sz="3100" b="0" dirty="0" smtClean="0">
                <a:solidFill>
                  <a:srgbClr val="00B0F0"/>
                </a:solidFill>
                <a:effectLst>
                  <a:outerShdw blurRad="50800" dist="38100" dir="2700000" algn="tl" rotWithShape="0">
                    <a:prstClr val="black">
                      <a:alpha val="40000"/>
                    </a:prstClr>
                  </a:outerShdw>
                </a:effectLst>
                <a:latin typeface="KG The Last Time Bubble" charset="0"/>
                <a:ea typeface="KG The Last Time Bubble" charset="0"/>
                <a:cs typeface="KG The Last Time Bubble" charset="0"/>
              </a:rPr>
              <a:t>Certificate</a:t>
            </a:r>
            <a:r>
              <a:rPr lang="en-US" sz="3100" b="0" dirty="0" smtClean="0">
                <a:solidFill>
                  <a:srgbClr val="7BCF27"/>
                </a:solidFill>
                <a:effectLst>
                  <a:outerShdw blurRad="50800" dist="38100" dir="2700000" algn="tl" rotWithShape="0">
                    <a:prstClr val="black">
                      <a:alpha val="40000"/>
                    </a:prstClr>
                  </a:outerShdw>
                </a:effectLst>
                <a:latin typeface="KG The Last Time Bubble" charset="0"/>
                <a:ea typeface="KG The Last Time Bubble" charset="0"/>
                <a:cs typeface="KG The Last Time Bubble" charset="0"/>
              </a:rPr>
              <a:t> </a:t>
            </a:r>
            <a:r>
              <a:rPr lang="en-US" sz="3100" b="0" dirty="0" smtClean="0">
                <a:solidFill>
                  <a:schemeClr val="accent2"/>
                </a:solidFill>
                <a:effectLst>
                  <a:outerShdw blurRad="50800" dist="38100" dir="2700000" algn="tl" rotWithShape="0">
                    <a:prstClr val="black">
                      <a:alpha val="40000"/>
                    </a:prstClr>
                  </a:outerShdw>
                </a:effectLst>
                <a:latin typeface="KG The Last Time Bubble" charset="0"/>
                <a:ea typeface="KG The Last Time Bubble" charset="0"/>
                <a:cs typeface="KG The Last Time Bubble" charset="0"/>
              </a:rPr>
              <a:t>of </a:t>
            </a:r>
            <a:r>
              <a:rPr lang="en-US" sz="3100" b="0" dirty="0" smtClean="0">
                <a:solidFill>
                  <a:schemeClr val="accent6"/>
                </a:solidFill>
                <a:effectLst>
                  <a:outerShdw blurRad="50800" dist="38100" dir="2700000" algn="tl" rotWithShape="0">
                    <a:prstClr val="black">
                      <a:alpha val="40000"/>
                    </a:prstClr>
                  </a:outerShdw>
                </a:effectLst>
                <a:latin typeface="KG The Last Time Bubble" charset="0"/>
                <a:ea typeface="KG The Last Time Bubble" charset="0"/>
                <a:cs typeface="KG The Last Time Bubble" charset="0"/>
              </a:rPr>
              <a:t>completion</a:t>
            </a:r>
            <a:endParaRPr lang="en-US" sz="3100" dirty="0">
              <a:ln w="10160">
                <a:solidFill>
                  <a:schemeClr val="accent3"/>
                </a:solidFill>
                <a:prstDash val="solid"/>
              </a:ln>
              <a:solidFill>
                <a:schemeClr val="accent6"/>
              </a:solidFill>
              <a:effectLst>
                <a:outerShdw blurRad="50800" dist="38100" dir="2700000" algn="tl" rotWithShape="0">
                  <a:prstClr val="black">
                    <a:alpha val="40000"/>
                  </a:prstClr>
                </a:outerShdw>
              </a:effectLst>
              <a:latin typeface="KG The Last Time Bubble" charset="0"/>
              <a:ea typeface="KG The Last Time Bubble" charset="0"/>
              <a:cs typeface="KG The Last Time Bubble" charset="0"/>
            </a:endParaRPr>
          </a:p>
        </p:txBody>
      </p:sp>
      <p:sp>
        <p:nvSpPr>
          <p:cNvPr id="22" name="Rectangle 21"/>
          <p:cNvSpPr/>
          <p:nvPr/>
        </p:nvSpPr>
        <p:spPr>
          <a:xfrm>
            <a:off x="7233899" y="2895600"/>
            <a:ext cx="1828751" cy="3886200"/>
          </a:xfrm>
          <a:prstGeom prst="rect">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2"/>
          <p:cNvSpPr txBox="1">
            <a:spLocks/>
          </p:cNvSpPr>
          <p:nvPr/>
        </p:nvSpPr>
        <p:spPr>
          <a:xfrm>
            <a:off x="7235700" y="4669524"/>
            <a:ext cx="1825148" cy="379920"/>
          </a:xfrm>
          <a:prstGeom prst="rect">
            <a:avLst/>
          </a:prstGeom>
        </p:spPr>
        <p:txBody>
          <a:bodyPr vert="horz" lIns="91440" tIns="45720" rIns="91440" bIns="45720" rtlCol="0" anchor="t" anchorCtr="0">
            <a:noAutofit/>
          </a:bodyPr>
          <a:lstStyle>
            <a:lvl1pPr marL="342900" indent="-342900" algn="r" defTabSz="914400" rtl="0" eaLnBrk="1" latinLnBrk="0" hangingPunct="1">
              <a:spcBef>
                <a:spcPct val="20000"/>
              </a:spcBef>
              <a:buFont typeface="Arial" pitchFamily="34" charset="0"/>
              <a:buNone/>
              <a:defRPr lang="en-US" sz="2200" kern="1200" dirty="0" smtClean="0">
                <a:solidFill>
                  <a:schemeClr val="tx1">
                    <a:lumMod val="75000"/>
                    <a:lumOff val="25000"/>
                  </a:schemeClr>
                </a:solidFill>
                <a:latin typeface="Calibri"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pPr>
            <a:r>
              <a:rPr lang="en-US" sz="1000" dirty="0" smtClean="0">
                <a:latin typeface="Century Gothic" charset="0"/>
                <a:ea typeface="Century Gothic" charset="0"/>
                <a:cs typeface="Century Gothic" charset="0"/>
              </a:rPr>
              <a:t>GRAHAMSTOWN</a:t>
            </a:r>
          </a:p>
          <a:p>
            <a:pPr marL="0" indent="0" algn="ctr">
              <a:spcBef>
                <a:spcPts val="0"/>
              </a:spcBef>
            </a:pPr>
            <a:r>
              <a:rPr lang="en-US" sz="1000" dirty="0" smtClean="0">
                <a:latin typeface="Century Gothic" charset="0"/>
                <a:ea typeface="Century Gothic" charset="0"/>
                <a:cs typeface="Century Gothic" charset="0"/>
              </a:rPr>
              <a:t>MAY 2016</a:t>
            </a:r>
            <a:endParaRPr lang="en-US" sz="1000" dirty="0">
              <a:latin typeface="Century Gothic" charset="0"/>
              <a:ea typeface="Century Gothic" charset="0"/>
              <a:cs typeface="Century Gothic" charset="0"/>
            </a:endParaRPr>
          </a:p>
        </p:txBody>
      </p:sp>
      <p:pic>
        <p:nvPicPr>
          <p:cNvPr id="12" name="Picture 11"/>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583051" y="5651660"/>
            <a:ext cx="1130446" cy="527924"/>
          </a:xfrm>
          <a:prstGeom prst="rect">
            <a:avLst/>
          </a:prstGeom>
        </p:spPr>
      </p:pic>
      <p:sp>
        <p:nvSpPr>
          <p:cNvPr id="13" name="Text Placeholder 2"/>
          <p:cNvSpPr txBox="1">
            <a:spLocks/>
          </p:cNvSpPr>
          <p:nvPr/>
        </p:nvSpPr>
        <p:spPr>
          <a:xfrm>
            <a:off x="7235700" y="6056743"/>
            <a:ext cx="1825148" cy="725057"/>
          </a:xfrm>
          <a:prstGeom prst="rect">
            <a:avLst/>
          </a:prstGeom>
        </p:spPr>
        <p:txBody>
          <a:bodyPr vert="horz" lIns="91440" tIns="45720" rIns="91440" bIns="45720" rtlCol="0" anchor="t" anchorCtr="0">
            <a:noAutofit/>
          </a:bodyPr>
          <a:lstStyle>
            <a:lvl1pPr marL="342900" indent="-342900" algn="r" defTabSz="914400" rtl="0" eaLnBrk="1" latinLnBrk="0" hangingPunct="1">
              <a:spcBef>
                <a:spcPct val="20000"/>
              </a:spcBef>
              <a:buFont typeface="Arial" pitchFamily="34" charset="0"/>
              <a:buNone/>
              <a:defRPr lang="en-US" sz="2200" kern="1200" dirty="0" smtClean="0">
                <a:solidFill>
                  <a:schemeClr val="tx1">
                    <a:lumMod val="75000"/>
                    <a:lumOff val="25000"/>
                  </a:schemeClr>
                </a:solidFill>
                <a:latin typeface="Calibri"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pPr>
            <a:r>
              <a:rPr lang="en-US" sz="1000" dirty="0" smtClean="0">
                <a:latin typeface="Century Gothic" charset="0"/>
                <a:ea typeface="Century Gothic" charset="0"/>
                <a:cs typeface="Century Gothic" charset="0"/>
              </a:rPr>
              <a:t>Dr. Debbie Stott</a:t>
            </a:r>
          </a:p>
          <a:p>
            <a:pPr marL="0" indent="0" algn="ctr">
              <a:spcBef>
                <a:spcPts val="0"/>
              </a:spcBef>
            </a:pPr>
            <a:r>
              <a:rPr lang="en-US" sz="1000" dirty="0" smtClean="0">
                <a:latin typeface="Century Gothic" charset="0"/>
                <a:ea typeface="Century Gothic" charset="0"/>
                <a:cs typeface="Century Gothic" charset="0"/>
              </a:rPr>
              <a:t>STEAM Camp Coordinator</a:t>
            </a:r>
          </a:p>
          <a:p>
            <a:pPr marL="0" indent="0" algn="ctr">
              <a:spcBef>
                <a:spcPts val="0"/>
              </a:spcBef>
            </a:pPr>
            <a:r>
              <a:rPr lang="en-US" sz="1000" dirty="0" smtClean="0">
                <a:latin typeface="Century Gothic" charset="0"/>
                <a:ea typeface="Century Gothic" charset="0"/>
                <a:cs typeface="Century Gothic" charset="0"/>
              </a:rPr>
              <a:t>South African Numeracy Chair Project</a:t>
            </a:r>
            <a:endParaRPr lang="en-US" sz="1000" dirty="0">
              <a:latin typeface="Century Gothic" charset="0"/>
              <a:ea typeface="Century Gothic" charset="0"/>
              <a:cs typeface="Century Gothic" charset="0"/>
            </a:endParaRPr>
          </a:p>
        </p:txBody>
      </p:sp>
      <p:pic>
        <p:nvPicPr>
          <p:cNvPr id="15" name="Picture 14"/>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313750" y="2970721"/>
            <a:ext cx="1669049" cy="1677479"/>
          </a:xfrm>
          <a:prstGeom prst="rect">
            <a:avLst/>
          </a:prstGeom>
        </p:spPr>
      </p:pic>
      <p:sp>
        <p:nvSpPr>
          <p:cNvPr id="23" name="Title 4"/>
          <p:cNvSpPr txBox="1">
            <a:spLocks/>
          </p:cNvSpPr>
          <p:nvPr/>
        </p:nvSpPr>
        <p:spPr>
          <a:xfrm>
            <a:off x="3333456" y="5257800"/>
            <a:ext cx="3855270" cy="45827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endParaRPr lang="en-US" sz="2800" dirty="0" smtClean="0">
              <a:latin typeface="+mn-lt"/>
              <a:ea typeface="KG The Last Time Bubble" charset="0"/>
              <a:cs typeface="KG The Last Time Bubble" charset="0"/>
            </a:endParaRPr>
          </a:p>
        </p:txBody>
      </p:sp>
      <p:sp>
        <p:nvSpPr>
          <p:cNvPr id="16" name="Rectangle 15"/>
          <p:cNvSpPr/>
          <p:nvPr/>
        </p:nvSpPr>
        <p:spPr>
          <a:xfrm>
            <a:off x="3124200" y="3657601"/>
            <a:ext cx="4031697" cy="1600200"/>
          </a:xfrm>
          <a:prstGeom prst="rect">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25" name="Title 4"/>
          <p:cNvSpPr txBox="1">
            <a:spLocks/>
          </p:cNvSpPr>
          <p:nvPr/>
        </p:nvSpPr>
        <p:spPr>
          <a:xfrm>
            <a:off x="2921477" y="3975144"/>
            <a:ext cx="4267249" cy="91413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3200" dirty="0" err="1" smtClean="0">
                <a:latin typeface="Century Gothic" charset="0"/>
                <a:ea typeface="Century Gothic" charset="0"/>
                <a:cs typeface="Century Gothic" charset="0"/>
              </a:rPr>
              <a:t>Sesethu</a:t>
            </a:r>
            <a:r>
              <a:rPr lang="en-US" sz="3200" dirty="0" smtClean="0">
                <a:latin typeface="Century Gothic" charset="0"/>
                <a:ea typeface="Century Gothic" charset="0"/>
                <a:cs typeface="Century Gothic" charset="0"/>
              </a:rPr>
              <a:t> Fulani</a:t>
            </a:r>
          </a:p>
          <a:p>
            <a:pPr algn="r"/>
            <a:r>
              <a:rPr lang="en-US" sz="3200" dirty="0">
                <a:latin typeface="Century Gothic" charset="0"/>
                <a:ea typeface="Century Gothic" charset="0"/>
                <a:cs typeface="Century Gothic" charset="0"/>
              </a:rPr>
              <a:t>Assumption </a:t>
            </a:r>
            <a:r>
              <a:rPr lang="en-US" sz="3200" dirty="0" smtClean="0">
                <a:latin typeface="Century Gothic" charset="0"/>
                <a:ea typeface="Century Gothic" charset="0"/>
                <a:cs typeface="Century Gothic" charset="0"/>
              </a:rPr>
              <a:t>Centre</a:t>
            </a:r>
          </a:p>
          <a:p>
            <a:pPr algn="r"/>
            <a:r>
              <a:rPr lang="en-US" sz="3200" dirty="0">
                <a:latin typeface="Century Gothic" charset="0"/>
                <a:ea typeface="Century Gothic" charset="0"/>
                <a:cs typeface="Century Gothic" charset="0"/>
              </a:rPr>
              <a:t>has completed </a:t>
            </a:r>
            <a:r>
              <a:rPr lang="en-US" sz="3200" dirty="0" smtClean="0">
                <a:latin typeface="Century Gothic" charset="0"/>
                <a:ea typeface="Century Gothic" charset="0"/>
                <a:cs typeface="Century Gothic" charset="0"/>
              </a:rPr>
              <a:t>the</a:t>
            </a:r>
            <a:endParaRPr lang="en-US" sz="3200" dirty="0">
              <a:latin typeface="Century Gothic" charset="0"/>
              <a:ea typeface="Century Gothic" charset="0"/>
              <a:cs typeface="Century Gothic" charset="0"/>
            </a:endParaRPr>
          </a:p>
        </p:txBody>
      </p:sp>
    </p:spTree>
    <p:extLst>
      <p:ext uri="{BB962C8B-B14F-4D97-AF65-F5344CB8AC3E}">
        <p14:creationId xmlns:p14="http://schemas.microsoft.com/office/powerpoint/2010/main" val="20368167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16322" y="0"/>
            <a:ext cx="9047826" cy="2819400"/>
          </a:xfrm>
          <a:prstGeom prst="rect">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t>
            </a:r>
            <a:endParaRPr lang="en-US"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322" y="0"/>
            <a:ext cx="9144000" cy="6858000"/>
          </a:xfrm>
          <a:prstGeom prst="rect">
            <a:avLst/>
          </a:prstGeom>
        </p:spPr>
      </p:pic>
      <p:sp>
        <p:nvSpPr>
          <p:cNvPr id="5" name="Title 4"/>
          <p:cNvSpPr>
            <a:spLocks noGrp="1"/>
          </p:cNvSpPr>
          <p:nvPr>
            <p:ph type="title" idx="4294967295"/>
          </p:nvPr>
        </p:nvSpPr>
        <p:spPr>
          <a:xfrm>
            <a:off x="102077" y="2895600"/>
            <a:ext cx="7086649" cy="458279"/>
          </a:xfrm>
        </p:spPr>
        <p:txBody>
          <a:bodyPr>
            <a:noAutofit/>
          </a:bodyPr>
          <a:lstStyle/>
          <a:p>
            <a:r>
              <a:rPr lang="en-US" sz="3100" b="0" dirty="0" smtClean="0">
                <a:solidFill>
                  <a:srgbClr val="00B0F0"/>
                </a:solidFill>
                <a:effectLst>
                  <a:outerShdw blurRad="50800" dist="38100" dir="2700000" algn="tl" rotWithShape="0">
                    <a:prstClr val="black">
                      <a:alpha val="40000"/>
                    </a:prstClr>
                  </a:outerShdw>
                </a:effectLst>
                <a:latin typeface="KG The Last Time Bubble" charset="0"/>
                <a:ea typeface="KG The Last Time Bubble" charset="0"/>
                <a:cs typeface="KG The Last Time Bubble" charset="0"/>
              </a:rPr>
              <a:t>Certificate</a:t>
            </a:r>
            <a:r>
              <a:rPr lang="en-US" sz="3100" b="0" dirty="0" smtClean="0">
                <a:solidFill>
                  <a:srgbClr val="7BCF27"/>
                </a:solidFill>
                <a:effectLst>
                  <a:outerShdw blurRad="50800" dist="38100" dir="2700000" algn="tl" rotWithShape="0">
                    <a:prstClr val="black">
                      <a:alpha val="40000"/>
                    </a:prstClr>
                  </a:outerShdw>
                </a:effectLst>
                <a:latin typeface="KG The Last Time Bubble" charset="0"/>
                <a:ea typeface="KG The Last Time Bubble" charset="0"/>
                <a:cs typeface="KG The Last Time Bubble" charset="0"/>
              </a:rPr>
              <a:t> </a:t>
            </a:r>
            <a:r>
              <a:rPr lang="en-US" sz="3100" b="0" dirty="0" smtClean="0">
                <a:solidFill>
                  <a:schemeClr val="accent2"/>
                </a:solidFill>
                <a:effectLst>
                  <a:outerShdw blurRad="50800" dist="38100" dir="2700000" algn="tl" rotWithShape="0">
                    <a:prstClr val="black">
                      <a:alpha val="40000"/>
                    </a:prstClr>
                  </a:outerShdw>
                </a:effectLst>
                <a:latin typeface="KG The Last Time Bubble" charset="0"/>
                <a:ea typeface="KG The Last Time Bubble" charset="0"/>
                <a:cs typeface="KG The Last Time Bubble" charset="0"/>
              </a:rPr>
              <a:t>of </a:t>
            </a:r>
            <a:r>
              <a:rPr lang="en-US" sz="3100" b="0" dirty="0" smtClean="0">
                <a:solidFill>
                  <a:schemeClr val="accent6"/>
                </a:solidFill>
                <a:effectLst>
                  <a:outerShdw blurRad="50800" dist="38100" dir="2700000" algn="tl" rotWithShape="0">
                    <a:prstClr val="black">
                      <a:alpha val="40000"/>
                    </a:prstClr>
                  </a:outerShdw>
                </a:effectLst>
                <a:latin typeface="KG The Last Time Bubble" charset="0"/>
                <a:ea typeface="KG The Last Time Bubble" charset="0"/>
                <a:cs typeface="KG The Last Time Bubble" charset="0"/>
              </a:rPr>
              <a:t>completion</a:t>
            </a:r>
            <a:endParaRPr lang="en-US" sz="3100" dirty="0">
              <a:ln w="10160">
                <a:solidFill>
                  <a:schemeClr val="accent3"/>
                </a:solidFill>
                <a:prstDash val="solid"/>
              </a:ln>
              <a:solidFill>
                <a:schemeClr val="accent6"/>
              </a:solidFill>
              <a:effectLst>
                <a:outerShdw blurRad="50800" dist="38100" dir="2700000" algn="tl" rotWithShape="0">
                  <a:prstClr val="black">
                    <a:alpha val="40000"/>
                  </a:prstClr>
                </a:outerShdw>
              </a:effectLst>
              <a:latin typeface="KG The Last Time Bubble" charset="0"/>
              <a:ea typeface="KG The Last Time Bubble" charset="0"/>
              <a:cs typeface="KG The Last Time Bubble" charset="0"/>
            </a:endParaRPr>
          </a:p>
        </p:txBody>
      </p:sp>
      <p:sp>
        <p:nvSpPr>
          <p:cNvPr id="22" name="Rectangle 21"/>
          <p:cNvSpPr/>
          <p:nvPr/>
        </p:nvSpPr>
        <p:spPr>
          <a:xfrm>
            <a:off x="7233899" y="2895600"/>
            <a:ext cx="1828751" cy="3886200"/>
          </a:xfrm>
          <a:prstGeom prst="rect">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2"/>
          <p:cNvSpPr txBox="1">
            <a:spLocks/>
          </p:cNvSpPr>
          <p:nvPr/>
        </p:nvSpPr>
        <p:spPr>
          <a:xfrm>
            <a:off x="7235700" y="4669524"/>
            <a:ext cx="1825148" cy="379920"/>
          </a:xfrm>
          <a:prstGeom prst="rect">
            <a:avLst/>
          </a:prstGeom>
        </p:spPr>
        <p:txBody>
          <a:bodyPr vert="horz" lIns="91440" tIns="45720" rIns="91440" bIns="45720" rtlCol="0" anchor="t" anchorCtr="0">
            <a:noAutofit/>
          </a:bodyPr>
          <a:lstStyle>
            <a:lvl1pPr marL="342900" indent="-342900" algn="r" defTabSz="914400" rtl="0" eaLnBrk="1" latinLnBrk="0" hangingPunct="1">
              <a:spcBef>
                <a:spcPct val="20000"/>
              </a:spcBef>
              <a:buFont typeface="Arial" pitchFamily="34" charset="0"/>
              <a:buNone/>
              <a:defRPr lang="en-US" sz="2200" kern="1200" dirty="0" smtClean="0">
                <a:solidFill>
                  <a:schemeClr val="tx1">
                    <a:lumMod val="75000"/>
                    <a:lumOff val="25000"/>
                  </a:schemeClr>
                </a:solidFill>
                <a:latin typeface="Calibri"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pPr>
            <a:r>
              <a:rPr lang="en-US" sz="1000" dirty="0" smtClean="0">
                <a:latin typeface="Century Gothic" charset="0"/>
                <a:ea typeface="Century Gothic" charset="0"/>
                <a:cs typeface="Century Gothic" charset="0"/>
              </a:rPr>
              <a:t>GRAHAMSTOWN</a:t>
            </a:r>
          </a:p>
          <a:p>
            <a:pPr marL="0" indent="0" algn="ctr">
              <a:spcBef>
                <a:spcPts val="0"/>
              </a:spcBef>
            </a:pPr>
            <a:r>
              <a:rPr lang="en-US" sz="1000" dirty="0" smtClean="0">
                <a:latin typeface="Century Gothic" charset="0"/>
                <a:ea typeface="Century Gothic" charset="0"/>
                <a:cs typeface="Century Gothic" charset="0"/>
              </a:rPr>
              <a:t>MAY 2016</a:t>
            </a:r>
            <a:endParaRPr lang="en-US" sz="1000" dirty="0">
              <a:latin typeface="Century Gothic" charset="0"/>
              <a:ea typeface="Century Gothic" charset="0"/>
              <a:cs typeface="Century Gothic" charset="0"/>
            </a:endParaRPr>
          </a:p>
        </p:txBody>
      </p:sp>
      <p:pic>
        <p:nvPicPr>
          <p:cNvPr id="12" name="Picture 11"/>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583051" y="5651660"/>
            <a:ext cx="1130446" cy="527924"/>
          </a:xfrm>
          <a:prstGeom prst="rect">
            <a:avLst/>
          </a:prstGeom>
        </p:spPr>
      </p:pic>
      <p:sp>
        <p:nvSpPr>
          <p:cNvPr id="13" name="Text Placeholder 2"/>
          <p:cNvSpPr txBox="1">
            <a:spLocks/>
          </p:cNvSpPr>
          <p:nvPr/>
        </p:nvSpPr>
        <p:spPr>
          <a:xfrm>
            <a:off x="7235700" y="6056743"/>
            <a:ext cx="1825148" cy="725057"/>
          </a:xfrm>
          <a:prstGeom prst="rect">
            <a:avLst/>
          </a:prstGeom>
        </p:spPr>
        <p:txBody>
          <a:bodyPr vert="horz" lIns="91440" tIns="45720" rIns="91440" bIns="45720" rtlCol="0" anchor="t" anchorCtr="0">
            <a:noAutofit/>
          </a:bodyPr>
          <a:lstStyle>
            <a:lvl1pPr marL="342900" indent="-342900" algn="r" defTabSz="914400" rtl="0" eaLnBrk="1" latinLnBrk="0" hangingPunct="1">
              <a:spcBef>
                <a:spcPct val="20000"/>
              </a:spcBef>
              <a:buFont typeface="Arial" pitchFamily="34" charset="0"/>
              <a:buNone/>
              <a:defRPr lang="en-US" sz="2200" kern="1200" dirty="0" smtClean="0">
                <a:solidFill>
                  <a:schemeClr val="tx1">
                    <a:lumMod val="75000"/>
                    <a:lumOff val="25000"/>
                  </a:schemeClr>
                </a:solidFill>
                <a:latin typeface="Calibri"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pPr>
            <a:r>
              <a:rPr lang="en-US" sz="1000" dirty="0" smtClean="0">
                <a:latin typeface="Century Gothic" charset="0"/>
                <a:ea typeface="Century Gothic" charset="0"/>
                <a:cs typeface="Century Gothic" charset="0"/>
              </a:rPr>
              <a:t>Dr. Debbie Stott</a:t>
            </a:r>
          </a:p>
          <a:p>
            <a:pPr marL="0" indent="0" algn="ctr">
              <a:spcBef>
                <a:spcPts val="0"/>
              </a:spcBef>
            </a:pPr>
            <a:r>
              <a:rPr lang="en-US" sz="1000" dirty="0" smtClean="0">
                <a:latin typeface="Century Gothic" charset="0"/>
                <a:ea typeface="Century Gothic" charset="0"/>
                <a:cs typeface="Century Gothic" charset="0"/>
              </a:rPr>
              <a:t>STEAM Camp Coordinator</a:t>
            </a:r>
          </a:p>
          <a:p>
            <a:pPr marL="0" indent="0" algn="ctr">
              <a:spcBef>
                <a:spcPts val="0"/>
              </a:spcBef>
            </a:pPr>
            <a:r>
              <a:rPr lang="en-US" sz="1000" dirty="0" smtClean="0">
                <a:latin typeface="Century Gothic" charset="0"/>
                <a:ea typeface="Century Gothic" charset="0"/>
                <a:cs typeface="Century Gothic" charset="0"/>
              </a:rPr>
              <a:t>South African Numeracy Chair Project</a:t>
            </a:r>
            <a:endParaRPr lang="en-US" sz="1000" dirty="0">
              <a:latin typeface="Century Gothic" charset="0"/>
              <a:ea typeface="Century Gothic" charset="0"/>
              <a:cs typeface="Century Gothic" charset="0"/>
            </a:endParaRPr>
          </a:p>
        </p:txBody>
      </p:sp>
      <p:pic>
        <p:nvPicPr>
          <p:cNvPr id="15" name="Picture 14"/>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313750" y="2970721"/>
            <a:ext cx="1669049" cy="1677479"/>
          </a:xfrm>
          <a:prstGeom prst="rect">
            <a:avLst/>
          </a:prstGeom>
        </p:spPr>
      </p:pic>
      <p:sp>
        <p:nvSpPr>
          <p:cNvPr id="23" name="Title 4"/>
          <p:cNvSpPr txBox="1">
            <a:spLocks/>
          </p:cNvSpPr>
          <p:nvPr/>
        </p:nvSpPr>
        <p:spPr>
          <a:xfrm>
            <a:off x="3333456" y="5257800"/>
            <a:ext cx="3855270" cy="45827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endParaRPr lang="en-US" sz="2800" dirty="0" smtClean="0">
              <a:latin typeface="+mn-lt"/>
              <a:ea typeface="KG The Last Time Bubble" charset="0"/>
              <a:cs typeface="KG The Last Time Bubble" charset="0"/>
            </a:endParaRPr>
          </a:p>
        </p:txBody>
      </p:sp>
      <p:sp>
        <p:nvSpPr>
          <p:cNvPr id="16" name="Rectangle 15"/>
          <p:cNvSpPr/>
          <p:nvPr/>
        </p:nvSpPr>
        <p:spPr>
          <a:xfrm>
            <a:off x="3124200" y="3657601"/>
            <a:ext cx="4031697" cy="1600200"/>
          </a:xfrm>
          <a:prstGeom prst="rect">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25" name="Title 4"/>
          <p:cNvSpPr txBox="1">
            <a:spLocks/>
          </p:cNvSpPr>
          <p:nvPr/>
        </p:nvSpPr>
        <p:spPr>
          <a:xfrm>
            <a:off x="2921477" y="3975144"/>
            <a:ext cx="4267249" cy="91413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3200" dirty="0" err="1" smtClean="0">
                <a:latin typeface="Century Gothic" charset="0"/>
                <a:ea typeface="Century Gothic" charset="0"/>
                <a:cs typeface="Century Gothic" charset="0"/>
              </a:rPr>
              <a:t>Xola</a:t>
            </a:r>
            <a:r>
              <a:rPr lang="en-US" sz="3200" dirty="0" smtClean="0">
                <a:latin typeface="Century Gothic" charset="0"/>
                <a:ea typeface="Century Gothic" charset="0"/>
                <a:cs typeface="Century Gothic" charset="0"/>
              </a:rPr>
              <a:t> </a:t>
            </a:r>
            <a:r>
              <a:rPr lang="en-US" sz="3200" dirty="0" err="1" smtClean="0">
                <a:latin typeface="Century Gothic" charset="0"/>
                <a:ea typeface="Century Gothic" charset="0"/>
                <a:cs typeface="Century Gothic" charset="0"/>
              </a:rPr>
              <a:t>Silanda</a:t>
            </a:r>
            <a:endParaRPr lang="en-US" sz="3200" dirty="0" smtClean="0">
              <a:latin typeface="Century Gothic" charset="0"/>
              <a:ea typeface="Century Gothic" charset="0"/>
              <a:cs typeface="Century Gothic" charset="0"/>
            </a:endParaRPr>
          </a:p>
          <a:p>
            <a:pPr algn="r"/>
            <a:r>
              <a:rPr lang="en-US" sz="3200" dirty="0">
                <a:latin typeface="Century Gothic" charset="0"/>
                <a:ea typeface="Century Gothic" charset="0"/>
                <a:cs typeface="Century Gothic" charset="0"/>
              </a:rPr>
              <a:t>Assumption </a:t>
            </a:r>
            <a:r>
              <a:rPr lang="en-US" sz="3200" dirty="0" smtClean="0">
                <a:latin typeface="Century Gothic" charset="0"/>
                <a:ea typeface="Century Gothic" charset="0"/>
                <a:cs typeface="Century Gothic" charset="0"/>
              </a:rPr>
              <a:t>Centre</a:t>
            </a:r>
          </a:p>
          <a:p>
            <a:pPr algn="r"/>
            <a:r>
              <a:rPr lang="en-US" sz="3200" dirty="0">
                <a:latin typeface="Century Gothic" charset="0"/>
                <a:ea typeface="Century Gothic" charset="0"/>
                <a:cs typeface="Century Gothic" charset="0"/>
              </a:rPr>
              <a:t>has completed </a:t>
            </a:r>
            <a:r>
              <a:rPr lang="en-US" sz="3200" dirty="0" smtClean="0">
                <a:latin typeface="Century Gothic" charset="0"/>
                <a:ea typeface="Century Gothic" charset="0"/>
                <a:cs typeface="Century Gothic" charset="0"/>
              </a:rPr>
              <a:t>the</a:t>
            </a:r>
            <a:endParaRPr lang="en-US" sz="3200" dirty="0">
              <a:latin typeface="Century Gothic" charset="0"/>
              <a:ea typeface="Century Gothic" charset="0"/>
              <a:cs typeface="Century Gothic" charset="0"/>
            </a:endParaRPr>
          </a:p>
        </p:txBody>
      </p:sp>
    </p:spTree>
    <p:extLst>
      <p:ext uri="{BB962C8B-B14F-4D97-AF65-F5344CB8AC3E}">
        <p14:creationId xmlns:p14="http://schemas.microsoft.com/office/powerpoint/2010/main" val="20092180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16322" y="0"/>
            <a:ext cx="9047826" cy="2819400"/>
          </a:xfrm>
          <a:prstGeom prst="rect">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t>
            </a:r>
            <a:endParaRPr lang="en-US"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322" y="0"/>
            <a:ext cx="9144000" cy="6858000"/>
          </a:xfrm>
          <a:prstGeom prst="rect">
            <a:avLst/>
          </a:prstGeom>
        </p:spPr>
      </p:pic>
      <p:sp>
        <p:nvSpPr>
          <p:cNvPr id="5" name="Title 4"/>
          <p:cNvSpPr>
            <a:spLocks noGrp="1"/>
          </p:cNvSpPr>
          <p:nvPr>
            <p:ph type="title" idx="4294967295"/>
          </p:nvPr>
        </p:nvSpPr>
        <p:spPr>
          <a:xfrm>
            <a:off x="102077" y="2895600"/>
            <a:ext cx="7086649" cy="458279"/>
          </a:xfrm>
        </p:spPr>
        <p:txBody>
          <a:bodyPr>
            <a:noAutofit/>
          </a:bodyPr>
          <a:lstStyle/>
          <a:p>
            <a:r>
              <a:rPr lang="en-US" sz="3100" b="0" dirty="0" smtClean="0">
                <a:solidFill>
                  <a:srgbClr val="00B0F0"/>
                </a:solidFill>
                <a:effectLst>
                  <a:outerShdw blurRad="50800" dist="38100" dir="2700000" algn="tl" rotWithShape="0">
                    <a:prstClr val="black">
                      <a:alpha val="40000"/>
                    </a:prstClr>
                  </a:outerShdw>
                </a:effectLst>
                <a:latin typeface="KG The Last Time Bubble" charset="0"/>
                <a:ea typeface="KG The Last Time Bubble" charset="0"/>
                <a:cs typeface="KG The Last Time Bubble" charset="0"/>
              </a:rPr>
              <a:t>Certificate</a:t>
            </a:r>
            <a:r>
              <a:rPr lang="en-US" sz="3100" b="0" dirty="0" smtClean="0">
                <a:solidFill>
                  <a:srgbClr val="7BCF27"/>
                </a:solidFill>
                <a:effectLst>
                  <a:outerShdw blurRad="50800" dist="38100" dir="2700000" algn="tl" rotWithShape="0">
                    <a:prstClr val="black">
                      <a:alpha val="40000"/>
                    </a:prstClr>
                  </a:outerShdw>
                </a:effectLst>
                <a:latin typeface="KG The Last Time Bubble" charset="0"/>
                <a:ea typeface="KG The Last Time Bubble" charset="0"/>
                <a:cs typeface="KG The Last Time Bubble" charset="0"/>
              </a:rPr>
              <a:t> </a:t>
            </a:r>
            <a:r>
              <a:rPr lang="en-US" sz="3100" b="0" dirty="0" smtClean="0">
                <a:solidFill>
                  <a:schemeClr val="accent2"/>
                </a:solidFill>
                <a:effectLst>
                  <a:outerShdw blurRad="50800" dist="38100" dir="2700000" algn="tl" rotWithShape="0">
                    <a:prstClr val="black">
                      <a:alpha val="40000"/>
                    </a:prstClr>
                  </a:outerShdw>
                </a:effectLst>
                <a:latin typeface="KG The Last Time Bubble" charset="0"/>
                <a:ea typeface="KG The Last Time Bubble" charset="0"/>
                <a:cs typeface="KG The Last Time Bubble" charset="0"/>
              </a:rPr>
              <a:t>of </a:t>
            </a:r>
            <a:r>
              <a:rPr lang="en-US" sz="3100" b="0" dirty="0" smtClean="0">
                <a:solidFill>
                  <a:schemeClr val="accent6"/>
                </a:solidFill>
                <a:effectLst>
                  <a:outerShdw blurRad="50800" dist="38100" dir="2700000" algn="tl" rotWithShape="0">
                    <a:prstClr val="black">
                      <a:alpha val="40000"/>
                    </a:prstClr>
                  </a:outerShdw>
                </a:effectLst>
                <a:latin typeface="KG The Last Time Bubble" charset="0"/>
                <a:ea typeface="KG The Last Time Bubble" charset="0"/>
                <a:cs typeface="KG The Last Time Bubble" charset="0"/>
              </a:rPr>
              <a:t>completion</a:t>
            </a:r>
            <a:endParaRPr lang="en-US" sz="3100" dirty="0">
              <a:ln w="10160">
                <a:solidFill>
                  <a:schemeClr val="accent3"/>
                </a:solidFill>
                <a:prstDash val="solid"/>
              </a:ln>
              <a:solidFill>
                <a:schemeClr val="accent6"/>
              </a:solidFill>
              <a:effectLst>
                <a:outerShdw blurRad="50800" dist="38100" dir="2700000" algn="tl" rotWithShape="0">
                  <a:prstClr val="black">
                    <a:alpha val="40000"/>
                  </a:prstClr>
                </a:outerShdw>
              </a:effectLst>
              <a:latin typeface="KG The Last Time Bubble" charset="0"/>
              <a:ea typeface="KG The Last Time Bubble" charset="0"/>
              <a:cs typeface="KG The Last Time Bubble" charset="0"/>
            </a:endParaRPr>
          </a:p>
        </p:txBody>
      </p:sp>
      <p:sp>
        <p:nvSpPr>
          <p:cNvPr id="22" name="Rectangle 21"/>
          <p:cNvSpPr/>
          <p:nvPr/>
        </p:nvSpPr>
        <p:spPr>
          <a:xfrm>
            <a:off x="7233899" y="2895600"/>
            <a:ext cx="1828751" cy="3886200"/>
          </a:xfrm>
          <a:prstGeom prst="rect">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2"/>
          <p:cNvSpPr txBox="1">
            <a:spLocks/>
          </p:cNvSpPr>
          <p:nvPr/>
        </p:nvSpPr>
        <p:spPr>
          <a:xfrm>
            <a:off x="7235700" y="4669524"/>
            <a:ext cx="1825148" cy="379920"/>
          </a:xfrm>
          <a:prstGeom prst="rect">
            <a:avLst/>
          </a:prstGeom>
        </p:spPr>
        <p:txBody>
          <a:bodyPr vert="horz" lIns="91440" tIns="45720" rIns="91440" bIns="45720" rtlCol="0" anchor="t" anchorCtr="0">
            <a:noAutofit/>
          </a:bodyPr>
          <a:lstStyle>
            <a:lvl1pPr marL="342900" indent="-342900" algn="r" defTabSz="914400" rtl="0" eaLnBrk="1" latinLnBrk="0" hangingPunct="1">
              <a:spcBef>
                <a:spcPct val="20000"/>
              </a:spcBef>
              <a:buFont typeface="Arial" pitchFamily="34" charset="0"/>
              <a:buNone/>
              <a:defRPr lang="en-US" sz="2200" kern="1200" dirty="0" smtClean="0">
                <a:solidFill>
                  <a:schemeClr val="tx1">
                    <a:lumMod val="75000"/>
                    <a:lumOff val="25000"/>
                  </a:schemeClr>
                </a:solidFill>
                <a:latin typeface="Calibri"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pPr>
            <a:r>
              <a:rPr lang="en-US" sz="1000" dirty="0" smtClean="0">
                <a:latin typeface="Century Gothic" charset="0"/>
                <a:ea typeface="Century Gothic" charset="0"/>
                <a:cs typeface="Century Gothic" charset="0"/>
              </a:rPr>
              <a:t>GRAHAMSTOWN</a:t>
            </a:r>
          </a:p>
          <a:p>
            <a:pPr marL="0" indent="0" algn="ctr">
              <a:spcBef>
                <a:spcPts val="0"/>
              </a:spcBef>
            </a:pPr>
            <a:r>
              <a:rPr lang="en-US" sz="1000" dirty="0" smtClean="0">
                <a:latin typeface="Century Gothic" charset="0"/>
                <a:ea typeface="Century Gothic" charset="0"/>
                <a:cs typeface="Century Gothic" charset="0"/>
              </a:rPr>
              <a:t>MAY 2016</a:t>
            </a:r>
            <a:endParaRPr lang="en-US" sz="1000" dirty="0">
              <a:latin typeface="Century Gothic" charset="0"/>
              <a:ea typeface="Century Gothic" charset="0"/>
              <a:cs typeface="Century Gothic" charset="0"/>
            </a:endParaRPr>
          </a:p>
        </p:txBody>
      </p:sp>
      <p:pic>
        <p:nvPicPr>
          <p:cNvPr id="12" name="Picture 11"/>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583051" y="5651660"/>
            <a:ext cx="1130446" cy="527924"/>
          </a:xfrm>
          <a:prstGeom prst="rect">
            <a:avLst/>
          </a:prstGeom>
        </p:spPr>
      </p:pic>
      <p:sp>
        <p:nvSpPr>
          <p:cNvPr id="13" name="Text Placeholder 2"/>
          <p:cNvSpPr txBox="1">
            <a:spLocks/>
          </p:cNvSpPr>
          <p:nvPr/>
        </p:nvSpPr>
        <p:spPr>
          <a:xfrm>
            <a:off x="7235700" y="6056743"/>
            <a:ext cx="1825148" cy="725057"/>
          </a:xfrm>
          <a:prstGeom prst="rect">
            <a:avLst/>
          </a:prstGeom>
        </p:spPr>
        <p:txBody>
          <a:bodyPr vert="horz" lIns="91440" tIns="45720" rIns="91440" bIns="45720" rtlCol="0" anchor="t" anchorCtr="0">
            <a:noAutofit/>
          </a:bodyPr>
          <a:lstStyle>
            <a:lvl1pPr marL="342900" indent="-342900" algn="r" defTabSz="914400" rtl="0" eaLnBrk="1" latinLnBrk="0" hangingPunct="1">
              <a:spcBef>
                <a:spcPct val="20000"/>
              </a:spcBef>
              <a:buFont typeface="Arial" pitchFamily="34" charset="0"/>
              <a:buNone/>
              <a:defRPr lang="en-US" sz="2200" kern="1200" dirty="0" smtClean="0">
                <a:solidFill>
                  <a:schemeClr val="tx1">
                    <a:lumMod val="75000"/>
                    <a:lumOff val="25000"/>
                  </a:schemeClr>
                </a:solidFill>
                <a:latin typeface="Calibri"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pPr>
            <a:r>
              <a:rPr lang="en-US" sz="1000" dirty="0" smtClean="0">
                <a:latin typeface="Century Gothic" charset="0"/>
                <a:ea typeface="Century Gothic" charset="0"/>
                <a:cs typeface="Century Gothic" charset="0"/>
              </a:rPr>
              <a:t>Dr. Debbie Stott</a:t>
            </a:r>
          </a:p>
          <a:p>
            <a:pPr marL="0" indent="0" algn="ctr">
              <a:spcBef>
                <a:spcPts val="0"/>
              </a:spcBef>
            </a:pPr>
            <a:r>
              <a:rPr lang="en-US" sz="1000" dirty="0" smtClean="0">
                <a:latin typeface="Century Gothic" charset="0"/>
                <a:ea typeface="Century Gothic" charset="0"/>
                <a:cs typeface="Century Gothic" charset="0"/>
              </a:rPr>
              <a:t>STEAM Camp Coordinator</a:t>
            </a:r>
          </a:p>
          <a:p>
            <a:pPr marL="0" indent="0" algn="ctr">
              <a:spcBef>
                <a:spcPts val="0"/>
              </a:spcBef>
            </a:pPr>
            <a:r>
              <a:rPr lang="en-US" sz="1000" dirty="0" smtClean="0">
                <a:latin typeface="Century Gothic" charset="0"/>
                <a:ea typeface="Century Gothic" charset="0"/>
                <a:cs typeface="Century Gothic" charset="0"/>
              </a:rPr>
              <a:t>South African Numeracy Chair Project</a:t>
            </a:r>
            <a:endParaRPr lang="en-US" sz="1000" dirty="0">
              <a:latin typeface="Century Gothic" charset="0"/>
              <a:ea typeface="Century Gothic" charset="0"/>
              <a:cs typeface="Century Gothic" charset="0"/>
            </a:endParaRPr>
          </a:p>
        </p:txBody>
      </p:sp>
      <p:pic>
        <p:nvPicPr>
          <p:cNvPr id="15" name="Picture 14"/>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313750" y="2970721"/>
            <a:ext cx="1669049" cy="1677479"/>
          </a:xfrm>
          <a:prstGeom prst="rect">
            <a:avLst/>
          </a:prstGeom>
        </p:spPr>
      </p:pic>
      <p:sp>
        <p:nvSpPr>
          <p:cNvPr id="23" name="Title 4"/>
          <p:cNvSpPr txBox="1">
            <a:spLocks/>
          </p:cNvSpPr>
          <p:nvPr/>
        </p:nvSpPr>
        <p:spPr>
          <a:xfrm>
            <a:off x="3333456" y="5257800"/>
            <a:ext cx="3855270" cy="45827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endParaRPr lang="en-US" sz="2800" dirty="0" smtClean="0">
              <a:latin typeface="+mn-lt"/>
              <a:ea typeface="KG The Last Time Bubble" charset="0"/>
              <a:cs typeface="KG The Last Time Bubble" charset="0"/>
            </a:endParaRPr>
          </a:p>
        </p:txBody>
      </p:sp>
      <p:sp>
        <p:nvSpPr>
          <p:cNvPr id="16" name="Rectangle 15"/>
          <p:cNvSpPr/>
          <p:nvPr/>
        </p:nvSpPr>
        <p:spPr>
          <a:xfrm>
            <a:off x="3124200" y="3657601"/>
            <a:ext cx="4031697" cy="1600200"/>
          </a:xfrm>
          <a:prstGeom prst="rect">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25" name="Title 4"/>
          <p:cNvSpPr txBox="1">
            <a:spLocks/>
          </p:cNvSpPr>
          <p:nvPr/>
        </p:nvSpPr>
        <p:spPr>
          <a:xfrm>
            <a:off x="2921477" y="3975144"/>
            <a:ext cx="4267249" cy="91413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3200" dirty="0" err="1" smtClean="0">
                <a:latin typeface="Century Gothic" charset="0"/>
                <a:ea typeface="Century Gothic" charset="0"/>
                <a:cs typeface="Century Gothic" charset="0"/>
              </a:rPr>
              <a:t>Mahle</a:t>
            </a:r>
            <a:r>
              <a:rPr lang="en-US" sz="3200" dirty="0" smtClean="0">
                <a:latin typeface="Century Gothic" charset="0"/>
                <a:ea typeface="Century Gothic" charset="0"/>
                <a:cs typeface="Century Gothic" charset="0"/>
              </a:rPr>
              <a:t> </a:t>
            </a:r>
            <a:r>
              <a:rPr lang="en-US" sz="3200" dirty="0" err="1" smtClean="0">
                <a:latin typeface="Century Gothic" charset="0"/>
                <a:ea typeface="Century Gothic" charset="0"/>
                <a:cs typeface="Century Gothic" charset="0"/>
              </a:rPr>
              <a:t>Sauti</a:t>
            </a:r>
            <a:endParaRPr lang="en-US" sz="3200" dirty="0" smtClean="0">
              <a:latin typeface="Century Gothic" charset="0"/>
              <a:ea typeface="Century Gothic" charset="0"/>
              <a:cs typeface="Century Gothic" charset="0"/>
            </a:endParaRPr>
          </a:p>
          <a:p>
            <a:pPr algn="r"/>
            <a:r>
              <a:rPr lang="en-US" sz="3200" dirty="0">
                <a:latin typeface="Century Gothic" charset="0"/>
                <a:ea typeface="Century Gothic" charset="0"/>
                <a:cs typeface="Century Gothic" charset="0"/>
              </a:rPr>
              <a:t>Assumption </a:t>
            </a:r>
            <a:r>
              <a:rPr lang="en-US" sz="3200" dirty="0" smtClean="0">
                <a:latin typeface="Century Gothic" charset="0"/>
                <a:ea typeface="Century Gothic" charset="0"/>
                <a:cs typeface="Century Gothic" charset="0"/>
              </a:rPr>
              <a:t>Centre</a:t>
            </a:r>
          </a:p>
          <a:p>
            <a:pPr algn="r"/>
            <a:r>
              <a:rPr lang="en-US" sz="3200" dirty="0">
                <a:latin typeface="Century Gothic" charset="0"/>
                <a:ea typeface="Century Gothic" charset="0"/>
                <a:cs typeface="Century Gothic" charset="0"/>
              </a:rPr>
              <a:t>has completed </a:t>
            </a:r>
            <a:r>
              <a:rPr lang="en-US" sz="3200" dirty="0" smtClean="0">
                <a:latin typeface="Century Gothic" charset="0"/>
                <a:ea typeface="Century Gothic" charset="0"/>
                <a:cs typeface="Century Gothic" charset="0"/>
              </a:rPr>
              <a:t>the</a:t>
            </a:r>
            <a:endParaRPr lang="en-US" sz="3200" dirty="0">
              <a:latin typeface="Century Gothic" charset="0"/>
              <a:ea typeface="Century Gothic" charset="0"/>
              <a:cs typeface="Century Gothic" charset="0"/>
            </a:endParaRPr>
          </a:p>
        </p:txBody>
      </p:sp>
    </p:spTree>
    <p:extLst>
      <p:ext uri="{BB962C8B-B14F-4D97-AF65-F5344CB8AC3E}">
        <p14:creationId xmlns:p14="http://schemas.microsoft.com/office/powerpoint/2010/main" val="5841091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16322" y="0"/>
            <a:ext cx="9047826" cy="2819400"/>
          </a:xfrm>
          <a:prstGeom prst="rect">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t>
            </a:r>
            <a:endParaRPr lang="en-US"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322" y="0"/>
            <a:ext cx="9144000" cy="6858000"/>
          </a:xfrm>
          <a:prstGeom prst="rect">
            <a:avLst/>
          </a:prstGeom>
        </p:spPr>
      </p:pic>
      <p:sp>
        <p:nvSpPr>
          <p:cNvPr id="5" name="Title 4"/>
          <p:cNvSpPr>
            <a:spLocks noGrp="1"/>
          </p:cNvSpPr>
          <p:nvPr>
            <p:ph type="title" idx="4294967295"/>
          </p:nvPr>
        </p:nvSpPr>
        <p:spPr>
          <a:xfrm>
            <a:off x="102077" y="2895600"/>
            <a:ext cx="7086649" cy="458279"/>
          </a:xfrm>
        </p:spPr>
        <p:txBody>
          <a:bodyPr>
            <a:noAutofit/>
          </a:bodyPr>
          <a:lstStyle/>
          <a:p>
            <a:r>
              <a:rPr lang="en-US" sz="3100" b="0" dirty="0" smtClean="0">
                <a:solidFill>
                  <a:srgbClr val="00B0F0"/>
                </a:solidFill>
                <a:effectLst>
                  <a:outerShdw blurRad="50800" dist="38100" dir="2700000" algn="tl" rotWithShape="0">
                    <a:prstClr val="black">
                      <a:alpha val="40000"/>
                    </a:prstClr>
                  </a:outerShdw>
                </a:effectLst>
                <a:latin typeface="KG The Last Time Bubble" charset="0"/>
                <a:ea typeface="KG The Last Time Bubble" charset="0"/>
                <a:cs typeface="KG The Last Time Bubble" charset="0"/>
              </a:rPr>
              <a:t>Certificate</a:t>
            </a:r>
            <a:r>
              <a:rPr lang="en-US" sz="3100" b="0" dirty="0" smtClean="0">
                <a:solidFill>
                  <a:srgbClr val="7BCF27"/>
                </a:solidFill>
                <a:effectLst>
                  <a:outerShdw blurRad="50800" dist="38100" dir="2700000" algn="tl" rotWithShape="0">
                    <a:prstClr val="black">
                      <a:alpha val="40000"/>
                    </a:prstClr>
                  </a:outerShdw>
                </a:effectLst>
                <a:latin typeface="KG The Last Time Bubble" charset="0"/>
                <a:ea typeface="KG The Last Time Bubble" charset="0"/>
                <a:cs typeface="KG The Last Time Bubble" charset="0"/>
              </a:rPr>
              <a:t> </a:t>
            </a:r>
            <a:r>
              <a:rPr lang="en-US" sz="3100" b="0" dirty="0" smtClean="0">
                <a:solidFill>
                  <a:schemeClr val="accent2"/>
                </a:solidFill>
                <a:effectLst>
                  <a:outerShdw blurRad="50800" dist="38100" dir="2700000" algn="tl" rotWithShape="0">
                    <a:prstClr val="black">
                      <a:alpha val="40000"/>
                    </a:prstClr>
                  </a:outerShdw>
                </a:effectLst>
                <a:latin typeface="KG The Last Time Bubble" charset="0"/>
                <a:ea typeface="KG The Last Time Bubble" charset="0"/>
                <a:cs typeface="KG The Last Time Bubble" charset="0"/>
              </a:rPr>
              <a:t>of </a:t>
            </a:r>
            <a:r>
              <a:rPr lang="en-US" sz="3100" b="0" dirty="0" smtClean="0">
                <a:solidFill>
                  <a:schemeClr val="accent6"/>
                </a:solidFill>
                <a:effectLst>
                  <a:outerShdw blurRad="50800" dist="38100" dir="2700000" algn="tl" rotWithShape="0">
                    <a:prstClr val="black">
                      <a:alpha val="40000"/>
                    </a:prstClr>
                  </a:outerShdw>
                </a:effectLst>
                <a:latin typeface="KG The Last Time Bubble" charset="0"/>
                <a:ea typeface="KG The Last Time Bubble" charset="0"/>
                <a:cs typeface="KG The Last Time Bubble" charset="0"/>
              </a:rPr>
              <a:t>completion</a:t>
            </a:r>
            <a:endParaRPr lang="en-US" sz="3100" dirty="0">
              <a:ln w="10160">
                <a:solidFill>
                  <a:schemeClr val="accent3"/>
                </a:solidFill>
                <a:prstDash val="solid"/>
              </a:ln>
              <a:solidFill>
                <a:schemeClr val="accent6"/>
              </a:solidFill>
              <a:effectLst>
                <a:outerShdw blurRad="50800" dist="38100" dir="2700000" algn="tl" rotWithShape="0">
                  <a:prstClr val="black">
                    <a:alpha val="40000"/>
                  </a:prstClr>
                </a:outerShdw>
              </a:effectLst>
              <a:latin typeface="KG The Last Time Bubble" charset="0"/>
              <a:ea typeface="KG The Last Time Bubble" charset="0"/>
              <a:cs typeface="KG The Last Time Bubble" charset="0"/>
            </a:endParaRPr>
          </a:p>
        </p:txBody>
      </p:sp>
      <p:sp>
        <p:nvSpPr>
          <p:cNvPr id="22" name="Rectangle 21"/>
          <p:cNvSpPr/>
          <p:nvPr/>
        </p:nvSpPr>
        <p:spPr>
          <a:xfrm>
            <a:off x="7233899" y="2895600"/>
            <a:ext cx="1828751" cy="3886200"/>
          </a:xfrm>
          <a:prstGeom prst="rect">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2"/>
          <p:cNvSpPr txBox="1">
            <a:spLocks/>
          </p:cNvSpPr>
          <p:nvPr/>
        </p:nvSpPr>
        <p:spPr>
          <a:xfrm>
            <a:off x="7235700" y="4669524"/>
            <a:ext cx="1825148" cy="379920"/>
          </a:xfrm>
          <a:prstGeom prst="rect">
            <a:avLst/>
          </a:prstGeom>
        </p:spPr>
        <p:txBody>
          <a:bodyPr vert="horz" lIns="91440" tIns="45720" rIns="91440" bIns="45720" rtlCol="0" anchor="t" anchorCtr="0">
            <a:noAutofit/>
          </a:bodyPr>
          <a:lstStyle>
            <a:lvl1pPr marL="342900" indent="-342900" algn="r" defTabSz="914400" rtl="0" eaLnBrk="1" latinLnBrk="0" hangingPunct="1">
              <a:spcBef>
                <a:spcPct val="20000"/>
              </a:spcBef>
              <a:buFont typeface="Arial" pitchFamily="34" charset="0"/>
              <a:buNone/>
              <a:defRPr lang="en-US" sz="2200" kern="1200" dirty="0" smtClean="0">
                <a:solidFill>
                  <a:schemeClr val="tx1">
                    <a:lumMod val="75000"/>
                    <a:lumOff val="25000"/>
                  </a:schemeClr>
                </a:solidFill>
                <a:latin typeface="Calibri"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pPr>
            <a:r>
              <a:rPr lang="en-US" sz="1000" dirty="0" smtClean="0">
                <a:latin typeface="Century Gothic" charset="0"/>
                <a:ea typeface="Century Gothic" charset="0"/>
                <a:cs typeface="Century Gothic" charset="0"/>
              </a:rPr>
              <a:t>GRAHAMSTOWN</a:t>
            </a:r>
          </a:p>
          <a:p>
            <a:pPr marL="0" indent="0" algn="ctr">
              <a:spcBef>
                <a:spcPts val="0"/>
              </a:spcBef>
            </a:pPr>
            <a:r>
              <a:rPr lang="en-US" sz="1000" dirty="0" smtClean="0">
                <a:latin typeface="Century Gothic" charset="0"/>
                <a:ea typeface="Century Gothic" charset="0"/>
                <a:cs typeface="Century Gothic" charset="0"/>
              </a:rPr>
              <a:t>MAY 2016</a:t>
            </a:r>
            <a:endParaRPr lang="en-US" sz="1000" dirty="0">
              <a:latin typeface="Century Gothic" charset="0"/>
              <a:ea typeface="Century Gothic" charset="0"/>
              <a:cs typeface="Century Gothic" charset="0"/>
            </a:endParaRPr>
          </a:p>
        </p:txBody>
      </p:sp>
      <p:pic>
        <p:nvPicPr>
          <p:cNvPr id="12" name="Picture 11"/>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583051" y="5651660"/>
            <a:ext cx="1130446" cy="527924"/>
          </a:xfrm>
          <a:prstGeom prst="rect">
            <a:avLst/>
          </a:prstGeom>
        </p:spPr>
      </p:pic>
      <p:sp>
        <p:nvSpPr>
          <p:cNvPr id="13" name="Text Placeholder 2"/>
          <p:cNvSpPr txBox="1">
            <a:spLocks/>
          </p:cNvSpPr>
          <p:nvPr/>
        </p:nvSpPr>
        <p:spPr>
          <a:xfrm>
            <a:off x="7235700" y="6056743"/>
            <a:ext cx="1825148" cy="725057"/>
          </a:xfrm>
          <a:prstGeom prst="rect">
            <a:avLst/>
          </a:prstGeom>
        </p:spPr>
        <p:txBody>
          <a:bodyPr vert="horz" lIns="91440" tIns="45720" rIns="91440" bIns="45720" rtlCol="0" anchor="t" anchorCtr="0">
            <a:noAutofit/>
          </a:bodyPr>
          <a:lstStyle>
            <a:lvl1pPr marL="342900" indent="-342900" algn="r" defTabSz="914400" rtl="0" eaLnBrk="1" latinLnBrk="0" hangingPunct="1">
              <a:spcBef>
                <a:spcPct val="20000"/>
              </a:spcBef>
              <a:buFont typeface="Arial" pitchFamily="34" charset="0"/>
              <a:buNone/>
              <a:defRPr lang="en-US" sz="2200" kern="1200" dirty="0" smtClean="0">
                <a:solidFill>
                  <a:schemeClr val="tx1">
                    <a:lumMod val="75000"/>
                    <a:lumOff val="25000"/>
                  </a:schemeClr>
                </a:solidFill>
                <a:latin typeface="Calibri"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pPr>
            <a:r>
              <a:rPr lang="en-US" sz="1000" dirty="0" smtClean="0">
                <a:latin typeface="Century Gothic" charset="0"/>
                <a:ea typeface="Century Gothic" charset="0"/>
                <a:cs typeface="Century Gothic" charset="0"/>
              </a:rPr>
              <a:t>Dr. Debbie Stott</a:t>
            </a:r>
          </a:p>
          <a:p>
            <a:pPr marL="0" indent="0" algn="ctr">
              <a:spcBef>
                <a:spcPts val="0"/>
              </a:spcBef>
            </a:pPr>
            <a:r>
              <a:rPr lang="en-US" sz="1000" dirty="0" smtClean="0">
                <a:latin typeface="Century Gothic" charset="0"/>
                <a:ea typeface="Century Gothic" charset="0"/>
                <a:cs typeface="Century Gothic" charset="0"/>
              </a:rPr>
              <a:t>STEAM Camp Coordinator</a:t>
            </a:r>
          </a:p>
          <a:p>
            <a:pPr marL="0" indent="0" algn="ctr">
              <a:spcBef>
                <a:spcPts val="0"/>
              </a:spcBef>
            </a:pPr>
            <a:r>
              <a:rPr lang="en-US" sz="1000" dirty="0" smtClean="0">
                <a:latin typeface="Century Gothic" charset="0"/>
                <a:ea typeface="Century Gothic" charset="0"/>
                <a:cs typeface="Century Gothic" charset="0"/>
              </a:rPr>
              <a:t>South African Numeracy Chair Project</a:t>
            </a:r>
            <a:endParaRPr lang="en-US" sz="1000" dirty="0">
              <a:latin typeface="Century Gothic" charset="0"/>
              <a:ea typeface="Century Gothic" charset="0"/>
              <a:cs typeface="Century Gothic" charset="0"/>
            </a:endParaRPr>
          </a:p>
        </p:txBody>
      </p:sp>
      <p:pic>
        <p:nvPicPr>
          <p:cNvPr id="15" name="Picture 14"/>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313750" y="2970721"/>
            <a:ext cx="1669049" cy="1677479"/>
          </a:xfrm>
          <a:prstGeom prst="rect">
            <a:avLst/>
          </a:prstGeom>
        </p:spPr>
      </p:pic>
      <p:sp>
        <p:nvSpPr>
          <p:cNvPr id="23" name="Title 4"/>
          <p:cNvSpPr txBox="1">
            <a:spLocks/>
          </p:cNvSpPr>
          <p:nvPr/>
        </p:nvSpPr>
        <p:spPr>
          <a:xfrm>
            <a:off x="3333456" y="5257800"/>
            <a:ext cx="3855270" cy="45827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endParaRPr lang="en-US" sz="2800" dirty="0" smtClean="0">
              <a:latin typeface="+mn-lt"/>
              <a:ea typeface="KG The Last Time Bubble" charset="0"/>
              <a:cs typeface="KG The Last Time Bubble" charset="0"/>
            </a:endParaRPr>
          </a:p>
        </p:txBody>
      </p:sp>
      <p:sp>
        <p:nvSpPr>
          <p:cNvPr id="16" name="Rectangle 15"/>
          <p:cNvSpPr/>
          <p:nvPr/>
        </p:nvSpPr>
        <p:spPr>
          <a:xfrm>
            <a:off x="3124200" y="3657601"/>
            <a:ext cx="4031697" cy="1600200"/>
          </a:xfrm>
          <a:prstGeom prst="rect">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25" name="Title 4"/>
          <p:cNvSpPr txBox="1">
            <a:spLocks/>
          </p:cNvSpPr>
          <p:nvPr/>
        </p:nvSpPr>
        <p:spPr>
          <a:xfrm>
            <a:off x="2921477" y="3975144"/>
            <a:ext cx="4267249" cy="91413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3200" dirty="0" err="1" smtClean="0">
                <a:latin typeface="Century Gothic" charset="0"/>
                <a:ea typeface="Century Gothic" charset="0"/>
                <a:cs typeface="Century Gothic" charset="0"/>
              </a:rPr>
              <a:t>Isanda</a:t>
            </a:r>
            <a:r>
              <a:rPr lang="en-US" sz="3200" dirty="0" smtClean="0">
                <a:latin typeface="Century Gothic" charset="0"/>
                <a:ea typeface="Century Gothic" charset="0"/>
                <a:cs typeface="Century Gothic" charset="0"/>
              </a:rPr>
              <a:t> </a:t>
            </a:r>
            <a:r>
              <a:rPr lang="en-US" sz="3200" dirty="0" err="1" smtClean="0">
                <a:latin typeface="Century Gothic" charset="0"/>
                <a:ea typeface="Century Gothic" charset="0"/>
                <a:cs typeface="Century Gothic" charset="0"/>
              </a:rPr>
              <a:t>Mancija</a:t>
            </a:r>
            <a:endParaRPr lang="en-US" sz="3200" dirty="0" smtClean="0">
              <a:latin typeface="Century Gothic" charset="0"/>
              <a:ea typeface="Century Gothic" charset="0"/>
              <a:cs typeface="Century Gothic" charset="0"/>
            </a:endParaRPr>
          </a:p>
          <a:p>
            <a:pPr algn="r"/>
            <a:r>
              <a:rPr lang="en-US" sz="3200" dirty="0">
                <a:latin typeface="Century Gothic" charset="0"/>
                <a:ea typeface="Century Gothic" charset="0"/>
                <a:cs typeface="Century Gothic" charset="0"/>
              </a:rPr>
              <a:t>Assumption </a:t>
            </a:r>
            <a:r>
              <a:rPr lang="en-US" sz="3200" dirty="0" smtClean="0">
                <a:latin typeface="Century Gothic" charset="0"/>
                <a:ea typeface="Century Gothic" charset="0"/>
                <a:cs typeface="Century Gothic" charset="0"/>
              </a:rPr>
              <a:t>Centre</a:t>
            </a:r>
          </a:p>
          <a:p>
            <a:pPr algn="r"/>
            <a:r>
              <a:rPr lang="en-US" sz="3200" dirty="0">
                <a:latin typeface="Century Gothic" charset="0"/>
                <a:ea typeface="Century Gothic" charset="0"/>
                <a:cs typeface="Century Gothic" charset="0"/>
              </a:rPr>
              <a:t>has completed </a:t>
            </a:r>
            <a:r>
              <a:rPr lang="en-US" sz="3200" dirty="0" smtClean="0">
                <a:latin typeface="Century Gothic" charset="0"/>
                <a:ea typeface="Century Gothic" charset="0"/>
                <a:cs typeface="Century Gothic" charset="0"/>
              </a:rPr>
              <a:t>the</a:t>
            </a:r>
            <a:endParaRPr lang="en-US" sz="3200" dirty="0">
              <a:latin typeface="Century Gothic" charset="0"/>
              <a:ea typeface="Century Gothic" charset="0"/>
              <a:cs typeface="Century Gothic" charset="0"/>
            </a:endParaRPr>
          </a:p>
        </p:txBody>
      </p:sp>
    </p:spTree>
    <p:extLst>
      <p:ext uri="{BB962C8B-B14F-4D97-AF65-F5344CB8AC3E}">
        <p14:creationId xmlns:p14="http://schemas.microsoft.com/office/powerpoint/2010/main" val="12795404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16322" y="0"/>
            <a:ext cx="9047826" cy="2819400"/>
          </a:xfrm>
          <a:prstGeom prst="rect">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t>
            </a:r>
            <a:endParaRPr lang="en-US"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322" y="0"/>
            <a:ext cx="9144000" cy="6858000"/>
          </a:xfrm>
          <a:prstGeom prst="rect">
            <a:avLst/>
          </a:prstGeom>
        </p:spPr>
      </p:pic>
      <p:sp>
        <p:nvSpPr>
          <p:cNvPr id="5" name="Title 4"/>
          <p:cNvSpPr>
            <a:spLocks noGrp="1"/>
          </p:cNvSpPr>
          <p:nvPr>
            <p:ph type="title" idx="4294967295"/>
          </p:nvPr>
        </p:nvSpPr>
        <p:spPr>
          <a:xfrm>
            <a:off x="102077" y="2895600"/>
            <a:ext cx="7086649" cy="458279"/>
          </a:xfrm>
        </p:spPr>
        <p:txBody>
          <a:bodyPr>
            <a:noAutofit/>
          </a:bodyPr>
          <a:lstStyle/>
          <a:p>
            <a:r>
              <a:rPr lang="en-US" sz="3100" b="0" dirty="0" smtClean="0">
                <a:solidFill>
                  <a:srgbClr val="00B0F0"/>
                </a:solidFill>
                <a:effectLst>
                  <a:outerShdw blurRad="50800" dist="38100" dir="2700000" algn="tl" rotWithShape="0">
                    <a:prstClr val="black">
                      <a:alpha val="40000"/>
                    </a:prstClr>
                  </a:outerShdw>
                </a:effectLst>
                <a:latin typeface="KG The Last Time Bubble" charset="0"/>
                <a:ea typeface="KG The Last Time Bubble" charset="0"/>
                <a:cs typeface="KG The Last Time Bubble" charset="0"/>
              </a:rPr>
              <a:t>Certificate</a:t>
            </a:r>
            <a:r>
              <a:rPr lang="en-US" sz="3100" b="0" dirty="0" smtClean="0">
                <a:solidFill>
                  <a:srgbClr val="7BCF27"/>
                </a:solidFill>
                <a:effectLst>
                  <a:outerShdw blurRad="50800" dist="38100" dir="2700000" algn="tl" rotWithShape="0">
                    <a:prstClr val="black">
                      <a:alpha val="40000"/>
                    </a:prstClr>
                  </a:outerShdw>
                </a:effectLst>
                <a:latin typeface="KG The Last Time Bubble" charset="0"/>
                <a:ea typeface="KG The Last Time Bubble" charset="0"/>
                <a:cs typeface="KG The Last Time Bubble" charset="0"/>
              </a:rPr>
              <a:t> </a:t>
            </a:r>
            <a:r>
              <a:rPr lang="en-US" sz="3100" b="0" dirty="0" smtClean="0">
                <a:solidFill>
                  <a:schemeClr val="accent2"/>
                </a:solidFill>
                <a:effectLst>
                  <a:outerShdw blurRad="50800" dist="38100" dir="2700000" algn="tl" rotWithShape="0">
                    <a:prstClr val="black">
                      <a:alpha val="40000"/>
                    </a:prstClr>
                  </a:outerShdw>
                </a:effectLst>
                <a:latin typeface="KG The Last Time Bubble" charset="0"/>
                <a:ea typeface="KG The Last Time Bubble" charset="0"/>
                <a:cs typeface="KG The Last Time Bubble" charset="0"/>
              </a:rPr>
              <a:t>of </a:t>
            </a:r>
            <a:r>
              <a:rPr lang="en-US" sz="3100" b="0" dirty="0" smtClean="0">
                <a:solidFill>
                  <a:schemeClr val="accent6"/>
                </a:solidFill>
                <a:effectLst>
                  <a:outerShdw blurRad="50800" dist="38100" dir="2700000" algn="tl" rotWithShape="0">
                    <a:prstClr val="black">
                      <a:alpha val="40000"/>
                    </a:prstClr>
                  </a:outerShdw>
                </a:effectLst>
                <a:latin typeface="KG The Last Time Bubble" charset="0"/>
                <a:ea typeface="KG The Last Time Bubble" charset="0"/>
                <a:cs typeface="KG The Last Time Bubble" charset="0"/>
              </a:rPr>
              <a:t>completion</a:t>
            </a:r>
            <a:endParaRPr lang="en-US" sz="3100" dirty="0">
              <a:ln w="10160">
                <a:solidFill>
                  <a:schemeClr val="accent3"/>
                </a:solidFill>
                <a:prstDash val="solid"/>
              </a:ln>
              <a:solidFill>
                <a:schemeClr val="accent6"/>
              </a:solidFill>
              <a:effectLst>
                <a:outerShdw blurRad="50800" dist="38100" dir="2700000" algn="tl" rotWithShape="0">
                  <a:prstClr val="black">
                    <a:alpha val="40000"/>
                  </a:prstClr>
                </a:outerShdw>
              </a:effectLst>
              <a:latin typeface="KG The Last Time Bubble" charset="0"/>
              <a:ea typeface="KG The Last Time Bubble" charset="0"/>
              <a:cs typeface="KG The Last Time Bubble" charset="0"/>
            </a:endParaRPr>
          </a:p>
        </p:txBody>
      </p:sp>
      <p:sp>
        <p:nvSpPr>
          <p:cNvPr id="22" name="Rectangle 21"/>
          <p:cNvSpPr/>
          <p:nvPr/>
        </p:nvSpPr>
        <p:spPr>
          <a:xfrm>
            <a:off x="7233899" y="2895600"/>
            <a:ext cx="1828751" cy="3886200"/>
          </a:xfrm>
          <a:prstGeom prst="rect">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2"/>
          <p:cNvSpPr txBox="1">
            <a:spLocks/>
          </p:cNvSpPr>
          <p:nvPr/>
        </p:nvSpPr>
        <p:spPr>
          <a:xfrm>
            <a:off x="7235700" y="4669524"/>
            <a:ext cx="1825148" cy="379920"/>
          </a:xfrm>
          <a:prstGeom prst="rect">
            <a:avLst/>
          </a:prstGeom>
        </p:spPr>
        <p:txBody>
          <a:bodyPr vert="horz" lIns="91440" tIns="45720" rIns="91440" bIns="45720" rtlCol="0" anchor="t" anchorCtr="0">
            <a:noAutofit/>
          </a:bodyPr>
          <a:lstStyle>
            <a:lvl1pPr marL="342900" indent="-342900" algn="r" defTabSz="914400" rtl="0" eaLnBrk="1" latinLnBrk="0" hangingPunct="1">
              <a:spcBef>
                <a:spcPct val="20000"/>
              </a:spcBef>
              <a:buFont typeface="Arial" pitchFamily="34" charset="0"/>
              <a:buNone/>
              <a:defRPr lang="en-US" sz="2200" kern="1200" dirty="0" smtClean="0">
                <a:solidFill>
                  <a:schemeClr val="tx1">
                    <a:lumMod val="75000"/>
                    <a:lumOff val="25000"/>
                  </a:schemeClr>
                </a:solidFill>
                <a:latin typeface="Calibri"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pPr>
            <a:r>
              <a:rPr lang="en-US" sz="1000" dirty="0" smtClean="0">
                <a:latin typeface="Century Gothic" charset="0"/>
                <a:ea typeface="Century Gothic" charset="0"/>
                <a:cs typeface="Century Gothic" charset="0"/>
              </a:rPr>
              <a:t>GRAHAMSTOWN</a:t>
            </a:r>
          </a:p>
          <a:p>
            <a:pPr marL="0" indent="0" algn="ctr">
              <a:spcBef>
                <a:spcPts val="0"/>
              </a:spcBef>
            </a:pPr>
            <a:r>
              <a:rPr lang="en-US" sz="1000" dirty="0" smtClean="0">
                <a:latin typeface="Century Gothic" charset="0"/>
                <a:ea typeface="Century Gothic" charset="0"/>
                <a:cs typeface="Century Gothic" charset="0"/>
              </a:rPr>
              <a:t>MAY 2016</a:t>
            </a:r>
            <a:endParaRPr lang="en-US" sz="1000" dirty="0">
              <a:latin typeface="Century Gothic" charset="0"/>
              <a:ea typeface="Century Gothic" charset="0"/>
              <a:cs typeface="Century Gothic" charset="0"/>
            </a:endParaRPr>
          </a:p>
        </p:txBody>
      </p:sp>
      <p:pic>
        <p:nvPicPr>
          <p:cNvPr id="12" name="Picture 11"/>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583051" y="5651660"/>
            <a:ext cx="1130446" cy="527924"/>
          </a:xfrm>
          <a:prstGeom prst="rect">
            <a:avLst/>
          </a:prstGeom>
        </p:spPr>
      </p:pic>
      <p:sp>
        <p:nvSpPr>
          <p:cNvPr id="13" name="Text Placeholder 2"/>
          <p:cNvSpPr txBox="1">
            <a:spLocks/>
          </p:cNvSpPr>
          <p:nvPr/>
        </p:nvSpPr>
        <p:spPr>
          <a:xfrm>
            <a:off x="7235700" y="6056743"/>
            <a:ext cx="1825148" cy="725057"/>
          </a:xfrm>
          <a:prstGeom prst="rect">
            <a:avLst/>
          </a:prstGeom>
        </p:spPr>
        <p:txBody>
          <a:bodyPr vert="horz" lIns="91440" tIns="45720" rIns="91440" bIns="45720" rtlCol="0" anchor="t" anchorCtr="0">
            <a:noAutofit/>
          </a:bodyPr>
          <a:lstStyle>
            <a:lvl1pPr marL="342900" indent="-342900" algn="r" defTabSz="914400" rtl="0" eaLnBrk="1" latinLnBrk="0" hangingPunct="1">
              <a:spcBef>
                <a:spcPct val="20000"/>
              </a:spcBef>
              <a:buFont typeface="Arial" pitchFamily="34" charset="0"/>
              <a:buNone/>
              <a:defRPr lang="en-US" sz="2200" kern="1200" dirty="0" smtClean="0">
                <a:solidFill>
                  <a:schemeClr val="tx1">
                    <a:lumMod val="75000"/>
                    <a:lumOff val="25000"/>
                  </a:schemeClr>
                </a:solidFill>
                <a:latin typeface="Calibri"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pPr>
            <a:r>
              <a:rPr lang="en-US" sz="1000" dirty="0" smtClean="0">
                <a:latin typeface="Century Gothic" charset="0"/>
                <a:ea typeface="Century Gothic" charset="0"/>
                <a:cs typeface="Century Gothic" charset="0"/>
              </a:rPr>
              <a:t>Dr. Debbie Stott</a:t>
            </a:r>
          </a:p>
          <a:p>
            <a:pPr marL="0" indent="0" algn="ctr">
              <a:spcBef>
                <a:spcPts val="0"/>
              </a:spcBef>
            </a:pPr>
            <a:r>
              <a:rPr lang="en-US" sz="1000" dirty="0" smtClean="0">
                <a:latin typeface="Century Gothic" charset="0"/>
                <a:ea typeface="Century Gothic" charset="0"/>
                <a:cs typeface="Century Gothic" charset="0"/>
              </a:rPr>
              <a:t>STEAM Camp Coordinator</a:t>
            </a:r>
          </a:p>
          <a:p>
            <a:pPr marL="0" indent="0" algn="ctr">
              <a:spcBef>
                <a:spcPts val="0"/>
              </a:spcBef>
            </a:pPr>
            <a:r>
              <a:rPr lang="en-US" sz="1000" dirty="0" smtClean="0">
                <a:latin typeface="Century Gothic" charset="0"/>
                <a:ea typeface="Century Gothic" charset="0"/>
                <a:cs typeface="Century Gothic" charset="0"/>
              </a:rPr>
              <a:t>South African Numeracy Chair Project</a:t>
            </a:r>
            <a:endParaRPr lang="en-US" sz="1000" dirty="0">
              <a:latin typeface="Century Gothic" charset="0"/>
              <a:ea typeface="Century Gothic" charset="0"/>
              <a:cs typeface="Century Gothic" charset="0"/>
            </a:endParaRPr>
          </a:p>
        </p:txBody>
      </p:sp>
      <p:pic>
        <p:nvPicPr>
          <p:cNvPr id="15" name="Picture 14"/>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313750" y="2970721"/>
            <a:ext cx="1669049" cy="1677479"/>
          </a:xfrm>
          <a:prstGeom prst="rect">
            <a:avLst/>
          </a:prstGeom>
        </p:spPr>
      </p:pic>
      <p:sp>
        <p:nvSpPr>
          <p:cNvPr id="23" name="Title 4"/>
          <p:cNvSpPr txBox="1">
            <a:spLocks/>
          </p:cNvSpPr>
          <p:nvPr/>
        </p:nvSpPr>
        <p:spPr>
          <a:xfrm>
            <a:off x="3333456" y="5257800"/>
            <a:ext cx="3855270" cy="45827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endParaRPr lang="en-US" sz="2800" dirty="0" smtClean="0">
              <a:latin typeface="+mn-lt"/>
              <a:ea typeface="KG The Last Time Bubble" charset="0"/>
              <a:cs typeface="KG The Last Time Bubble" charset="0"/>
            </a:endParaRPr>
          </a:p>
        </p:txBody>
      </p:sp>
      <p:sp>
        <p:nvSpPr>
          <p:cNvPr id="16" name="Rectangle 15"/>
          <p:cNvSpPr/>
          <p:nvPr/>
        </p:nvSpPr>
        <p:spPr>
          <a:xfrm>
            <a:off x="3124200" y="3657601"/>
            <a:ext cx="4031697" cy="1600200"/>
          </a:xfrm>
          <a:prstGeom prst="rect">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25" name="Title 4"/>
          <p:cNvSpPr txBox="1">
            <a:spLocks/>
          </p:cNvSpPr>
          <p:nvPr/>
        </p:nvSpPr>
        <p:spPr>
          <a:xfrm>
            <a:off x="2921477" y="3975144"/>
            <a:ext cx="4267249" cy="91413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3200" dirty="0" err="1" smtClean="0">
                <a:latin typeface="Century Gothic" charset="0"/>
                <a:ea typeface="Century Gothic" charset="0"/>
                <a:cs typeface="Century Gothic" charset="0"/>
              </a:rPr>
              <a:t>Anesipho</a:t>
            </a:r>
            <a:r>
              <a:rPr lang="en-US" sz="3200" dirty="0">
                <a:latin typeface="Century Gothic" charset="0"/>
                <a:ea typeface="Century Gothic" charset="0"/>
                <a:cs typeface="Century Gothic" charset="0"/>
              </a:rPr>
              <a:t> </a:t>
            </a:r>
            <a:r>
              <a:rPr lang="en-US" sz="3200">
                <a:latin typeface="Century Gothic" charset="0"/>
                <a:ea typeface="Century Gothic" charset="0"/>
                <a:cs typeface="Century Gothic" charset="0"/>
              </a:rPr>
              <a:t>Xhaliphi</a:t>
            </a:r>
            <a:endParaRPr lang="en-US" sz="3200" dirty="0" smtClean="0">
              <a:latin typeface="Century Gothic" charset="0"/>
              <a:ea typeface="Century Gothic" charset="0"/>
              <a:cs typeface="Century Gothic" charset="0"/>
            </a:endParaRPr>
          </a:p>
          <a:p>
            <a:pPr algn="r"/>
            <a:r>
              <a:rPr lang="en-US" sz="3200" dirty="0">
                <a:latin typeface="Century Gothic" charset="0"/>
                <a:ea typeface="Century Gothic" charset="0"/>
                <a:cs typeface="Century Gothic" charset="0"/>
              </a:rPr>
              <a:t>Assumption </a:t>
            </a:r>
            <a:r>
              <a:rPr lang="en-US" sz="3200" dirty="0" smtClean="0">
                <a:latin typeface="Century Gothic" charset="0"/>
                <a:ea typeface="Century Gothic" charset="0"/>
                <a:cs typeface="Century Gothic" charset="0"/>
              </a:rPr>
              <a:t>Centre</a:t>
            </a:r>
          </a:p>
          <a:p>
            <a:pPr algn="r"/>
            <a:r>
              <a:rPr lang="en-US" sz="3200" dirty="0">
                <a:latin typeface="Century Gothic" charset="0"/>
                <a:ea typeface="Century Gothic" charset="0"/>
                <a:cs typeface="Century Gothic" charset="0"/>
              </a:rPr>
              <a:t>has completed </a:t>
            </a:r>
            <a:r>
              <a:rPr lang="en-US" sz="3200" dirty="0" smtClean="0">
                <a:latin typeface="Century Gothic" charset="0"/>
                <a:ea typeface="Century Gothic" charset="0"/>
                <a:cs typeface="Century Gothic" charset="0"/>
              </a:rPr>
              <a:t>the</a:t>
            </a:r>
            <a:endParaRPr lang="en-US" sz="3200" dirty="0">
              <a:latin typeface="Century Gothic" charset="0"/>
              <a:ea typeface="Century Gothic" charset="0"/>
              <a:cs typeface="Century Gothic" charset="0"/>
            </a:endParaRPr>
          </a:p>
        </p:txBody>
      </p:sp>
    </p:spTree>
    <p:extLst>
      <p:ext uri="{BB962C8B-B14F-4D97-AF65-F5344CB8AC3E}">
        <p14:creationId xmlns:p14="http://schemas.microsoft.com/office/powerpoint/2010/main" val="5187353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16322" y="0"/>
            <a:ext cx="9047826" cy="2819400"/>
          </a:xfrm>
          <a:prstGeom prst="rect">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t>
            </a:r>
            <a:endParaRPr lang="en-US"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322" y="0"/>
            <a:ext cx="9144000" cy="6858000"/>
          </a:xfrm>
          <a:prstGeom prst="rect">
            <a:avLst/>
          </a:prstGeom>
        </p:spPr>
      </p:pic>
      <p:sp>
        <p:nvSpPr>
          <p:cNvPr id="5" name="Title 4"/>
          <p:cNvSpPr>
            <a:spLocks noGrp="1"/>
          </p:cNvSpPr>
          <p:nvPr>
            <p:ph type="title" idx="4294967295"/>
          </p:nvPr>
        </p:nvSpPr>
        <p:spPr>
          <a:xfrm>
            <a:off x="102077" y="2895600"/>
            <a:ext cx="7086649" cy="458279"/>
          </a:xfrm>
        </p:spPr>
        <p:txBody>
          <a:bodyPr>
            <a:noAutofit/>
          </a:bodyPr>
          <a:lstStyle/>
          <a:p>
            <a:r>
              <a:rPr lang="en-US" sz="2900" b="0" dirty="0" smtClean="0">
                <a:solidFill>
                  <a:srgbClr val="00B0F0"/>
                </a:solidFill>
                <a:effectLst>
                  <a:outerShdw blurRad="50800" dist="38100" dir="2700000" algn="tl" rotWithShape="0">
                    <a:prstClr val="black">
                      <a:alpha val="40000"/>
                    </a:prstClr>
                  </a:outerShdw>
                </a:effectLst>
                <a:latin typeface="KG The Last Time Bubble" charset="0"/>
                <a:ea typeface="KG The Last Time Bubble" charset="0"/>
                <a:cs typeface="KG The Last Time Bubble" charset="0"/>
              </a:rPr>
              <a:t>Certificate</a:t>
            </a:r>
            <a:r>
              <a:rPr lang="en-US" sz="2900" b="0" dirty="0" smtClean="0">
                <a:solidFill>
                  <a:srgbClr val="7BCF27"/>
                </a:solidFill>
                <a:effectLst>
                  <a:outerShdw blurRad="50800" dist="38100" dir="2700000" algn="tl" rotWithShape="0">
                    <a:prstClr val="black">
                      <a:alpha val="40000"/>
                    </a:prstClr>
                  </a:outerShdw>
                </a:effectLst>
                <a:latin typeface="KG The Last Time Bubble" charset="0"/>
                <a:ea typeface="KG The Last Time Bubble" charset="0"/>
                <a:cs typeface="KG The Last Time Bubble" charset="0"/>
              </a:rPr>
              <a:t> </a:t>
            </a:r>
            <a:r>
              <a:rPr lang="en-US" sz="2900" b="0" dirty="0" smtClean="0">
                <a:solidFill>
                  <a:schemeClr val="accent2"/>
                </a:solidFill>
                <a:effectLst>
                  <a:outerShdw blurRad="50800" dist="38100" dir="2700000" algn="tl" rotWithShape="0">
                    <a:prstClr val="black">
                      <a:alpha val="40000"/>
                    </a:prstClr>
                  </a:outerShdw>
                </a:effectLst>
                <a:latin typeface="KG The Last Time Bubble" charset="0"/>
                <a:ea typeface="KG The Last Time Bubble" charset="0"/>
                <a:cs typeface="KG The Last Time Bubble" charset="0"/>
              </a:rPr>
              <a:t>of </a:t>
            </a:r>
            <a:r>
              <a:rPr lang="en-US" sz="2900" b="0" dirty="0" smtClean="0">
                <a:solidFill>
                  <a:schemeClr val="accent6"/>
                </a:solidFill>
                <a:effectLst>
                  <a:outerShdw blurRad="50800" dist="38100" dir="2700000" algn="tl" rotWithShape="0">
                    <a:prstClr val="black">
                      <a:alpha val="40000"/>
                    </a:prstClr>
                  </a:outerShdw>
                </a:effectLst>
                <a:latin typeface="KG The Last Time Bubble" charset="0"/>
                <a:ea typeface="KG The Last Time Bubble" charset="0"/>
                <a:cs typeface="KG The Last Time Bubble" charset="0"/>
              </a:rPr>
              <a:t>participation</a:t>
            </a:r>
            <a:endParaRPr lang="en-US" sz="2900" dirty="0">
              <a:ln w="10160">
                <a:solidFill>
                  <a:schemeClr val="accent3"/>
                </a:solidFill>
                <a:prstDash val="solid"/>
              </a:ln>
              <a:solidFill>
                <a:schemeClr val="accent6"/>
              </a:solidFill>
              <a:effectLst>
                <a:outerShdw blurRad="50800" dist="38100" dir="2700000" algn="tl" rotWithShape="0">
                  <a:prstClr val="black">
                    <a:alpha val="40000"/>
                  </a:prstClr>
                </a:outerShdw>
              </a:effectLst>
              <a:latin typeface="KG The Last Time Bubble" charset="0"/>
              <a:ea typeface="KG The Last Time Bubble" charset="0"/>
              <a:cs typeface="KG The Last Time Bubble" charset="0"/>
            </a:endParaRPr>
          </a:p>
        </p:txBody>
      </p:sp>
      <p:sp>
        <p:nvSpPr>
          <p:cNvPr id="22" name="Rectangle 21"/>
          <p:cNvSpPr/>
          <p:nvPr/>
        </p:nvSpPr>
        <p:spPr>
          <a:xfrm>
            <a:off x="7233899" y="2895600"/>
            <a:ext cx="1828751" cy="3886200"/>
          </a:xfrm>
          <a:prstGeom prst="rect">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2"/>
          <p:cNvSpPr txBox="1">
            <a:spLocks/>
          </p:cNvSpPr>
          <p:nvPr/>
        </p:nvSpPr>
        <p:spPr>
          <a:xfrm>
            <a:off x="7235700" y="4669524"/>
            <a:ext cx="1825148" cy="379920"/>
          </a:xfrm>
          <a:prstGeom prst="rect">
            <a:avLst/>
          </a:prstGeom>
        </p:spPr>
        <p:txBody>
          <a:bodyPr vert="horz" lIns="91440" tIns="45720" rIns="91440" bIns="45720" rtlCol="0" anchor="t" anchorCtr="0">
            <a:noAutofit/>
          </a:bodyPr>
          <a:lstStyle>
            <a:lvl1pPr marL="342900" indent="-342900" algn="r" defTabSz="914400" rtl="0" eaLnBrk="1" latinLnBrk="0" hangingPunct="1">
              <a:spcBef>
                <a:spcPct val="20000"/>
              </a:spcBef>
              <a:buFont typeface="Arial" pitchFamily="34" charset="0"/>
              <a:buNone/>
              <a:defRPr lang="en-US" sz="2200" kern="1200" dirty="0" smtClean="0">
                <a:solidFill>
                  <a:schemeClr val="tx1">
                    <a:lumMod val="75000"/>
                    <a:lumOff val="25000"/>
                  </a:schemeClr>
                </a:solidFill>
                <a:latin typeface="Calibri"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pPr>
            <a:r>
              <a:rPr lang="en-US" sz="1000" dirty="0" smtClean="0">
                <a:latin typeface="Century Gothic" charset="0"/>
                <a:ea typeface="Century Gothic" charset="0"/>
                <a:cs typeface="Century Gothic" charset="0"/>
              </a:rPr>
              <a:t>GRAHAMSTOWN</a:t>
            </a:r>
          </a:p>
          <a:p>
            <a:pPr marL="0" indent="0" algn="ctr">
              <a:spcBef>
                <a:spcPts val="0"/>
              </a:spcBef>
            </a:pPr>
            <a:r>
              <a:rPr lang="en-US" sz="1000" dirty="0" smtClean="0">
                <a:latin typeface="Century Gothic" charset="0"/>
                <a:ea typeface="Century Gothic" charset="0"/>
                <a:cs typeface="Century Gothic" charset="0"/>
              </a:rPr>
              <a:t>12</a:t>
            </a:r>
            <a:r>
              <a:rPr lang="en-US" sz="1000" baseline="30000" dirty="0" smtClean="0">
                <a:latin typeface="Century Gothic" charset="0"/>
                <a:ea typeface="Century Gothic" charset="0"/>
                <a:cs typeface="Century Gothic" charset="0"/>
              </a:rPr>
              <a:t>th</a:t>
            </a:r>
            <a:r>
              <a:rPr lang="en-US" sz="1000" dirty="0" smtClean="0">
                <a:latin typeface="Century Gothic" charset="0"/>
                <a:ea typeface="Century Gothic" charset="0"/>
                <a:cs typeface="Century Gothic" charset="0"/>
              </a:rPr>
              <a:t> – 15</a:t>
            </a:r>
            <a:r>
              <a:rPr lang="en-US" sz="1000" baseline="30000" dirty="0" smtClean="0">
                <a:latin typeface="Century Gothic" charset="0"/>
                <a:ea typeface="Century Gothic" charset="0"/>
                <a:cs typeface="Century Gothic" charset="0"/>
              </a:rPr>
              <a:t>th</a:t>
            </a:r>
            <a:r>
              <a:rPr lang="en-US" sz="1000" dirty="0" smtClean="0">
                <a:latin typeface="Century Gothic" charset="0"/>
                <a:ea typeface="Century Gothic" charset="0"/>
                <a:cs typeface="Century Gothic" charset="0"/>
              </a:rPr>
              <a:t> MAY 2016</a:t>
            </a:r>
            <a:endParaRPr lang="en-US" sz="1000" dirty="0">
              <a:latin typeface="Century Gothic" charset="0"/>
              <a:ea typeface="Century Gothic" charset="0"/>
              <a:cs typeface="Century Gothic" charset="0"/>
            </a:endParaRPr>
          </a:p>
        </p:txBody>
      </p:sp>
      <p:pic>
        <p:nvPicPr>
          <p:cNvPr id="12" name="Picture 11"/>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583051" y="5651660"/>
            <a:ext cx="1130446" cy="527924"/>
          </a:xfrm>
          <a:prstGeom prst="rect">
            <a:avLst/>
          </a:prstGeom>
        </p:spPr>
      </p:pic>
      <p:sp>
        <p:nvSpPr>
          <p:cNvPr id="13" name="Text Placeholder 2"/>
          <p:cNvSpPr txBox="1">
            <a:spLocks/>
          </p:cNvSpPr>
          <p:nvPr/>
        </p:nvSpPr>
        <p:spPr>
          <a:xfrm>
            <a:off x="7235700" y="6056743"/>
            <a:ext cx="1825148" cy="725057"/>
          </a:xfrm>
          <a:prstGeom prst="rect">
            <a:avLst/>
          </a:prstGeom>
        </p:spPr>
        <p:txBody>
          <a:bodyPr vert="horz" lIns="91440" tIns="45720" rIns="91440" bIns="45720" rtlCol="0" anchor="t" anchorCtr="0">
            <a:noAutofit/>
          </a:bodyPr>
          <a:lstStyle>
            <a:lvl1pPr marL="342900" indent="-342900" algn="r" defTabSz="914400" rtl="0" eaLnBrk="1" latinLnBrk="0" hangingPunct="1">
              <a:spcBef>
                <a:spcPct val="20000"/>
              </a:spcBef>
              <a:buFont typeface="Arial" pitchFamily="34" charset="0"/>
              <a:buNone/>
              <a:defRPr lang="en-US" sz="2200" kern="1200" dirty="0" smtClean="0">
                <a:solidFill>
                  <a:schemeClr val="tx1">
                    <a:lumMod val="75000"/>
                    <a:lumOff val="25000"/>
                  </a:schemeClr>
                </a:solidFill>
                <a:latin typeface="Calibri"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pPr>
            <a:r>
              <a:rPr lang="en-US" sz="1000" dirty="0" smtClean="0">
                <a:latin typeface="Century Gothic" charset="0"/>
                <a:ea typeface="Century Gothic" charset="0"/>
                <a:cs typeface="Century Gothic" charset="0"/>
              </a:rPr>
              <a:t>Dr. Debbie Stott</a:t>
            </a:r>
          </a:p>
          <a:p>
            <a:pPr marL="0" indent="0" algn="ctr">
              <a:spcBef>
                <a:spcPts val="0"/>
              </a:spcBef>
            </a:pPr>
            <a:r>
              <a:rPr lang="en-US" sz="1000" dirty="0" smtClean="0">
                <a:latin typeface="Century Gothic" charset="0"/>
                <a:ea typeface="Century Gothic" charset="0"/>
                <a:cs typeface="Century Gothic" charset="0"/>
              </a:rPr>
              <a:t>STEAM Camp Coordinator</a:t>
            </a:r>
          </a:p>
          <a:p>
            <a:pPr marL="0" indent="0" algn="ctr">
              <a:spcBef>
                <a:spcPts val="0"/>
              </a:spcBef>
            </a:pPr>
            <a:r>
              <a:rPr lang="en-US" sz="1000" dirty="0" smtClean="0">
                <a:latin typeface="Century Gothic" charset="0"/>
                <a:ea typeface="Century Gothic" charset="0"/>
                <a:cs typeface="Century Gothic" charset="0"/>
              </a:rPr>
              <a:t>South African Numeracy Chair Project</a:t>
            </a:r>
            <a:endParaRPr lang="en-US" sz="1000" dirty="0">
              <a:latin typeface="Century Gothic" charset="0"/>
              <a:ea typeface="Century Gothic" charset="0"/>
              <a:cs typeface="Century Gothic" charset="0"/>
            </a:endParaRPr>
          </a:p>
        </p:txBody>
      </p:sp>
      <p:pic>
        <p:nvPicPr>
          <p:cNvPr id="15" name="Picture 14"/>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313750" y="2970721"/>
            <a:ext cx="1669049" cy="1677479"/>
          </a:xfrm>
          <a:prstGeom prst="rect">
            <a:avLst/>
          </a:prstGeom>
        </p:spPr>
      </p:pic>
      <p:sp>
        <p:nvSpPr>
          <p:cNvPr id="23" name="Title 4"/>
          <p:cNvSpPr txBox="1">
            <a:spLocks/>
          </p:cNvSpPr>
          <p:nvPr/>
        </p:nvSpPr>
        <p:spPr>
          <a:xfrm>
            <a:off x="3333456" y="5257800"/>
            <a:ext cx="3855270" cy="45827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endParaRPr lang="en-US" sz="2800" dirty="0" smtClean="0">
              <a:latin typeface="+mn-lt"/>
              <a:ea typeface="KG The Last Time Bubble" charset="0"/>
              <a:cs typeface="KG The Last Time Bubble" charset="0"/>
            </a:endParaRPr>
          </a:p>
        </p:txBody>
      </p:sp>
      <p:sp>
        <p:nvSpPr>
          <p:cNvPr id="16" name="Rectangle 15"/>
          <p:cNvSpPr/>
          <p:nvPr/>
        </p:nvSpPr>
        <p:spPr>
          <a:xfrm>
            <a:off x="3124200" y="3657601"/>
            <a:ext cx="4031697" cy="1600200"/>
          </a:xfrm>
          <a:prstGeom prst="rect">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25" name="Title 4"/>
          <p:cNvSpPr txBox="1">
            <a:spLocks/>
          </p:cNvSpPr>
          <p:nvPr/>
        </p:nvSpPr>
        <p:spPr>
          <a:xfrm>
            <a:off x="2921477" y="3975144"/>
            <a:ext cx="4267249" cy="91413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3200" dirty="0" smtClean="0">
                <a:solidFill>
                  <a:schemeClr val="bg1"/>
                </a:solidFill>
                <a:latin typeface="Century Gothic" charset="0"/>
                <a:ea typeface="Century Gothic" charset="0"/>
                <a:cs typeface="Century Gothic" charset="0"/>
              </a:rPr>
              <a:t>Caron May </a:t>
            </a:r>
          </a:p>
          <a:p>
            <a:pPr algn="r"/>
            <a:r>
              <a:rPr lang="en-US" sz="3200" dirty="0">
                <a:solidFill>
                  <a:schemeClr val="bg1"/>
                </a:solidFill>
                <a:latin typeface="Century Gothic" charset="0"/>
                <a:ea typeface="Century Gothic" charset="0"/>
                <a:cs typeface="Century Gothic" charset="0"/>
              </a:rPr>
              <a:t>St. Mary's DCC</a:t>
            </a:r>
            <a:endParaRPr lang="en-US" sz="3200" dirty="0" smtClean="0">
              <a:solidFill>
                <a:schemeClr val="bg1"/>
              </a:solidFill>
              <a:latin typeface="Century Gothic" charset="0"/>
              <a:ea typeface="Century Gothic" charset="0"/>
              <a:cs typeface="Century Gothic" charset="0"/>
            </a:endParaRPr>
          </a:p>
          <a:p>
            <a:pPr algn="r"/>
            <a:r>
              <a:rPr lang="en-US" sz="3200" dirty="0">
                <a:solidFill>
                  <a:schemeClr val="bg1"/>
                </a:solidFill>
                <a:latin typeface="Century Gothic" charset="0"/>
                <a:ea typeface="Century Gothic" charset="0"/>
                <a:cs typeface="Century Gothic" charset="0"/>
              </a:rPr>
              <a:t>p</a:t>
            </a:r>
            <a:r>
              <a:rPr lang="en-US" sz="3200" dirty="0" smtClean="0">
                <a:solidFill>
                  <a:schemeClr val="bg1"/>
                </a:solidFill>
                <a:latin typeface="Century Gothic" charset="0"/>
                <a:ea typeface="Century Gothic" charset="0"/>
                <a:cs typeface="Century Gothic" charset="0"/>
              </a:rPr>
              <a:t>articipated in the</a:t>
            </a:r>
            <a:endParaRPr lang="en-US" sz="3200" dirty="0">
              <a:solidFill>
                <a:schemeClr val="bg1"/>
              </a:solidFill>
              <a:latin typeface="Century Gothic" charset="0"/>
              <a:ea typeface="Century Gothic" charset="0"/>
              <a:cs typeface="Century Gothic" charset="0"/>
            </a:endParaRPr>
          </a:p>
        </p:txBody>
      </p:sp>
    </p:spTree>
    <p:extLst>
      <p:ext uri="{BB962C8B-B14F-4D97-AF65-F5344CB8AC3E}">
        <p14:creationId xmlns:p14="http://schemas.microsoft.com/office/powerpoint/2010/main" val="13997212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16322" y="0"/>
            <a:ext cx="9047826" cy="2819400"/>
          </a:xfrm>
          <a:prstGeom prst="rect">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t>
            </a:r>
            <a:endParaRPr lang="en-US"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322" y="0"/>
            <a:ext cx="9144000" cy="6858000"/>
          </a:xfrm>
          <a:prstGeom prst="rect">
            <a:avLst/>
          </a:prstGeom>
        </p:spPr>
      </p:pic>
      <p:sp>
        <p:nvSpPr>
          <p:cNvPr id="5" name="Title 4"/>
          <p:cNvSpPr>
            <a:spLocks noGrp="1"/>
          </p:cNvSpPr>
          <p:nvPr>
            <p:ph type="title" idx="4294967295"/>
          </p:nvPr>
        </p:nvSpPr>
        <p:spPr>
          <a:xfrm>
            <a:off x="102077" y="2895600"/>
            <a:ext cx="7086649" cy="458279"/>
          </a:xfrm>
        </p:spPr>
        <p:txBody>
          <a:bodyPr>
            <a:noAutofit/>
          </a:bodyPr>
          <a:lstStyle/>
          <a:p>
            <a:r>
              <a:rPr lang="en-US" sz="2900" b="0" dirty="0" smtClean="0">
                <a:solidFill>
                  <a:srgbClr val="00B0F0"/>
                </a:solidFill>
                <a:effectLst>
                  <a:outerShdw blurRad="50800" dist="38100" dir="2700000" algn="tl" rotWithShape="0">
                    <a:prstClr val="black">
                      <a:alpha val="40000"/>
                    </a:prstClr>
                  </a:outerShdw>
                </a:effectLst>
                <a:latin typeface="KG The Last Time Bubble" charset="0"/>
                <a:ea typeface="KG The Last Time Bubble" charset="0"/>
                <a:cs typeface="KG The Last Time Bubble" charset="0"/>
              </a:rPr>
              <a:t>Certificate</a:t>
            </a:r>
            <a:r>
              <a:rPr lang="en-US" sz="2900" b="0" dirty="0" smtClean="0">
                <a:solidFill>
                  <a:srgbClr val="7BCF27"/>
                </a:solidFill>
                <a:effectLst>
                  <a:outerShdw blurRad="50800" dist="38100" dir="2700000" algn="tl" rotWithShape="0">
                    <a:prstClr val="black">
                      <a:alpha val="40000"/>
                    </a:prstClr>
                  </a:outerShdw>
                </a:effectLst>
                <a:latin typeface="KG The Last Time Bubble" charset="0"/>
                <a:ea typeface="KG The Last Time Bubble" charset="0"/>
                <a:cs typeface="KG The Last Time Bubble" charset="0"/>
              </a:rPr>
              <a:t> </a:t>
            </a:r>
            <a:r>
              <a:rPr lang="en-US" sz="2900" b="0" dirty="0" smtClean="0">
                <a:solidFill>
                  <a:schemeClr val="accent2"/>
                </a:solidFill>
                <a:effectLst>
                  <a:outerShdw blurRad="50800" dist="38100" dir="2700000" algn="tl" rotWithShape="0">
                    <a:prstClr val="black">
                      <a:alpha val="40000"/>
                    </a:prstClr>
                  </a:outerShdw>
                </a:effectLst>
                <a:latin typeface="KG The Last Time Bubble" charset="0"/>
                <a:ea typeface="KG The Last Time Bubble" charset="0"/>
                <a:cs typeface="KG The Last Time Bubble" charset="0"/>
              </a:rPr>
              <a:t>of </a:t>
            </a:r>
            <a:r>
              <a:rPr lang="en-US" sz="2900" b="0" dirty="0" smtClean="0">
                <a:solidFill>
                  <a:schemeClr val="accent6"/>
                </a:solidFill>
                <a:effectLst>
                  <a:outerShdw blurRad="50800" dist="38100" dir="2700000" algn="tl" rotWithShape="0">
                    <a:prstClr val="black">
                      <a:alpha val="40000"/>
                    </a:prstClr>
                  </a:outerShdw>
                </a:effectLst>
                <a:latin typeface="KG The Last Time Bubble" charset="0"/>
                <a:ea typeface="KG The Last Time Bubble" charset="0"/>
                <a:cs typeface="KG The Last Time Bubble" charset="0"/>
              </a:rPr>
              <a:t>participation</a:t>
            </a:r>
            <a:endParaRPr lang="en-US" sz="2900" dirty="0">
              <a:ln w="10160">
                <a:solidFill>
                  <a:schemeClr val="accent3"/>
                </a:solidFill>
                <a:prstDash val="solid"/>
              </a:ln>
              <a:solidFill>
                <a:schemeClr val="accent6"/>
              </a:solidFill>
              <a:effectLst>
                <a:outerShdw blurRad="50800" dist="38100" dir="2700000" algn="tl" rotWithShape="0">
                  <a:prstClr val="black">
                    <a:alpha val="40000"/>
                  </a:prstClr>
                </a:outerShdw>
              </a:effectLst>
              <a:latin typeface="KG The Last Time Bubble" charset="0"/>
              <a:ea typeface="KG The Last Time Bubble" charset="0"/>
              <a:cs typeface="KG The Last Time Bubble" charset="0"/>
            </a:endParaRPr>
          </a:p>
        </p:txBody>
      </p:sp>
      <p:sp>
        <p:nvSpPr>
          <p:cNvPr id="22" name="Rectangle 21"/>
          <p:cNvSpPr/>
          <p:nvPr/>
        </p:nvSpPr>
        <p:spPr>
          <a:xfrm>
            <a:off x="7233899" y="2895600"/>
            <a:ext cx="1828751" cy="3886200"/>
          </a:xfrm>
          <a:prstGeom prst="rect">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2"/>
          <p:cNvSpPr txBox="1">
            <a:spLocks/>
          </p:cNvSpPr>
          <p:nvPr/>
        </p:nvSpPr>
        <p:spPr>
          <a:xfrm>
            <a:off x="7235700" y="4669524"/>
            <a:ext cx="1825148" cy="379920"/>
          </a:xfrm>
          <a:prstGeom prst="rect">
            <a:avLst/>
          </a:prstGeom>
        </p:spPr>
        <p:txBody>
          <a:bodyPr vert="horz" lIns="91440" tIns="45720" rIns="91440" bIns="45720" rtlCol="0" anchor="t" anchorCtr="0">
            <a:noAutofit/>
          </a:bodyPr>
          <a:lstStyle>
            <a:lvl1pPr marL="342900" indent="-342900" algn="r" defTabSz="914400" rtl="0" eaLnBrk="1" latinLnBrk="0" hangingPunct="1">
              <a:spcBef>
                <a:spcPct val="20000"/>
              </a:spcBef>
              <a:buFont typeface="Arial" pitchFamily="34" charset="0"/>
              <a:buNone/>
              <a:defRPr lang="en-US" sz="2200" kern="1200" dirty="0" smtClean="0">
                <a:solidFill>
                  <a:schemeClr val="tx1">
                    <a:lumMod val="75000"/>
                    <a:lumOff val="25000"/>
                  </a:schemeClr>
                </a:solidFill>
                <a:latin typeface="Calibri"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pPr>
            <a:r>
              <a:rPr lang="en-US" sz="1000" dirty="0" smtClean="0">
                <a:latin typeface="Century Gothic" charset="0"/>
                <a:ea typeface="Century Gothic" charset="0"/>
                <a:cs typeface="Century Gothic" charset="0"/>
              </a:rPr>
              <a:t>GRAHAMSTOWN</a:t>
            </a:r>
          </a:p>
          <a:p>
            <a:pPr marL="0" indent="0" algn="ctr">
              <a:spcBef>
                <a:spcPts val="0"/>
              </a:spcBef>
            </a:pPr>
            <a:r>
              <a:rPr lang="en-US" sz="1000" dirty="0" smtClean="0">
                <a:latin typeface="Century Gothic" charset="0"/>
                <a:ea typeface="Century Gothic" charset="0"/>
                <a:cs typeface="Century Gothic" charset="0"/>
              </a:rPr>
              <a:t>12</a:t>
            </a:r>
            <a:r>
              <a:rPr lang="en-US" sz="1000" baseline="30000" dirty="0" smtClean="0">
                <a:latin typeface="Century Gothic" charset="0"/>
                <a:ea typeface="Century Gothic" charset="0"/>
                <a:cs typeface="Century Gothic" charset="0"/>
              </a:rPr>
              <a:t>th</a:t>
            </a:r>
            <a:r>
              <a:rPr lang="en-US" sz="1000" dirty="0" smtClean="0">
                <a:latin typeface="Century Gothic" charset="0"/>
                <a:ea typeface="Century Gothic" charset="0"/>
                <a:cs typeface="Century Gothic" charset="0"/>
              </a:rPr>
              <a:t> – 15</a:t>
            </a:r>
            <a:r>
              <a:rPr lang="en-US" sz="1000" baseline="30000" dirty="0" smtClean="0">
                <a:latin typeface="Century Gothic" charset="0"/>
                <a:ea typeface="Century Gothic" charset="0"/>
                <a:cs typeface="Century Gothic" charset="0"/>
              </a:rPr>
              <a:t>th</a:t>
            </a:r>
            <a:r>
              <a:rPr lang="en-US" sz="1000" dirty="0" smtClean="0">
                <a:latin typeface="Century Gothic" charset="0"/>
                <a:ea typeface="Century Gothic" charset="0"/>
                <a:cs typeface="Century Gothic" charset="0"/>
              </a:rPr>
              <a:t> MAY 2016</a:t>
            </a:r>
            <a:endParaRPr lang="en-US" sz="1000" dirty="0">
              <a:latin typeface="Century Gothic" charset="0"/>
              <a:ea typeface="Century Gothic" charset="0"/>
              <a:cs typeface="Century Gothic" charset="0"/>
            </a:endParaRPr>
          </a:p>
        </p:txBody>
      </p:sp>
      <p:pic>
        <p:nvPicPr>
          <p:cNvPr id="12" name="Picture 11"/>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583051" y="5651660"/>
            <a:ext cx="1130446" cy="527924"/>
          </a:xfrm>
          <a:prstGeom prst="rect">
            <a:avLst/>
          </a:prstGeom>
        </p:spPr>
      </p:pic>
      <p:sp>
        <p:nvSpPr>
          <p:cNvPr id="13" name="Text Placeholder 2"/>
          <p:cNvSpPr txBox="1">
            <a:spLocks/>
          </p:cNvSpPr>
          <p:nvPr/>
        </p:nvSpPr>
        <p:spPr>
          <a:xfrm>
            <a:off x="7235700" y="6056743"/>
            <a:ext cx="1825148" cy="725057"/>
          </a:xfrm>
          <a:prstGeom prst="rect">
            <a:avLst/>
          </a:prstGeom>
        </p:spPr>
        <p:txBody>
          <a:bodyPr vert="horz" lIns="91440" tIns="45720" rIns="91440" bIns="45720" rtlCol="0" anchor="t" anchorCtr="0">
            <a:noAutofit/>
          </a:bodyPr>
          <a:lstStyle>
            <a:lvl1pPr marL="342900" indent="-342900" algn="r" defTabSz="914400" rtl="0" eaLnBrk="1" latinLnBrk="0" hangingPunct="1">
              <a:spcBef>
                <a:spcPct val="20000"/>
              </a:spcBef>
              <a:buFont typeface="Arial" pitchFamily="34" charset="0"/>
              <a:buNone/>
              <a:defRPr lang="en-US" sz="2200" kern="1200" dirty="0" smtClean="0">
                <a:solidFill>
                  <a:schemeClr val="tx1">
                    <a:lumMod val="75000"/>
                    <a:lumOff val="25000"/>
                  </a:schemeClr>
                </a:solidFill>
                <a:latin typeface="Calibri"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pPr>
            <a:r>
              <a:rPr lang="en-US" sz="1000" dirty="0" smtClean="0">
                <a:latin typeface="Century Gothic" charset="0"/>
                <a:ea typeface="Century Gothic" charset="0"/>
                <a:cs typeface="Century Gothic" charset="0"/>
              </a:rPr>
              <a:t>Dr. Debbie Stott</a:t>
            </a:r>
          </a:p>
          <a:p>
            <a:pPr marL="0" indent="0" algn="ctr">
              <a:spcBef>
                <a:spcPts val="0"/>
              </a:spcBef>
            </a:pPr>
            <a:r>
              <a:rPr lang="en-US" sz="1000" dirty="0" smtClean="0">
                <a:latin typeface="Century Gothic" charset="0"/>
                <a:ea typeface="Century Gothic" charset="0"/>
                <a:cs typeface="Century Gothic" charset="0"/>
              </a:rPr>
              <a:t>STEAM Camp Coordinator</a:t>
            </a:r>
          </a:p>
          <a:p>
            <a:pPr marL="0" indent="0" algn="ctr">
              <a:spcBef>
                <a:spcPts val="0"/>
              </a:spcBef>
            </a:pPr>
            <a:r>
              <a:rPr lang="en-US" sz="1000" dirty="0" smtClean="0">
                <a:latin typeface="Century Gothic" charset="0"/>
                <a:ea typeface="Century Gothic" charset="0"/>
                <a:cs typeface="Century Gothic" charset="0"/>
              </a:rPr>
              <a:t>South African Numeracy Chair Project</a:t>
            </a:r>
            <a:endParaRPr lang="en-US" sz="1000" dirty="0">
              <a:latin typeface="Century Gothic" charset="0"/>
              <a:ea typeface="Century Gothic" charset="0"/>
              <a:cs typeface="Century Gothic" charset="0"/>
            </a:endParaRPr>
          </a:p>
        </p:txBody>
      </p:sp>
      <p:pic>
        <p:nvPicPr>
          <p:cNvPr id="15" name="Picture 14"/>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313750" y="2970721"/>
            <a:ext cx="1669049" cy="1677479"/>
          </a:xfrm>
          <a:prstGeom prst="rect">
            <a:avLst/>
          </a:prstGeom>
        </p:spPr>
      </p:pic>
      <p:sp>
        <p:nvSpPr>
          <p:cNvPr id="23" name="Title 4"/>
          <p:cNvSpPr txBox="1">
            <a:spLocks/>
          </p:cNvSpPr>
          <p:nvPr/>
        </p:nvSpPr>
        <p:spPr>
          <a:xfrm>
            <a:off x="3333456" y="5257800"/>
            <a:ext cx="3855270" cy="45827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endParaRPr lang="en-US" sz="2800" dirty="0" smtClean="0">
              <a:latin typeface="+mn-lt"/>
              <a:ea typeface="KG The Last Time Bubble" charset="0"/>
              <a:cs typeface="KG The Last Time Bubble" charset="0"/>
            </a:endParaRPr>
          </a:p>
        </p:txBody>
      </p:sp>
      <p:sp>
        <p:nvSpPr>
          <p:cNvPr id="16" name="Rectangle 15"/>
          <p:cNvSpPr/>
          <p:nvPr/>
        </p:nvSpPr>
        <p:spPr>
          <a:xfrm>
            <a:off x="3124200" y="3657601"/>
            <a:ext cx="4031697" cy="1600200"/>
          </a:xfrm>
          <a:prstGeom prst="rect">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25" name="Title 4"/>
          <p:cNvSpPr txBox="1">
            <a:spLocks/>
          </p:cNvSpPr>
          <p:nvPr/>
        </p:nvSpPr>
        <p:spPr>
          <a:xfrm>
            <a:off x="2921477" y="3975144"/>
            <a:ext cx="4267249" cy="91413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3200" dirty="0" err="1" smtClean="0">
                <a:solidFill>
                  <a:schemeClr val="bg1"/>
                </a:solidFill>
                <a:latin typeface="Century Gothic" charset="0"/>
                <a:ea typeface="Century Gothic" charset="0"/>
                <a:cs typeface="Century Gothic" charset="0"/>
              </a:rPr>
              <a:t>Sr</a:t>
            </a:r>
            <a:r>
              <a:rPr lang="en-US" sz="3200" dirty="0" smtClean="0">
                <a:solidFill>
                  <a:schemeClr val="bg1"/>
                </a:solidFill>
                <a:latin typeface="Century Gothic" charset="0"/>
                <a:ea typeface="Century Gothic" charset="0"/>
                <a:cs typeface="Century Gothic" charset="0"/>
              </a:rPr>
              <a:t> Amelia Murphy </a:t>
            </a:r>
          </a:p>
          <a:p>
            <a:pPr algn="r"/>
            <a:r>
              <a:rPr lang="en-US" sz="3200" dirty="0" smtClean="0">
                <a:solidFill>
                  <a:schemeClr val="bg1"/>
                </a:solidFill>
                <a:latin typeface="Century Gothic" charset="0"/>
                <a:ea typeface="Century Gothic" charset="0"/>
                <a:cs typeface="Century Gothic" charset="0"/>
              </a:rPr>
              <a:t>Assumption Centre</a:t>
            </a:r>
          </a:p>
          <a:p>
            <a:pPr algn="r"/>
            <a:r>
              <a:rPr lang="en-US" sz="3200" dirty="0">
                <a:solidFill>
                  <a:schemeClr val="bg1"/>
                </a:solidFill>
                <a:latin typeface="Century Gothic" charset="0"/>
                <a:ea typeface="Century Gothic" charset="0"/>
                <a:cs typeface="Century Gothic" charset="0"/>
              </a:rPr>
              <a:t>p</a:t>
            </a:r>
            <a:r>
              <a:rPr lang="en-US" sz="3200" dirty="0" smtClean="0">
                <a:solidFill>
                  <a:schemeClr val="bg1"/>
                </a:solidFill>
                <a:latin typeface="Century Gothic" charset="0"/>
                <a:ea typeface="Century Gothic" charset="0"/>
                <a:cs typeface="Century Gothic" charset="0"/>
              </a:rPr>
              <a:t>articipated in the</a:t>
            </a:r>
            <a:endParaRPr lang="en-US" sz="3200" dirty="0">
              <a:solidFill>
                <a:schemeClr val="bg1"/>
              </a:solidFill>
              <a:latin typeface="Century Gothic" charset="0"/>
              <a:ea typeface="Century Gothic" charset="0"/>
              <a:cs typeface="Century Gothic" charset="0"/>
            </a:endParaRPr>
          </a:p>
        </p:txBody>
      </p:sp>
    </p:spTree>
    <p:extLst>
      <p:ext uri="{BB962C8B-B14F-4D97-AF65-F5344CB8AC3E}">
        <p14:creationId xmlns:p14="http://schemas.microsoft.com/office/powerpoint/2010/main" val="8081436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16322" y="0"/>
            <a:ext cx="9047826" cy="2819400"/>
          </a:xfrm>
          <a:prstGeom prst="rect">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t>
            </a:r>
            <a:endParaRPr lang="en-US"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322" y="0"/>
            <a:ext cx="9144000" cy="6858000"/>
          </a:xfrm>
          <a:prstGeom prst="rect">
            <a:avLst/>
          </a:prstGeom>
        </p:spPr>
      </p:pic>
      <p:sp>
        <p:nvSpPr>
          <p:cNvPr id="5" name="Title 4"/>
          <p:cNvSpPr>
            <a:spLocks noGrp="1"/>
          </p:cNvSpPr>
          <p:nvPr>
            <p:ph type="title" idx="4294967295"/>
          </p:nvPr>
        </p:nvSpPr>
        <p:spPr>
          <a:xfrm>
            <a:off x="102077" y="2895600"/>
            <a:ext cx="7086649" cy="458279"/>
          </a:xfrm>
        </p:spPr>
        <p:txBody>
          <a:bodyPr>
            <a:noAutofit/>
          </a:bodyPr>
          <a:lstStyle/>
          <a:p>
            <a:r>
              <a:rPr lang="en-US" sz="2900" b="0" dirty="0" smtClean="0">
                <a:solidFill>
                  <a:srgbClr val="00B0F0"/>
                </a:solidFill>
                <a:effectLst>
                  <a:outerShdw blurRad="50800" dist="38100" dir="2700000" algn="tl" rotWithShape="0">
                    <a:prstClr val="black">
                      <a:alpha val="40000"/>
                    </a:prstClr>
                  </a:outerShdw>
                </a:effectLst>
                <a:latin typeface="KG The Last Time Bubble" charset="0"/>
                <a:ea typeface="KG The Last Time Bubble" charset="0"/>
                <a:cs typeface="KG The Last Time Bubble" charset="0"/>
              </a:rPr>
              <a:t>Certificate</a:t>
            </a:r>
            <a:r>
              <a:rPr lang="en-US" sz="2900" b="0" dirty="0" smtClean="0">
                <a:solidFill>
                  <a:srgbClr val="7BCF27"/>
                </a:solidFill>
                <a:effectLst>
                  <a:outerShdw blurRad="50800" dist="38100" dir="2700000" algn="tl" rotWithShape="0">
                    <a:prstClr val="black">
                      <a:alpha val="40000"/>
                    </a:prstClr>
                  </a:outerShdw>
                </a:effectLst>
                <a:latin typeface="KG The Last Time Bubble" charset="0"/>
                <a:ea typeface="KG The Last Time Bubble" charset="0"/>
                <a:cs typeface="KG The Last Time Bubble" charset="0"/>
              </a:rPr>
              <a:t> </a:t>
            </a:r>
            <a:r>
              <a:rPr lang="en-US" sz="2900" b="0" dirty="0" smtClean="0">
                <a:solidFill>
                  <a:schemeClr val="accent2"/>
                </a:solidFill>
                <a:effectLst>
                  <a:outerShdw blurRad="50800" dist="38100" dir="2700000" algn="tl" rotWithShape="0">
                    <a:prstClr val="black">
                      <a:alpha val="40000"/>
                    </a:prstClr>
                  </a:outerShdw>
                </a:effectLst>
                <a:latin typeface="KG The Last Time Bubble" charset="0"/>
                <a:ea typeface="KG The Last Time Bubble" charset="0"/>
                <a:cs typeface="KG The Last Time Bubble" charset="0"/>
              </a:rPr>
              <a:t>of </a:t>
            </a:r>
            <a:r>
              <a:rPr lang="en-US" sz="2900" b="0" dirty="0" smtClean="0">
                <a:solidFill>
                  <a:schemeClr val="accent6"/>
                </a:solidFill>
                <a:effectLst>
                  <a:outerShdw blurRad="50800" dist="38100" dir="2700000" algn="tl" rotWithShape="0">
                    <a:prstClr val="black">
                      <a:alpha val="40000"/>
                    </a:prstClr>
                  </a:outerShdw>
                </a:effectLst>
                <a:latin typeface="KG The Last Time Bubble" charset="0"/>
                <a:ea typeface="KG The Last Time Bubble" charset="0"/>
                <a:cs typeface="KG The Last Time Bubble" charset="0"/>
              </a:rPr>
              <a:t>participation</a:t>
            </a:r>
            <a:endParaRPr lang="en-US" sz="2900" dirty="0">
              <a:ln w="10160">
                <a:solidFill>
                  <a:schemeClr val="accent3"/>
                </a:solidFill>
                <a:prstDash val="solid"/>
              </a:ln>
              <a:solidFill>
                <a:schemeClr val="accent6"/>
              </a:solidFill>
              <a:effectLst>
                <a:outerShdw blurRad="50800" dist="38100" dir="2700000" algn="tl" rotWithShape="0">
                  <a:prstClr val="black">
                    <a:alpha val="40000"/>
                  </a:prstClr>
                </a:outerShdw>
              </a:effectLst>
              <a:latin typeface="KG The Last Time Bubble" charset="0"/>
              <a:ea typeface="KG The Last Time Bubble" charset="0"/>
              <a:cs typeface="KG The Last Time Bubble" charset="0"/>
            </a:endParaRPr>
          </a:p>
        </p:txBody>
      </p:sp>
      <p:sp>
        <p:nvSpPr>
          <p:cNvPr id="22" name="Rectangle 21"/>
          <p:cNvSpPr/>
          <p:nvPr/>
        </p:nvSpPr>
        <p:spPr>
          <a:xfrm>
            <a:off x="7233899" y="2895600"/>
            <a:ext cx="1828751" cy="3886200"/>
          </a:xfrm>
          <a:prstGeom prst="rect">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2"/>
          <p:cNvSpPr txBox="1">
            <a:spLocks/>
          </p:cNvSpPr>
          <p:nvPr/>
        </p:nvSpPr>
        <p:spPr>
          <a:xfrm>
            <a:off x="7235700" y="4669524"/>
            <a:ext cx="1825148" cy="379920"/>
          </a:xfrm>
          <a:prstGeom prst="rect">
            <a:avLst/>
          </a:prstGeom>
        </p:spPr>
        <p:txBody>
          <a:bodyPr vert="horz" lIns="91440" tIns="45720" rIns="91440" bIns="45720" rtlCol="0" anchor="t" anchorCtr="0">
            <a:noAutofit/>
          </a:bodyPr>
          <a:lstStyle>
            <a:lvl1pPr marL="342900" indent="-342900" algn="r" defTabSz="914400" rtl="0" eaLnBrk="1" latinLnBrk="0" hangingPunct="1">
              <a:spcBef>
                <a:spcPct val="20000"/>
              </a:spcBef>
              <a:buFont typeface="Arial" pitchFamily="34" charset="0"/>
              <a:buNone/>
              <a:defRPr lang="en-US" sz="2200" kern="1200" dirty="0" smtClean="0">
                <a:solidFill>
                  <a:schemeClr val="tx1">
                    <a:lumMod val="75000"/>
                    <a:lumOff val="25000"/>
                  </a:schemeClr>
                </a:solidFill>
                <a:latin typeface="Calibri"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pPr>
            <a:r>
              <a:rPr lang="en-US" sz="1000" dirty="0" smtClean="0">
                <a:latin typeface="Century Gothic" charset="0"/>
                <a:ea typeface="Century Gothic" charset="0"/>
                <a:cs typeface="Century Gothic" charset="0"/>
              </a:rPr>
              <a:t>GRAHAMSTOWN</a:t>
            </a:r>
          </a:p>
          <a:p>
            <a:pPr marL="0" indent="0" algn="ctr">
              <a:spcBef>
                <a:spcPts val="0"/>
              </a:spcBef>
            </a:pPr>
            <a:r>
              <a:rPr lang="en-US" sz="1000" dirty="0" smtClean="0">
                <a:latin typeface="Century Gothic" charset="0"/>
                <a:ea typeface="Century Gothic" charset="0"/>
                <a:cs typeface="Century Gothic" charset="0"/>
              </a:rPr>
              <a:t>12</a:t>
            </a:r>
            <a:r>
              <a:rPr lang="en-US" sz="1000" baseline="30000" dirty="0" smtClean="0">
                <a:latin typeface="Century Gothic" charset="0"/>
                <a:ea typeface="Century Gothic" charset="0"/>
                <a:cs typeface="Century Gothic" charset="0"/>
              </a:rPr>
              <a:t>th</a:t>
            </a:r>
            <a:r>
              <a:rPr lang="en-US" sz="1000" dirty="0" smtClean="0">
                <a:latin typeface="Century Gothic" charset="0"/>
                <a:ea typeface="Century Gothic" charset="0"/>
                <a:cs typeface="Century Gothic" charset="0"/>
              </a:rPr>
              <a:t> – 15</a:t>
            </a:r>
            <a:r>
              <a:rPr lang="en-US" sz="1000" baseline="30000" dirty="0" smtClean="0">
                <a:latin typeface="Century Gothic" charset="0"/>
                <a:ea typeface="Century Gothic" charset="0"/>
                <a:cs typeface="Century Gothic" charset="0"/>
              </a:rPr>
              <a:t>th</a:t>
            </a:r>
            <a:r>
              <a:rPr lang="en-US" sz="1000" dirty="0" smtClean="0">
                <a:latin typeface="Century Gothic" charset="0"/>
                <a:ea typeface="Century Gothic" charset="0"/>
                <a:cs typeface="Century Gothic" charset="0"/>
              </a:rPr>
              <a:t> MAY 2016</a:t>
            </a:r>
            <a:endParaRPr lang="en-US" sz="1000" dirty="0">
              <a:latin typeface="Century Gothic" charset="0"/>
              <a:ea typeface="Century Gothic" charset="0"/>
              <a:cs typeface="Century Gothic" charset="0"/>
            </a:endParaRPr>
          </a:p>
        </p:txBody>
      </p:sp>
      <p:pic>
        <p:nvPicPr>
          <p:cNvPr id="12" name="Picture 11"/>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583051" y="5651660"/>
            <a:ext cx="1130446" cy="527924"/>
          </a:xfrm>
          <a:prstGeom prst="rect">
            <a:avLst/>
          </a:prstGeom>
        </p:spPr>
      </p:pic>
      <p:sp>
        <p:nvSpPr>
          <p:cNvPr id="13" name="Text Placeholder 2"/>
          <p:cNvSpPr txBox="1">
            <a:spLocks/>
          </p:cNvSpPr>
          <p:nvPr/>
        </p:nvSpPr>
        <p:spPr>
          <a:xfrm>
            <a:off x="7235700" y="6056743"/>
            <a:ext cx="1825148" cy="725057"/>
          </a:xfrm>
          <a:prstGeom prst="rect">
            <a:avLst/>
          </a:prstGeom>
        </p:spPr>
        <p:txBody>
          <a:bodyPr vert="horz" lIns="91440" tIns="45720" rIns="91440" bIns="45720" rtlCol="0" anchor="t" anchorCtr="0">
            <a:noAutofit/>
          </a:bodyPr>
          <a:lstStyle>
            <a:lvl1pPr marL="342900" indent="-342900" algn="r" defTabSz="914400" rtl="0" eaLnBrk="1" latinLnBrk="0" hangingPunct="1">
              <a:spcBef>
                <a:spcPct val="20000"/>
              </a:spcBef>
              <a:buFont typeface="Arial" pitchFamily="34" charset="0"/>
              <a:buNone/>
              <a:defRPr lang="en-US" sz="2200" kern="1200" dirty="0" smtClean="0">
                <a:solidFill>
                  <a:schemeClr val="tx1">
                    <a:lumMod val="75000"/>
                    <a:lumOff val="25000"/>
                  </a:schemeClr>
                </a:solidFill>
                <a:latin typeface="Calibri"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pPr>
            <a:r>
              <a:rPr lang="en-US" sz="1000" dirty="0" smtClean="0">
                <a:latin typeface="Century Gothic" charset="0"/>
                <a:ea typeface="Century Gothic" charset="0"/>
                <a:cs typeface="Century Gothic" charset="0"/>
              </a:rPr>
              <a:t>Dr. Debbie Stott</a:t>
            </a:r>
          </a:p>
          <a:p>
            <a:pPr marL="0" indent="0" algn="ctr">
              <a:spcBef>
                <a:spcPts val="0"/>
              </a:spcBef>
            </a:pPr>
            <a:r>
              <a:rPr lang="en-US" sz="1000" dirty="0" smtClean="0">
                <a:latin typeface="Century Gothic" charset="0"/>
                <a:ea typeface="Century Gothic" charset="0"/>
                <a:cs typeface="Century Gothic" charset="0"/>
              </a:rPr>
              <a:t>STEAM Camp Coordinator</a:t>
            </a:r>
          </a:p>
          <a:p>
            <a:pPr marL="0" indent="0" algn="ctr">
              <a:spcBef>
                <a:spcPts val="0"/>
              </a:spcBef>
            </a:pPr>
            <a:r>
              <a:rPr lang="en-US" sz="1000" dirty="0" smtClean="0">
                <a:latin typeface="Century Gothic" charset="0"/>
                <a:ea typeface="Century Gothic" charset="0"/>
                <a:cs typeface="Century Gothic" charset="0"/>
              </a:rPr>
              <a:t>South African Numeracy Chair Project</a:t>
            </a:r>
            <a:endParaRPr lang="en-US" sz="1000" dirty="0">
              <a:latin typeface="Century Gothic" charset="0"/>
              <a:ea typeface="Century Gothic" charset="0"/>
              <a:cs typeface="Century Gothic" charset="0"/>
            </a:endParaRPr>
          </a:p>
        </p:txBody>
      </p:sp>
      <p:pic>
        <p:nvPicPr>
          <p:cNvPr id="15" name="Picture 14"/>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313750" y="2970721"/>
            <a:ext cx="1669049" cy="1677479"/>
          </a:xfrm>
          <a:prstGeom prst="rect">
            <a:avLst/>
          </a:prstGeom>
        </p:spPr>
      </p:pic>
      <p:sp>
        <p:nvSpPr>
          <p:cNvPr id="23" name="Title 4"/>
          <p:cNvSpPr txBox="1">
            <a:spLocks/>
          </p:cNvSpPr>
          <p:nvPr/>
        </p:nvSpPr>
        <p:spPr>
          <a:xfrm>
            <a:off x="3333456" y="5257800"/>
            <a:ext cx="3855270" cy="45827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endParaRPr lang="en-US" sz="2800" dirty="0" smtClean="0">
              <a:latin typeface="+mn-lt"/>
              <a:ea typeface="KG The Last Time Bubble" charset="0"/>
              <a:cs typeface="KG The Last Time Bubble" charset="0"/>
            </a:endParaRPr>
          </a:p>
        </p:txBody>
      </p:sp>
      <p:sp>
        <p:nvSpPr>
          <p:cNvPr id="16" name="Rectangle 15"/>
          <p:cNvSpPr/>
          <p:nvPr/>
        </p:nvSpPr>
        <p:spPr>
          <a:xfrm>
            <a:off x="3124200" y="3657601"/>
            <a:ext cx="4031697" cy="1600200"/>
          </a:xfrm>
          <a:prstGeom prst="rect">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25" name="Title 4"/>
          <p:cNvSpPr txBox="1">
            <a:spLocks/>
          </p:cNvSpPr>
          <p:nvPr/>
        </p:nvSpPr>
        <p:spPr>
          <a:xfrm>
            <a:off x="2921477" y="3975144"/>
            <a:ext cx="4267249" cy="91413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3200" dirty="0" err="1" smtClean="0">
                <a:solidFill>
                  <a:schemeClr val="bg1"/>
                </a:solidFill>
                <a:latin typeface="Century Gothic" charset="0"/>
                <a:ea typeface="Century Gothic" charset="0"/>
                <a:cs typeface="Century Gothic" charset="0"/>
              </a:rPr>
              <a:t>Anneliese</a:t>
            </a:r>
            <a:r>
              <a:rPr lang="en-US" sz="3200" dirty="0" smtClean="0">
                <a:solidFill>
                  <a:schemeClr val="bg1"/>
                </a:solidFill>
                <a:latin typeface="Century Gothic" charset="0"/>
                <a:ea typeface="Century Gothic" charset="0"/>
                <a:cs typeface="Century Gothic" charset="0"/>
              </a:rPr>
              <a:t> Maritz </a:t>
            </a:r>
          </a:p>
          <a:p>
            <a:pPr algn="r"/>
            <a:r>
              <a:rPr lang="en-US" sz="3200" dirty="0" smtClean="0">
                <a:solidFill>
                  <a:schemeClr val="bg1"/>
                </a:solidFill>
                <a:latin typeface="Century Gothic" charset="0"/>
                <a:ea typeface="Century Gothic" charset="0"/>
                <a:cs typeface="Century Gothic" charset="0"/>
              </a:rPr>
              <a:t>Lebone Centre</a:t>
            </a:r>
          </a:p>
          <a:p>
            <a:pPr algn="r"/>
            <a:r>
              <a:rPr lang="en-US" sz="3200" dirty="0">
                <a:solidFill>
                  <a:schemeClr val="bg1"/>
                </a:solidFill>
                <a:latin typeface="Century Gothic" charset="0"/>
                <a:ea typeface="Century Gothic" charset="0"/>
                <a:cs typeface="Century Gothic" charset="0"/>
              </a:rPr>
              <a:t>p</a:t>
            </a:r>
            <a:r>
              <a:rPr lang="en-US" sz="3200" dirty="0" smtClean="0">
                <a:solidFill>
                  <a:schemeClr val="bg1"/>
                </a:solidFill>
                <a:latin typeface="Century Gothic" charset="0"/>
                <a:ea typeface="Century Gothic" charset="0"/>
                <a:cs typeface="Century Gothic" charset="0"/>
              </a:rPr>
              <a:t>articipated in the</a:t>
            </a:r>
            <a:endParaRPr lang="en-US" sz="3200" dirty="0">
              <a:solidFill>
                <a:schemeClr val="bg1"/>
              </a:solidFill>
              <a:latin typeface="Century Gothic" charset="0"/>
              <a:ea typeface="Century Gothic" charset="0"/>
              <a:cs typeface="Century Gothic" charset="0"/>
            </a:endParaRPr>
          </a:p>
        </p:txBody>
      </p:sp>
    </p:spTree>
    <p:extLst>
      <p:ext uri="{BB962C8B-B14F-4D97-AF65-F5344CB8AC3E}">
        <p14:creationId xmlns:p14="http://schemas.microsoft.com/office/powerpoint/2010/main" val="3414619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16322" y="0"/>
            <a:ext cx="9047826" cy="2819400"/>
          </a:xfrm>
          <a:prstGeom prst="rect">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t>
            </a:r>
            <a:endParaRPr lang="en-US"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322" y="0"/>
            <a:ext cx="9144000" cy="6858000"/>
          </a:xfrm>
          <a:prstGeom prst="rect">
            <a:avLst/>
          </a:prstGeom>
        </p:spPr>
      </p:pic>
      <p:sp>
        <p:nvSpPr>
          <p:cNvPr id="5" name="Title 4"/>
          <p:cNvSpPr>
            <a:spLocks noGrp="1"/>
          </p:cNvSpPr>
          <p:nvPr>
            <p:ph type="title" idx="4294967295"/>
          </p:nvPr>
        </p:nvSpPr>
        <p:spPr>
          <a:xfrm>
            <a:off x="102077" y="2895600"/>
            <a:ext cx="7086649" cy="458279"/>
          </a:xfrm>
        </p:spPr>
        <p:txBody>
          <a:bodyPr>
            <a:noAutofit/>
          </a:bodyPr>
          <a:lstStyle/>
          <a:p>
            <a:r>
              <a:rPr lang="en-US" sz="2900" b="0" dirty="0" smtClean="0">
                <a:solidFill>
                  <a:srgbClr val="00B0F0"/>
                </a:solidFill>
                <a:effectLst>
                  <a:outerShdw blurRad="50800" dist="38100" dir="2700000" algn="tl" rotWithShape="0">
                    <a:prstClr val="black">
                      <a:alpha val="40000"/>
                    </a:prstClr>
                  </a:outerShdw>
                </a:effectLst>
                <a:latin typeface="KG The Last Time Bubble" charset="0"/>
                <a:ea typeface="KG The Last Time Bubble" charset="0"/>
                <a:cs typeface="KG The Last Time Bubble" charset="0"/>
              </a:rPr>
              <a:t>Certificate</a:t>
            </a:r>
            <a:r>
              <a:rPr lang="en-US" sz="2900" b="0" dirty="0" smtClean="0">
                <a:solidFill>
                  <a:srgbClr val="7BCF27"/>
                </a:solidFill>
                <a:effectLst>
                  <a:outerShdw blurRad="50800" dist="38100" dir="2700000" algn="tl" rotWithShape="0">
                    <a:prstClr val="black">
                      <a:alpha val="40000"/>
                    </a:prstClr>
                  </a:outerShdw>
                </a:effectLst>
                <a:latin typeface="KG The Last Time Bubble" charset="0"/>
                <a:ea typeface="KG The Last Time Bubble" charset="0"/>
                <a:cs typeface="KG The Last Time Bubble" charset="0"/>
              </a:rPr>
              <a:t> </a:t>
            </a:r>
            <a:r>
              <a:rPr lang="en-US" sz="2900" b="0" dirty="0" smtClean="0">
                <a:solidFill>
                  <a:schemeClr val="accent2"/>
                </a:solidFill>
                <a:effectLst>
                  <a:outerShdw blurRad="50800" dist="38100" dir="2700000" algn="tl" rotWithShape="0">
                    <a:prstClr val="black">
                      <a:alpha val="40000"/>
                    </a:prstClr>
                  </a:outerShdw>
                </a:effectLst>
                <a:latin typeface="KG The Last Time Bubble" charset="0"/>
                <a:ea typeface="KG The Last Time Bubble" charset="0"/>
                <a:cs typeface="KG The Last Time Bubble" charset="0"/>
              </a:rPr>
              <a:t>of </a:t>
            </a:r>
            <a:r>
              <a:rPr lang="en-US" sz="2900" b="0" dirty="0" smtClean="0">
                <a:solidFill>
                  <a:schemeClr val="accent6"/>
                </a:solidFill>
                <a:effectLst>
                  <a:outerShdw blurRad="50800" dist="38100" dir="2700000" algn="tl" rotWithShape="0">
                    <a:prstClr val="black">
                      <a:alpha val="40000"/>
                    </a:prstClr>
                  </a:outerShdw>
                </a:effectLst>
                <a:latin typeface="KG The Last Time Bubble" charset="0"/>
                <a:ea typeface="KG The Last Time Bubble" charset="0"/>
                <a:cs typeface="KG The Last Time Bubble" charset="0"/>
              </a:rPr>
              <a:t>participation</a:t>
            </a:r>
            <a:endParaRPr lang="en-US" sz="2900" dirty="0">
              <a:ln w="10160">
                <a:solidFill>
                  <a:schemeClr val="accent3"/>
                </a:solidFill>
                <a:prstDash val="solid"/>
              </a:ln>
              <a:solidFill>
                <a:schemeClr val="accent6"/>
              </a:solidFill>
              <a:effectLst>
                <a:outerShdw blurRad="50800" dist="38100" dir="2700000" algn="tl" rotWithShape="0">
                  <a:prstClr val="black">
                    <a:alpha val="40000"/>
                  </a:prstClr>
                </a:outerShdw>
              </a:effectLst>
              <a:latin typeface="KG The Last Time Bubble" charset="0"/>
              <a:ea typeface="KG The Last Time Bubble" charset="0"/>
              <a:cs typeface="KG The Last Time Bubble" charset="0"/>
            </a:endParaRPr>
          </a:p>
        </p:txBody>
      </p:sp>
      <p:sp>
        <p:nvSpPr>
          <p:cNvPr id="22" name="Rectangle 21"/>
          <p:cNvSpPr/>
          <p:nvPr/>
        </p:nvSpPr>
        <p:spPr>
          <a:xfrm>
            <a:off x="7233899" y="2895600"/>
            <a:ext cx="1828751" cy="3886200"/>
          </a:xfrm>
          <a:prstGeom prst="rect">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2"/>
          <p:cNvSpPr txBox="1">
            <a:spLocks/>
          </p:cNvSpPr>
          <p:nvPr/>
        </p:nvSpPr>
        <p:spPr>
          <a:xfrm>
            <a:off x="7235700" y="4669524"/>
            <a:ext cx="1825148" cy="379920"/>
          </a:xfrm>
          <a:prstGeom prst="rect">
            <a:avLst/>
          </a:prstGeom>
        </p:spPr>
        <p:txBody>
          <a:bodyPr vert="horz" lIns="91440" tIns="45720" rIns="91440" bIns="45720" rtlCol="0" anchor="t" anchorCtr="0">
            <a:noAutofit/>
          </a:bodyPr>
          <a:lstStyle>
            <a:lvl1pPr marL="342900" indent="-342900" algn="r" defTabSz="914400" rtl="0" eaLnBrk="1" latinLnBrk="0" hangingPunct="1">
              <a:spcBef>
                <a:spcPct val="20000"/>
              </a:spcBef>
              <a:buFont typeface="Arial" pitchFamily="34" charset="0"/>
              <a:buNone/>
              <a:defRPr lang="en-US" sz="2200" kern="1200" dirty="0" smtClean="0">
                <a:solidFill>
                  <a:schemeClr val="tx1">
                    <a:lumMod val="75000"/>
                    <a:lumOff val="25000"/>
                  </a:schemeClr>
                </a:solidFill>
                <a:latin typeface="Calibri"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pPr>
            <a:r>
              <a:rPr lang="en-US" sz="1000" dirty="0" smtClean="0">
                <a:latin typeface="Century Gothic" charset="0"/>
                <a:ea typeface="Century Gothic" charset="0"/>
                <a:cs typeface="Century Gothic" charset="0"/>
              </a:rPr>
              <a:t>GRAHAMSTOWN</a:t>
            </a:r>
          </a:p>
          <a:p>
            <a:pPr marL="0" indent="0" algn="ctr">
              <a:spcBef>
                <a:spcPts val="0"/>
              </a:spcBef>
            </a:pPr>
            <a:r>
              <a:rPr lang="en-US" sz="1000" dirty="0" smtClean="0">
                <a:latin typeface="Century Gothic" charset="0"/>
                <a:ea typeface="Century Gothic" charset="0"/>
                <a:cs typeface="Century Gothic" charset="0"/>
              </a:rPr>
              <a:t>12</a:t>
            </a:r>
            <a:r>
              <a:rPr lang="en-US" sz="1000" baseline="30000" dirty="0" smtClean="0">
                <a:latin typeface="Century Gothic" charset="0"/>
                <a:ea typeface="Century Gothic" charset="0"/>
                <a:cs typeface="Century Gothic" charset="0"/>
              </a:rPr>
              <a:t>th</a:t>
            </a:r>
            <a:r>
              <a:rPr lang="en-US" sz="1000" dirty="0" smtClean="0">
                <a:latin typeface="Century Gothic" charset="0"/>
                <a:ea typeface="Century Gothic" charset="0"/>
                <a:cs typeface="Century Gothic" charset="0"/>
              </a:rPr>
              <a:t> – 15</a:t>
            </a:r>
            <a:r>
              <a:rPr lang="en-US" sz="1000" baseline="30000" dirty="0" smtClean="0">
                <a:latin typeface="Century Gothic" charset="0"/>
                <a:ea typeface="Century Gothic" charset="0"/>
                <a:cs typeface="Century Gothic" charset="0"/>
              </a:rPr>
              <a:t>th</a:t>
            </a:r>
            <a:r>
              <a:rPr lang="en-US" sz="1000" dirty="0" smtClean="0">
                <a:latin typeface="Century Gothic" charset="0"/>
                <a:ea typeface="Century Gothic" charset="0"/>
                <a:cs typeface="Century Gothic" charset="0"/>
              </a:rPr>
              <a:t> MAY 2016</a:t>
            </a:r>
            <a:endParaRPr lang="en-US" sz="1000" dirty="0">
              <a:latin typeface="Century Gothic" charset="0"/>
              <a:ea typeface="Century Gothic" charset="0"/>
              <a:cs typeface="Century Gothic" charset="0"/>
            </a:endParaRPr>
          </a:p>
        </p:txBody>
      </p:sp>
      <p:pic>
        <p:nvPicPr>
          <p:cNvPr id="12" name="Picture 11"/>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583051" y="5651660"/>
            <a:ext cx="1130446" cy="527924"/>
          </a:xfrm>
          <a:prstGeom prst="rect">
            <a:avLst/>
          </a:prstGeom>
        </p:spPr>
      </p:pic>
      <p:sp>
        <p:nvSpPr>
          <p:cNvPr id="13" name="Text Placeholder 2"/>
          <p:cNvSpPr txBox="1">
            <a:spLocks/>
          </p:cNvSpPr>
          <p:nvPr/>
        </p:nvSpPr>
        <p:spPr>
          <a:xfrm>
            <a:off x="7235700" y="6056743"/>
            <a:ext cx="1825148" cy="725057"/>
          </a:xfrm>
          <a:prstGeom prst="rect">
            <a:avLst/>
          </a:prstGeom>
        </p:spPr>
        <p:txBody>
          <a:bodyPr vert="horz" lIns="91440" tIns="45720" rIns="91440" bIns="45720" rtlCol="0" anchor="t" anchorCtr="0">
            <a:noAutofit/>
          </a:bodyPr>
          <a:lstStyle>
            <a:lvl1pPr marL="342900" indent="-342900" algn="r" defTabSz="914400" rtl="0" eaLnBrk="1" latinLnBrk="0" hangingPunct="1">
              <a:spcBef>
                <a:spcPct val="20000"/>
              </a:spcBef>
              <a:buFont typeface="Arial" pitchFamily="34" charset="0"/>
              <a:buNone/>
              <a:defRPr lang="en-US" sz="2200" kern="1200" dirty="0" smtClean="0">
                <a:solidFill>
                  <a:schemeClr val="tx1">
                    <a:lumMod val="75000"/>
                    <a:lumOff val="25000"/>
                  </a:schemeClr>
                </a:solidFill>
                <a:latin typeface="Calibri"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pPr>
            <a:r>
              <a:rPr lang="en-US" sz="1000" dirty="0" smtClean="0">
                <a:latin typeface="Century Gothic" charset="0"/>
                <a:ea typeface="Century Gothic" charset="0"/>
                <a:cs typeface="Century Gothic" charset="0"/>
              </a:rPr>
              <a:t>Dr. Debbie Stott</a:t>
            </a:r>
          </a:p>
          <a:p>
            <a:pPr marL="0" indent="0" algn="ctr">
              <a:spcBef>
                <a:spcPts val="0"/>
              </a:spcBef>
            </a:pPr>
            <a:r>
              <a:rPr lang="en-US" sz="1000" dirty="0" smtClean="0">
                <a:latin typeface="Century Gothic" charset="0"/>
                <a:ea typeface="Century Gothic" charset="0"/>
                <a:cs typeface="Century Gothic" charset="0"/>
              </a:rPr>
              <a:t>STEAM Camp Coordinator</a:t>
            </a:r>
          </a:p>
          <a:p>
            <a:pPr marL="0" indent="0" algn="ctr">
              <a:spcBef>
                <a:spcPts val="0"/>
              </a:spcBef>
            </a:pPr>
            <a:r>
              <a:rPr lang="en-US" sz="1000" dirty="0" smtClean="0">
                <a:latin typeface="Century Gothic" charset="0"/>
                <a:ea typeface="Century Gothic" charset="0"/>
                <a:cs typeface="Century Gothic" charset="0"/>
              </a:rPr>
              <a:t>South African Numeracy Chair Project</a:t>
            </a:r>
            <a:endParaRPr lang="en-US" sz="1000" dirty="0">
              <a:latin typeface="Century Gothic" charset="0"/>
              <a:ea typeface="Century Gothic" charset="0"/>
              <a:cs typeface="Century Gothic" charset="0"/>
            </a:endParaRPr>
          </a:p>
        </p:txBody>
      </p:sp>
      <p:pic>
        <p:nvPicPr>
          <p:cNvPr id="15" name="Picture 14"/>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313750" y="2970721"/>
            <a:ext cx="1669049" cy="1677479"/>
          </a:xfrm>
          <a:prstGeom prst="rect">
            <a:avLst/>
          </a:prstGeom>
        </p:spPr>
      </p:pic>
      <p:sp>
        <p:nvSpPr>
          <p:cNvPr id="23" name="Title 4"/>
          <p:cNvSpPr txBox="1">
            <a:spLocks/>
          </p:cNvSpPr>
          <p:nvPr/>
        </p:nvSpPr>
        <p:spPr>
          <a:xfrm>
            <a:off x="3333456" y="5257800"/>
            <a:ext cx="3855270" cy="45827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endParaRPr lang="en-US" sz="2800" dirty="0" smtClean="0">
              <a:latin typeface="+mn-lt"/>
              <a:ea typeface="KG The Last Time Bubble" charset="0"/>
              <a:cs typeface="KG The Last Time Bubble" charset="0"/>
            </a:endParaRPr>
          </a:p>
        </p:txBody>
      </p:sp>
      <p:sp>
        <p:nvSpPr>
          <p:cNvPr id="16" name="Rectangle 15"/>
          <p:cNvSpPr/>
          <p:nvPr/>
        </p:nvSpPr>
        <p:spPr>
          <a:xfrm>
            <a:off x="3124200" y="3657601"/>
            <a:ext cx="4031697" cy="1600200"/>
          </a:xfrm>
          <a:prstGeom prst="rect">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25" name="Title 4"/>
          <p:cNvSpPr txBox="1">
            <a:spLocks/>
          </p:cNvSpPr>
          <p:nvPr/>
        </p:nvSpPr>
        <p:spPr>
          <a:xfrm>
            <a:off x="2921477" y="3975144"/>
            <a:ext cx="4267249" cy="91413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2800" dirty="0" err="1" smtClean="0">
                <a:solidFill>
                  <a:schemeClr val="bg1"/>
                </a:solidFill>
                <a:latin typeface="Century Gothic" charset="0"/>
                <a:ea typeface="Century Gothic" charset="0"/>
                <a:cs typeface="Century Gothic" charset="0"/>
              </a:rPr>
              <a:t>Mandilakhe</a:t>
            </a:r>
            <a:r>
              <a:rPr lang="en-US" sz="2800" dirty="0">
                <a:solidFill>
                  <a:schemeClr val="bg1"/>
                </a:solidFill>
                <a:latin typeface="Century Gothic" charset="0"/>
                <a:ea typeface="Century Gothic" charset="0"/>
                <a:cs typeface="Century Gothic" charset="0"/>
              </a:rPr>
              <a:t> </a:t>
            </a:r>
            <a:r>
              <a:rPr lang="en-US" sz="2800" dirty="0" err="1">
                <a:solidFill>
                  <a:schemeClr val="bg1"/>
                </a:solidFill>
                <a:latin typeface="Century Gothic" charset="0"/>
                <a:ea typeface="Century Gothic" charset="0"/>
                <a:cs typeface="Century Gothic" charset="0"/>
              </a:rPr>
              <a:t>Matsamko</a:t>
            </a:r>
            <a:endParaRPr lang="en-US" sz="2800" dirty="0" smtClean="0">
              <a:solidFill>
                <a:schemeClr val="bg1"/>
              </a:solidFill>
              <a:latin typeface="Century Gothic" charset="0"/>
              <a:ea typeface="Century Gothic" charset="0"/>
              <a:cs typeface="Century Gothic" charset="0"/>
            </a:endParaRPr>
          </a:p>
          <a:p>
            <a:pPr algn="r"/>
            <a:r>
              <a:rPr lang="en-US" sz="2000" dirty="0">
                <a:solidFill>
                  <a:schemeClr val="bg1"/>
                </a:solidFill>
                <a:latin typeface="Century Gothic" charset="0"/>
                <a:ea typeface="Century Gothic" charset="0"/>
                <a:cs typeface="Century Gothic" charset="0"/>
              </a:rPr>
              <a:t>Child Welfare SA </a:t>
            </a:r>
            <a:r>
              <a:rPr lang="en-US" sz="2000" dirty="0" smtClean="0">
                <a:solidFill>
                  <a:schemeClr val="bg1"/>
                </a:solidFill>
                <a:latin typeface="Century Gothic" charset="0"/>
                <a:ea typeface="Century Gothic" charset="0"/>
                <a:cs typeface="Century Gothic" charset="0"/>
              </a:rPr>
              <a:t>Grahamstown</a:t>
            </a:r>
          </a:p>
          <a:p>
            <a:pPr algn="r"/>
            <a:r>
              <a:rPr lang="en-US" sz="2000" dirty="0" err="1" smtClean="0">
                <a:solidFill>
                  <a:schemeClr val="bg1"/>
                </a:solidFill>
                <a:latin typeface="Century Gothic" charset="0"/>
                <a:ea typeface="Century Gothic" charset="0"/>
                <a:cs typeface="Century Gothic" charset="0"/>
              </a:rPr>
              <a:t>Ikhaya</a:t>
            </a:r>
            <a:r>
              <a:rPr lang="en-US" sz="2000" dirty="0" smtClean="0">
                <a:solidFill>
                  <a:schemeClr val="bg1"/>
                </a:solidFill>
                <a:latin typeface="Century Gothic" charset="0"/>
                <a:ea typeface="Century Gothic" charset="0"/>
                <a:cs typeface="Century Gothic" charset="0"/>
              </a:rPr>
              <a:t> </a:t>
            </a:r>
            <a:r>
              <a:rPr lang="en-US" sz="2000" dirty="0" err="1">
                <a:solidFill>
                  <a:schemeClr val="bg1"/>
                </a:solidFill>
                <a:latin typeface="Century Gothic" charset="0"/>
                <a:ea typeface="Century Gothic" charset="0"/>
                <a:cs typeface="Century Gothic" charset="0"/>
              </a:rPr>
              <a:t>Losizo</a:t>
            </a:r>
            <a:endParaRPr lang="en-US" sz="2000" dirty="0" smtClean="0">
              <a:solidFill>
                <a:schemeClr val="bg1"/>
              </a:solidFill>
              <a:latin typeface="Century Gothic" charset="0"/>
              <a:ea typeface="Century Gothic" charset="0"/>
              <a:cs typeface="Century Gothic" charset="0"/>
            </a:endParaRPr>
          </a:p>
          <a:p>
            <a:pPr algn="r"/>
            <a:r>
              <a:rPr lang="en-US" sz="3200" dirty="0">
                <a:solidFill>
                  <a:schemeClr val="bg1"/>
                </a:solidFill>
                <a:latin typeface="Century Gothic" charset="0"/>
                <a:ea typeface="Century Gothic" charset="0"/>
                <a:cs typeface="Century Gothic" charset="0"/>
              </a:rPr>
              <a:t>p</a:t>
            </a:r>
            <a:r>
              <a:rPr lang="en-US" sz="3200" dirty="0" smtClean="0">
                <a:solidFill>
                  <a:schemeClr val="bg1"/>
                </a:solidFill>
                <a:latin typeface="Century Gothic" charset="0"/>
                <a:ea typeface="Century Gothic" charset="0"/>
                <a:cs typeface="Century Gothic" charset="0"/>
              </a:rPr>
              <a:t>articipated in the</a:t>
            </a:r>
            <a:endParaRPr lang="en-US" sz="3200" dirty="0">
              <a:solidFill>
                <a:schemeClr val="bg1"/>
              </a:solidFill>
              <a:latin typeface="Century Gothic" charset="0"/>
              <a:ea typeface="Century Gothic" charset="0"/>
              <a:cs typeface="Century Gothic" charset="0"/>
            </a:endParaRPr>
          </a:p>
        </p:txBody>
      </p:sp>
    </p:spTree>
    <p:extLst>
      <p:ext uri="{BB962C8B-B14F-4D97-AF65-F5344CB8AC3E}">
        <p14:creationId xmlns:p14="http://schemas.microsoft.com/office/powerpoint/2010/main" val="7184822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Introducing PowerPoint 201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Introducing PowerPoint 2011.potx</Template>
  <TotalTime>0</TotalTime>
  <Words>4685</Words>
  <Application>Microsoft Macintosh PowerPoint</Application>
  <PresentationFormat>On-screen Show (4:3)</PresentationFormat>
  <Paragraphs>758</Paragraphs>
  <Slides>54</Slides>
  <Notes>54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54</vt:i4>
      </vt:variant>
    </vt:vector>
  </HeadingPairs>
  <TitlesOfParts>
    <vt:vector size="59" baseType="lpstr">
      <vt:lpstr>Arial</vt:lpstr>
      <vt:lpstr>Calibri</vt:lpstr>
      <vt:lpstr>Century Gothic</vt:lpstr>
      <vt:lpstr>KG The Last Time Bubble</vt:lpstr>
      <vt:lpstr>Introducing PowerPoint 2011</vt:lpstr>
      <vt:lpstr>Certificate of completion</vt:lpstr>
      <vt:lpstr>Certificate of participation</vt:lpstr>
      <vt:lpstr>Certificate of participation</vt:lpstr>
      <vt:lpstr>Certificate of participation</vt:lpstr>
      <vt:lpstr>Certificate of participation</vt:lpstr>
      <vt:lpstr>Certificate of participation</vt:lpstr>
      <vt:lpstr>Certificate of participation</vt:lpstr>
      <vt:lpstr>Certificate of participation</vt:lpstr>
      <vt:lpstr>Certificate of participation</vt:lpstr>
      <vt:lpstr>Certificate of completion</vt:lpstr>
      <vt:lpstr>Certificate of completion</vt:lpstr>
      <vt:lpstr>Certificate of participation</vt:lpstr>
      <vt:lpstr>Certificate of participation</vt:lpstr>
      <vt:lpstr>Certificate of participation</vt:lpstr>
      <vt:lpstr>Certificate of participation</vt:lpstr>
      <vt:lpstr>Certificate of participation</vt:lpstr>
      <vt:lpstr>Certificate of participation</vt:lpstr>
      <vt:lpstr>Certificate of completion</vt:lpstr>
      <vt:lpstr>Certificate of completion</vt:lpstr>
      <vt:lpstr>Certificate of completion</vt:lpstr>
      <vt:lpstr>Certificate of completion</vt:lpstr>
      <vt:lpstr>Certificate of completion</vt:lpstr>
      <vt:lpstr>Certificate of participation</vt:lpstr>
      <vt:lpstr>Certificate of completion</vt:lpstr>
      <vt:lpstr>Certificate of completion</vt:lpstr>
      <vt:lpstr>Certificate of participation</vt:lpstr>
      <vt:lpstr>Certificate of participation</vt:lpstr>
      <vt:lpstr>Certificate of participation</vt:lpstr>
      <vt:lpstr>Certificate of completion</vt:lpstr>
      <vt:lpstr>Certificate of completion</vt:lpstr>
      <vt:lpstr>Certificate of completion</vt:lpstr>
      <vt:lpstr>Certificate of completion</vt:lpstr>
      <vt:lpstr>Certificate of participation</vt:lpstr>
      <vt:lpstr>Certificate of participation</vt:lpstr>
      <vt:lpstr>Certificate of participation</vt:lpstr>
      <vt:lpstr>Certificate of completion</vt:lpstr>
      <vt:lpstr>Certificate of completion</vt:lpstr>
      <vt:lpstr>Certificate of completion</vt:lpstr>
      <vt:lpstr>Certificate of completion</vt:lpstr>
      <vt:lpstr>Certificate of completion</vt:lpstr>
      <vt:lpstr>Certificate of completion</vt:lpstr>
      <vt:lpstr>Certificate of completion</vt:lpstr>
      <vt:lpstr>Certificate of completion</vt:lpstr>
      <vt:lpstr>Certificate of completion</vt:lpstr>
      <vt:lpstr>Certificate of completion</vt:lpstr>
      <vt:lpstr>Certificate of completion</vt:lpstr>
      <vt:lpstr>Certificate of completion</vt:lpstr>
      <vt:lpstr>Certificate of completion</vt:lpstr>
      <vt:lpstr>Certificate of completion</vt:lpstr>
      <vt:lpstr>Certificate of completion</vt:lpstr>
      <vt:lpstr>Certificate of completion</vt:lpstr>
      <vt:lpstr>Certificate of completion</vt:lpstr>
      <vt:lpstr>Certificate of completion</vt:lpstr>
      <vt:lpstr>Certificate of completion</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2010-05-03T20:57:59Z</dcterms:created>
  <dcterms:modified xsi:type="dcterms:W3CDTF">2016-05-12T13:00:33Z</dcterms:modified>
</cp:coreProperties>
</file>