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handoutMasterIdLst>
    <p:handoutMasterId r:id="rId44"/>
  </p:handoutMasterIdLst>
  <p:sldIdLst>
    <p:sldId id="256" r:id="rId2"/>
    <p:sldId id="525" r:id="rId3"/>
    <p:sldId id="456" r:id="rId4"/>
    <p:sldId id="455" r:id="rId5"/>
    <p:sldId id="459" r:id="rId6"/>
    <p:sldId id="492" r:id="rId7"/>
    <p:sldId id="493" r:id="rId8"/>
    <p:sldId id="494" r:id="rId9"/>
    <p:sldId id="526" r:id="rId10"/>
    <p:sldId id="507" r:id="rId11"/>
    <p:sldId id="524" r:id="rId12"/>
    <p:sldId id="523" r:id="rId13"/>
    <p:sldId id="497" r:id="rId14"/>
    <p:sldId id="498" r:id="rId15"/>
    <p:sldId id="499" r:id="rId16"/>
    <p:sldId id="500" r:id="rId17"/>
    <p:sldId id="496" r:id="rId18"/>
    <p:sldId id="528" r:id="rId19"/>
    <p:sldId id="536" r:id="rId20"/>
    <p:sldId id="517" r:id="rId21"/>
    <p:sldId id="534" r:id="rId22"/>
    <p:sldId id="535" r:id="rId23"/>
    <p:sldId id="529" r:id="rId24"/>
    <p:sldId id="527" r:id="rId25"/>
    <p:sldId id="521" r:id="rId26"/>
    <p:sldId id="530" r:id="rId27"/>
    <p:sldId id="522" r:id="rId28"/>
    <p:sldId id="508" r:id="rId29"/>
    <p:sldId id="509" r:id="rId30"/>
    <p:sldId id="510" r:id="rId31"/>
    <p:sldId id="518" r:id="rId32"/>
    <p:sldId id="511" r:id="rId33"/>
    <p:sldId id="512" r:id="rId34"/>
    <p:sldId id="520" r:id="rId35"/>
    <p:sldId id="514" r:id="rId36"/>
    <p:sldId id="515" r:id="rId37"/>
    <p:sldId id="519" r:id="rId38"/>
    <p:sldId id="531" r:id="rId39"/>
    <p:sldId id="533" r:id="rId40"/>
    <p:sldId id="532" r:id="rId41"/>
    <p:sldId id="484"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lony Gr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4" autoAdjust="0"/>
    <p:restoredTop sz="95141" autoAdjust="0"/>
  </p:normalViewPr>
  <p:slideViewPr>
    <p:cSldViewPr>
      <p:cViewPr>
        <p:scale>
          <a:sx n="95" d="100"/>
          <a:sy n="95" d="100"/>
        </p:scale>
        <p:origin x="1832" y="288"/>
      </p:cViewPr>
      <p:guideLst>
        <p:guide orient="horz" pos="2160"/>
        <p:guide pos="2880"/>
      </p:guideLst>
    </p:cSldViewPr>
  </p:slideViewPr>
  <p:outlineViewPr>
    <p:cViewPr>
      <p:scale>
        <a:sx n="33" d="100"/>
        <a:sy n="33" d="100"/>
      </p:scale>
      <p:origin x="0" y="39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A68C39C-3178-4D0C-931F-5E2553A3EC8F}" type="datetimeFigureOut">
              <a:rPr lang="en-US" smtClean="0"/>
              <a:t>7/5/17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960743-97CB-4F6D-BD56-F920467721F2}" type="datetimeFigureOut">
              <a:rPr lang="en-GB" smtClean="0"/>
              <a:t>05/07/2017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A7FA06B-B4EA-4159-9303-65CD38B1026E}" type="slidenum">
              <a:rPr lang="en-GB" smtClean="0"/>
              <a:t>‹#›</a:t>
            </a:fld>
            <a:endParaRPr lang="en-GB"/>
          </a:p>
        </p:txBody>
      </p:sp>
    </p:spTree>
    <p:extLst>
      <p:ext uri="{BB962C8B-B14F-4D97-AF65-F5344CB8AC3E}">
        <p14:creationId xmlns:p14="http://schemas.microsoft.com/office/powerpoint/2010/main" val="32107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FA06B-B4EA-4159-9303-65CD38B1026E}" type="slidenum">
              <a:rPr lang="en-GB" smtClean="0"/>
              <a:t>1</a:t>
            </a:fld>
            <a:endParaRPr lang="en-GB"/>
          </a:p>
        </p:txBody>
      </p:sp>
    </p:spTree>
    <p:extLst>
      <p:ext uri="{BB962C8B-B14F-4D97-AF65-F5344CB8AC3E}">
        <p14:creationId xmlns:p14="http://schemas.microsoft.com/office/powerpoint/2010/main" val="397856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FA06B-B4EA-4159-9303-65CD38B1026E}" type="slidenum">
              <a:rPr lang="en-GB" smtClean="0"/>
              <a:t>4</a:t>
            </a:fld>
            <a:endParaRPr lang="en-GB"/>
          </a:p>
        </p:txBody>
      </p:sp>
    </p:spTree>
    <p:extLst>
      <p:ext uri="{BB962C8B-B14F-4D97-AF65-F5344CB8AC3E}">
        <p14:creationId xmlns:p14="http://schemas.microsoft.com/office/powerpoint/2010/main" val="215266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402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53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756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685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36875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NEW_SANC_LOGO_HIGH_QUAL.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1292" y="404664"/>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313368"/>
            <a:ext cx="8229601" cy="1143200"/>
          </a:xfrm>
          <a:prstGeom prst="rect">
            <a:avLst/>
          </a:prstGeom>
        </p:spPr>
        <p:txBody>
          <a:bodyPr lIns="91425" tIns="91425" rIns="91425" bIns="91425" anchor="t" anchorCtr="0"/>
          <a:lstStyle>
            <a:lvl1pPr lvl="0" algn="l">
              <a:spcBef>
                <a:spcPts val="0"/>
              </a:spcBef>
              <a:defRPr>
                <a:latin typeface="Chalkduster" charset="0"/>
                <a:ea typeface="Chalkduster" charset="0"/>
                <a:cs typeface="Chalkduste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body" idx="1" hasCustomPrompt="1"/>
          </p:nvPr>
        </p:nvSpPr>
        <p:spPr>
          <a:xfrm>
            <a:off x="457200" y="1548766"/>
            <a:ext cx="8229600" cy="4903469"/>
          </a:xfrm>
          <a:prstGeom prst="rect">
            <a:avLst/>
          </a:prstGeom>
        </p:spPr>
        <p:txBody>
          <a:bodyPr lIns="91425" tIns="91425" rIns="91425" bIns="91425" anchor="t" anchorCtr="0"/>
          <a:lstStyle>
            <a:lvl1pPr marL="209556" lvl="0" indent="-205159">
              <a:spcBef>
                <a:spcPts val="0"/>
              </a:spcBef>
              <a:tabLst/>
              <a:defRPr sz="2215">
                <a:latin typeface="Chalkboard" charset="0"/>
                <a:ea typeface="Chalkboard" charset="0"/>
                <a:cs typeface="Chalkboard" charset="0"/>
              </a:defRPr>
            </a:lvl1pPr>
            <a:lvl2pPr lvl="1">
              <a:spcBef>
                <a:spcPts val="0"/>
              </a:spcBef>
              <a:defRPr/>
            </a:lvl2pPr>
            <a:lvl3pPr lvl="2">
              <a:spcBef>
                <a:spcPts val="0"/>
              </a:spcBef>
              <a:defRPr/>
            </a:lvl3pPr>
            <a:lvl4pPr marL="526087" lvl="3" indent="-316531">
              <a:spcBef>
                <a:spcPts val="0"/>
              </a:spcBef>
              <a:buFont typeface="Wingdings" charset="2"/>
              <a:buChar char="§"/>
              <a:tabLst/>
              <a:defRPr>
                <a:latin typeface="Chalkboard" charset="0"/>
                <a:ea typeface="Chalkboard" charset="0"/>
                <a:cs typeface="Chalkboard" charset="0"/>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smtClean="0"/>
              <a:t>Line 1</a:t>
            </a:r>
          </a:p>
          <a:p>
            <a:pPr lvl="3"/>
            <a:r>
              <a:rPr lang="en-US" dirty="0" smtClean="0"/>
              <a:t>Line 2</a:t>
            </a:r>
          </a:p>
          <a:p>
            <a:endParaRPr dirty="0"/>
          </a:p>
        </p:txBody>
      </p:sp>
      <p:sp>
        <p:nvSpPr>
          <p:cNvPr id="4" name="Shape 73"/>
          <p:cNvSpPr/>
          <p:nvPr userDrawn="1"/>
        </p:nvSpPr>
        <p:spPr>
          <a:xfrm>
            <a:off x="7986932" y="157290"/>
            <a:ext cx="1004365" cy="1015065"/>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endParaRPr sz="1643"/>
          </a:p>
        </p:txBody>
      </p:sp>
    </p:spTree>
    <p:extLst>
      <p:ext uri="{BB962C8B-B14F-4D97-AF65-F5344CB8AC3E}">
        <p14:creationId xmlns:p14="http://schemas.microsoft.com/office/powerpoint/2010/main" val="208855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619124"/>
            <a:ext cx="7772400" cy="1546399"/>
          </a:xfrm>
          <a:prstGeom prst="rect">
            <a:avLst/>
          </a:prstGeom>
        </p:spPr>
        <p:txBody>
          <a:bodyPr lIns="91425" tIns="91425" rIns="91425" bIns="91425" anchor="b" anchorCtr="0"/>
          <a:lstStyle>
            <a:lvl1pPr lvl="0" algn="ctr" rtl="0">
              <a:spcBef>
                <a:spcPts val="0"/>
              </a:spcBef>
              <a:buSzPct val="100000"/>
              <a:defRPr sz="4062">
                <a:latin typeface="Chalkduster" charset="0"/>
                <a:ea typeface="Chalkduster" charset="0"/>
                <a:cs typeface="Chalkduster" charset="0"/>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dirty="0"/>
          </a:p>
        </p:txBody>
      </p:sp>
      <p:sp>
        <p:nvSpPr>
          <p:cNvPr id="12" name="Shape 12"/>
          <p:cNvSpPr txBox="1">
            <a:spLocks noGrp="1"/>
          </p:cNvSpPr>
          <p:nvPr>
            <p:ph type="subTitle" idx="1"/>
          </p:nvPr>
        </p:nvSpPr>
        <p:spPr>
          <a:xfrm>
            <a:off x="685800" y="4193139"/>
            <a:ext cx="7772400" cy="1046399"/>
          </a:xfrm>
          <a:prstGeom prst="rect">
            <a:avLst/>
          </a:prstGeom>
        </p:spPr>
        <p:txBody>
          <a:bodyPr lIns="91425" tIns="91425" rIns="91425" bIns="91425" anchor="t" anchorCtr="0"/>
          <a:lstStyle>
            <a:lvl1pPr lvl="0" algn="ctr" rtl="0">
              <a:spcBef>
                <a:spcPts val="0"/>
              </a:spcBef>
              <a:buNone/>
              <a:defRPr>
                <a:latin typeface="Chalkduster" charset="0"/>
                <a:ea typeface="Chalkduster" charset="0"/>
                <a:cs typeface="Chalkduster" charset="0"/>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dirty="0"/>
          </a:p>
        </p:txBody>
      </p:sp>
    </p:spTree>
    <p:extLst>
      <p:ext uri="{BB962C8B-B14F-4D97-AF65-F5344CB8AC3E}">
        <p14:creationId xmlns:p14="http://schemas.microsoft.com/office/powerpoint/2010/main" val="58811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043608" y="260648"/>
            <a:ext cx="7848872" cy="1252728"/>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userDrawn="1"/>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55576" y="1486725"/>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59632" y="3032449"/>
            <a:ext cx="6417734" cy="939801"/>
          </a:xfrm>
        </p:spPr>
        <p:txBody>
          <a:bodyPr anchor="b">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5" name="Picture 14" descr="NEW_SANC_LOGO_HIGH_QUAL.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28384" y="374623"/>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1772816"/>
            <a:ext cx="382219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1772816"/>
            <a:ext cx="382219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1781126"/>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7332" y="2564904"/>
            <a:ext cx="3820055"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781125"/>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4904"/>
            <a:ext cx="3822192"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7" name="Group 16"/>
          <p:cNvGrpSpPr/>
          <p:nvPr userDrawn="1"/>
        </p:nvGrpSpPr>
        <p:grpSpPr>
          <a:xfrm>
            <a:off x="180776" y="188640"/>
            <a:ext cx="8783712" cy="1944217"/>
            <a:chOff x="180776" y="188640"/>
            <a:chExt cx="8783712" cy="1944217"/>
          </a:xfrm>
        </p:grpSpPr>
        <p:sp>
          <p:nvSpPr>
            <p:cNvPr id="5" name="Rounded Rectangle 4"/>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ounded Rectangle 11"/>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15"/>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2014" y="270601"/>
              <a:ext cx="671594" cy="926151"/>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userDrawn="1"/>
        </p:nvGrpSpPr>
        <p:grpSpPr>
          <a:xfrm>
            <a:off x="180776" y="188640"/>
            <a:ext cx="8783712" cy="1944217"/>
            <a:chOff x="180776" y="188640"/>
            <a:chExt cx="8783712" cy="1944217"/>
          </a:xfrm>
        </p:grpSpPr>
        <p:sp>
          <p:nvSpPr>
            <p:cNvPr id="17" name="Rounded Rectangle 16"/>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ounded Rectangle 17"/>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 name="Freeform 23"/>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1" name="Picture 30"/>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2014" y="270601"/>
              <a:ext cx="671594" cy="926151"/>
            </a:xfrm>
            <a:prstGeom prst="rect">
              <a:avLst/>
            </a:prstGeom>
            <a:noFill/>
            <a:ln>
              <a:noFill/>
            </a:ln>
          </p:spPr>
        </p:pic>
      </p:grpSp>
      <p:sp>
        <p:nvSpPr>
          <p:cNvPr id="22" name="Title 21"/>
          <p:cNvSpPr>
            <a:spLocks noGrp="1"/>
          </p:cNvSpPr>
          <p:nvPr>
            <p:ph type="title"/>
          </p:nvPr>
        </p:nvSpPr>
        <p:spPr>
          <a:xfrm>
            <a:off x="914400" y="1556792"/>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574356"/>
            <a:ext cx="3904076" cy="4064444"/>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395536" y="1124744"/>
            <a:ext cx="4320480" cy="3528392"/>
          </a:xfrm>
          <a:prstGeom prst="roundRect">
            <a:avLst>
              <a:gd name="adj" fmla="val 3924"/>
            </a:avLst>
          </a:prstGeom>
          <a:solidFill>
            <a:schemeClr val="accent5"/>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51520" y="188640"/>
            <a:ext cx="8783712" cy="1830761"/>
            <a:chOff x="251520" y="188640"/>
            <a:chExt cx="8783712" cy="1830761"/>
          </a:xfrm>
        </p:grpSpPr>
        <p:sp>
          <p:nvSpPr>
            <p:cNvPr id="16" name="Rounded Rectangle 15"/>
            <p:cNvSpPr/>
            <p:nvPr userDrawn="1"/>
          </p:nvSpPr>
          <p:spPr>
            <a:xfrm>
              <a:off x="268544" y="404664"/>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ounded Rectangle 21"/>
            <p:cNvSpPr/>
            <p:nvPr/>
          </p:nvSpPr>
          <p:spPr>
            <a:xfrm>
              <a:off x="268544" y="188640"/>
              <a:ext cx="8695944" cy="71323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p:cNvSpPr>
              <a:spLocks/>
            </p:cNvSpPr>
            <p:nvPr/>
          </p:nvSpPr>
          <p:spPr bwMode="hidden">
            <a:xfrm>
              <a:off x="4355976" y="316943"/>
              <a:ext cx="4590922" cy="106156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hidden">
            <a:xfrm>
              <a:off x="268545" y="188640"/>
              <a:ext cx="4955896"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hidden">
            <a:xfrm>
              <a:off x="1043608" y="260648"/>
              <a:ext cx="3864381" cy="136028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7" name="Freeform 26"/>
            <p:cNvSpPr>
              <a:spLocks/>
            </p:cNvSpPr>
            <p:nvPr/>
          </p:nvSpPr>
          <p:spPr bwMode="hidden">
            <a:xfrm>
              <a:off x="251520" y="1124744"/>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hidden">
            <a:xfrm rot="11251488">
              <a:off x="5512472" y="908721"/>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userDrawn="1">
            <p:ph type="title"/>
          </p:nvPr>
        </p:nvSpPr>
        <p:spPr>
          <a:xfrm>
            <a:off x="1298730" y="304064"/>
            <a:ext cx="7643192" cy="1252728"/>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userDrawn="1">
            <p:ph type="body" idx="1"/>
          </p:nvPr>
        </p:nvSpPr>
        <p:spPr>
          <a:xfrm>
            <a:off x="352596" y="1774065"/>
            <a:ext cx="8611892" cy="48354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NEW_SANC_LOGO_HIGH_QUAL.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51520" y="188640"/>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r" defTabSz="914400" rtl="0" eaLnBrk="1" latinLnBrk="0" hangingPunct="1">
        <a:spcBef>
          <a:spcPct val="0"/>
        </a:spcBef>
        <a:buNone/>
        <a:defRPr sz="3200" kern="1200" normalizeH="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1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chor="ctr" anchorCtr="1">
            <a:normAutofit/>
          </a:bodyPr>
          <a:lstStyle/>
          <a:p>
            <a:r>
              <a:rPr lang="en-GB" sz="3200" b="1" cap="all" dirty="0"/>
              <a:t>After school maths clubs: INVESTIGATING learner progression in an EXPANDING intervention model </a:t>
            </a:r>
          </a:p>
        </p:txBody>
      </p:sp>
      <p:sp>
        <p:nvSpPr>
          <p:cNvPr id="8" name="Subtitle 7"/>
          <p:cNvSpPr>
            <a:spLocks noGrp="1"/>
          </p:cNvSpPr>
          <p:nvPr>
            <p:ph type="subTitle" idx="1"/>
          </p:nvPr>
        </p:nvSpPr>
        <p:spPr/>
        <p:txBody>
          <a:bodyPr>
            <a:noAutofit/>
          </a:bodyPr>
          <a:lstStyle/>
          <a:p>
            <a:r>
              <a:rPr lang="en-US" dirty="0"/>
              <a:t>Debbie Stott, Mellony Graven, </a:t>
            </a:r>
            <a:r>
              <a:rPr lang="en-US" dirty="0" err="1"/>
              <a:t>Nolunthu</a:t>
            </a:r>
            <a:r>
              <a:rPr lang="en-US" dirty="0"/>
              <a:t> </a:t>
            </a:r>
            <a:r>
              <a:rPr lang="en-US" dirty="0" err="1"/>
              <a:t>Baart</a:t>
            </a:r>
            <a:r>
              <a:rPr lang="en-US" dirty="0"/>
              <a:t>, </a:t>
            </a:r>
            <a:r>
              <a:rPr lang="en-US" dirty="0" err="1"/>
              <a:t>Gasenakeletso</a:t>
            </a:r>
            <a:r>
              <a:rPr lang="en-US" dirty="0"/>
              <a:t> Hebe, </a:t>
            </a:r>
            <a:r>
              <a:rPr lang="en-US" dirty="0" err="1"/>
              <a:t>Zanele</a:t>
            </a:r>
            <a:r>
              <a:rPr lang="en-US" dirty="0"/>
              <a:t> Mofu </a:t>
            </a:r>
            <a:endParaRPr lang="en-US" dirty="0" smtClean="0"/>
          </a:p>
          <a:p>
            <a:endParaRPr lang="en-US" sz="2800" b="1" dirty="0" smtClean="0">
              <a:solidFill>
                <a:schemeClr val="tx1"/>
              </a:solidFill>
              <a:ea typeface="Calibri"/>
              <a:cs typeface="Times New Roman"/>
            </a:endParaRPr>
          </a:p>
          <a:p>
            <a:r>
              <a:rPr lang="en-US" b="1" dirty="0" smtClean="0">
                <a:solidFill>
                  <a:schemeClr val="tx1"/>
                </a:solidFill>
                <a:ea typeface="Calibri"/>
                <a:cs typeface="Times New Roman"/>
              </a:rPr>
              <a:t>AMESA, January 2017</a:t>
            </a:r>
            <a:endParaRPr lang="en-US" sz="2400" b="1" dirty="0">
              <a:solidFill>
                <a:schemeClr val="tx1"/>
              </a:solidFill>
              <a:ea typeface="Calibri"/>
              <a:cs typeface="Times New Roman"/>
            </a:endParaRPr>
          </a:p>
          <a:p>
            <a:pPr algn="l"/>
            <a:endParaRPr lang="en-GB" sz="3200" dirty="0">
              <a:solidFill>
                <a:schemeClr val="tx1"/>
              </a:solidFill>
            </a:endParaRPr>
          </a:p>
        </p:txBody>
      </p:sp>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520" y="5733256"/>
            <a:ext cx="2836390" cy="7200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42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Pushing for Progression programme - overview</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07" y="2884332"/>
            <a:ext cx="5235579" cy="4045675"/>
          </a:xfrm>
          <a:prstGeom prst="rect">
            <a:avLst/>
          </a:prstGeom>
        </p:spPr>
      </p:pic>
    </p:spTree>
    <p:extLst>
      <p:ext uri="{BB962C8B-B14F-4D97-AF65-F5344CB8AC3E}">
        <p14:creationId xmlns:p14="http://schemas.microsoft.com/office/powerpoint/2010/main" val="20428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Club programme design origin:</a:t>
            </a:r>
          </a:p>
          <a:p>
            <a:pPr lvl="1"/>
            <a:r>
              <a:rPr lang="en-US" dirty="0" smtClean="0"/>
              <a:t>In Stott’s PhD research in 2 clubs</a:t>
            </a:r>
          </a:p>
          <a:p>
            <a:pPr lvl="1"/>
            <a:r>
              <a:rPr lang="en-ZA" dirty="0"/>
              <a:t>Based </a:t>
            </a:r>
            <a:r>
              <a:rPr lang="en-ZA" dirty="0" smtClean="0"/>
              <a:t>on broad </a:t>
            </a:r>
            <a:r>
              <a:rPr lang="en-ZA" dirty="0"/>
              <a:t>perspective of Vygotskian learning and </a:t>
            </a:r>
            <a:r>
              <a:rPr lang="en-ZA" dirty="0" smtClean="0"/>
              <a:t>development (see 2016 SAARMSTE paper)</a:t>
            </a:r>
            <a:endParaRPr lang="en-ZA" dirty="0"/>
          </a:p>
          <a:p>
            <a:pPr lvl="2"/>
            <a:r>
              <a:rPr lang="en-ZA" dirty="0"/>
              <a:t>Sfard’s (1998) early work with learning metaphors</a:t>
            </a:r>
          </a:p>
          <a:p>
            <a:pPr lvl="2"/>
            <a:r>
              <a:rPr lang="en-ZA" dirty="0" err="1"/>
              <a:t>Valsiner’s</a:t>
            </a:r>
            <a:r>
              <a:rPr lang="en-ZA" dirty="0"/>
              <a:t> (1997) zone theory</a:t>
            </a:r>
          </a:p>
          <a:p>
            <a:pPr lvl="2"/>
            <a:r>
              <a:rPr lang="en-ZA" dirty="0"/>
              <a:t>Kilpatrick et al. (2001) Mathematical </a:t>
            </a:r>
            <a:r>
              <a:rPr lang="en-ZA" dirty="0" smtClean="0"/>
              <a:t>proficiency</a:t>
            </a:r>
          </a:p>
          <a:p>
            <a:pPr lvl="1"/>
            <a:r>
              <a:rPr lang="en-US" dirty="0" smtClean="0"/>
              <a:t>PfP structure and content arose from:</a:t>
            </a:r>
          </a:p>
          <a:p>
            <a:pPr lvl="2"/>
            <a:r>
              <a:rPr lang="en-US" dirty="0" smtClean="0"/>
              <a:t>Experiences of working with after-care centres and other educators in Grahamstown &amp; beyond</a:t>
            </a:r>
          </a:p>
        </p:txBody>
      </p:sp>
      <p:sp>
        <p:nvSpPr>
          <p:cNvPr id="4" name="Title 3"/>
          <p:cNvSpPr>
            <a:spLocks noGrp="1"/>
          </p:cNvSpPr>
          <p:nvPr>
            <p:ph type="title"/>
          </p:nvPr>
        </p:nvSpPr>
        <p:spPr/>
        <p:txBody>
          <a:bodyPr/>
          <a:lstStyle/>
          <a:p>
            <a:r>
              <a:rPr lang="en-US" dirty="0"/>
              <a:t>Design of club programme and evolution of the PfP</a:t>
            </a:r>
          </a:p>
        </p:txBody>
      </p:sp>
      <p:sp>
        <p:nvSpPr>
          <p:cNvPr id="6" name="TextBox 5"/>
          <p:cNvSpPr txBox="1"/>
          <p:nvPr/>
        </p:nvSpPr>
        <p:spPr>
          <a:xfrm rot="16200000">
            <a:off x="6064622" y="3907032"/>
            <a:ext cx="5655715" cy="246221"/>
          </a:xfrm>
          <a:prstGeom prst="rect">
            <a:avLst/>
          </a:prstGeom>
          <a:noFill/>
        </p:spPr>
        <p:txBody>
          <a:bodyPr wrap="none" rtlCol="0">
            <a:spAutoFit/>
          </a:bodyPr>
          <a:lstStyle/>
          <a:p>
            <a:r>
              <a:rPr lang="en-ZA" sz="1000" dirty="0"/>
              <a:t>Five years on: learning programme design for primary after-school maths clubs in South Africa</a:t>
            </a:r>
            <a:r>
              <a:rPr lang="en-US" sz="1000" dirty="0"/>
              <a:t> </a:t>
            </a:r>
          </a:p>
        </p:txBody>
      </p:sp>
    </p:spTree>
    <p:extLst>
      <p:ext uri="{BB962C8B-B14F-4D97-AF65-F5344CB8AC3E}">
        <p14:creationId xmlns:p14="http://schemas.microsoft.com/office/powerpoint/2010/main" val="122557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25" y="1772816"/>
            <a:ext cx="9067176" cy="1922310"/>
          </a:xfrm>
        </p:spPr>
        <p:txBody>
          <a:bodyPr>
            <a:normAutofit fontScale="85000" lnSpcReduction="20000"/>
          </a:bodyPr>
          <a:lstStyle/>
          <a:p>
            <a:r>
              <a:rPr lang="en-GB" dirty="0" smtClean="0"/>
              <a:t>16-week programme (</a:t>
            </a:r>
            <a:r>
              <a:rPr lang="en-GB" dirty="0" err="1" smtClean="0"/>
              <a:t>approx</a:t>
            </a:r>
            <a:r>
              <a:rPr lang="en-GB" dirty="0" smtClean="0"/>
              <a:t> 2 </a:t>
            </a:r>
            <a:r>
              <a:rPr lang="en-GB" dirty="0"/>
              <a:t>school </a:t>
            </a:r>
            <a:r>
              <a:rPr lang="en-GB" dirty="0" smtClean="0"/>
              <a:t>terms)</a:t>
            </a:r>
          </a:p>
          <a:p>
            <a:pPr lvl="1"/>
            <a:r>
              <a:rPr lang="en-GB" dirty="0" smtClean="0"/>
              <a:t>15-week programme can be run twice a year with different groups </a:t>
            </a:r>
            <a:r>
              <a:rPr lang="en-GB" smtClean="0"/>
              <a:t>of learners or </a:t>
            </a:r>
            <a:r>
              <a:rPr lang="en-GB" dirty="0" smtClean="0"/>
              <a:t>extended with </a:t>
            </a:r>
            <a:r>
              <a:rPr lang="en-GB" smtClean="0"/>
              <a:t>same learners</a:t>
            </a:r>
            <a:endParaRPr lang="en-GB" dirty="0" smtClean="0"/>
          </a:p>
          <a:p>
            <a:r>
              <a:rPr lang="en-GB" dirty="0" smtClean="0"/>
              <a:t>1st </a:t>
            </a:r>
            <a:r>
              <a:rPr lang="en-GB" dirty="0"/>
              <a:t>workshop </a:t>
            </a:r>
            <a:r>
              <a:rPr lang="en-GB" dirty="0" smtClean="0"/>
              <a:t>session - one </a:t>
            </a:r>
            <a:r>
              <a:rPr lang="en-GB" dirty="0"/>
              <a:t>week before the programme </a:t>
            </a:r>
            <a:r>
              <a:rPr lang="en-GB" dirty="0" smtClean="0"/>
              <a:t>starts</a:t>
            </a:r>
          </a:p>
        </p:txBody>
      </p:sp>
      <p:sp>
        <p:nvSpPr>
          <p:cNvPr id="4" name="Title 3"/>
          <p:cNvSpPr>
            <a:spLocks noGrp="1"/>
          </p:cNvSpPr>
          <p:nvPr>
            <p:ph type="title"/>
          </p:nvPr>
        </p:nvSpPr>
        <p:spPr/>
        <p:txBody>
          <a:bodyPr/>
          <a:lstStyle/>
          <a:p>
            <a:r>
              <a:rPr lang="en-US" dirty="0" smtClean="0"/>
              <a:t>Overview of the programme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22785935"/>
              </p:ext>
            </p:extLst>
          </p:nvPr>
        </p:nvGraphicFramePr>
        <p:xfrm>
          <a:off x="76824" y="3962400"/>
          <a:ext cx="9067176" cy="2895600"/>
        </p:xfrm>
        <a:graphic>
          <a:graphicData uri="http://schemas.openxmlformats.org/drawingml/2006/table">
            <a:tbl>
              <a:tblPr firstRow="1" firstCol="1" bandRow="1">
                <a:tableStyleId>{69012ECD-51FC-41F1-AA8D-1B2483CD663E}</a:tableStyleId>
              </a:tblPr>
              <a:tblGrid>
                <a:gridCol w="1903226"/>
                <a:gridCol w="1118262"/>
                <a:gridCol w="1888827"/>
                <a:gridCol w="1134017"/>
                <a:gridCol w="1784630"/>
                <a:gridCol w="1238214"/>
              </a:tblGrid>
              <a:tr h="138995">
                <a:tc>
                  <a:txBody>
                    <a:bodyPr/>
                    <a:lstStyle/>
                    <a:p>
                      <a:pPr>
                        <a:spcBef>
                          <a:spcPts val="200"/>
                        </a:spcBef>
                        <a:spcAft>
                          <a:spcPts val="200"/>
                        </a:spcAft>
                      </a:pPr>
                      <a:r>
                        <a:rPr lang="en-GB" sz="1200" spc="-10" dirty="0">
                          <a:effectLst/>
                        </a:rPr>
                        <a:t>Week 0</a:t>
                      </a:r>
                      <a:endParaRPr lang="en-US" sz="1200" spc="-10" dirty="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Weeks 1 to 3</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Week 3</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Weeks 4 to 9</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dirty="0">
                          <a:effectLst/>
                        </a:rPr>
                        <a:t>Week 9</a:t>
                      </a:r>
                      <a:endParaRPr lang="en-US" sz="1200" spc="-10" dirty="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Weeks 10 to 15</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7990">
                <a:tc>
                  <a:txBody>
                    <a:bodyPr/>
                    <a:lstStyle/>
                    <a:p>
                      <a:pPr>
                        <a:spcBef>
                          <a:spcPts val="200"/>
                        </a:spcBef>
                        <a:spcAft>
                          <a:spcPts val="200"/>
                        </a:spcAft>
                      </a:pPr>
                      <a:r>
                        <a:rPr lang="en-GB" sz="1200" spc="-10" dirty="0">
                          <a:effectLst/>
                        </a:rPr>
                        <a:t>Workshop One</a:t>
                      </a:r>
                      <a:endParaRPr lang="en-US" sz="1200" spc="-10" dirty="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dirty="0">
                          <a:effectLst/>
                        </a:rPr>
                        <a:t>Run 3 weekly club </a:t>
                      </a:r>
                      <a:r>
                        <a:rPr lang="en-GB" sz="1200" spc="-10" dirty="0" smtClean="0">
                          <a:effectLst/>
                        </a:rPr>
                        <a:t>sessions</a:t>
                      </a:r>
                    </a:p>
                    <a:p>
                      <a:pPr>
                        <a:spcBef>
                          <a:spcPts val="200"/>
                        </a:spcBef>
                        <a:spcAft>
                          <a:spcPts val="200"/>
                        </a:spcAft>
                      </a:pPr>
                      <a:endParaRPr lang="en-US" sz="1200" spc="-10" dirty="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Workshop Two</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Run 6 weekly club sessions</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Workshop Three</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Run 6  weekly club sessions</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288464">
                <a:tc>
                  <a:txBody>
                    <a:bodyPr/>
                    <a:lstStyle/>
                    <a:p>
                      <a:pPr>
                        <a:spcBef>
                          <a:spcPts val="200"/>
                        </a:spcBef>
                        <a:spcAft>
                          <a:spcPts val="200"/>
                        </a:spcAft>
                      </a:pPr>
                      <a:r>
                        <a:rPr lang="en-GB" sz="1200" spc="-10" dirty="0">
                          <a:effectLst/>
                        </a:rPr>
                        <a:t>Orientation</a:t>
                      </a:r>
                      <a:endParaRPr lang="en-US" sz="1200" spc="-10" dirty="0">
                        <a:effectLst/>
                      </a:endParaRPr>
                    </a:p>
                    <a:p>
                      <a:pPr>
                        <a:spcBef>
                          <a:spcPts val="200"/>
                        </a:spcBef>
                        <a:spcAft>
                          <a:spcPts val="200"/>
                        </a:spcAft>
                      </a:pPr>
                      <a:r>
                        <a:rPr lang="en-GB" sz="1200" spc="-10" dirty="0">
                          <a:effectLst/>
                        </a:rPr>
                        <a:t>Why progression?</a:t>
                      </a:r>
                      <a:endParaRPr lang="en-US" sz="1200" spc="-10" dirty="0">
                        <a:effectLst/>
                      </a:endParaRPr>
                    </a:p>
                    <a:p>
                      <a:pPr>
                        <a:spcBef>
                          <a:spcPts val="200"/>
                        </a:spcBef>
                        <a:spcAft>
                          <a:spcPts val="200"/>
                        </a:spcAft>
                      </a:pPr>
                      <a:r>
                        <a:rPr lang="en-GB" sz="1200" spc="-10" dirty="0" smtClean="0">
                          <a:effectLst/>
                        </a:rPr>
                        <a:t>Progression spectra</a:t>
                      </a:r>
                      <a:endParaRPr lang="en-US" sz="1200" spc="-10" dirty="0">
                        <a:effectLst/>
                      </a:endParaRPr>
                    </a:p>
                    <a:p>
                      <a:pPr>
                        <a:spcBef>
                          <a:spcPts val="200"/>
                        </a:spcBef>
                        <a:spcAft>
                          <a:spcPts val="200"/>
                        </a:spcAft>
                      </a:pPr>
                      <a:r>
                        <a:rPr lang="en-GB" sz="1200" spc="-10" dirty="0">
                          <a:effectLst/>
                        </a:rPr>
                        <a:t>Assessments and profiling</a:t>
                      </a:r>
                      <a:endParaRPr lang="en-US" sz="1200" spc="-10" dirty="0">
                        <a:effectLst/>
                      </a:endParaRPr>
                    </a:p>
                    <a:p>
                      <a:pPr>
                        <a:spcBef>
                          <a:spcPts val="200"/>
                        </a:spcBef>
                        <a:spcAft>
                          <a:spcPts val="200"/>
                        </a:spcAft>
                      </a:pPr>
                      <a:r>
                        <a:rPr lang="en-GB" sz="1200" spc="-10" dirty="0">
                          <a:effectLst/>
                        </a:rPr>
                        <a:t>In-depth look at the programme for 1</a:t>
                      </a:r>
                      <a:r>
                        <a:rPr lang="en-GB" sz="1200" spc="-10" baseline="30000" dirty="0">
                          <a:effectLst/>
                        </a:rPr>
                        <a:t>st</a:t>
                      </a:r>
                      <a:r>
                        <a:rPr lang="en-GB" sz="1200" spc="-10" dirty="0">
                          <a:effectLst/>
                        </a:rPr>
                        <a:t> 3 clubs</a:t>
                      </a:r>
                      <a:endParaRPr lang="en-US" sz="1200" spc="-10" dirty="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1</a:t>
                      </a:r>
                      <a:r>
                        <a:rPr lang="en-GB" sz="1200" spc="-10" baseline="30000">
                          <a:effectLst/>
                        </a:rPr>
                        <a:t>st</a:t>
                      </a:r>
                      <a:r>
                        <a:rPr lang="en-GB" sz="1200" spc="-10">
                          <a:effectLst/>
                        </a:rPr>
                        <a:t> session: administer assessment and profile learners</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In-depth look at the programme for next 6 clubs with a focus on addition and subtraction</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On-going informal assessment and profiling of learner progress</a:t>
                      </a:r>
                      <a:endParaRPr lang="en-US" sz="1200" spc="-10">
                        <a:effectLst/>
                      </a:endParaRPr>
                    </a:p>
                    <a:p>
                      <a:pPr>
                        <a:spcBef>
                          <a:spcPts val="200"/>
                        </a:spcBef>
                        <a:spcAft>
                          <a:spcPts val="200"/>
                        </a:spcAft>
                      </a:pPr>
                      <a:r>
                        <a:rPr lang="en-GB" sz="1200" spc="-10">
                          <a:effectLst/>
                        </a:rPr>
                        <a:t> </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a:effectLst/>
                        </a:rPr>
                        <a:t>In-depth look at the programme for next 6 clubs with a focus on multiplication and division</a:t>
                      </a:r>
                      <a:endParaRPr lang="en-US" sz="1200" spc="-1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200"/>
                        </a:spcBef>
                        <a:spcAft>
                          <a:spcPts val="200"/>
                        </a:spcAft>
                      </a:pPr>
                      <a:r>
                        <a:rPr lang="en-GB" sz="1200" spc="-10" dirty="0">
                          <a:effectLst/>
                        </a:rPr>
                        <a:t>On-going informal assessment and profiling of learner progress</a:t>
                      </a:r>
                      <a:endParaRPr lang="en-US" sz="1200" spc="-10" dirty="0">
                        <a:effectLst/>
                      </a:endParaRPr>
                    </a:p>
                    <a:p>
                      <a:pPr>
                        <a:spcBef>
                          <a:spcPts val="200"/>
                        </a:spcBef>
                        <a:spcAft>
                          <a:spcPts val="200"/>
                        </a:spcAft>
                      </a:pPr>
                      <a:r>
                        <a:rPr lang="en-GB" sz="1200" spc="-10" dirty="0">
                          <a:effectLst/>
                        </a:rPr>
                        <a:t> </a:t>
                      </a:r>
                      <a:endParaRPr lang="en-US" sz="1200" spc="-10" dirty="0">
                        <a:effectLst/>
                      </a:endParaRPr>
                    </a:p>
                    <a:p>
                      <a:pPr>
                        <a:spcBef>
                          <a:spcPts val="200"/>
                        </a:spcBef>
                        <a:spcAft>
                          <a:spcPts val="200"/>
                        </a:spcAft>
                      </a:pPr>
                      <a:r>
                        <a:rPr lang="en-GB" sz="1200" spc="-10" dirty="0">
                          <a:effectLst/>
                        </a:rPr>
                        <a:t>In 15</a:t>
                      </a:r>
                      <a:r>
                        <a:rPr lang="en-GB" sz="1200" spc="-10" baseline="30000" dirty="0">
                          <a:effectLst/>
                        </a:rPr>
                        <a:t>th</a:t>
                      </a:r>
                      <a:r>
                        <a:rPr lang="en-GB" sz="1200" spc="-10" dirty="0">
                          <a:effectLst/>
                        </a:rPr>
                        <a:t> session: re-administer assessment and re-profile learners</a:t>
                      </a:r>
                      <a:endParaRPr lang="en-US" sz="1200" spc="-10" dirty="0">
                        <a:solidFill>
                          <a:srgbClr val="000000"/>
                        </a:solidFill>
                        <a:effectLst/>
                        <a:latin typeface="Times New Roman" charset="0"/>
                        <a:ea typeface="ＭＳ 明朝" charset="-128"/>
                      </a:endParaRPr>
                    </a:p>
                  </a:txBody>
                  <a:tcPr marL="59569" marR="5956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559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Text Placeholder 1"/>
          <p:cNvSpPr>
            <a:spLocks noGrp="1"/>
          </p:cNvSpPr>
          <p:nvPr>
            <p:ph idx="1"/>
          </p:nvPr>
        </p:nvSpPr>
        <p:spPr/>
        <p:txBody>
          <a:bodyPr>
            <a:normAutofit fontScale="77500" lnSpcReduction="20000"/>
          </a:bodyPr>
          <a:lstStyle/>
          <a:p>
            <a:r>
              <a:rPr lang="en-GB" dirty="0" smtClean="0"/>
              <a:t>Conceptual understanding: </a:t>
            </a:r>
            <a:endParaRPr lang="en-US" dirty="0" smtClean="0"/>
          </a:p>
          <a:p>
            <a:pPr lvl="1"/>
            <a:r>
              <a:rPr lang="en-GB" dirty="0" smtClean="0"/>
              <a:t>Comprehension of mathematical concepts, operations, and relations </a:t>
            </a:r>
          </a:p>
          <a:p>
            <a:pPr lvl="1"/>
            <a:r>
              <a:rPr lang="en-GB" dirty="0" smtClean="0"/>
              <a:t>The ability to:</a:t>
            </a:r>
          </a:p>
          <a:p>
            <a:pPr lvl="3"/>
            <a:r>
              <a:rPr lang="en-GB" dirty="0" smtClean="0"/>
              <a:t>use multiple representations </a:t>
            </a:r>
          </a:p>
          <a:p>
            <a:pPr lvl="3"/>
            <a:r>
              <a:rPr lang="en-GB" dirty="0" smtClean="0"/>
              <a:t>estimate </a:t>
            </a:r>
          </a:p>
          <a:p>
            <a:pPr lvl="3"/>
            <a:r>
              <a:rPr lang="en-GB" dirty="0" smtClean="0"/>
              <a:t>make connections and links </a:t>
            </a:r>
          </a:p>
          <a:p>
            <a:pPr lvl="3"/>
            <a:r>
              <a:rPr lang="en-GB" dirty="0" smtClean="0"/>
              <a:t>understand properties of number systems (i.e. number sense)</a:t>
            </a:r>
            <a:endParaRPr lang="en-US" dirty="0" smtClean="0"/>
          </a:p>
          <a:p>
            <a:r>
              <a:rPr lang="en-GB" dirty="0" smtClean="0"/>
              <a:t>Procedural fluency:</a:t>
            </a:r>
            <a:endParaRPr lang="en-US" dirty="0" smtClean="0"/>
          </a:p>
          <a:p>
            <a:pPr lvl="1"/>
            <a:r>
              <a:rPr lang="en-GB" dirty="0" smtClean="0"/>
              <a:t>Skill in carrying out procedures flexibly, accurately, efficiently, and appropriately</a:t>
            </a:r>
          </a:p>
          <a:p>
            <a:pPr lvl="1"/>
            <a:r>
              <a:rPr lang="en-GB" dirty="0" smtClean="0"/>
              <a:t>The ability to</a:t>
            </a:r>
          </a:p>
          <a:p>
            <a:pPr lvl="3"/>
            <a:r>
              <a:rPr lang="en-GB" dirty="0" smtClean="0"/>
              <a:t>solve a problem without referring to tables and other aids </a:t>
            </a:r>
          </a:p>
          <a:p>
            <a:pPr lvl="3"/>
            <a:r>
              <a:rPr lang="en-GB" dirty="0" smtClean="0"/>
              <a:t>Use efficient ways to add, subtract, multiply and divide mentally and on paper </a:t>
            </a:r>
          </a:p>
          <a:p>
            <a:pPr lvl="3"/>
            <a:r>
              <a:rPr lang="en-GB" dirty="0" smtClean="0"/>
              <a:t>understand when it is appropriate to use procedures or not </a:t>
            </a:r>
            <a:endParaRPr lang="en-US" dirty="0"/>
          </a:p>
        </p:txBody>
      </p:sp>
      <p:sp>
        <p:nvSpPr>
          <p:cNvPr id="142" name="Shape 142"/>
          <p:cNvSpPr txBox="1">
            <a:spLocks noGrp="1"/>
          </p:cNvSpPr>
          <p:nvPr>
            <p:ph type="title"/>
          </p:nvPr>
        </p:nvSpPr>
        <p:spPr/>
        <p:txBody>
          <a:bodyPr/>
          <a:lstStyle/>
          <a:p>
            <a:pPr algn="l"/>
            <a:r>
              <a:rPr lang="en-US" dirty="0" smtClean="0"/>
              <a:t>Key idea 1: Understanding and fluency </a:t>
            </a:r>
            <a:endParaRPr lang="en"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6296" y="2636912"/>
            <a:ext cx="1852556" cy="17229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29216"/>
            <a:ext cx="1347147" cy="1040977"/>
          </a:xfrm>
          <a:prstGeom prst="rect">
            <a:avLst/>
          </a:prstGeom>
        </p:spPr>
      </p:pic>
    </p:spTree>
    <p:extLst>
      <p:ext uri="{BB962C8B-B14F-4D97-AF65-F5344CB8AC3E}">
        <p14:creationId xmlns:p14="http://schemas.microsoft.com/office/powerpoint/2010/main" val="177475125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p:spPr>
        <p:txBody>
          <a:bodyPr vert="horz" lIns="91425" tIns="91425" rIns="91425" bIns="91425" rtlCol="0" anchor="t" anchorCtr="0">
            <a:noAutofit/>
          </a:bodyPr>
          <a:lstStyle/>
          <a:p>
            <a:pPr algn="l"/>
            <a:r>
              <a:rPr lang="en-US" sz="2585" dirty="0"/>
              <a:t>Key idea 2</a:t>
            </a:r>
            <a:r>
              <a:rPr lang="en-US" sz="2585" dirty="0" smtClean="0"/>
              <a:t>: Number sense </a:t>
            </a:r>
            <a:endParaRPr lang="en" sz="2585" dirty="0"/>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2915816" y="836712"/>
            <a:ext cx="3921342" cy="2983106"/>
          </a:xfrm>
          <a:prstGeom prst="rect">
            <a:avLst/>
          </a:prstGeom>
        </p:spPr>
      </p:pic>
      <p:pic>
        <p:nvPicPr>
          <p:cNvPr id="8" name="Picture 7"/>
          <p:cNvPicPr/>
          <p:nvPr/>
        </p:nvPicPr>
        <p:blipFill rotWithShape="1">
          <a:blip r:embed="rId4" cstate="screen">
            <a:extLst>
              <a:ext uri="{28A0092B-C50C-407E-A947-70E740481C1C}">
                <a14:useLocalDpi xmlns:a14="http://schemas.microsoft.com/office/drawing/2010/main"/>
              </a:ext>
            </a:extLst>
          </a:blip>
          <a:srcRect t="-362" r="-354"/>
          <a:stretch/>
        </p:blipFill>
        <p:spPr bwMode="auto">
          <a:xfrm>
            <a:off x="2040425" y="3933056"/>
            <a:ext cx="5672124" cy="277173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829216"/>
            <a:ext cx="1347147" cy="1040977"/>
          </a:xfrm>
          <a:prstGeom prst="rect">
            <a:avLst/>
          </a:prstGeom>
        </p:spPr>
      </p:pic>
    </p:spTree>
    <p:extLst>
      <p:ext uri="{BB962C8B-B14F-4D97-AF65-F5344CB8AC3E}">
        <p14:creationId xmlns:p14="http://schemas.microsoft.com/office/powerpoint/2010/main" val="21080167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3" name="Rectangle 12"/>
          <p:cNvSpPr/>
          <p:nvPr/>
        </p:nvSpPr>
        <p:spPr>
          <a:xfrm>
            <a:off x="12000" y="4779554"/>
            <a:ext cx="9168512" cy="20369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12000" y="2184135"/>
            <a:ext cx="9168512" cy="203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Shape 142"/>
          <p:cNvSpPr txBox="1">
            <a:spLocks noGrp="1"/>
          </p:cNvSpPr>
          <p:nvPr>
            <p:ph type="title"/>
          </p:nvPr>
        </p:nvSpPr>
        <p:spPr>
          <a:prstGeom prst="rect">
            <a:avLst/>
          </a:prstGeom>
        </p:spPr>
        <p:txBody>
          <a:bodyPr vert="horz" lIns="91425" tIns="91425" rIns="91425" bIns="91425" rtlCol="0" anchor="t" anchorCtr="0">
            <a:noAutofit/>
          </a:bodyPr>
          <a:lstStyle/>
          <a:p>
            <a:pPr algn="l"/>
            <a:r>
              <a:rPr lang="en-US" sz="2585" dirty="0"/>
              <a:t>Key idea 3</a:t>
            </a:r>
            <a:r>
              <a:rPr lang="en-US" sz="2585" dirty="0" smtClean="0"/>
              <a:t>: Learner progression</a:t>
            </a:r>
            <a:br>
              <a:rPr lang="en-US" sz="2585" dirty="0" smtClean="0"/>
            </a:br>
            <a:r>
              <a:rPr lang="en-US" sz="2585" dirty="0" smtClean="0"/>
              <a:t>(learning trajectories) </a:t>
            </a:r>
            <a:endParaRPr lang="en" sz="2585" dirty="0"/>
          </a:p>
        </p:txBody>
      </p:sp>
      <p:pic>
        <p:nvPicPr>
          <p:cNvPr id="7" name="Picture 6"/>
          <p:cNvPicPr>
            <a:picLocks noChangeAspect="1"/>
          </p:cNvPicPr>
          <p:nvPr/>
        </p:nvPicPr>
        <p:blipFill>
          <a:blip r:embed="rId3"/>
          <a:stretch>
            <a:fillRect/>
          </a:stretch>
        </p:blipFill>
        <p:spPr>
          <a:xfrm>
            <a:off x="95756" y="2286869"/>
            <a:ext cx="8976488" cy="1831483"/>
          </a:xfrm>
          <a:prstGeom prst="rect">
            <a:avLst/>
          </a:prstGeom>
        </p:spPr>
      </p:pic>
      <p:pic>
        <p:nvPicPr>
          <p:cNvPr id="8" name="Picture 7"/>
          <p:cNvPicPr>
            <a:picLocks noChangeAspect="1"/>
          </p:cNvPicPr>
          <p:nvPr/>
        </p:nvPicPr>
        <p:blipFill>
          <a:blip r:embed="rId4"/>
          <a:stretch>
            <a:fillRect/>
          </a:stretch>
        </p:blipFill>
        <p:spPr>
          <a:xfrm>
            <a:off x="131760" y="4853595"/>
            <a:ext cx="8904480" cy="1888870"/>
          </a:xfrm>
          <a:prstGeom prst="rect">
            <a:avLst/>
          </a:prstGeom>
        </p:spPr>
      </p:pic>
      <p:sp>
        <p:nvSpPr>
          <p:cNvPr id="2" name="TextBox 1"/>
          <p:cNvSpPr txBox="1"/>
          <p:nvPr/>
        </p:nvSpPr>
        <p:spPr>
          <a:xfrm>
            <a:off x="106641" y="1835633"/>
            <a:ext cx="2545890" cy="348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62" dirty="0">
                <a:latin typeface="+mj-lt"/>
                <a:ea typeface="Chalkduster" charset="0"/>
                <a:cs typeface="Chalkduster" charset="0"/>
              </a:rPr>
              <a:t>Addition and subtraction</a:t>
            </a:r>
          </a:p>
        </p:txBody>
      </p:sp>
      <p:sp>
        <p:nvSpPr>
          <p:cNvPr id="10" name="TextBox 9"/>
          <p:cNvSpPr txBox="1"/>
          <p:nvPr/>
        </p:nvSpPr>
        <p:spPr>
          <a:xfrm>
            <a:off x="131760" y="4431444"/>
            <a:ext cx="2696572" cy="3481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62" dirty="0">
                <a:latin typeface="+mj-lt"/>
                <a:ea typeface="Chalkduster" charset="0"/>
                <a:cs typeface="Chalkduster" charset="0"/>
              </a:rPr>
              <a:t>Multiplication and division</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4775" y="1091791"/>
            <a:ext cx="1347147" cy="1040977"/>
          </a:xfrm>
          <a:prstGeom prst="rect">
            <a:avLst/>
          </a:prstGeom>
        </p:spPr>
      </p:pic>
    </p:spTree>
    <p:extLst>
      <p:ext uri="{BB962C8B-B14F-4D97-AF65-F5344CB8AC3E}">
        <p14:creationId xmlns:p14="http://schemas.microsoft.com/office/powerpoint/2010/main" val="13164237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043608" y="313998"/>
            <a:ext cx="8112392" cy="857400"/>
          </a:xfrm>
          <a:prstGeom prst="rect">
            <a:avLst/>
          </a:prstGeom>
        </p:spPr>
        <p:txBody>
          <a:bodyPr vert="horz" lIns="91425" tIns="91425" rIns="91425" bIns="91425" rtlCol="0" anchor="t" anchorCtr="0">
            <a:noAutofit/>
          </a:bodyPr>
          <a:lstStyle/>
          <a:p>
            <a:pPr algn="l"/>
            <a:r>
              <a:rPr lang="en-US" sz="2585" dirty="0"/>
              <a:t>Key idea </a:t>
            </a:r>
            <a:r>
              <a:rPr lang="en-US" sz="2585" dirty="0" smtClean="0"/>
              <a:t>4:Mathematical proficiency and participation</a:t>
            </a:r>
            <a:endParaRPr lang="en" sz="2585" dirty="0"/>
          </a:p>
        </p:txBody>
      </p:sp>
      <p:pic>
        <p:nvPicPr>
          <p:cNvPr id="7" name="Picture 6"/>
          <p:cNvPicPr/>
          <p:nvPr/>
        </p:nvPicPr>
        <p:blipFill rotWithShape="1">
          <a:blip r:embed="rId3" cstate="print">
            <a:extLst>
              <a:ext uri="{28A0092B-C50C-407E-A947-70E740481C1C}">
                <a14:useLocalDpi xmlns:a14="http://schemas.microsoft.com/office/drawing/2010/main"/>
              </a:ext>
            </a:extLst>
          </a:blip>
          <a:srcRect/>
          <a:stretch/>
        </p:blipFill>
        <p:spPr bwMode="auto">
          <a:xfrm>
            <a:off x="2339752" y="1772816"/>
            <a:ext cx="4388682" cy="4277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FAA26D3D-D897-4be2-8F04-BA451C77F1D7}">
              <ma14:placeholderFlag xmlns:ma14="http://schemas.microsoft.com/office/mac/drawingml/2011/main"/>
            </a:ext>
            <a:ext uri="{53640926-AAD7-44d8-BBD7-CCE9431645EC}">
              <a14:shadowObscure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xt>
          </a:extLst>
        </p:spPr>
      </p:pic>
      <p:grpSp>
        <p:nvGrpSpPr>
          <p:cNvPr id="8" name="Shape 93"/>
          <p:cNvGrpSpPr/>
          <p:nvPr/>
        </p:nvGrpSpPr>
        <p:grpSpPr>
          <a:xfrm rot="-7230029">
            <a:off x="5642364" y="3354159"/>
            <a:ext cx="2293702" cy="960909"/>
            <a:chOff x="238125" y="1918825"/>
            <a:chExt cx="1042450" cy="660400"/>
          </a:xfrm>
          <a:solidFill>
            <a:schemeClr val="accent1">
              <a:lumMod val="75000"/>
            </a:schemeClr>
          </a:solidFill>
        </p:grpSpPr>
        <p:sp>
          <p:nvSpPr>
            <p:cNvPr id="9" name="Shape 94"/>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grpFill/>
            <a:ln>
              <a:solidFill>
                <a:schemeClr val="accent1">
                  <a:lumMod val="75000"/>
                </a:schemeClr>
              </a:solidFill>
            </a:ln>
          </p:spPr>
          <p:txBody>
            <a:bodyPr lIns="91425" tIns="91425" rIns="91425" bIns="91425" anchor="ctr" anchorCtr="0">
              <a:noAutofit/>
            </a:bodyPr>
            <a:lstStyle/>
            <a:p>
              <a:endParaRPr sz="1643"/>
            </a:p>
          </p:txBody>
        </p:sp>
        <p:sp>
          <p:nvSpPr>
            <p:cNvPr id="10" name="Shape 95"/>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grpFill/>
            <a:ln>
              <a:solidFill>
                <a:schemeClr val="accent1">
                  <a:lumMod val="75000"/>
                </a:schemeClr>
              </a:solidFill>
            </a:ln>
          </p:spPr>
          <p:txBody>
            <a:bodyPr lIns="91425" tIns="91425" rIns="91425" bIns="91425" anchor="ctr" anchorCtr="0">
              <a:noAutofit/>
            </a:bodyPr>
            <a:lstStyle/>
            <a:p>
              <a:endParaRPr sz="1643"/>
            </a:p>
          </p:txBody>
        </p:sp>
      </p:grpSp>
      <p:grpSp>
        <p:nvGrpSpPr>
          <p:cNvPr id="11" name="Shape 96"/>
          <p:cNvGrpSpPr/>
          <p:nvPr/>
        </p:nvGrpSpPr>
        <p:grpSpPr>
          <a:xfrm rot="4843953" flipH="1">
            <a:off x="1057109" y="3077069"/>
            <a:ext cx="2375664" cy="1407739"/>
            <a:chOff x="1113100" y="2199475"/>
            <a:chExt cx="801900" cy="709925"/>
          </a:xfrm>
          <a:solidFill>
            <a:schemeClr val="accent1">
              <a:lumMod val="75000"/>
            </a:schemeClr>
          </a:solidFill>
        </p:grpSpPr>
        <p:sp>
          <p:nvSpPr>
            <p:cNvPr id="12" name="Shape 97"/>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grpFill/>
            <a:ln>
              <a:solidFill>
                <a:schemeClr val="accent1">
                  <a:lumMod val="75000"/>
                </a:schemeClr>
              </a:solidFill>
            </a:ln>
          </p:spPr>
          <p:txBody>
            <a:bodyPr lIns="91425" tIns="91425" rIns="91425" bIns="91425" anchor="ctr" anchorCtr="0">
              <a:noAutofit/>
            </a:bodyPr>
            <a:lstStyle/>
            <a:p>
              <a:endParaRPr sz="1643"/>
            </a:p>
          </p:txBody>
        </p:sp>
        <p:sp>
          <p:nvSpPr>
            <p:cNvPr id="13" name="Shape 98"/>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grpFill/>
            <a:ln>
              <a:solidFill>
                <a:schemeClr val="accent1">
                  <a:lumMod val="75000"/>
                </a:schemeClr>
              </a:solidFill>
            </a:ln>
          </p:spPr>
          <p:txBody>
            <a:bodyPr lIns="91425" tIns="91425" rIns="91425" bIns="91425" anchor="ctr" anchorCtr="0">
              <a:noAutofit/>
            </a:bodyPr>
            <a:lstStyle/>
            <a:p>
              <a:endParaRPr sz="1643"/>
            </a:p>
          </p:txBody>
        </p:sp>
      </p:gr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29216"/>
            <a:ext cx="1347147" cy="1040977"/>
          </a:xfrm>
          <a:prstGeom prst="rect">
            <a:avLst/>
          </a:prstGeom>
        </p:spPr>
      </p:pic>
    </p:spTree>
    <p:extLst>
      <p:ext uri="{BB962C8B-B14F-4D97-AF65-F5344CB8AC3E}">
        <p14:creationId xmlns:p14="http://schemas.microsoft.com/office/powerpoint/2010/main" val="8298622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315" y="764704"/>
            <a:ext cx="7772400" cy="1524000"/>
          </a:xfrm>
        </p:spPr>
        <p:txBody>
          <a:bodyPr>
            <a:normAutofit fontScale="90000"/>
          </a:bodyPr>
          <a:lstStyle/>
          <a:p>
            <a:r>
              <a:rPr lang="en-US" dirty="0" smtClean="0"/>
              <a:t>Gathering data and monitoring learner progression/impact</a:t>
            </a:r>
            <a:endParaRPr lang="en-US" dirty="0"/>
          </a:p>
        </p:txBody>
      </p:sp>
      <p:sp>
        <p:nvSpPr>
          <p:cNvPr id="2" name="Content Placeholder 1"/>
          <p:cNvSpPr>
            <a:spLocks noGrp="1"/>
          </p:cNvSpPr>
          <p:nvPr>
            <p:ph type="body" idx="1"/>
          </p:nvPr>
        </p:nvSpPr>
        <p:spPr>
          <a:xfrm>
            <a:off x="1403648" y="2420888"/>
            <a:ext cx="6417734" cy="939801"/>
          </a:xfrm>
        </p:spPr>
        <p:txBody>
          <a:bodyPr>
            <a:normAutofit/>
          </a:bodyPr>
          <a:lstStyle/>
          <a:p>
            <a:r>
              <a:rPr lang="en-US" sz="3200" dirty="0" smtClean="0"/>
              <a:t>Assessment aspect of PfP</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07" y="3496400"/>
            <a:ext cx="4443491" cy="3433607"/>
          </a:xfrm>
          <a:prstGeom prst="rect">
            <a:avLst/>
          </a:prstGeom>
        </p:spPr>
      </p:pic>
      <p:pic>
        <p:nvPicPr>
          <p:cNvPr id="7" name="Picture 6"/>
          <p:cNvPicPr>
            <a:picLocks noChangeAspect="1"/>
          </p:cNvPicPr>
          <p:nvPr/>
        </p:nvPicPr>
        <p:blipFill>
          <a:blip r:embed="rId3"/>
          <a:stretch>
            <a:fillRect/>
          </a:stretch>
        </p:blipFill>
        <p:spPr>
          <a:xfrm>
            <a:off x="5076056" y="3454617"/>
            <a:ext cx="3927872" cy="3152117"/>
          </a:xfrm>
          <a:prstGeom prst="rect">
            <a:avLst/>
          </a:prstGeom>
        </p:spPr>
      </p:pic>
    </p:spTree>
    <p:extLst>
      <p:ext uri="{BB962C8B-B14F-4D97-AF65-F5344CB8AC3E}">
        <p14:creationId xmlns:p14="http://schemas.microsoft.com/office/powerpoint/2010/main" val="74785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596" y="1774065"/>
            <a:ext cx="3946676" cy="4835439"/>
          </a:xfrm>
        </p:spPr>
        <p:txBody>
          <a:bodyPr>
            <a:normAutofit fontScale="85000" lnSpcReduction="10000"/>
          </a:bodyPr>
          <a:lstStyle/>
          <a:p>
            <a:r>
              <a:rPr lang="en-GB" dirty="0" smtClean="0"/>
              <a:t>Assesses </a:t>
            </a:r>
            <a:r>
              <a:rPr lang="en-GB" dirty="0"/>
              <a:t>each of the four basic </a:t>
            </a:r>
            <a:r>
              <a:rPr lang="en-GB" dirty="0" smtClean="0"/>
              <a:t>operations</a:t>
            </a:r>
          </a:p>
          <a:p>
            <a:r>
              <a:rPr lang="en-GB" dirty="0" smtClean="0"/>
              <a:t>Each operation</a:t>
            </a:r>
          </a:p>
          <a:p>
            <a:pPr lvl="1"/>
            <a:r>
              <a:rPr lang="en-GB" dirty="0" smtClean="0"/>
              <a:t>five sums </a:t>
            </a:r>
          </a:p>
          <a:p>
            <a:pPr lvl="1"/>
            <a:r>
              <a:rPr lang="en-GB" dirty="0" smtClean="0"/>
              <a:t>single </a:t>
            </a:r>
            <a:r>
              <a:rPr lang="en-GB" dirty="0"/>
              <a:t>digit </a:t>
            </a:r>
            <a:r>
              <a:rPr lang="en-GB" dirty="0" smtClean="0"/>
              <a:t>problems</a:t>
            </a:r>
          </a:p>
          <a:p>
            <a:pPr lvl="1"/>
            <a:r>
              <a:rPr lang="en-GB" dirty="0" smtClean="0"/>
              <a:t>up </a:t>
            </a:r>
            <a:r>
              <a:rPr lang="en-GB" dirty="0"/>
              <a:t>to 3-digit by 2-digit </a:t>
            </a:r>
            <a:r>
              <a:rPr lang="en-GB" dirty="0" smtClean="0"/>
              <a:t>problems</a:t>
            </a:r>
          </a:p>
          <a:p>
            <a:pPr lvl="1"/>
            <a:r>
              <a:rPr lang="en-GB" dirty="0" smtClean="0"/>
              <a:t>carefully </a:t>
            </a:r>
            <a:r>
              <a:rPr lang="en-GB" dirty="0"/>
              <a:t>selected numbers </a:t>
            </a:r>
            <a:r>
              <a:rPr lang="en-GB" dirty="0" smtClean="0"/>
              <a:t>aim </a:t>
            </a:r>
            <a:r>
              <a:rPr lang="en-GB" dirty="0"/>
              <a:t>to illicit some kind of </a:t>
            </a:r>
            <a:r>
              <a:rPr lang="en-GB" dirty="0" smtClean="0"/>
              <a:t>strategy</a:t>
            </a:r>
          </a:p>
          <a:p>
            <a:r>
              <a:rPr lang="en-GB" dirty="0" smtClean="0"/>
              <a:t>For example</a:t>
            </a:r>
          </a:p>
        </p:txBody>
      </p:sp>
      <p:sp>
        <p:nvSpPr>
          <p:cNvPr id="3" name="Title 2"/>
          <p:cNvSpPr>
            <a:spLocks noGrp="1"/>
          </p:cNvSpPr>
          <p:nvPr>
            <p:ph type="title"/>
          </p:nvPr>
        </p:nvSpPr>
        <p:spPr/>
        <p:txBody>
          <a:bodyPr/>
          <a:lstStyle/>
          <a:p>
            <a:r>
              <a:rPr lang="en-GB" dirty="0" smtClean="0"/>
              <a:t>Instrument</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9158" b="49984"/>
          <a:stretch/>
        </p:blipFill>
        <p:spPr>
          <a:xfrm>
            <a:off x="4299272" y="3280610"/>
            <a:ext cx="4593208" cy="3302000"/>
          </a:xfrm>
          <a:prstGeom prst="rect">
            <a:avLst/>
          </a:prstGeom>
        </p:spPr>
      </p:pic>
      <p:pic>
        <p:nvPicPr>
          <p:cNvPr id="5" name="Picture 4"/>
          <p:cNvPicPr>
            <a:picLocks noChangeAspect="1"/>
          </p:cNvPicPr>
          <p:nvPr/>
        </p:nvPicPr>
        <p:blipFill>
          <a:blip r:embed="rId3"/>
          <a:stretch>
            <a:fillRect/>
          </a:stretch>
        </p:blipFill>
        <p:spPr>
          <a:xfrm>
            <a:off x="971600" y="116632"/>
            <a:ext cx="1656184" cy="1329087"/>
          </a:xfrm>
          <a:prstGeom prst="rect">
            <a:avLst/>
          </a:prstGeom>
          <a:ln w="28575"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7825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Teachers gather the data for each learner in their club</a:t>
            </a:r>
          </a:p>
          <a:p>
            <a:pPr lvl="1"/>
            <a:r>
              <a:rPr lang="en-GB" dirty="0" smtClean="0"/>
              <a:t>Pre: start of 15-week programme</a:t>
            </a:r>
          </a:p>
          <a:p>
            <a:pPr lvl="1"/>
            <a:r>
              <a:rPr lang="en-GB" dirty="0" smtClean="0"/>
              <a:t>Post: end of 15-week programme</a:t>
            </a:r>
          </a:p>
          <a:p>
            <a:r>
              <a:rPr lang="en-GB" dirty="0" smtClean="0"/>
              <a:t>Teachers</a:t>
            </a:r>
          </a:p>
          <a:p>
            <a:pPr lvl="1"/>
            <a:r>
              <a:rPr lang="en-GB" dirty="0" smtClean="0"/>
              <a:t>profile learners to inform club activities</a:t>
            </a:r>
          </a:p>
          <a:p>
            <a:pPr lvl="1"/>
            <a:r>
              <a:rPr lang="en-GB" dirty="0" smtClean="0"/>
              <a:t>To gauge progress over 15-weeks</a:t>
            </a:r>
          </a:p>
          <a:p>
            <a:r>
              <a:rPr lang="en-GB" dirty="0" smtClean="0"/>
              <a:t>Researchers</a:t>
            </a:r>
          </a:p>
          <a:p>
            <a:pPr lvl="1"/>
            <a:r>
              <a:rPr lang="en-GB" dirty="0" smtClean="0"/>
              <a:t>Variety of analysis methods </a:t>
            </a:r>
          </a:p>
          <a:p>
            <a:pPr lvl="1"/>
            <a:endParaRPr lang="en-GB" dirty="0"/>
          </a:p>
        </p:txBody>
      </p:sp>
      <p:sp>
        <p:nvSpPr>
          <p:cNvPr id="3" name="Title 2"/>
          <p:cNvSpPr>
            <a:spLocks noGrp="1"/>
          </p:cNvSpPr>
          <p:nvPr>
            <p:ph type="title"/>
          </p:nvPr>
        </p:nvSpPr>
        <p:spPr/>
        <p:txBody>
          <a:bodyPr/>
          <a:lstStyle/>
          <a:p>
            <a:r>
              <a:rPr lang="en-GB" dirty="0" smtClean="0"/>
              <a:t>Data for teachers and researchers</a:t>
            </a:r>
            <a:endParaRPr lang="en-GB" dirty="0"/>
          </a:p>
        </p:txBody>
      </p:sp>
      <p:pic>
        <p:nvPicPr>
          <p:cNvPr id="4" name="Picture 3"/>
          <p:cNvPicPr>
            <a:picLocks noChangeAspect="1"/>
          </p:cNvPicPr>
          <p:nvPr/>
        </p:nvPicPr>
        <p:blipFill>
          <a:blip r:embed="rId2"/>
          <a:stretch>
            <a:fillRect/>
          </a:stretch>
        </p:blipFill>
        <p:spPr>
          <a:xfrm>
            <a:off x="971600" y="116632"/>
            <a:ext cx="1656184" cy="1329087"/>
          </a:xfrm>
          <a:prstGeom prst="rect">
            <a:avLst/>
          </a:prstGeom>
          <a:ln w="28575"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494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GB" dirty="0"/>
              <a:t>Overview of </a:t>
            </a:r>
            <a:r>
              <a:rPr lang="en-GB" dirty="0" smtClean="0"/>
              <a:t>after-school maths club project</a:t>
            </a:r>
          </a:p>
          <a:p>
            <a:r>
              <a:rPr lang="en-GB" dirty="0" smtClean="0"/>
              <a:t>Maths club teacher development project in the club space </a:t>
            </a:r>
          </a:p>
          <a:p>
            <a:r>
              <a:rPr lang="en-GB" dirty="0" smtClean="0"/>
              <a:t>Report </a:t>
            </a:r>
            <a:r>
              <a:rPr lang="en-GB" dirty="0"/>
              <a:t>on </a:t>
            </a:r>
            <a:r>
              <a:rPr lang="en-GB" dirty="0" smtClean="0"/>
              <a:t>300 learners </a:t>
            </a:r>
            <a:r>
              <a:rPr lang="en-GB" dirty="0"/>
              <a:t>progression </a:t>
            </a:r>
            <a:r>
              <a:rPr lang="en-GB" dirty="0" smtClean="0"/>
              <a:t>across 3 districts</a:t>
            </a:r>
          </a:p>
          <a:p>
            <a:r>
              <a:rPr lang="en-GB" dirty="0" smtClean="0"/>
              <a:t>Focus on the </a:t>
            </a:r>
            <a:r>
              <a:rPr lang="en-GB" i="1" dirty="0" smtClean="0"/>
              <a:t>changes</a:t>
            </a:r>
            <a:r>
              <a:rPr lang="en-GB" dirty="0" smtClean="0"/>
              <a:t> </a:t>
            </a:r>
            <a:r>
              <a:rPr lang="en-GB" dirty="0"/>
              <a:t>evident in learners’ mathematical proficiency over </a:t>
            </a:r>
            <a:r>
              <a:rPr lang="en-GB" dirty="0" smtClean="0"/>
              <a:t>a 15-week </a:t>
            </a:r>
            <a:r>
              <a:rPr lang="en-GB" dirty="0"/>
              <a:t>period of club </a:t>
            </a:r>
            <a:r>
              <a:rPr lang="en-GB" dirty="0" smtClean="0"/>
              <a:t>participation</a:t>
            </a:r>
            <a:endParaRPr lang="en-GB" dirty="0"/>
          </a:p>
        </p:txBody>
      </p:sp>
      <p:sp>
        <p:nvSpPr>
          <p:cNvPr id="4" name="Title 3"/>
          <p:cNvSpPr>
            <a:spLocks noGrp="1"/>
          </p:cNvSpPr>
          <p:nvPr>
            <p:ph type="title"/>
          </p:nvPr>
        </p:nvSpPr>
        <p:spPr/>
        <p:txBody>
          <a:bodyPr/>
          <a:lstStyle/>
          <a:p>
            <a:r>
              <a:rPr lang="en-GB" dirty="0" smtClean="0"/>
              <a:t>Aim of this talk</a:t>
            </a:r>
            <a:endParaRPr lang="en-GB" dirty="0"/>
          </a:p>
        </p:txBody>
      </p:sp>
    </p:spTree>
    <p:extLst>
      <p:ext uri="{BB962C8B-B14F-4D97-AF65-F5344CB8AC3E}">
        <p14:creationId xmlns:p14="http://schemas.microsoft.com/office/powerpoint/2010/main" val="36099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Quantitatively:</a:t>
            </a:r>
          </a:p>
          <a:p>
            <a:pPr lvl="1"/>
            <a:r>
              <a:rPr lang="en-US" dirty="0" smtClean="0"/>
              <a:t>Learner scores out of 20</a:t>
            </a:r>
          </a:p>
          <a:p>
            <a:pPr lvl="1"/>
            <a:r>
              <a:rPr lang="en-US" dirty="0" smtClean="0"/>
              <a:t>Pre and post comparisons and % changes</a:t>
            </a:r>
          </a:p>
          <a:p>
            <a:pPr lvl="1"/>
            <a:r>
              <a:rPr lang="en-GB" dirty="0"/>
              <a:t>change with regard to the </a:t>
            </a:r>
            <a:r>
              <a:rPr lang="en-GB" i="1" dirty="0"/>
              <a:t>difference</a:t>
            </a:r>
            <a:r>
              <a:rPr lang="en-GB" dirty="0"/>
              <a:t> between pre and post-assessment percentage scores, which may be negative or positive </a:t>
            </a:r>
            <a:endParaRPr lang="en-GB" dirty="0" smtClean="0"/>
          </a:p>
        </p:txBody>
      </p:sp>
      <p:sp>
        <p:nvSpPr>
          <p:cNvPr id="3" name="Title 2"/>
          <p:cNvSpPr>
            <a:spLocks noGrp="1"/>
          </p:cNvSpPr>
          <p:nvPr>
            <p:ph type="title"/>
          </p:nvPr>
        </p:nvSpPr>
        <p:spPr/>
        <p:txBody>
          <a:bodyPr/>
          <a:lstStyle/>
          <a:p>
            <a:r>
              <a:rPr lang="en-US" dirty="0" smtClean="0"/>
              <a:t>Profiling of learners and analysis </a:t>
            </a:r>
            <a:r>
              <a:rPr lang="is-IS" dirty="0" smtClean="0"/>
              <a:t>…</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829216"/>
            <a:ext cx="1347147" cy="1040977"/>
          </a:xfrm>
          <a:prstGeom prst="rect">
            <a:avLst/>
          </a:prstGeom>
        </p:spPr>
      </p:pic>
    </p:spTree>
    <p:extLst>
      <p:ext uri="{BB962C8B-B14F-4D97-AF65-F5344CB8AC3E}">
        <p14:creationId xmlns:p14="http://schemas.microsoft.com/office/powerpoint/2010/main" val="70268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Score </a:t>
            </a:r>
            <a:r>
              <a:rPr lang="en-GB" dirty="0"/>
              <a:t>change percentages </a:t>
            </a:r>
            <a:r>
              <a:rPr lang="en-GB" dirty="0" smtClean="0"/>
              <a:t>analysed </a:t>
            </a:r>
            <a:r>
              <a:rPr lang="en-GB" dirty="0"/>
              <a:t>using frequency distribution </a:t>
            </a:r>
            <a:r>
              <a:rPr lang="en-GB" dirty="0" smtClean="0"/>
              <a:t>ranges</a:t>
            </a:r>
          </a:p>
          <a:p>
            <a:pPr lvl="1"/>
            <a:r>
              <a:rPr lang="en-GB" dirty="0" smtClean="0"/>
              <a:t>less </a:t>
            </a:r>
            <a:r>
              <a:rPr lang="en-GB" dirty="0"/>
              <a:t>than </a:t>
            </a:r>
            <a:r>
              <a:rPr lang="en-GB" dirty="0" smtClean="0"/>
              <a:t>9%</a:t>
            </a:r>
          </a:p>
          <a:p>
            <a:pPr lvl="1"/>
            <a:r>
              <a:rPr lang="en-GB" dirty="0" smtClean="0"/>
              <a:t>10 </a:t>
            </a:r>
            <a:r>
              <a:rPr lang="en-GB" dirty="0"/>
              <a:t>to </a:t>
            </a:r>
            <a:r>
              <a:rPr lang="en-GB" dirty="0" smtClean="0"/>
              <a:t>49%</a:t>
            </a:r>
          </a:p>
          <a:p>
            <a:pPr lvl="1"/>
            <a:r>
              <a:rPr lang="en-GB" dirty="0" smtClean="0"/>
              <a:t>50 </a:t>
            </a:r>
            <a:r>
              <a:rPr lang="en-GB" dirty="0"/>
              <a:t>to 100</a:t>
            </a:r>
            <a:r>
              <a:rPr lang="en-GB" dirty="0" smtClean="0"/>
              <a:t>%</a:t>
            </a:r>
          </a:p>
          <a:p>
            <a:r>
              <a:rPr lang="en-GB" dirty="0" smtClean="0"/>
              <a:t>gauge no. of learners who have substantive </a:t>
            </a:r>
            <a:r>
              <a:rPr lang="en-GB" dirty="0"/>
              <a:t>differences in scores between the pre and post </a:t>
            </a:r>
            <a:r>
              <a:rPr lang="en-GB" dirty="0" smtClean="0"/>
              <a:t>assessment</a:t>
            </a:r>
          </a:p>
          <a:p>
            <a:r>
              <a:rPr lang="en-GB" dirty="0" smtClean="0"/>
              <a:t>For </a:t>
            </a:r>
            <a:r>
              <a:rPr lang="en-GB" dirty="0"/>
              <a:t>example: </a:t>
            </a:r>
            <a:endParaRPr lang="en-GB" dirty="0" smtClean="0"/>
          </a:p>
          <a:p>
            <a:pPr lvl="1"/>
            <a:r>
              <a:rPr lang="en-GB" dirty="0" smtClean="0"/>
              <a:t>learner </a:t>
            </a:r>
            <a:r>
              <a:rPr lang="en-GB" dirty="0"/>
              <a:t>scored 20% in the pre </a:t>
            </a:r>
            <a:r>
              <a:rPr lang="en-GB" dirty="0" smtClean="0"/>
              <a:t>assessment</a:t>
            </a:r>
          </a:p>
          <a:p>
            <a:pPr lvl="1"/>
            <a:r>
              <a:rPr lang="en-GB" dirty="0" smtClean="0"/>
              <a:t>scored </a:t>
            </a:r>
            <a:r>
              <a:rPr lang="en-GB" dirty="0"/>
              <a:t>70% in the post </a:t>
            </a:r>
            <a:r>
              <a:rPr lang="en-GB" dirty="0" smtClean="0"/>
              <a:t>assessment </a:t>
            </a:r>
          </a:p>
          <a:p>
            <a:pPr lvl="1"/>
            <a:r>
              <a:rPr lang="en-GB" dirty="0" smtClean="0"/>
              <a:t>the </a:t>
            </a:r>
            <a:r>
              <a:rPr lang="en-GB" dirty="0"/>
              <a:t>percentage point difference would be </a:t>
            </a:r>
            <a:r>
              <a:rPr lang="en-GB" dirty="0" smtClean="0"/>
              <a:t>50 </a:t>
            </a:r>
          </a:p>
          <a:p>
            <a:pPr lvl="1"/>
            <a:r>
              <a:rPr lang="en-GB" dirty="0" smtClean="0"/>
              <a:t>learner made </a:t>
            </a:r>
            <a:r>
              <a:rPr lang="en-GB" dirty="0"/>
              <a:t>progress in the range 50-100</a:t>
            </a:r>
            <a:r>
              <a:rPr lang="en-GB" dirty="0" smtClean="0"/>
              <a:t>%</a:t>
            </a:r>
            <a:endParaRPr lang="en-GB" dirty="0"/>
          </a:p>
          <a:p>
            <a:endParaRPr lang="en-GB" dirty="0"/>
          </a:p>
        </p:txBody>
      </p:sp>
      <p:sp>
        <p:nvSpPr>
          <p:cNvPr id="3" name="Title 2"/>
          <p:cNvSpPr>
            <a:spLocks noGrp="1"/>
          </p:cNvSpPr>
          <p:nvPr>
            <p:ph type="title"/>
          </p:nvPr>
        </p:nvSpPr>
        <p:spPr/>
        <p:txBody>
          <a:bodyPr/>
          <a:lstStyle/>
          <a:p>
            <a:r>
              <a:rPr lang="en-US" dirty="0"/>
              <a:t>Profiling of learners and analysis </a:t>
            </a:r>
            <a:r>
              <a:rPr lang="is-IS" dirty="0"/>
              <a:t>…</a:t>
            </a:r>
            <a:endParaRPr lang="en-GB" dirty="0"/>
          </a:p>
        </p:txBody>
      </p:sp>
    </p:spTree>
    <p:extLst>
      <p:ext uri="{BB962C8B-B14F-4D97-AF65-F5344CB8AC3E}">
        <p14:creationId xmlns:p14="http://schemas.microsoft.com/office/powerpoint/2010/main" val="39126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Using progression spectrum / learning trajectory</a:t>
            </a:r>
          </a:p>
          <a:p>
            <a:pPr lvl="1"/>
            <a:r>
              <a:rPr lang="en-US" dirty="0"/>
              <a:t>Snapshot of learners positions along the spectrum</a:t>
            </a:r>
          </a:p>
          <a:p>
            <a:pPr lvl="1"/>
            <a:r>
              <a:rPr lang="en-US" dirty="0"/>
              <a:t>Analysis of changes</a:t>
            </a:r>
          </a:p>
          <a:p>
            <a:r>
              <a:rPr lang="en-GB" dirty="0" err="1" smtClean="0"/>
              <a:t>Exapmles</a:t>
            </a:r>
            <a:r>
              <a:rPr lang="en-GB" dirty="0" smtClean="0"/>
              <a:t> later</a:t>
            </a:r>
            <a:endParaRPr lang="en-GB" dirty="0"/>
          </a:p>
        </p:txBody>
      </p:sp>
      <p:sp>
        <p:nvSpPr>
          <p:cNvPr id="3" name="Title 2"/>
          <p:cNvSpPr>
            <a:spLocks noGrp="1"/>
          </p:cNvSpPr>
          <p:nvPr>
            <p:ph type="title"/>
          </p:nvPr>
        </p:nvSpPr>
        <p:spPr/>
        <p:txBody>
          <a:bodyPr/>
          <a:lstStyle/>
          <a:p>
            <a:r>
              <a:rPr lang="en-US" dirty="0"/>
              <a:t>Profiling of learners and analysis </a:t>
            </a:r>
            <a:r>
              <a:rPr lang="is-IS" dirty="0"/>
              <a:t>…</a:t>
            </a:r>
            <a:endParaRPr lang="en-GB" dirty="0"/>
          </a:p>
        </p:txBody>
      </p:sp>
    </p:spTree>
    <p:extLst>
      <p:ext uri="{BB962C8B-B14F-4D97-AF65-F5344CB8AC3E}">
        <p14:creationId xmlns:p14="http://schemas.microsoft.com/office/powerpoint/2010/main" val="45938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27603517"/>
              </p:ext>
            </p:extLst>
          </p:nvPr>
        </p:nvGraphicFramePr>
        <p:xfrm>
          <a:off x="683568" y="1988840"/>
          <a:ext cx="7632848" cy="3994303"/>
        </p:xfrm>
        <a:graphic>
          <a:graphicData uri="http://schemas.openxmlformats.org/drawingml/2006/table">
            <a:tbl>
              <a:tblPr firstRow="1" firstCol="1">
                <a:tableStyleId>{5C22544A-7EE6-4342-B048-85BDC9FD1C3A}</a:tableStyleId>
              </a:tblPr>
              <a:tblGrid>
                <a:gridCol w="2664296"/>
                <a:gridCol w="2376264"/>
                <a:gridCol w="1296144"/>
                <a:gridCol w="1296144"/>
              </a:tblGrid>
              <a:tr h="1167431">
                <a:tc>
                  <a:txBody>
                    <a:bodyPr/>
                    <a:lstStyle/>
                    <a:p>
                      <a:pPr algn="l">
                        <a:lnSpc>
                          <a:spcPct val="100000"/>
                        </a:lnSpc>
                        <a:spcBef>
                          <a:spcPts val="600"/>
                        </a:spcBef>
                        <a:spcAft>
                          <a:spcPts val="600"/>
                        </a:spcAft>
                      </a:pPr>
                      <a:r>
                        <a:rPr lang="en-GB" sz="1600" dirty="0">
                          <a:solidFill>
                            <a:schemeClr val="tx1"/>
                          </a:solidFill>
                          <a:effectLst/>
                        </a:rPr>
                        <a:t>Research project and region (data code)</a:t>
                      </a:r>
                      <a:endParaRPr lang="en-GB" sz="1600"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No. learners</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dirty="0">
                          <a:solidFill>
                            <a:schemeClr val="tx1"/>
                          </a:solidFill>
                          <a:effectLst/>
                        </a:rPr>
                        <a:t>No. </a:t>
                      </a:r>
                      <a:r>
                        <a:rPr lang="en-GB" sz="1600" dirty="0" smtClean="0">
                          <a:solidFill>
                            <a:schemeClr val="tx1"/>
                          </a:solidFill>
                          <a:effectLst/>
                        </a:rPr>
                        <a:t>clubs</a:t>
                      </a:r>
                      <a:br>
                        <a:rPr lang="en-GB" sz="1600" dirty="0" smtClean="0">
                          <a:solidFill>
                            <a:schemeClr val="tx1"/>
                          </a:solidFill>
                          <a:effectLst/>
                        </a:rPr>
                      </a:br>
                      <a:r>
                        <a:rPr lang="en-GB" sz="1100" dirty="0" smtClean="0">
                          <a:solidFill>
                            <a:schemeClr val="tx1"/>
                          </a:solidFill>
                          <a:effectLst/>
                        </a:rPr>
                        <a:t>(1 </a:t>
                      </a:r>
                      <a:r>
                        <a:rPr lang="en-GB" sz="1100" dirty="0">
                          <a:solidFill>
                            <a:schemeClr val="tx1"/>
                          </a:solidFill>
                          <a:effectLst/>
                        </a:rPr>
                        <a:t>per teacher)</a:t>
                      </a:r>
                      <a:endParaRPr lang="en-GB" sz="1600"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Grade</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02">
                <a:tc>
                  <a:txBody>
                    <a:bodyPr/>
                    <a:lstStyle/>
                    <a:p>
                      <a:pPr algn="l">
                        <a:lnSpc>
                          <a:spcPct val="100000"/>
                        </a:lnSpc>
                        <a:spcBef>
                          <a:spcPts val="600"/>
                        </a:spcBef>
                        <a:spcAft>
                          <a:spcPts val="600"/>
                        </a:spcAft>
                      </a:pPr>
                      <a:r>
                        <a:rPr lang="en-GB" sz="1600" dirty="0" err="1" smtClean="0">
                          <a:solidFill>
                            <a:schemeClr val="tx1"/>
                          </a:solidFill>
                          <a:effectLst/>
                        </a:rPr>
                        <a:t>Baart</a:t>
                      </a:r>
                      <a:r>
                        <a:rPr lang="en-GB" sz="1600" dirty="0" smtClean="0">
                          <a:solidFill>
                            <a:schemeClr val="tx1"/>
                          </a:solidFill>
                          <a:effectLst/>
                        </a:rPr>
                        <a:t/>
                      </a:r>
                      <a:br>
                        <a:rPr lang="en-GB" sz="1600" dirty="0" smtClean="0">
                          <a:solidFill>
                            <a:schemeClr val="tx1"/>
                          </a:solidFill>
                          <a:effectLst/>
                        </a:rPr>
                      </a:br>
                      <a:r>
                        <a:rPr lang="en-GB" sz="1600" dirty="0" smtClean="0">
                          <a:solidFill>
                            <a:schemeClr val="tx1"/>
                          </a:solidFill>
                          <a:effectLst/>
                        </a:rPr>
                        <a:t>Uitenhage </a:t>
                      </a:r>
                      <a:r>
                        <a:rPr lang="en-GB" sz="1600" dirty="0">
                          <a:solidFill>
                            <a:schemeClr val="tx1"/>
                          </a:solidFill>
                          <a:effectLst/>
                        </a:rPr>
                        <a:t>district (ECU) </a:t>
                      </a:r>
                      <a:endParaRPr lang="en-GB" sz="1600"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60 (12 / club)</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5 </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6</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203">
                <a:tc>
                  <a:txBody>
                    <a:bodyPr/>
                    <a:lstStyle/>
                    <a:p>
                      <a:pPr algn="l">
                        <a:lnSpc>
                          <a:spcPct val="100000"/>
                        </a:lnSpc>
                        <a:spcBef>
                          <a:spcPts val="600"/>
                        </a:spcBef>
                        <a:spcAft>
                          <a:spcPts val="600"/>
                        </a:spcAft>
                      </a:pPr>
                      <a:r>
                        <a:rPr lang="en-GB" sz="1600" dirty="0" smtClean="0">
                          <a:solidFill>
                            <a:schemeClr val="tx1"/>
                          </a:solidFill>
                          <a:effectLst/>
                        </a:rPr>
                        <a:t>Hebe</a:t>
                      </a:r>
                      <a:br>
                        <a:rPr lang="en-GB" sz="1600" dirty="0" smtClean="0">
                          <a:solidFill>
                            <a:schemeClr val="tx1"/>
                          </a:solidFill>
                          <a:effectLst/>
                        </a:rPr>
                      </a:br>
                      <a:r>
                        <a:rPr lang="en-GB" sz="1600" dirty="0" err="1" smtClean="0">
                          <a:solidFill>
                            <a:schemeClr val="tx1"/>
                          </a:solidFill>
                          <a:effectLst/>
                        </a:rPr>
                        <a:t>Maquassi</a:t>
                      </a:r>
                      <a:r>
                        <a:rPr lang="en-GB" sz="1600" dirty="0" smtClean="0">
                          <a:solidFill>
                            <a:schemeClr val="tx1"/>
                          </a:solidFill>
                          <a:effectLst/>
                        </a:rPr>
                        <a:t> </a:t>
                      </a:r>
                      <a:r>
                        <a:rPr lang="en-GB" sz="1600" dirty="0">
                          <a:solidFill>
                            <a:schemeClr val="tx1"/>
                          </a:solidFill>
                          <a:effectLst/>
                        </a:rPr>
                        <a:t>Hills district (NWMH) </a:t>
                      </a:r>
                      <a:endParaRPr lang="en-GB" sz="1600"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144 (12 / club)</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12</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3</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8570">
                <a:tc>
                  <a:txBody>
                    <a:bodyPr/>
                    <a:lstStyle/>
                    <a:p>
                      <a:pPr algn="l">
                        <a:lnSpc>
                          <a:spcPct val="100000"/>
                        </a:lnSpc>
                        <a:spcBef>
                          <a:spcPts val="600"/>
                        </a:spcBef>
                        <a:spcAft>
                          <a:spcPts val="600"/>
                        </a:spcAft>
                      </a:pPr>
                      <a:r>
                        <a:rPr lang="en-GB" sz="1600" dirty="0" smtClean="0">
                          <a:solidFill>
                            <a:schemeClr val="tx1"/>
                          </a:solidFill>
                          <a:effectLst/>
                        </a:rPr>
                        <a:t>Mofu</a:t>
                      </a:r>
                      <a:br>
                        <a:rPr lang="en-GB" sz="1600" dirty="0" smtClean="0">
                          <a:solidFill>
                            <a:schemeClr val="tx1"/>
                          </a:solidFill>
                          <a:effectLst/>
                        </a:rPr>
                      </a:br>
                      <a:r>
                        <a:rPr lang="en-GB" sz="1600" dirty="0" smtClean="0">
                          <a:solidFill>
                            <a:schemeClr val="tx1"/>
                          </a:solidFill>
                          <a:effectLst/>
                        </a:rPr>
                        <a:t>King </a:t>
                      </a:r>
                      <a:r>
                        <a:rPr lang="en-GB" sz="1600" dirty="0">
                          <a:solidFill>
                            <a:schemeClr val="tx1"/>
                          </a:solidFill>
                          <a:effectLst/>
                        </a:rPr>
                        <a:t>Williams Town district (ECK) </a:t>
                      </a:r>
                      <a:endParaRPr lang="en-GB" sz="1600"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Gr 2: 12 (6 / club)</a:t>
                      </a:r>
                    </a:p>
                    <a:p>
                      <a:pPr algn="r">
                        <a:lnSpc>
                          <a:spcPct val="100000"/>
                        </a:lnSpc>
                        <a:spcBef>
                          <a:spcPts val="600"/>
                        </a:spcBef>
                        <a:spcAft>
                          <a:spcPts val="600"/>
                        </a:spcAft>
                      </a:pPr>
                      <a:r>
                        <a:rPr lang="en-GB" sz="1600">
                          <a:solidFill>
                            <a:schemeClr val="tx1"/>
                          </a:solidFill>
                          <a:effectLst/>
                        </a:rPr>
                        <a:t>Gr 3: 48 (6 / club)</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16</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a:solidFill>
                            <a:schemeClr val="tx1"/>
                          </a:solidFill>
                          <a:effectLst/>
                        </a:rPr>
                        <a:t>2 &amp; 3</a:t>
                      </a:r>
                      <a:endParaRPr lang="en-GB" sz="160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02">
                <a:tc>
                  <a:txBody>
                    <a:bodyPr/>
                    <a:lstStyle/>
                    <a:p>
                      <a:pPr algn="l">
                        <a:lnSpc>
                          <a:spcPct val="100000"/>
                        </a:lnSpc>
                        <a:spcBef>
                          <a:spcPts val="600"/>
                        </a:spcBef>
                        <a:spcAft>
                          <a:spcPts val="600"/>
                        </a:spcAft>
                      </a:pPr>
                      <a:r>
                        <a:rPr lang="en-GB" sz="1600" b="1" dirty="0">
                          <a:solidFill>
                            <a:schemeClr val="tx1"/>
                          </a:solidFill>
                          <a:effectLst/>
                        </a:rPr>
                        <a:t> </a:t>
                      </a:r>
                      <a:r>
                        <a:rPr lang="en-GB" sz="1600" b="1" dirty="0" smtClean="0">
                          <a:solidFill>
                            <a:schemeClr val="tx1"/>
                          </a:solidFill>
                          <a:effectLst/>
                        </a:rPr>
                        <a:t>Totals</a:t>
                      </a:r>
                      <a:endParaRPr lang="en-GB" sz="1600" b="1"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b="1" dirty="0">
                          <a:solidFill>
                            <a:schemeClr val="tx1"/>
                          </a:solidFill>
                          <a:effectLst/>
                        </a:rPr>
                        <a:t>300</a:t>
                      </a:r>
                      <a:endParaRPr lang="en-GB" sz="1600" b="1"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b="1" dirty="0">
                          <a:solidFill>
                            <a:schemeClr val="tx1"/>
                          </a:solidFill>
                          <a:effectLst/>
                        </a:rPr>
                        <a:t>33</a:t>
                      </a:r>
                      <a:endParaRPr lang="en-GB" sz="1600" b="1"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spcBef>
                          <a:spcPts val="600"/>
                        </a:spcBef>
                        <a:spcAft>
                          <a:spcPts val="600"/>
                        </a:spcAft>
                      </a:pPr>
                      <a:r>
                        <a:rPr lang="en-GB" sz="1600" b="1" dirty="0">
                          <a:solidFill>
                            <a:schemeClr val="tx1"/>
                          </a:solidFill>
                          <a:effectLst/>
                        </a:rPr>
                        <a:t> </a:t>
                      </a:r>
                      <a:endParaRPr lang="en-GB" sz="1600" b="1" dirty="0">
                        <a:solidFill>
                          <a:schemeClr val="tx1"/>
                        </a:solidFill>
                        <a:effectLst/>
                        <a:latin typeface="Times New Roman" charset="0"/>
                        <a:ea typeface="Times"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tretch>
            <a:fillRect/>
          </a:stretch>
        </p:blipFill>
        <p:spPr>
          <a:xfrm>
            <a:off x="971600" y="116632"/>
            <a:ext cx="1656184" cy="1329087"/>
          </a:xfrm>
          <a:prstGeom prst="rect">
            <a:avLst/>
          </a:prstGeom>
          <a:ln w="28575"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3584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0269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539552" y="2414004"/>
            <a:ext cx="8173002" cy="4173269"/>
          </a:xfrm>
          <a:prstGeom prst="rect">
            <a:avLst/>
          </a:prstGeom>
          <a:ln>
            <a:solidFill>
              <a:schemeClr val="tx1"/>
            </a:solidFill>
          </a:ln>
        </p:spPr>
      </p:pic>
      <p:sp>
        <p:nvSpPr>
          <p:cNvPr id="2" name="Title 1"/>
          <p:cNvSpPr>
            <a:spLocks noGrp="1"/>
          </p:cNvSpPr>
          <p:nvPr>
            <p:ph type="title"/>
          </p:nvPr>
        </p:nvSpPr>
        <p:spPr/>
        <p:txBody>
          <a:bodyPr/>
          <a:lstStyle/>
          <a:p>
            <a:r>
              <a:rPr lang="en-US" dirty="0" smtClean="0"/>
              <a:t>Learner progression data summary:</a:t>
            </a:r>
            <a:br>
              <a:rPr lang="en-US" dirty="0" smtClean="0"/>
            </a:br>
            <a:r>
              <a:rPr lang="en-US" b="1" dirty="0" smtClean="0"/>
              <a:t>All clubs 237 learners</a:t>
            </a:r>
            <a:endParaRPr lang="en-US" b="1" dirty="0"/>
          </a:p>
        </p:txBody>
      </p:sp>
      <p:sp>
        <p:nvSpPr>
          <p:cNvPr id="8" name="Rectangle 7"/>
          <p:cNvSpPr/>
          <p:nvPr/>
        </p:nvSpPr>
        <p:spPr>
          <a:xfrm>
            <a:off x="5039757" y="3337125"/>
            <a:ext cx="3672797" cy="32501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6945279" y="1568497"/>
            <a:ext cx="2016224" cy="1224136"/>
          </a:xfrm>
          <a:prstGeom prst="wedgeRectCallout">
            <a:avLst>
              <a:gd name="adj1" fmla="val 8221"/>
              <a:gd name="adj2" fmla="val 110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Biggest changes </a:t>
            </a:r>
            <a:r>
              <a:rPr lang="en-US" smtClean="0"/>
              <a:t>in </a:t>
            </a:r>
            <a:r>
              <a:rPr lang="en-US" u="sng" smtClean="0"/>
              <a:t>multiplication </a:t>
            </a:r>
            <a:r>
              <a:rPr lang="en-US" smtClean="0"/>
              <a:t>and </a:t>
            </a:r>
            <a:r>
              <a:rPr lang="en-US" u="sng" smtClean="0"/>
              <a:t>division</a:t>
            </a:r>
            <a:endParaRPr lang="en-US" u="sng" dirty="0"/>
          </a:p>
        </p:txBody>
      </p:sp>
      <p:sp>
        <p:nvSpPr>
          <p:cNvPr id="9" name="Rectangle 8"/>
          <p:cNvSpPr/>
          <p:nvPr/>
        </p:nvSpPr>
        <p:spPr>
          <a:xfrm>
            <a:off x="1298730" y="3284985"/>
            <a:ext cx="3492078" cy="360040"/>
          </a:xfrm>
          <a:prstGeom prst="rect">
            <a:avLst/>
          </a:prstGeom>
          <a:solidFill>
            <a:schemeClr val="accent2">
              <a:alpha val="53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92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 and post-assessment averages by research project </a:t>
            </a:r>
          </a:p>
        </p:txBody>
      </p:sp>
      <p:graphicFrame>
        <p:nvGraphicFramePr>
          <p:cNvPr id="3" name="Table 2"/>
          <p:cNvGraphicFramePr>
            <a:graphicFrameLocks noGrp="1"/>
          </p:cNvGraphicFramePr>
          <p:nvPr>
            <p:extLst>
              <p:ext uri="{D42A27DB-BD31-4B8C-83A1-F6EECF244321}">
                <p14:modId xmlns:p14="http://schemas.microsoft.com/office/powerpoint/2010/main" val="356241392"/>
              </p:ext>
            </p:extLst>
          </p:nvPr>
        </p:nvGraphicFramePr>
        <p:xfrm>
          <a:off x="1298730" y="1700808"/>
          <a:ext cx="6408712" cy="4805112"/>
        </p:xfrm>
        <a:graphic>
          <a:graphicData uri="http://schemas.openxmlformats.org/drawingml/2006/table">
            <a:tbl>
              <a:tblPr firstRow="1" firstCol="1" bandRow="1">
                <a:tableStyleId>{5C22544A-7EE6-4342-B048-85BDC9FD1C3A}</a:tableStyleId>
              </a:tblPr>
              <a:tblGrid>
                <a:gridCol w="1656184"/>
                <a:gridCol w="1728192"/>
                <a:gridCol w="1377757"/>
                <a:gridCol w="1646579"/>
              </a:tblGrid>
              <a:tr h="1280954">
                <a:tc>
                  <a:txBody>
                    <a:bodyPr/>
                    <a:lstStyle/>
                    <a:p>
                      <a:pPr algn="l">
                        <a:lnSpc>
                          <a:spcPct val="150000"/>
                        </a:lnSpc>
                        <a:spcBef>
                          <a:spcPts val="600"/>
                        </a:spcBef>
                        <a:spcAft>
                          <a:spcPts val="600"/>
                        </a:spcAft>
                      </a:pPr>
                      <a:r>
                        <a:rPr lang="en-GB" sz="1800" dirty="0">
                          <a:solidFill>
                            <a:schemeClr val="tx1"/>
                          </a:solidFill>
                          <a:effectLst/>
                        </a:rPr>
                        <a:t>Research project (Region)</a:t>
                      </a:r>
                      <a:endParaRPr lang="en-GB" sz="1800" dirty="0">
                        <a:solidFill>
                          <a:schemeClr val="tx1"/>
                        </a:solidFill>
                        <a:effectLst/>
                        <a:latin typeface="Times New Roman" charset="0"/>
                        <a:ea typeface="Times" charset="0"/>
                        <a:cs typeface="Times New Roman" charset="0"/>
                      </a:endParaRPr>
                    </a:p>
                  </a:txBody>
                  <a:tcPr marL="37941" marR="37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Pre-assessment Average</a:t>
                      </a:r>
                      <a:endParaRPr lang="en-GB" sz="1800" dirty="0">
                        <a:solidFill>
                          <a:schemeClr val="tx1"/>
                        </a:solidFill>
                        <a:effectLst/>
                        <a:latin typeface="Times New Roman" charset="0"/>
                        <a:ea typeface="Times" charset="0"/>
                        <a:cs typeface="Times New Roman" charset="0"/>
                      </a:endParaRPr>
                    </a:p>
                  </a:txBody>
                  <a:tcPr marL="37941" marR="37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Post-assessment Average</a:t>
                      </a:r>
                      <a:endParaRPr lang="en-GB" sz="1800" dirty="0">
                        <a:solidFill>
                          <a:schemeClr val="tx1"/>
                        </a:solidFill>
                        <a:effectLst/>
                        <a:latin typeface="Times New Roman" charset="0"/>
                        <a:ea typeface="Times" charset="0"/>
                        <a:cs typeface="Times New Roman" charset="0"/>
                      </a:endParaRPr>
                    </a:p>
                  </a:txBody>
                  <a:tcPr marL="37941" marR="37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Overall % increase</a:t>
                      </a:r>
                      <a:endParaRPr lang="en-GB" sz="1800" dirty="0">
                        <a:solidFill>
                          <a:schemeClr val="tx1"/>
                        </a:solidFill>
                        <a:effectLst/>
                        <a:latin typeface="Times New Roman" charset="0"/>
                        <a:ea typeface="Times" charset="0"/>
                        <a:cs typeface="Times New Roman" charset="0"/>
                      </a:endParaRPr>
                    </a:p>
                  </a:txBody>
                  <a:tcPr marL="37941" marR="379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136">
                <a:tc>
                  <a:txBody>
                    <a:bodyPr/>
                    <a:lstStyle/>
                    <a:p>
                      <a:pPr algn="just">
                        <a:lnSpc>
                          <a:spcPct val="150000"/>
                        </a:lnSpc>
                        <a:spcBef>
                          <a:spcPts val="600"/>
                        </a:spcBef>
                        <a:spcAft>
                          <a:spcPts val="600"/>
                        </a:spcAft>
                      </a:pPr>
                      <a:r>
                        <a:rPr lang="en-GB" sz="1800" dirty="0">
                          <a:solidFill>
                            <a:schemeClr val="tx1"/>
                          </a:solidFill>
                          <a:effectLst/>
                        </a:rPr>
                        <a:t>ECK-Gr2</a:t>
                      </a:r>
                      <a:endParaRPr lang="en-GB" sz="1800"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43.33%</a:t>
                      </a:r>
                      <a:endParaRPr lang="en-GB" sz="1800"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50.83%</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7.50%</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136">
                <a:tc>
                  <a:txBody>
                    <a:bodyPr/>
                    <a:lstStyle/>
                    <a:p>
                      <a:pPr algn="just">
                        <a:lnSpc>
                          <a:spcPct val="150000"/>
                        </a:lnSpc>
                        <a:spcBef>
                          <a:spcPts val="600"/>
                        </a:spcBef>
                        <a:spcAft>
                          <a:spcPts val="600"/>
                        </a:spcAft>
                      </a:pPr>
                      <a:r>
                        <a:rPr lang="en-GB" sz="1800">
                          <a:solidFill>
                            <a:schemeClr val="tx1"/>
                          </a:solidFill>
                          <a:effectLst/>
                        </a:rPr>
                        <a:t>ECK-Gr3</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41.35%</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70.21%</a:t>
                      </a:r>
                      <a:endParaRPr lang="en-GB" sz="1800"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28.85%</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136">
                <a:tc>
                  <a:txBody>
                    <a:bodyPr/>
                    <a:lstStyle/>
                    <a:p>
                      <a:pPr algn="just">
                        <a:lnSpc>
                          <a:spcPct val="150000"/>
                        </a:lnSpc>
                        <a:spcBef>
                          <a:spcPts val="600"/>
                        </a:spcBef>
                        <a:spcAft>
                          <a:spcPts val="600"/>
                        </a:spcAft>
                      </a:pPr>
                      <a:r>
                        <a:rPr lang="en-GB" sz="1800">
                          <a:solidFill>
                            <a:schemeClr val="tx1"/>
                          </a:solidFill>
                          <a:effectLst/>
                        </a:rPr>
                        <a:t>ECU-Gr6</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36.83%</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61.33%</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24.50%</a:t>
                      </a:r>
                      <a:endParaRPr lang="en-GB" sz="1800"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0659">
                <a:tc>
                  <a:txBody>
                    <a:bodyPr/>
                    <a:lstStyle/>
                    <a:p>
                      <a:pPr algn="just">
                        <a:lnSpc>
                          <a:spcPct val="150000"/>
                        </a:lnSpc>
                        <a:spcBef>
                          <a:spcPts val="600"/>
                        </a:spcBef>
                        <a:spcAft>
                          <a:spcPts val="600"/>
                        </a:spcAft>
                      </a:pPr>
                      <a:r>
                        <a:rPr lang="en-GB" sz="1800">
                          <a:solidFill>
                            <a:schemeClr val="tx1"/>
                          </a:solidFill>
                          <a:effectLst/>
                        </a:rPr>
                        <a:t>NWMH-Gr3</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41.49%</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a:solidFill>
                            <a:schemeClr val="tx1"/>
                          </a:solidFill>
                          <a:effectLst/>
                        </a:rPr>
                        <a:t>58.29%</a:t>
                      </a:r>
                      <a:endParaRPr lang="en-GB" sz="180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dirty="0">
                          <a:solidFill>
                            <a:schemeClr val="tx1"/>
                          </a:solidFill>
                          <a:effectLst/>
                        </a:rPr>
                        <a:t>16.97%</a:t>
                      </a:r>
                      <a:endParaRPr lang="en-GB" sz="1800"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091">
                <a:tc>
                  <a:txBody>
                    <a:bodyPr/>
                    <a:lstStyle/>
                    <a:p>
                      <a:pPr algn="just">
                        <a:lnSpc>
                          <a:spcPct val="150000"/>
                        </a:lnSpc>
                        <a:spcBef>
                          <a:spcPts val="600"/>
                        </a:spcBef>
                        <a:spcAft>
                          <a:spcPts val="600"/>
                        </a:spcAft>
                      </a:pPr>
                      <a:r>
                        <a:rPr lang="en-GB" sz="1800" b="1" dirty="0">
                          <a:solidFill>
                            <a:schemeClr val="tx1"/>
                          </a:solidFill>
                          <a:effectLst/>
                        </a:rPr>
                        <a:t>Average</a:t>
                      </a:r>
                      <a:endParaRPr lang="en-GB" sz="1800" b="1"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b="1" dirty="0">
                          <a:solidFill>
                            <a:schemeClr val="tx1"/>
                          </a:solidFill>
                          <a:effectLst/>
                        </a:rPr>
                        <a:t>40.36%</a:t>
                      </a:r>
                      <a:endParaRPr lang="en-GB" sz="1800" b="1"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b="1" dirty="0">
                          <a:solidFill>
                            <a:schemeClr val="tx1"/>
                          </a:solidFill>
                          <a:effectLst/>
                        </a:rPr>
                        <a:t>61.13%</a:t>
                      </a:r>
                      <a:endParaRPr lang="en-GB" sz="1800" b="1"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Bef>
                          <a:spcPts val="600"/>
                        </a:spcBef>
                        <a:spcAft>
                          <a:spcPts val="600"/>
                        </a:spcAft>
                      </a:pPr>
                      <a:r>
                        <a:rPr lang="en-GB" sz="1800" b="1" dirty="0">
                          <a:solidFill>
                            <a:schemeClr val="tx1"/>
                          </a:solidFill>
                          <a:effectLst/>
                        </a:rPr>
                        <a:t>20.77%</a:t>
                      </a:r>
                      <a:endParaRPr lang="en-GB" sz="1800" b="1" dirty="0">
                        <a:solidFill>
                          <a:schemeClr val="tx1"/>
                        </a:solidFill>
                        <a:effectLst/>
                        <a:latin typeface="Times New Roman" charset="0"/>
                        <a:ea typeface="Times" charset="0"/>
                        <a:cs typeface="Times New Roman" charset="0"/>
                      </a:endParaRPr>
                    </a:p>
                  </a:txBody>
                  <a:tcPr marL="37941" marR="379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874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Improvement by average percentage frequency </a:t>
            </a:r>
            <a:r>
              <a:rPr lang="en-GB" dirty="0" smtClean="0"/>
              <a:t>distributions</a:t>
            </a:r>
            <a:br>
              <a:rPr lang="en-GB" dirty="0" smtClean="0"/>
            </a:br>
            <a:r>
              <a:rPr lang="en-US" b="1" dirty="0" smtClean="0"/>
              <a:t>All clubs 237 learners</a:t>
            </a:r>
            <a:endParaRPr lang="en-US" b="1" dirty="0"/>
          </a:p>
        </p:txBody>
      </p:sp>
      <p:sp>
        <p:nvSpPr>
          <p:cNvPr id="13" name="Rectangle 12"/>
          <p:cNvSpPr/>
          <p:nvPr/>
        </p:nvSpPr>
        <p:spPr>
          <a:xfrm>
            <a:off x="2682963" y="3619848"/>
            <a:ext cx="1656184" cy="121865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82963" y="2722663"/>
            <a:ext cx="1656184" cy="34629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82963" y="3082183"/>
            <a:ext cx="1656184" cy="56284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406077239"/>
              </p:ext>
            </p:extLst>
          </p:nvPr>
        </p:nvGraphicFramePr>
        <p:xfrm>
          <a:off x="647430" y="2047848"/>
          <a:ext cx="3691717" cy="2896678"/>
        </p:xfrm>
        <a:graphic>
          <a:graphicData uri="http://schemas.openxmlformats.org/drawingml/2006/table">
            <a:tbl>
              <a:tblPr firstRow="1" firstCol="1" bandRow="1">
                <a:tableStyleId>{5C22544A-7EE6-4342-B048-85BDC9FD1C3A}</a:tableStyleId>
              </a:tblPr>
              <a:tblGrid>
                <a:gridCol w="1281859"/>
                <a:gridCol w="1204929"/>
                <a:gridCol w="1204929"/>
              </a:tblGrid>
              <a:tr h="1037616">
                <a:tc>
                  <a:txBody>
                    <a:bodyPr/>
                    <a:lstStyle/>
                    <a:p>
                      <a:pPr algn="r">
                        <a:lnSpc>
                          <a:spcPts val="1600"/>
                        </a:lnSpc>
                        <a:spcAft>
                          <a:spcPts val="600"/>
                        </a:spcAft>
                      </a:pPr>
                      <a:r>
                        <a:rPr lang="en-GB" sz="1800" dirty="0">
                          <a:solidFill>
                            <a:schemeClr val="tx1"/>
                          </a:solidFill>
                          <a:effectLst/>
                        </a:rPr>
                        <a:t>% ranges</a:t>
                      </a:r>
                      <a:endParaRPr lang="en-GB" sz="1800" dirty="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No. of learners</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 of learners</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106">
                <a:tc>
                  <a:txBody>
                    <a:bodyPr/>
                    <a:lstStyle/>
                    <a:p>
                      <a:pPr algn="r">
                        <a:lnSpc>
                          <a:spcPts val="1600"/>
                        </a:lnSpc>
                        <a:spcAft>
                          <a:spcPts val="600"/>
                        </a:spcAft>
                      </a:pPr>
                      <a:r>
                        <a:rPr lang="en-GB" sz="1800">
                          <a:solidFill>
                            <a:schemeClr val="tx1"/>
                          </a:solidFill>
                          <a:effectLst/>
                        </a:rPr>
                        <a:t>&lt;9%</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60</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25.6%</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106">
                <a:tc>
                  <a:txBody>
                    <a:bodyPr/>
                    <a:lstStyle/>
                    <a:p>
                      <a:pPr algn="r">
                        <a:lnSpc>
                          <a:spcPts val="1600"/>
                        </a:lnSpc>
                        <a:spcAft>
                          <a:spcPts val="600"/>
                        </a:spcAft>
                      </a:pPr>
                      <a:r>
                        <a:rPr lang="en-GB" sz="1800">
                          <a:solidFill>
                            <a:schemeClr val="tx1"/>
                          </a:solidFill>
                          <a:effectLst/>
                        </a:rPr>
                        <a:t>10-49%</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150</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64.1%</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744">
                <a:tc>
                  <a:txBody>
                    <a:bodyPr/>
                    <a:lstStyle/>
                    <a:p>
                      <a:pPr algn="r">
                        <a:lnSpc>
                          <a:spcPts val="1600"/>
                        </a:lnSpc>
                        <a:spcAft>
                          <a:spcPts val="600"/>
                        </a:spcAft>
                      </a:pPr>
                      <a:r>
                        <a:rPr lang="en-GB" sz="1800">
                          <a:solidFill>
                            <a:schemeClr val="tx1"/>
                          </a:solidFill>
                          <a:effectLst/>
                        </a:rPr>
                        <a:t>50-100%</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a:solidFill>
                            <a:schemeClr val="tx1"/>
                          </a:solidFill>
                          <a:effectLst/>
                        </a:rPr>
                        <a:t>24</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dirty="0">
                          <a:solidFill>
                            <a:schemeClr val="tx1"/>
                          </a:solidFill>
                          <a:effectLst/>
                        </a:rPr>
                        <a:t>10.3%</a:t>
                      </a:r>
                      <a:endParaRPr lang="en-GB" sz="1800" dirty="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106">
                <a:tc>
                  <a:txBody>
                    <a:bodyPr/>
                    <a:lstStyle/>
                    <a:p>
                      <a:pPr algn="r">
                        <a:lnSpc>
                          <a:spcPts val="1600"/>
                        </a:lnSpc>
                        <a:spcAft>
                          <a:spcPts val="600"/>
                        </a:spcAft>
                      </a:pPr>
                      <a:r>
                        <a:rPr lang="en-GB" sz="1800">
                          <a:solidFill>
                            <a:schemeClr val="tx1"/>
                          </a:solidFill>
                          <a:effectLst/>
                        </a:rPr>
                        <a:t> </a:t>
                      </a:r>
                      <a:endParaRPr lang="en-GB" sz="180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b="1" dirty="0">
                          <a:solidFill>
                            <a:schemeClr val="tx1"/>
                          </a:solidFill>
                          <a:effectLst/>
                        </a:rPr>
                        <a:t>234</a:t>
                      </a:r>
                      <a:endParaRPr lang="en-GB" sz="1800" b="1" dirty="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spcAft>
                          <a:spcPts val="600"/>
                        </a:spcAft>
                      </a:pPr>
                      <a:r>
                        <a:rPr lang="en-GB" sz="1800" b="1" dirty="0">
                          <a:solidFill>
                            <a:schemeClr val="tx1"/>
                          </a:solidFill>
                          <a:effectLst/>
                        </a:rPr>
                        <a:t>100.0%</a:t>
                      </a:r>
                      <a:endParaRPr lang="en-GB" sz="1800" b="1" dirty="0">
                        <a:solidFill>
                          <a:schemeClr val="tx1"/>
                        </a:solidFill>
                        <a:effectLst/>
                        <a:latin typeface="Times New Roman" charset="0"/>
                        <a:ea typeface="Times"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Rectangular Callout 15"/>
          <p:cNvSpPr/>
          <p:nvPr/>
        </p:nvSpPr>
        <p:spPr>
          <a:xfrm>
            <a:off x="5508104" y="3496187"/>
            <a:ext cx="2520280" cy="1254969"/>
          </a:xfrm>
          <a:prstGeom prst="wedgeRectCallout">
            <a:avLst>
              <a:gd name="adj1" fmla="val -100651"/>
              <a:gd name="adj2" fmla="val -25524"/>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dirty="0" smtClean="0">
                <a:solidFill>
                  <a:schemeClr val="tx1"/>
                </a:solidFill>
              </a:rPr>
              <a:t>150 learners </a:t>
            </a:r>
            <a:r>
              <a:rPr lang="en-US" dirty="0">
                <a:solidFill>
                  <a:schemeClr val="tx1"/>
                </a:solidFill>
              </a:rPr>
              <a:t>achieved a change </a:t>
            </a:r>
            <a:r>
              <a:rPr lang="en-US" dirty="0" smtClean="0">
                <a:solidFill>
                  <a:schemeClr val="tx1"/>
                </a:solidFill>
              </a:rPr>
              <a:t>between 10 &amp; 49% (</a:t>
            </a:r>
            <a:r>
              <a:rPr lang="en-US" dirty="0" err="1" smtClean="0">
                <a:solidFill>
                  <a:schemeClr val="tx1"/>
                </a:solidFill>
              </a:rPr>
              <a:t>approx</a:t>
            </a:r>
            <a:r>
              <a:rPr lang="en-US" dirty="0" smtClean="0">
                <a:solidFill>
                  <a:schemeClr val="tx1"/>
                </a:solidFill>
              </a:rPr>
              <a:t> 64% of the learners)</a:t>
            </a:r>
            <a:endParaRPr lang="en-US" dirty="0">
              <a:solidFill>
                <a:schemeClr val="tx1"/>
              </a:solidFill>
            </a:endParaRPr>
          </a:p>
        </p:txBody>
      </p:sp>
      <p:sp>
        <p:nvSpPr>
          <p:cNvPr id="10" name="Rectangular Callout 9"/>
          <p:cNvSpPr/>
          <p:nvPr/>
        </p:nvSpPr>
        <p:spPr>
          <a:xfrm>
            <a:off x="5508104" y="1916832"/>
            <a:ext cx="2520280" cy="1492010"/>
          </a:xfrm>
          <a:prstGeom prst="wedgeRectCallout">
            <a:avLst>
              <a:gd name="adj1" fmla="val -99622"/>
              <a:gd name="adj2" fmla="val 48509"/>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dirty="0" smtClean="0">
                <a:solidFill>
                  <a:schemeClr val="tx1"/>
                </a:solidFill>
              </a:rPr>
              <a:t>60 learners </a:t>
            </a:r>
            <a:r>
              <a:rPr lang="en-US" dirty="0">
                <a:solidFill>
                  <a:schemeClr val="tx1"/>
                </a:solidFill>
              </a:rPr>
              <a:t>achieved a change </a:t>
            </a:r>
            <a:r>
              <a:rPr lang="en-US" dirty="0" smtClean="0">
                <a:solidFill>
                  <a:schemeClr val="tx1"/>
                </a:solidFill>
              </a:rPr>
              <a:t>less than 9% (</a:t>
            </a:r>
            <a:r>
              <a:rPr lang="en-US" dirty="0" err="1" smtClean="0">
                <a:solidFill>
                  <a:schemeClr val="tx1"/>
                </a:solidFill>
              </a:rPr>
              <a:t>approx</a:t>
            </a:r>
            <a:r>
              <a:rPr lang="en-US" dirty="0" smtClean="0">
                <a:solidFill>
                  <a:schemeClr val="tx1"/>
                </a:solidFill>
              </a:rPr>
              <a:t> 25% of the learners)</a:t>
            </a:r>
            <a:endParaRPr lang="en-US" dirty="0">
              <a:solidFill>
                <a:schemeClr val="tx1"/>
              </a:solidFill>
            </a:endParaRPr>
          </a:p>
        </p:txBody>
      </p:sp>
      <p:sp>
        <p:nvSpPr>
          <p:cNvPr id="11" name="Rectangular Callout 10"/>
          <p:cNvSpPr/>
          <p:nvPr/>
        </p:nvSpPr>
        <p:spPr>
          <a:xfrm>
            <a:off x="5508104" y="4838501"/>
            <a:ext cx="2520280" cy="1470819"/>
          </a:xfrm>
          <a:prstGeom prst="wedgeRectCallout">
            <a:avLst>
              <a:gd name="adj1" fmla="val -103062"/>
              <a:gd name="adj2" fmla="val -78765"/>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dirty="0" smtClean="0">
                <a:solidFill>
                  <a:schemeClr val="tx1"/>
                </a:solidFill>
              </a:rPr>
              <a:t>24 learners </a:t>
            </a:r>
            <a:r>
              <a:rPr lang="en-US" dirty="0">
                <a:solidFill>
                  <a:schemeClr val="tx1"/>
                </a:solidFill>
              </a:rPr>
              <a:t>achieved a change </a:t>
            </a:r>
            <a:r>
              <a:rPr lang="en-US" dirty="0" smtClean="0">
                <a:solidFill>
                  <a:schemeClr val="tx1"/>
                </a:solidFill>
              </a:rPr>
              <a:t>between 50 &amp; 100% (</a:t>
            </a:r>
            <a:r>
              <a:rPr lang="en-US" dirty="0" err="1" smtClean="0">
                <a:solidFill>
                  <a:schemeClr val="tx1"/>
                </a:solidFill>
              </a:rPr>
              <a:t>approx</a:t>
            </a:r>
            <a:r>
              <a:rPr lang="en-US" dirty="0" smtClean="0">
                <a:solidFill>
                  <a:schemeClr val="tx1"/>
                </a:solidFill>
              </a:rPr>
              <a:t> 10% of the learners)</a:t>
            </a:r>
            <a:endParaRPr lang="en-US" dirty="0">
              <a:solidFill>
                <a:schemeClr val="tx1"/>
              </a:solidFill>
            </a:endParaRPr>
          </a:p>
        </p:txBody>
      </p:sp>
    </p:spTree>
    <p:extLst>
      <p:ext uri="{BB962C8B-B14F-4D97-AF65-F5344CB8AC3E}">
        <p14:creationId xmlns:p14="http://schemas.microsoft.com/office/powerpoint/2010/main" val="104721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810668"/>
            <a:ext cx="7772400" cy="864096"/>
          </a:xfrm>
        </p:spPr>
        <p:txBody>
          <a:bodyPr/>
          <a:lstStyle/>
          <a:p>
            <a:r>
              <a:rPr lang="en-US" dirty="0" smtClean="0"/>
              <a:t>Zanele Mofu</a:t>
            </a:r>
            <a:endParaRPr lang="en-US" dirty="0"/>
          </a:p>
        </p:txBody>
      </p:sp>
      <p:sp>
        <p:nvSpPr>
          <p:cNvPr id="4" name="Text Placeholder 3"/>
          <p:cNvSpPr>
            <a:spLocks noGrp="1"/>
          </p:cNvSpPr>
          <p:nvPr>
            <p:ph type="body" idx="1"/>
          </p:nvPr>
        </p:nvSpPr>
        <p:spPr>
          <a:xfrm>
            <a:off x="1259632" y="2204864"/>
            <a:ext cx="6417734" cy="939801"/>
          </a:xfrm>
        </p:spPr>
        <p:txBody>
          <a:bodyPr>
            <a:normAutofit/>
          </a:bodyPr>
          <a:lstStyle/>
          <a:p>
            <a:r>
              <a:rPr lang="en-US" sz="2800" dirty="0" smtClean="0"/>
              <a:t>Eastern Cape</a:t>
            </a:r>
            <a:endParaRPr lang="en-US" sz="2800" dirty="0"/>
          </a:p>
        </p:txBody>
      </p:sp>
    </p:spTree>
    <p:extLst>
      <p:ext uri="{BB962C8B-B14F-4D97-AF65-F5344CB8AC3E}">
        <p14:creationId xmlns:p14="http://schemas.microsoft.com/office/powerpoint/2010/main" val="2052708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16 teachers starting new clubs</a:t>
            </a:r>
          </a:p>
          <a:p>
            <a:r>
              <a:rPr lang="en-US" dirty="0" smtClean="0"/>
              <a:t>6 learners each = 96 Grade 2 &amp; 3 learners </a:t>
            </a:r>
          </a:p>
          <a:p>
            <a:pPr lvl="1"/>
            <a:r>
              <a:rPr lang="en-US" dirty="0" smtClean="0"/>
              <a:t>(63 assessed both pre &amp; post)</a:t>
            </a:r>
          </a:p>
          <a:p>
            <a:r>
              <a:rPr lang="en-US" dirty="0" smtClean="0"/>
              <a:t>Focus:</a:t>
            </a:r>
          </a:p>
          <a:p>
            <a:pPr lvl="1"/>
            <a:r>
              <a:rPr lang="en-US" dirty="0" smtClean="0"/>
              <a:t>PhD study</a:t>
            </a:r>
          </a:p>
          <a:p>
            <a:pPr lvl="2"/>
            <a:r>
              <a:rPr lang="en-US" dirty="0" smtClean="0"/>
              <a:t>teacher learning in Community of Practice</a:t>
            </a:r>
          </a:p>
          <a:p>
            <a:r>
              <a:rPr lang="en-US" dirty="0" smtClean="0"/>
              <a:t>But still collected learner data for</a:t>
            </a:r>
          </a:p>
          <a:p>
            <a:pPr lvl="1"/>
            <a:r>
              <a:rPr lang="en-US" dirty="0" smtClean="0"/>
              <a:t>Teacher’s to profile and track learner progression in their clubs</a:t>
            </a:r>
          </a:p>
          <a:p>
            <a:pPr lvl="1"/>
            <a:r>
              <a:rPr lang="en-US" dirty="0" smtClean="0"/>
              <a:t>broader SANCP </a:t>
            </a:r>
            <a:endParaRPr lang="en-US" dirty="0"/>
          </a:p>
        </p:txBody>
      </p:sp>
      <p:sp>
        <p:nvSpPr>
          <p:cNvPr id="3" name="Title 2"/>
          <p:cNvSpPr>
            <a:spLocks noGrp="1"/>
          </p:cNvSpPr>
          <p:nvPr>
            <p:ph type="title"/>
          </p:nvPr>
        </p:nvSpPr>
        <p:spPr/>
        <p:txBody>
          <a:bodyPr/>
          <a:lstStyle/>
          <a:p>
            <a:r>
              <a:rPr lang="en-US" dirty="0" smtClean="0"/>
              <a:t>Overview of project</a:t>
            </a:r>
            <a:endParaRPr lang="en-US" dirty="0"/>
          </a:p>
        </p:txBody>
      </p:sp>
    </p:spTree>
    <p:extLst>
      <p:ext uri="{BB962C8B-B14F-4D97-AF65-F5344CB8AC3E}">
        <p14:creationId xmlns:p14="http://schemas.microsoft.com/office/powerpoint/2010/main" val="99680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Mandate to research sustainable ways forward to ‘crisis’ in numeracy education &amp; simultaneously improve teaching and learning in local schools</a:t>
            </a:r>
          </a:p>
          <a:p>
            <a:r>
              <a:rPr lang="en-US" dirty="0"/>
              <a:t>Intervention </a:t>
            </a:r>
            <a:r>
              <a:rPr lang="en-US" dirty="0" smtClean="0"/>
              <a:t>projects:</a:t>
            </a:r>
          </a:p>
          <a:p>
            <a:pPr lvl="1"/>
            <a:r>
              <a:rPr lang="en-US" dirty="0" smtClean="0"/>
              <a:t>teacher </a:t>
            </a:r>
            <a:r>
              <a:rPr lang="en-US" dirty="0"/>
              <a:t>development </a:t>
            </a:r>
            <a:r>
              <a:rPr lang="en-US" dirty="0" smtClean="0"/>
              <a:t>COPs; </a:t>
            </a:r>
          </a:p>
          <a:p>
            <a:pPr lvl="1"/>
            <a:r>
              <a:rPr lang="en-US" dirty="0" smtClean="0"/>
              <a:t>after </a:t>
            </a:r>
            <a:r>
              <a:rPr lang="en-US" dirty="0"/>
              <a:t>school </a:t>
            </a:r>
            <a:r>
              <a:rPr lang="en-US" dirty="0" smtClean="0"/>
              <a:t>Math </a:t>
            </a:r>
            <a:r>
              <a:rPr lang="en-US" dirty="0"/>
              <a:t>C</a:t>
            </a:r>
            <a:r>
              <a:rPr lang="en-US" dirty="0" smtClean="0"/>
              <a:t>lubs; </a:t>
            </a:r>
          </a:p>
          <a:p>
            <a:pPr lvl="1"/>
            <a:r>
              <a:rPr lang="en-US" dirty="0" smtClean="0"/>
              <a:t>Family Maths (parent</a:t>
            </a:r>
            <a:r>
              <a:rPr lang="en-US" dirty="0"/>
              <a:t>/community </a:t>
            </a:r>
            <a:r>
              <a:rPr lang="en-US" dirty="0" smtClean="0"/>
              <a:t>engagement);</a:t>
            </a:r>
          </a:p>
          <a:p>
            <a:pPr lvl="1"/>
            <a:r>
              <a:rPr lang="en-US" dirty="0" smtClean="0"/>
              <a:t>STEAMING Ahead Camps; </a:t>
            </a:r>
          </a:p>
          <a:p>
            <a:pPr lvl="1"/>
            <a:r>
              <a:rPr lang="en-US" dirty="0" smtClean="0"/>
              <a:t>district support (beyond EC); </a:t>
            </a:r>
          </a:p>
          <a:p>
            <a:pPr lvl="1"/>
            <a:r>
              <a:rPr lang="en-US" dirty="0" smtClean="0"/>
              <a:t>aftercare </a:t>
            </a:r>
            <a:r>
              <a:rPr lang="en-US" dirty="0" err="1" smtClean="0"/>
              <a:t>centre</a:t>
            </a:r>
            <a:r>
              <a:rPr lang="en-US" dirty="0" smtClean="0"/>
              <a:t> partnerships </a:t>
            </a:r>
            <a:endParaRPr lang="en-US" dirty="0"/>
          </a:p>
          <a:p>
            <a:endParaRPr lang="en-US" dirty="0"/>
          </a:p>
        </p:txBody>
      </p:sp>
      <p:sp>
        <p:nvSpPr>
          <p:cNvPr id="3" name="Title 2"/>
          <p:cNvSpPr>
            <a:spLocks noGrp="1"/>
          </p:cNvSpPr>
          <p:nvPr>
            <p:ph type="title"/>
          </p:nvPr>
        </p:nvSpPr>
        <p:spPr/>
        <p:txBody>
          <a:bodyPr/>
          <a:lstStyle/>
          <a:p>
            <a:r>
              <a:rPr lang="en-US" dirty="0" smtClean="0"/>
              <a:t>SARCHI Chair – SANCP (2011-2020)</a:t>
            </a:r>
            <a:endParaRPr lang="en-US" dirty="0"/>
          </a:p>
        </p:txBody>
      </p:sp>
    </p:spTree>
    <p:extLst>
      <p:ext uri="{BB962C8B-B14F-4D97-AF65-F5344CB8AC3E}">
        <p14:creationId xmlns:p14="http://schemas.microsoft.com/office/powerpoint/2010/main" val="1852871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Mofu learner progression data:</a:t>
            </a:r>
            <a:br>
              <a:rPr lang="en-US" dirty="0" smtClean="0"/>
            </a:br>
            <a:r>
              <a:rPr lang="en-US" b="1" dirty="0" smtClean="0"/>
              <a:t>GRADE 2 12 learners</a:t>
            </a:r>
            <a:endParaRPr lang="en-US" b="1" dirty="0"/>
          </a:p>
        </p:txBody>
      </p:sp>
      <p:pic>
        <p:nvPicPr>
          <p:cNvPr id="13" name="Picture 12"/>
          <p:cNvPicPr/>
          <p:nvPr/>
        </p:nvPicPr>
        <p:blipFill>
          <a:blip r:embed="rId2"/>
          <a:stretch>
            <a:fillRect/>
          </a:stretch>
        </p:blipFill>
        <p:spPr>
          <a:xfrm>
            <a:off x="395536" y="2060848"/>
            <a:ext cx="7325255" cy="3636231"/>
          </a:xfrm>
          <a:prstGeom prst="rect">
            <a:avLst/>
          </a:prstGeom>
          <a:ln>
            <a:solidFill>
              <a:schemeClr val="tx1"/>
            </a:solidFill>
          </a:ln>
        </p:spPr>
      </p:pic>
      <p:sp>
        <p:nvSpPr>
          <p:cNvPr id="7" name="Rectangle 6"/>
          <p:cNvSpPr/>
          <p:nvPr/>
        </p:nvSpPr>
        <p:spPr>
          <a:xfrm>
            <a:off x="4078960" y="2834845"/>
            <a:ext cx="1357136" cy="2538369"/>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8730" y="2834846"/>
            <a:ext cx="1257046" cy="2538369"/>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7069714" y="5373214"/>
            <a:ext cx="1872208" cy="1224136"/>
          </a:xfrm>
          <a:prstGeom prst="wedgeRectCallout">
            <a:avLst>
              <a:gd name="adj1" fmla="val -238350"/>
              <a:gd name="adj2" fmla="val 4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Biggest changes in </a:t>
            </a:r>
            <a:r>
              <a:rPr lang="en-US" u="sng" dirty="0" smtClean="0">
                <a:solidFill>
                  <a:schemeClr val="tx1"/>
                </a:solidFill>
              </a:rPr>
              <a:t>addition</a:t>
            </a:r>
            <a:r>
              <a:rPr lang="en-US" dirty="0" smtClean="0">
                <a:solidFill>
                  <a:schemeClr val="tx1"/>
                </a:solidFill>
              </a:rPr>
              <a:t> and </a:t>
            </a:r>
            <a:r>
              <a:rPr lang="en-US" u="sng" dirty="0" smtClean="0">
                <a:solidFill>
                  <a:schemeClr val="tx1"/>
                </a:solidFill>
              </a:rPr>
              <a:t>multiplication</a:t>
            </a:r>
            <a:endParaRPr lang="en-US" u="sng" dirty="0">
              <a:solidFill>
                <a:schemeClr val="tx1"/>
              </a:solidFill>
            </a:endParaRPr>
          </a:p>
        </p:txBody>
      </p:sp>
      <p:sp>
        <p:nvSpPr>
          <p:cNvPr id="14" name="Rectangle 13"/>
          <p:cNvSpPr/>
          <p:nvPr/>
        </p:nvSpPr>
        <p:spPr>
          <a:xfrm>
            <a:off x="5436096" y="2996952"/>
            <a:ext cx="1944216" cy="360040"/>
          </a:xfrm>
          <a:prstGeom prst="rect">
            <a:avLst/>
          </a:prstGeom>
          <a:solidFill>
            <a:schemeClr val="accent2">
              <a:alpha val="53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688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611560" y="2348880"/>
            <a:ext cx="7992888" cy="4032448"/>
          </a:xfrm>
          <a:prstGeom prst="rect">
            <a:avLst/>
          </a:prstGeom>
          <a:ln>
            <a:solidFill>
              <a:schemeClr val="tx1"/>
            </a:solidFill>
          </a:ln>
        </p:spPr>
      </p:pic>
      <p:sp>
        <p:nvSpPr>
          <p:cNvPr id="2" name="Title 1"/>
          <p:cNvSpPr>
            <a:spLocks noGrp="1"/>
          </p:cNvSpPr>
          <p:nvPr>
            <p:ph type="title"/>
          </p:nvPr>
        </p:nvSpPr>
        <p:spPr/>
        <p:txBody>
          <a:bodyPr/>
          <a:lstStyle/>
          <a:p>
            <a:r>
              <a:rPr lang="en-US" dirty="0" smtClean="0"/>
              <a:t>Mofu learner progression data:</a:t>
            </a:r>
            <a:br>
              <a:rPr lang="en-US" dirty="0" smtClean="0"/>
            </a:br>
            <a:r>
              <a:rPr lang="en-US" b="1" dirty="0" smtClean="0"/>
              <a:t>GRADE 3 51 learners</a:t>
            </a:r>
            <a:endParaRPr lang="en-US" b="1" dirty="0"/>
          </a:p>
        </p:txBody>
      </p:sp>
      <p:sp>
        <p:nvSpPr>
          <p:cNvPr id="12" name="Rectangular Callout 11"/>
          <p:cNvSpPr/>
          <p:nvPr/>
        </p:nvSpPr>
        <p:spPr>
          <a:xfrm>
            <a:off x="971600" y="836712"/>
            <a:ext cx="1872208" cy="1224136"/>
          </a:xfrm>
          <a:prstGeom prst="wedgeRectCallout">
            <a:avLst>
              <a:gd name="adj1" fmla="val 66558"/>
              <a:gd name="adj2" fmla="val 78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Pleasing changes in all operations</a:t>
            </a:r>
            <a:endParaRPr lang="en-US" dirty="0">
              <a:solidFill>
                <a:schemeClr val="tx1"/>
              </a:solidFill>
            </a:endParaRPr>
          </a:p>
        </p:txBody>
      </p:sp>
      <p:sp>
        <p:nvSpPr>
          <p:cNvPr id="14" name="Rectangle 13"/>
          <p:cNvSpPr/>
          <p:nvPr/>
        </p:nvSpPr>
        <p:spPr>
          <a:xfrm>
            <a:off x="1298730" y="3284985"/>
            <a:ext cx="2769214" cy="360040"/>
          </a:xfrm>
          <a:prstGeom prst="rect">
            <a:avLst/>
          </a:prstGeom>
          <a:solidFill>
            <a:schemeClr val="accent2">
              <a:alpha val="53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55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916832"/>
            <a:ext cx="7772400" cy="864096"/>
          </a:xfrm>
        </p:spPr>
        <p:txBody>
          <a:bodyPr/>
          <a:lstStyle/>
          <a:p>
            <a:r>
              <a:rPr lang="en-US" dirty="0" err="1" smtClean="0"/>
              <a:t>Nolunthu</a:t>
            </a:r>
            <a:r>
              <a:rPr lang="en-US" dirty="0" smtClean="0"/>
              <a:t> </a:t>
            </a:r>
            <a:r>
              <a:rPr lang="en-US" dirty="0" err="1" smtClean="0"/>
              <a:t>Baart</a:t>
            </a:r>
            <a:endParaRPr lang="en-US" dirty="0"/>
          </a:p>
        </p:txBody>
      </p:sp>
      <p:sp>
        <p:nvSpPr>
          <p:cNvPr id="4" name="Text Placeholder 3"/>
          <p:cNvSpPr>
            <a:spLocks noGrp="1"/>
          </p:cNvSpPr>
          <p:nvPr>
            <p:ph type="body" idx="1"/>
          </p:nvPr>
        </p:nvSpPr>
        <p:spPr>
          <a:xfrm>
            <a:off x="1259632" y="2204864"/>
            <a:ext cx="6417734" cy="939801"/>
          </a:xfrm>
        </p:spPr>
        <p:txBody>
          <a:bodyPr>
            <a:normAutofit/>
          </a:bodyPr>
          <a:lstStyle/>
          <a:p>
            <a:r>
              <a:rPr lang="en-US" sz="2800" dirty="0" smtClean="0"/>
              <a:t>Eastern Cape</a:t>
            </a:r>
            <a:endParaRPr lang="en-US" sz="2800" dirty="0"/>
          </a:p>
        </p:txBody>
      </p:sp>
    </p:spTree>
    <p:extLst>
      <p:ext uri="{BB962C8B-B14F-4D97-AF65-F5344CB8AC3E}">
        <p14:creationId xmlns:p14="http://schemas.microsoft.com/office/powerpoint/2010/main" val="135977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6 teachers starting new clubs</a:t>
            </a:r>
          </a:p>
          <a:p>
            <a:r>
              <a:rPr lang="en-US" dirty="0" smtClean="0"/>
              <a:t>12 learners each = 60 learners</a:t>
            </a:r>
          </a:p>
          <a:p>
            <a:r>
              <a:rPr lang="en-US" dirty="0" smtClean="0"/>
              <a:t>Focus:</a:t>
            </a:r>
          </a:p>
          <a:p>
            <a:pPr lvl="1"/>
            <a:r>
              <a:rPr lang="en-US" dirty="0" smtClean="0"/>
              <a:t>Masters study</a:t>
            </a:r>
          </a:p>
          <a:p>
            <a:pPr lvl="2"/>
            <a:r>
              <a:rPr lang="en-US" dirty="0" smtClean="0"/>
              <a:t>learner progression, learner dispositions</a:t>
            </a:r>
          </a:p>
          <a:p>
            <a:pPr lvl="2"/>
            <a:r>
              <a:rPr lang="en-US" dirty="0" smtClean="0"/>
              <a:t>teacher </a:t>
            </a:r>
            <a:r>
              <a:rPr lang="en-US" dirty="0"/>
              <a:t>experiences of working with the learners in the clubs</a:t>
            </a:r>
          </a:p>
          <a:p>
            <a:pPr lvl="1"/>
            <a:endParaRPr lang="en-US" dirty="0" smtClean="0"/>
          </a:p>
        </p:txBody>
      </p:sp>
      <p:sp>
        <p:nvSpPr>
          <p:cNvPr id="3" name="Title 2"/>
          <p:cNvSpPr>
            <a:spLocks noGrp="1"/>
          </p:cNvSpPr>
          <p:nvPr>
            <p:ph type="title"/>
          </p:nvPr>
        </p:nvSpPr>
        <p:spPr/>
        <p:txBody>
          <a:bodyPr/>
          <a:lstStyle/>
          <a:p>
            <a:r>
              <a:rPr lang="en-US" dirty="0" smtClean="0"/>
              <a:t>Overview of project</a:t>
            </a:r>
            <a:endParaRPr lang="en-US" dirty="0"/>
          </a:p>
        </p:txBody>
      </p:sp>
    </p:spTree>
    <p:extLst>
      <p:ext uri="{BB962C8B-B14F-4D97-AF65-F5344CB8AC3E}">
        <p14:creationId xmlns:p14="http://schemas.microsoft.com/office/powerpoint/2010/main" val="23953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539552" y="2264550"/>
            <a:ext cx="8051439" cy="3900754"/>
          </a:xfrm>
          <a:prstGeom prst="rect">
            <a:avLst/>
          </a:prstGeom>
          <a:ln>
            <a:solidFill>
              <a:schemeClr val="tx1"/>
            </a:solidFill>
          </a:ln>
        </p:spPr>
      </p:pic>
      <p:sp>
        <p:nvSpPr>
          <p:cNvPr id="2" name="Title 1"/>
          <p:cNvSpPr>
            <a:spLocks noGrp="1"/>
          </p:cNvSpPr>
          <p:nvPr>
            <p:ph type="title"/>
          </p:nvPr>
        </p:nvSpPr>
        <p:spPr/>
        <p:txBody>
          <a:bodyPr/>
          <a:lstStyle/>
          <a:p>
            <a:r>
              <a:rPr lang="en-US" dirty="0" err="1" smtClean="0"/>
              <a:t>Baart</a:t>
            </a:r>
            <a:r>
              <a:rPr lang="en-US" dirty="0" smtClean="0"/>
              <a:t> learner progression data:</a:t>
            </a:r>
            <a:br>
              <a:rPr lang="en-US" dirty="0" smtClean="0"/>
            </a:br>
            <a:r>
              <a:rPr lang="en-US" b="1" dirty="0" smtClean="0"/>
              <a:t>GRADE 6 60 learners</a:t>
            </a:r>
            <a:endParaRPr lang="en-US" b="1" dirty="0"/>
          </a:p>
        </p:txBody>
      </p:sp>
      <p:sp>
        <p:nvSpPr>
          <p:cNvPr id="12" name="Rectangular Callout 11"/>
          <p:cNvSpPr/>
          <p:nvPr/>
        </p:nvSpPr>
        <p:spPr>
          <a:xfrm>
            <a:off x="1187624" y="930428"/>
            <a:ext cx="1872208" cy="1224136"/>
          </a:xfrm>
          <a:prstGeom prst="wedgeRectCallout">
            <a:avLst>
              <a:gd name="adj1" fmla="val 63684"/>
              <a:gd name="adj2" fmla="val 79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Pleasing changes in all operations</a:t>
            </a:r>
            <a:endParaRPr lang="en-US" dirty="0">
              <a:solidFill>
                <a:schemeClr val="tx1"/>
              </a:solidFill>
            </a:endParaRPr>
          </a:p>
        </p:txBody>
      </p:sp>
      <p:sp>
        <p:nvSpPr>
          <p:cNvPr id="14" name="Rectangle 13"/>
          <p:cNvSpPr/>
          <p:nvPr/>
        </p:nvSpPr>
        <p:spPr>
          <a:xfrm>
            <a:off x="1115616" y="3212976"/>
            <a:ext cx="2160240" cy="360040"/>
          </a:xfrm>
          <a:prstGeom prst="rect">
            <a:avLst/>
          </a:prstGeom>
          <a:solidFill>
            <a:schemeClr val="accent2">
              <a:alpha val="53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80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810668"/>
            <a:ext cx="7772400" cy="864096"/>
          </a:xfrm>
        </p:spPr>
        <p:txBody>
          <a:bodyPr/>
          <a:lstStyle/>
          <a:p>
            <a:r>
              <a:rPr lang="en-US" dirty="0" err="1" smtClean="0"/>
              <a:t>Gasenakeletso</a:t>
            </a:r>
            <a:r>
              <a:rPr lang="en-US" dirty="0" smtClean="0"/>
              <a:t> Hebe</a:t>
            </a:r>
            <a:endParaRPr lang="en-US" dirty="0"/>
          </a:p>
        </p:txBody>
      </p:sp>
      <p:sp>
        <p:nvSpPr>
          <p:cNvPr id="4" name="Text Placeholder 3"/>
          <p:cNvSpPr>
            <a:spLocks noGrp="1"/>
          </p:cNvSpPr>
          <p:nvPr>
            <p:ph type="body" idx="1"/>
          </p:nvPr>
        </p:nvSpPr>
        <p:spPr>
          <a:xfrm>
            <a:off x="1259632" y="2204864"/>
            <a:ext cx="6417734" cy="939801"/>
          </a:xfrm>
        </p:spPr>
        <p:txBody>
          <a:bodyPr>
            <a:normAutofit/>
          </a:bodyPr>
          <a:lstStyle/>
          <a:p>
            <a:r>
              <a:rPr lang="en-US" sz="2800" dirty="0" smtClean="0"/>
              <a:t>North West</a:t>
            </a:r>
            <a:endParaRPr lang="en-US" sz="2800" dirty="0"/>
          </a:p>
        </p:txBody>
      </p:sp>
    </p:spTree>
    <p:extLst>
      <p:ext uri="{BB962C8B-B14F-4D97-AF65-F5344CB8AC3E}">
        <p14:creationId xmlns:p14="http://schemas.microsoft.com/office/powerpoint/2010/main" val="647788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 teachers starting new clubs</a:t>
            </a:r>
          </a:p>
          <a:p>
            <a:r>
              <a:rPr lang="en-US" dirty="0" smtClean="0"/>
              <a:t>12 learners each = 144 learners </a:t>
            </a:r>
          </a:p>
          <a:p>
            <a:pPr lvl="1"/>
            <a:r>
              <a:rPr lang="en-US" dirty="0" smtClean="0"/>
              <a:t>(114 learners assessed both pre &amp; post)</a:t>
            </a:r>
          </a:p>
          <a:p>
            <a:r>
              <a:rPr lang="en-US" dirty="0"/>
              <a:t>Focus:</a:t>
            </a:r>
          </a:p>
          <a:p>
            <a:pPr lvl="1"/>
            <a:r>
              <a:rPr lang="en-US" dirty="0"/>
              <a:t>Masters study </a:t>
            </a:r>
          </a:p>
          <a:p>
            <a:pPr lvl="2"/>
            <a:r>
              <a:rPr lang="en-US" dirty="0" smtClean="0"/>
              <a:t>learner progression</a:t>
            </a:r>
          </a:p>
          <a:p>
            <a:pPr lvl="2"/>
            <a:r>
              <a:rPr lang="en-US" dirty="0" smtClean="0"/>
              <a:t>teacher experiences of working with the learners in the clubs</a:t>
            </a:r>
            <a:endParaRPr lang="en-US" dirty="0"/>
          </a:p>
        </p:txBody>
      </p:sp>
      <p:sp>
        <p:nvSpPr>
          <p:cNvPr id="3" name="Title 2"/>
          <p:cNvSpPr>
            <a:spLocks noGrp="1"/>
          </p:cNvSpPr>
          <p:nvPr>
            <p:ph type="title"/>
          </p:nvPr>
        </p:nvSpPr>
        <p:spPr/>
        <p:txBody>
          <a:bodyPr/>
          <a:lstStyle/>
          <a:p>
            <a:r>
              <a:rPr lang="en-US" dirty="0" smtClean="0"/>
              <a:t>Overview of project</a:t>
            </a:r>
            <a:endParaRPr lang="en-US" dirty="0"/>
          </a:p>
        </p:txBody>
      </p:sp>
    </p:spTree>
    <p:extLst>
      <p:ext uri="{BB962C8B-B14F-4D97-AF65-F5344CB8AC3E}">
        <p14:creationId xmlns:p14="http://schemas.microsoft.com/office/powerpoint/2010/main" val="1781721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323528" y="2132856"/>
            <a:ext cx="8323266" cy="4032448"/>
          </a:xfrm>
          <a:prstGeom prst="rect">
            <a:avLst/>
          </a:prstGeom>
          <a:ln>
            <a:solidFill>
              <a:schemeClr val="tx1"/>
            </a:solidFill>
          </a:ln>
        </p:spPr>
      </p:pic>
      <p:sp>
        <p:nvSpPr>
          <p:cNvPr id="2" name="Title 1"/>
          <p:cNvSpPr>
            <a:spLocks noGrp="1"/>
          </p:cNvSpPr>
          <p:nvPr>
            <p:ph type="title"/>
          </p:nvPr>
        </p:nvSpPr>
        <p:spPr/>
        <p:txBody>
          <a:bodyPr/>
          <a:lstStyle/>
          <a:p>
            <a:r>
              <a:rPr lang="en-US" dirty="0" smtClean="0"/>
              <a:t>Hebe learner progression data:</a:t>
            </a:r>
            <a:br>
              <a:rPr lang="en-US" dirty="0" smtClean="0"/>
            </a:br>
            <a:r>
              <a:rPr lang="en-US" b="1" dirty="0" smtClean="0"/>
              <a:t>GRADE 3 114 learners</a:t>
            </a:r>
            <a:endParaRPr lang="en-US" b="1" dirty="0"/>
          </a:p>
        </p:txBody>
      </p:sp>
      <p:sp>
        <p:nvSpPr>
          <p:cNvPr id="12" name="Rectangular Callout 11"/>
          <p:cNvSpPr/>
          <p:nvPr/>
        </p:nvSpPr>
        <p:spPr>
          <a:xfrm>
            <a:off x="1043608" y="1052736"/>
            <a:ext cx="1872208" cy="1224136"/>
          </a:xfrm>
          <a:prstGeom prst="wedgeRectCallout">
            <a:avLst>
              <a:gd name="adj1" fmla="val 55065"/>
              <a:gd name="adj2" fmla="val 66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Pleasing changes in all operations</a:t>
            </a:r>
            <a:endParaRPr lang="en-US" dirty="0">
              <a:solidFill>
                <a:schemeClr val="tx1"/>
              </a:solidFill>
            </a:endParaRPr>
          </a:p>
        </p:txBody>
      </p:sp>
      <p:sp>
        <p:nvSpPr>
          <p:cNvPr id="14" name="Rectangle 13"/>
          <p:cNvSpPr/>
          <p:nvPr/>
        </p:nvSpPr>
        <p:spPr>
          <a:xfrm>
            <a:off x="1298730" y="3140968"/>
            <a:ext cx="2409174" cy="360040"/>
          </a:xfrm>
          <a:prstGeom prst="rect">
            <a:avLst/>
          </a:prstGeom>
          <a:solidFill>
            <a:schemeClr val="accent2">
              <a:alpha val="53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20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T</a:t>
            </a:r>
            <a:r>
              <a:rPr lang="en-GB" dirty="0" smtClean="0"/>
              <a:t>hree </a:t>
            </a:r>
            <a:r>
              <a:rPr lang="en-GB" dirty="0"/>
              <a:t>cohorts of </a:t>
            </a:r>
            <a:r>
              <a:rPr lang="en-GB" dirty="0" smtClean="0"/>
              <a:t>learners</a:t>
            </a:r>
          </a:p>
          <a:p>
            <a:r>
              <a:rPr lang="en-GB" dirty="0" smtClean="0"/>
              <a:t>Assessed </a:t>
            </a:r>
            <a:r>
              <a:rPr lang="en-GB" dirty="0"/>
              <a:t>in Grade 3 and again 12 months later in Grade 4 </a:t>
            </a:r>
          </a:p>
        </p:txBody>
      </p:sp>
      <p:sp>
        <p:nvSpPr>
          <p:cNvPr id="2" name="Title 1"/>
          <p:cNvSpPr>
            <a:spLocks noGrp="1"/>
          </p:cNvSpPr>
          <p:nvPr>
            <p:ph type="title"/>
          </p:nvPr>
        </p:nvSpPr>
        <p:spPr/>
        <p:txBody>
          <a:bodyPr/>
          <a:lstStyle/>
          <a:p>
            <a:r>
              <a:rPr lang="en-GB" dirty="0" smtClean="0"/>
              <a:t>Comparisons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927682592"/>
              </p:ext>
            </p:extLst>
          </p:nvPr>
        </p:nvGraphicFramePr>
        <p:xfrm>
          <a:off x="374717" y="3931176"/>
          <a:ext cx="6096000" cy="1154008"/>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sz="2000" b="1" kern="1200" dirty="0" smtClean="0">
                          <a:solidFill>
                            <a:schemeClr val="tx1"/>
                          </a:solidFill>
                          <a:effectLst/>
                          <a:latin typeface="+mn-lt"/>
                          <a:ea typeface="+mn-ea"/>
                          <a:cs typeface="+mn-cs"/>
                        </a:rPr>
                        <a:t>2011-2012</a:t>
                      </a:r>
                      <a:endParaRPr lang="en-GB" sz="2000" dirty="0">
                        <a:solidFill>
                          <a:schemeClr val="tx1"/>
                        </a:solidFill>
                      </a:endParaRPr>
                    </a:p>
                  </a:txBody>
                  <a:tcPr/>
                </a:tc>
                <a:tc>
                  <a:txBody>
                    <a:bodyPr/>
                    <a:lstStyle/>
                    <a:p>
                      <a:r>
                        <a:rPr lang="en-GB" sz="2000" b="1" kern="1200" dirty="0" smtClean="0">
                          <a:solidFill>
                            <a:schemeClr val="tx1"/>
                          </a:solidFill>
                          <a:effectLst/>
                          <a:latin typeface="+mn-lt"/>
                          <a:ea typeface="+mn-ea"/>
                          <a:cs typeface="+mn-cs"/>
                        </a:rPr>
                        <a:t>2012-2013</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solidFill>
                          <a:effectLst/>
                          <a:latin typeface="+mn-lt"/>
                          <a:ea typeface="+mn-ea"/>
                          <a:cs typeface="+mn-cs"/>
                        </a:rPr>
                        <a:t>2013-2014</a:t>
                      </a:r>
                      <a:r>
                        <a:rPr lang="en-GB" sz="2000" dirty="0" smtClean="0">
                          <a:solidFill>
                            <a:schemeClr val="tx1"/>
                          </a:solidFill>
                          <a:effectLst/>
                        </a:rPr>
                        <a:t> </a:t>
                      </a:r>
                      <a:endParaRPr lang="en-GB" sz="2000" dirty="0" smtClean="0">
                        <a:solidFill>
                          <a:schemeClr val="tx1"/>
                        </a:solidFill>
                      </a:endParaRPr>
                    </a:p>
                  </a:txBody>
                  <a:tcPr/>
                </a:tc>
              </a:tr>
              <a:tr h="757768">
                <a:tc>
                  <a:txBody>
                    <a:bodyPr/>
                    <a:lstStyle/>
                    <a:p>
                      <a:r>
                        <a:rPr lang="en-GB" sz="2000" kern="1200" dirty="0" smtClean="0">
                          <a:solidFill>
                            <a:schemeClr val="dk1"/>
                          </a:solidFill>
                          <a:effectLst/>
                          <a:latin typeface="+mn-lt"/>
                          <a:ea typeface="+mn-ea"/>
                          <a:cs typeface="+mn-cs"/>
                        </a:rPr>
                        <a:t>11.05%</a:t>
                      </a:r>
                      <a:endParaRPr lang="en-GB" sz="2000" dirty="0">
                        <a:solidFill>
                          <a:schemeClr val="tx1"/>
                        </a:solidFill>
                      </a:endParaRPr>
                    </a:p>
                  </a:txBody>
                  <a:tcPr/>
                </a:tc>
                <a:tc>
                  <a:txBody>
                    <a:bodyPr/>
                    <a:lstStyle/>
                    <a:p>
                      <a:r>
                        <a:rPr lang="en-GB" sz="2000" kern="1200" dirty="0" smtClean="0">
                          <a:solidFill>
                            <a:schemeClr val="dk1"/>
                          </a:solidFill>
                          <a:effectLst/>
                          <a:latin typeface="+mn-lt"/>
                          <a:ea typeface="+mn-ea"/>
                          <a:cs typeface="+mn-cs"/>
                        </a:rPr>
                        <a:t>11.29% </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latin typeface="+mn-lt"/>
                          <a:ea typeface="+mn-ea"/>
                          <a:cs typeface="+mn-cs"/>
                        </a:rPr>
                        <a:t>11.35% </a:t>
                      </a:r>
                      <a:endParaRPr lang="en-GB" sz="2000" dirty="0" smtClean="0">
                        <a:solidFill>
                          <a:schemeClr val="tx1"/>
                        </a:solidFill>
                      </a:endParaRPr>
                    </a:p>
                    <a:p>
                      <a:endParaRPr lang="en-GB" sz="2000" dirty="0">
                        <a:solidFill>
                          <a:schemeClr val="tx1"/>
                        </a:solidFill>
                      </a:endParaRPr>
                    </a:p>
                  </a:txBody>
                  <a:tcPr/>
                </a:tc>
              </a:tr>
            </a:tbl>
          </a:graphicData>
        </a:graphic>
      </p:graphicFrame>
      <p:sp>
        <p:nvSpPr>
          <p:cNvPr id="5" name="Rectangular Callout 4"/>
          <p:cNvSpPr/>
          <p:nvPr/>
        </p:nvSpPr>
        <p:spPr>
          <a:xfrm>
            <a:off x="6625117" y="3084240"/>
            <a:ext cx="2304256" cy="2000944"/>
          </a:xfrm>
          <a:prstGeom prst="wedgeRectCallout">
            <a:avLst>
              <a:gd name="adj1" fmla="val -46477"/>
              <a:gd name="adj2" fmla="val 1007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smtClean="0">
                <a:solidFill>
                  <a:schemeClr val="tx1"/>
                </a:solidFill>
              </a:rPr>
              <a:t>Versus</a:t>
            </a:r>
          </a:p>
          <a:p>
            <a:endParaRPr lang="en-GB" dirty="0">
              <a:solidFill>
                <a:schemeClr val="tx1"/>
              </a:solidFill>
            </a:endParaRPr>
          </a:p>
          <a:p>
            <a:r>
              <a:rPr lang="en-GB" sz="2000" dirty="0" smtClean="0">
                <a:solidFill>
                  <a:schemeClr val="tx1"/>
                </a:solidFill>
              </a:rPr>
              <a:t>Club learners:</a:t>
            </a:r>
          </a:p>
          <a:p>
            <a:r>
              <a:rPr lang="en-GB" sz="2000" dirty="0" smtClean="0">
                <a:solidFill>
                  <a:schemeClr val="tx1"/>
                </a:solidFill>
              </a:rPr>
              <a:t>Overall </a:t>
            </a:r>
            <a:r>
              <a:rPr lang="en-GB" sz="2000" dirty="0">
                <a:solidFill>
                  <a:schemeClr val="tx1"/>
                </a:solidFill>
              </a:rPr>
              <a:t>average percentage point change of 21%</a:t>
            </a:r>
            <a:endParaRPr lang="en-US" sz="2000" dirty="0">
              <a:solidFill>
                <a:schemeClr val="tx1"/>
              </a:solidFill>
            </a:endParaRPr>
          </a:p>
        </p:txBody>
      </p:sp>
    </p:spTree>
    <p:extLst>
      <p:ext uri="{BB962C8B-B14F-4D97-AF65-F5344CB8AC3E}">
        <p14:creationId xmlns:p14="http://schemas.microsoft.com/office/powerpoint/2010/main" val="201667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lphaUcPeriod"/>
            </a:pPr>
            <a:r>
              <a:rPr lang="en-GB" dirty="0" smtClean="0"/>
              <a:t>Analysis of change in learners methods for correct responses</a:t>
            </a:r>
            <a:endParaRPr lang="en-GB" dirty="0"/>
          </a:p>
        </p:txBody>
      </p:sp>
      <p:sp>
        <p:nvSpPr>
          <p:cNvPr id="3" name="Title 2"/>
          <p:cNvSpPr>
            <a:spLocks noGrp="1"/>
          </p:cNvSpPr>
          <p:nvPr>
            <p:ph type="title"/>
          </p:nvPr>
        </p:nvSpPr>
        <p:spPr/>
        <p:txBody>
          <a:bodyPr/>
          <a:lstStyle/>
          <a:p>
            <a:r>
              <a:rPr lang="en-GB" dirty="0" smtClean="0"/>
              <a:t>Other ways of </a:t>
            </a:r>
            <a:r>
              <a:rPr lang="en-GB" dirty="0" err="1" smtClean="0"/>
              <a:t>analysising</a:t>
            </a:r>
            <a:r>
              <a:rPr lang="en-GB" dirty="0" smtClean="0"/>
              <a:t> this data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5" y="2852936"/>
            <a:ext cx="8559345" cy="1944216"/>
          </a:xfrm>
          <a:prstGeom prst="rect">
            <a:avLst/>
          </a:prstGeom>
        </p:spPr>
      </p:pic>
      <p:sp>
        <p:nvSpPr>
          <p:cNvPr id="7" name="TextBox 6"/>
          <p:cNvSpPr txBox="1"/>
          <p:nvPr/>
        </p:nvSpPr>
        <p:spPr>
          <a:xfrm>
            <a:off x="845477" y="3301824"/>
            <a:ext cx="396262" cy="523220"/>
          </a:xfrm>
          <a:prstGeom prst="rect">
            <a:avLst/>
          </a:prstGeom>
          <a:solidFill>
            <a:schemeClr val="accent2">
              <a:alpha val="62000"/>
            </a:schemeClr>
          </a:solidFill>
          <a:ln w="28575">
            <a:solidFill>
              <a:schemeClr val="accent6"/>
            </a:solidFill>
          </a:ln>
        </p:spPr>
        <p:txBody>
          <a:bodyPr wrap="none" rtlCol="0">
            <a:spAutoFit/>
          </a:bodyPr>
          <a:lstStyle/>
          <a:p>
            <a:r>
              <a:rPr lang="en-GB" sz="2800" dirty="0" smtClean="0">
                <a:solidFill>
                  <a:schemeClr val="accent6"/>
                </a:solidFill>
              </a:rPr>
              <a:t>A</a:t>
            </a:r>
            <a:endParaRPr lang="en-GB" sz="2800" dirty="0">
              <a:solidFill>
                <a:schemeClr val="accent6"/>
              </a:solidFill>
            </a:endParaRPr>
          </a:p>
        </p:txBody>
      </p:sp>
    </p:spTree>
    <p:extLst>
      <p:ext uri="{BB962C8B-B14F-4D97-AF65-F5344CB8AC3E}">
        <p14:creationId xmlns:p14="http://schemas.microsoft.com/office/powerpoint/2010/main" val="84486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88640"/>
            <a:ext cx="6192688" cy="923330"/>
          </a:xfrm>
          <a:prstGeom prst="rect">
            <a:avLst/>
          </a:prstGeom>
          <a:noFill/>
        </p:spPr>
        <p:txBody>
          <a:bodyPr wrap="square" rtlCol="0">
            <a:spAutoFit/>
          </a:bodyPr>
          <a:lstStyle/>
          <a:p>
            <a:pPr marL="285750" indent="-285750">
              <a:buFont typeface="Arial"/>
              <a:buChar char="•"/>
            </a:pPr>
            <a:r>
              <a:rPr lang="en-GB" dirty="0" smtClean="0"/>
              <a:t>A hub of mathematical activity, passion and innovation</a:t>
            </a:r>
          </a:p>
          <a:p>
            <a:pPr marL="285750" indent="-285750">
              <a:buFont typeface="Arial"/>
              <a:buChar char="•"/>
            </a:pPr>
            <a:r>
              <a:rPr lang="en-GB" dirty="0" smtClean="0"/>
              <a:t>Engaging, serving and strengthening four key interconnected communities of practice</a:t>
            </a:r>
            <a:endParaRPr lang="en-GB" dirty="0"/>
          </a:p>
        </p:txBody>
      </p:sp>
      <p:sp>
        <p:nvSpPr>
          <p:cNvPr id="2" name="AutoShape 2" descr="data:image/png;base64,iVBORw0KGgoAAAANSUhEUgAADbQAAAmwCAYAAAGPV3xmAAAACXBIWXMAAC4jAAAuIwF4pT92AAAAGXRFWHRTb2Z0d2FyZQBBZG9iZSBJbWFnZVJlYWR5ccllPAAHtJJJREFUeNrsnQu4HVWV5+uGyyNpQoBmlNYx8OFg+OJgIuLjIw8S2yYfoSEz03YPDUgUW7p5zIh0CBCCOeERHkbEboQRVAyCw3TbMwNIGBg1IQl2i4rQafMRGB2h20BP8w7eoHmcOevcuy777rv3rr2r9t61q+r/+75K7jmnTtWuOlX7X2vttdbOMgAAAAAAAAAAAAAAAAAAAAAAAAAAAAAAAAAAAAAAAAAAAAAAAAAAAAAAAAAAAAAAAAAAAAAAAAAAAAAAAAAAAAAAAAAAAAAAAIhEV1p065i+67q+/D2bNui2o3q/U+J4OiWP33afrut1c5bMcD7yzpfNeV9X8Hya9rfO4nc2vddxOBdFr02Xe8T12utY/EY2v71t27oW+3c5Z6bt5x3bOsd7HoBC4mbzebekuHUt26ATmMziBlxnsV/a9jzH4+k4rO/a0RcVwU6J72YFOhSbztO1Pety2tGxaHPH4Rhtz0dHcU26bnee5TnpeLo/i67TsbxvuyW3Xfb6A4kxoQXHOGB5Aw44bG9Fzuc65mvenyf8Tdte79BGkzU3EOHchaRjuR6dv5U57S1yLPNHfgvbDnqgxPl1+X7Hw7ld7+nBcyCxe7nK9gFQ6Il8Xs7T1bycJ1aXJ13X/eRZdK6WIVsNHYsn1LxjLOtunFfw3NlabjbuNpcn/67D50XPjXyMXYvrN+8Y5zlaN6ZjWie9nudwXC6/UVmrzOZ37hgs6SIWq8ux5d3TAHgVOdeOw8aF4eL6dB0PKypuuvbadHI+OvCygtBx3Efe+Z9XUkBUv5NPcZtXwspyEYlOznW9ruB1p3uv46ndRe/xjsf7v+hvAxdlDamTW3JA43IQl/VZsSAAlzYMGD5b4cG1sz5n/ZWGm3Kl4vh8uBardk8OGH5X1XWQt60Vjr+PbftCn6POyGK6Bucl9tuVuceJ4zX3nup3nx/gWOHWBNGsN5en7LJBJkUsjDIBJa7BLx1FZ9b1cN5czl0My62IVdX1cCx5T+0dB8vDl+VW5LezDSjpZNUElBSxHMtG/dr+NmUfiAHQXnyiy2Ge5Y3eKdEhFh1b0G2no3i/U9CNIq/XLXhz2oSFl+k8Oln5MbeyIeBFBd015cMkmp3MPpTep7i5/uYdgzAXSQVwFb+uYf+q62idQZjWWf6uHYfrb10GAAAAAAAAAAAAAEAldDKEhpvoBl74vM/L3nRXzsNpByl0ClUsVe+/jUunxPfwW40Xz042fuypivtoHn6fQtdzJ2tHQIprPxCcgcAHWwnbt78+5vXkyftH3f+yZcuySy9dZrVu7LZVxdq1D2Rz5szJrrlmlfbclDkXdM6JVatWVfbbmtovX5Nljp2PlZDb4vt6ymu3DP2+Pn4D1/2GQD4W8bzrjpGucfpN6H/p90glpcC6X5700UXZxN5C7PjWPdnOLVuzvadPy4Z6f9Nng9OPyl674jqrbdD3mSHh75B6FFTcUrhAAfCJKB5Frm/qMF1FGPdRra8XzjNMRtx+++6vJXeeXjz1LIgbAABA3CBueUzA5QcAAKBpQNwAAABUxg79GBzEDQAAAIC4AQAASAKOyIS4AQAAABA3AAAAibPS9wYHQ7aWcoLqnA6wcePGbOHCE0dfU2ImJSPLibKc3GmbuA1Ak1ElklM/oLtvcO+AEATNc3Op1FE1YjWCV7fcnu3+x78uvK3VD88cl6SLnD/QRMT75vQLL8sO+8Tywtuac2A3O/Edk0Zfc1Wbmgs98twsePHUs0yTMKcnbil36uJT5H2f+1A26z0HB93fwQvWQuRA7SFPhui9WLZ5R9D9bTz3hL4Hpa73DcQN4hZN0Ng98tKDCytrB1l2dMNSJwFA6oju+dBiZmLqft3s2duvqpULE+IGcYtipVUpaCaLjs4RdSB1d8GAZsH3zRlfezCb+v65aTXuv17Zd4embtFB3KoTt6DRkuKAcRXQ0yZbaSkKGwvuzu//UX/soi0zBIC04WuRrDRakhM24o8v77ftml/shfsGxLfcqnyquurc92YXn3Fk7X4QDkbB2ByognP++pE0xcyCVUdPTO6+geXWUMuNp/eIdBH1XXtkBdFSR2Ejlhz/eN+aw9MoiMmmVyb0raC6ChtBlhwdh5i+kwAdXF3V0IgkbhICCt//0F5/2Zgfht2VEDkQ8r6hB1AStY2vDDTimOg45tz8EO4bEFbcQs+KzDfo7Pf8dqm8tNRFLrEnUdAQYevzx5c38vgSGo9bgasNlluhG5Q6/3s/98FG/0j3LJ/ct+IgcsC3ALThGCsWuJW40iBu1nA0V6oRkCFFLuY4JmimxUYWTRuETRS4Z98YwI+fNh3fGxys481JtE3YGAo4qXvNTlDdvdMmURO56/nh5/gUIyoBLLfR8bW2ChtDx7/rpysxaA4gbAWsuMj3TQdXXzUM1unmbLuoiXRf/eloygCeRIEOGqelFBkImyxwrbTgWiW0tRA3CJvZioPAAd19w505gMBlLYvcTN4tSU+eELZ8gUOgCdB14sAkcK1y7a+HuCXE0lN24i604CKcJyDQtohICJwV8yFuiUAXXeh51poCjcGBuGzd+lSywgbcBI7GJUPdmgkdaqdNv2uyU95gnK0Yf7f7PyUzdc59992X3Xvvff2/b7vt1kaf99WrP98Tu62jr6s6XkRFFidEmoBgFaaQaNfvk1MrnPziqWfRf+2Yz239f/kILLYS8BxxMfnUp84e9960adOyJUv+vHXnX3UuiFNOOTk7+eSTYbUlCs36TficRBjils+Ob92TDX3rnnaIG5WaAuXY+7i/Cm6N6Wi6leZD6HyfL0RGpmm9JSZuJB4rEhU37+couVQAuCPr1TFD0OzPi+58qt4vYuVB2MozPP62PhnXPmiI5XbirMMaXwQ5Jouu2m7lYpHHiyBoYaFAlNWrV5cWS/GBEMLmj9MP3ZNN3c9PHEhillu/X07UcvN+fpIRN1hsYZDdky7WWGqQNaMiz03adA6auyg7aM4puNg9cunhuyFuELfy4gZhC8O5tx+Ik9AyjrjsqzgJCQnciLilNCVBa8QtiTE3CFsYbv7EK/3/xejJMi6x0JZY6EjCqqAgHN/WJrkn4Y4EDaKTNS1aElZbeMg1mVd/sqi7EuNubrieZ106BYQtDmWjJ2G52fHiqWetzzxXUKnccoOwhccmtUInUnmdMX++ZMmSXkf8LpzsEoKGB4X0oKhJql6C6MngeC8NVqnlBqstHlS5hG/WsuRFV6KTNguaj2RuJGvXw3obsdy8Jyg30HJr1pgbTTwK4vChvf4yW/3wTC/ipqs6wh262LG3SehUCe4hjh8uyfjWG6gflYobctricumly4JuX9WRt6G+JIk5W2NNDYpptbjd/FDv3904ETWjMrckXJLVEKosF4gHXJIVPBgWTAuAWzKfULUlK5vyBi7JamjZ5Iz4/YCfB4pykwF3cAb1TPzooiDbDSVuubVr4JIEwJ3D3j8XJ6EK/vjyot9cj5NnxQrfG6xkzA0uyerwdd53nfThbPD+7zl/b8831wz/f9eaWp/HCacvHv7/tMVR93v61x7ERVwv5uMUVMMgTgEodOH0hI0Erq2wOBcR6b2u/UI2cPSMQg+FiJKsjrxCCE3jtSuuzw747FKImy3ku4bV1iyR8yYY31wzTjyqtsxCWGdFrV4AQjMyK3Z/QtOdW56Mss8dw3O5eSdUtOTomJvqSQeTkVaL7VQ46Kj9U+Z8IUqyelyjJnvW3kBih2AVLUkiFyuqMtRkpdGjJamUDaiWe5ZP9mq5tdk9iQeBdtHEaFUSMl5EYePXdSW6W3LhwhPhlkTH3crzQ2NtAKSGaKGRoB3w2YvHvV9HJuCnBT6sN2AWNqJIEEmTLYY68tN/+ZXrV7p1O8a9p09rxG8VXdxgtTW/EwfjzwkeAJrBn624psjXOikfk+yWFN+PQagk7qgBJRQpueT4x3GHJIA4gSk68vSFDWkA6eASVCJY3KkEluQGlHCAR0y35IiQ1jegZNWqVbgzEuHijx3pfZvcicOCg9A3mZKluJKHLKm6j7f17706Wx46Fyd9JqNa13YbLq7U6+58OrvuG0+Pfodf69ojf+67Pdp29va5/OZwv8/uSy7M9rr2hlYLm0/mnLu89DY23nJ1tvHmq7Sfk2VIc5fpPhv3sNpbN8+avOusBdkzP9wwZhu678nv57VF/FzXDnH/pvWcLLfAs2u0jVDuz8ZWKLEVAJPA8fssLOJ6qvfKtEfcl7yuqY3JPS2NpAZ0N7fT/UyiLluyZaEI4+FpV0oK5DmX9Zc8cSIhFddTemE0wiN/XlZM8r7Pn7OIqcTRtzuXLLe2C5wqD05MAE+B1kZLugiGSfxUVqLo8rv4DLP7T/5c3ib9HcKFGFIsfbgnqUPPQ44gpNfykvc903pFYFH36Y6MmRvqYiHqLL1QomJCV3MzRBsch1dWtknsUsqPa30qgE6gbKGpe8p8X4bclHL7VG7Nspxy0Q+inF9fLjoSINVYh/geBcjQsmzZstG/87Zps57rsTZ9nM3GHZlK8EuehVmEpteXVEVOykwSIhzLitmkQNGSjXVLyoIjWirUsd/3uQ95sfJo6h76/JG/fymb9Z6D+5aYLFB57WFoG+J4nUqAfVlcoaccEiuXFEnwpvJgYqFa+p9eszuILDv5vSp5M5dtZu3vHRqXk8fmdGLF1purmNmKjmo93XjdGZL1xm2rwpKss7BREjfluplKcFHQiShqZVyRtK2hAPUlWznmtunvX8w2XfSilYDZWGUsPqZ92ojSyRf9nVZ06fskfj7G30h889ylVQqcXH1dVY2dXXU2T9E6tyN9lyw/cjOVeRoXrdMmBNGYxtwoKMWHRaQTqDIW4FTFXHdi8EkREZahsb1Lv7c2axIU+i/mmnESN1cq0aETtFCWmCutc0uyVUUCIS55opQncmXdm7wNEjgSMRVkGfoghrAxZSwZtsxUwiaLX952xEWErD4WubLCFsodSW7WlKw6Egh5CeH+cxVLUxt8WW1T3SeL7aTeJ5LVxK5IUbCKVioZClTlH+KWJ24Ktx9BFpNOnFwFrswYWZ7A1Q3Rkik7/sbCJAeblB0DKerajCFsLMAp8KwQUm8jNLEFzyRwvtqSF0VaRzgQxEeUY5Hxt1BT3kR1S86ZM8fr9kzjWDZjXC5WkYtlJkY3sqWoa49qfE50c7oeR4q4uidFsVIJV56Y5YmB/P02TUBpY5mJ/4vCcedZC7QWELkySfzYsnHJRTPh6qoUxwDF79J4XAGrC1gKmRgl6SqSQ3Wcz43cKWJHg/Jb6TAw5d3Z4LtXRN1nLEuniceCudzSwbH8FvWxnSwd92TXVnxc5nSjdWmsrUidSEEk61t+C5n9CVlTkYXNJA4QtmIWDAC+LDA5/D9P2GRXIq07MZFAktF7Ez9t+xgumlzBxdaAiU2bZH2CaKzIEg8sYSFzcS2axtdSqFISdVYA4qpz3xs1Wg/oxK26caa6CsSeb67J9ty1ppK2Y1aA6iHrmeZzm7pf1+V3GxjpD5OdFUBOBYgNz0Lg+xxFt9wokhDiVi1VB6UUyX/jcH+dKJty48RUAVUKga3QVyVsIB1chK0u7NyyNcs0QR2puRqTFjcAVJacTiwop42ibMtamqLQ6fLnmmhtApDHAZ9d6t0SS0EUo+e5pZSQ2kYo9WCvd/xh9U9VkkCI1fRFbAoo26Iq5+UqbFVB7UVQSbXALTxWwHSvXUP7Q6UCRBc3iphU5XaBSOL2jaezCQmImyxwMabIkQXNReBgtYE2iladqaRCSYgq98COENPn+BI4lYVEAuTTessTPJPVVrWwwetRHWQ1u+S3CdRikE5MBbCZFaAORI+WJKizumf5ZNwxFbH3cX+VVHtkUVOJiBz8oQoSyQscsVlX164Jpy/OJpy2uPJzhWTu6igibnWIltTltJly3YQIRyUuqQChoiUrETdi5/f/CHdLZKpOASgrcFW2KRV3pEncfn71J/v/H3HZV3GxQ9ysxa1q6pYKQLPPrjC5UXj+MwBYPFJK8E41OpLrJr688d7s5Q334MJJWNiAHaHmcws15tbJW4Eq34O4pF50OW/8rQphI3dkCnzqU2f3l1NPPa1voemEDVabf2gOtyajG1+r+7hbZXluw1YdiijHgiJUl9/8k+TbSWLCydIuE5yqJh0Vc9oYV7dsleNsW7c+la1evRoXb8Wc3p/hu9mWmzy+lidsPsfcQoloSD9wV54VQIY6nTpO4VJXUgsksbGcaLJTnhOOApHEGbgf/eGPsjvWfD07c/HHnbb/3e881BdChqdiWrv2gVoka9N9QxYcrLY4lHFJ1mXMjaqUvHbFdaOvaRZul8lKyyRuh5oVIKi42TwlI7DEnnNvP3Dce5858fXsyEN3Gb+XciCJjcAdtOHR7LvfWx90fySSN/7fLUpRTQ1yT6qAuCUrbp2shlPeuFBG3OoWUGL9Q/KknCCfmz/xyjiB+8ID+2vXZep0fkUX4stzPzD6/2OB99u3/jpvliG6fsoh2aWJnZvVqz+fbd26dfT1285Ymm2783oIWyAoeMfTQ2En5eOMWS5LTBLnfdYtoMQazIIczsqj5aiP/Th5dySNl5GokZuRLDRenv74n42uc0xnadA2iNt/rHN99rsfOaHfHlpcq5iEstZEYbvttluzG35/Ji70gKDcll/I/Tg0IqRDESqhhLLcVnCnZTNBKay3ctabbKmN4RPvS95KIyEjMRn34HP4EdHb9Prh7xz3HrWPRI743Q/Pi/5AJrshSdgIGiO8445vZBMPm4YbI12rLXmGDMEhPl2YRWfqLkplSdxyJwdxc7PKTOInPjSkeoPSb247jiZbVaGtNhtI5EhcOBglhrBNmzYtW7Lkz0df33fffdm9994Hl2QgfOS29a5zyvntRGiuTZmvfnCLj/ncKABl15YntZ+7bm8kqKQZFUogcHEELhWXJFvxLqIWQ+B+Z/3/7i9FtxvSkhOFja011ecQtzSFTfBORImUfPCeo7tzZ03RC84hm7yJWxFeu+L6nig+Oc4qDBVQMiGViwljb8WRXZIkfGS1pSJsFL5PwsZjakUIYbGxuJWBjueX27aNpijEEjbxM0yF4w86l6cfuqeWbV+waPPAhkdejbIvU26a7jMSNhI0XpjGTHljgjpkUEzQ6PW7hJQAVR5UFdYadfr77jdxdMzKB76CS3xZg7/85bb+MfoKPGFhIzekSdgYco1C4PxAQSQ1mW2740vgdFabafqbSR4tvb2nHxXkBCXjlhTN+Jjuyfsf3y87aeYbtbwR2TWpstwYeZwmJkVdkDEESdyWb6uwqKuSx9DyrDUVlOA+5+aHoE4lrTbfHqRQbskdL8x2UuCJh2ziduTmubH7kETHNEu3zp1pmk0gx9prpltSFMOYFtz9P9mvMdYbW79ix0jh47qk37oJm08hCplaQMftasXRb1RU2AgKbmmL9UZFo+sgbHWD53Fj96FJ2Igi7sSYc8VNSPVE06wBwA0xOpI6SLGTjCVw1Knf9pWvBK0o8ty83/MmUKHG8vj4yRqzETamiLCJD4ZNFzhT0egywlbnnDayynSLi+DIY2F50LqiUJHFZ7LaxH3EELgkxY1u0r99OV5VeFPkYV2sN13Yf0yBY2ttxoywycUsbmWttrLbyYPGGd966O8YrThfwibeO8ANEraaTWkjuyQHdIutwBWFhUq0+FIhuTE3ubMMOf4mipo2CVrD4MFHZ7te2pzEj0jHccsFb88G370iioVgEraYFB0zCzXWNu7B4tZbs0+dPXzO5XE4U/6aD+o6Y/estV/PHln4caPlRvhKf6DpbP7he+GGQQKNuXV3vDBbtNzytt8V+vuuybISRSsEvA/VbOBZncbcTJOV2j6FphpBScI2cPULlbfjlIt+0BfmPGErasXZrFeFsIni5OKejCVsMuI4nPyQESLgp47uyYvOO95K2OS/i/LsDzcEFbaEINHIvUFFt2QZt6HpuyrXJyWEhyCouInTiqQucEVck93LDqlU4Ghc8t7PfdApn224M10y2slSMV6jeJ5yst46GKkJWYWwpQ5ZbSqBC2k9y/dNXQSORO0dTz+efe5LD0fbJwnbLX84K9bu5vnc2PKlU0f/vvr6Z22/Nt92RdtxMXZHiuvljbmpvuMytU4y4ubzRvUtcL7G2VjgDjrh/ujCNus9BxdK1J427V2jHWteNOXJJ5+s/Zzyu6oWNhfrrSqrjfj2t789RvBCCpsscNSRpypqtJCo/eOR8YpA0zmJKGzEiiJdi265TBC3q+zFzRkb16QohDYpALx+qNy22olbTAuuqMC9cvwHs4nb/n2U/dF5GDhgeukKJGWCTSgi0nWS0NAC53vdojz33HPjrLjntm1781yffXa0mQbovqGOnMaWUoGsNBI1wtZae+OZ8a6rIq7JikL+C5mkNK6mWnyzo0BIP31HFjKXcbqdhrqUrRO3lARuYOOQUuDeuP224FYcR0Uef9pfeNmeLHA6kRPfnz1ndvCIyCKYrLfQU+aMsdKE8H/ZPckBJrEt3md61lsKbkoStVNv/LRW2CigRAXPW1cUsl5J4BFNOh5dvprLuJtrAEqMqMrBuv0QdHGWjaK8UTPBJ7kq86Im+8K2obfMmaQUOBI3suIOevgH2csPnRRE2HxDAidOhElCpnObpTrGRhZZnoBV4Y5UCRvz5JNbswsvvKCfgB3jvqFSaAsryukiQSOLLc9aO+7+241BJUUgUf/pv/yqZ8HWJ3hEioYc1w2l0Ma8wJEqBK22lpt4o5JLrqgV99TzJTT9mZ3Gj0ngCBK4yW+50psVF3r6GorYy7Pi6HXKwSM6gXvX178crQ2qQBKVsBGvbd/eFzYqnRUDqkFZRaAJB4zkCZvOajORV62E3ZAV1osc8LQNcfGKKngkb/yMym6JRZDlRSeGvJ8YSdyhLDeaw2hF2VQAWyuOiFaPMkfcRAvu9U+f039dxopjUev1g3E6557AiaJWReku3+z/i59VbrXpRI/e9z2jgM19k2W7+/dOSCuOxIosMSZvfE1cV8Q0tkbVSg6ac4pS1M742oN1dUNGV2JZ4MpYWTphjD1Z6WBWc/ji9ZXwbeOatLo6hTQBdlPuenlztv2HlxQ6vqgdsSRwcmesskJSs95EMYslbDoBy7Pgqjqfww+HYdyUHDBiK2yh+gXgJnBl0CVoi9aejVVYC3GjObxiXsz9MYWFJxpFLmapLVng9v/iLX03ZZ4Vl8IM2iaBSx1RzGShi42tcNH421FHTYvevhBWnChsPkWNqpKIFUpki46stcPeP7f2idliHtuCRZuTbqsw0ai1YMUaewslbp2sWG5HKXhMwcaSI+tMLr8VQvhEgRPdlNt/dMm48l2xXZDjOmJLMUvdeiNoElKqHRnTaitzTl6r6kcXRO6aa67sF14oKnIhrDWbcH9a5+67v5mytbYiE+ZfE6erobnXZAET89hiTD6qG/8yiRB/h/LVbMUqlsXG1DKgxPZmJbG47s6nrb/D7kjfIsdBJkw/2OTYa0eDTaiNi67aDleKR0jYJv/i58lZaCZ8Tuha1NPCASeuQSeh3ZCqWpIkaGMt0GRZL3YH4gdzZ00JnsdmY0mpFptoyBj5aqlZbskIHFtxBM9O7WNMrajAiW5KtuKWH/erJM6XHP7PYf+qsaQ6WG/bDz8CKl/ivrFxV8pBIyGE7aC544MQqIr/pSPtrIH7fJ5gtdXmOrCpNiJacTZWWYzizFHEjWoPxhx3y7tZ6Sagp72779ZHV4ZyT7KFdt2Gp7OX535gjBV3YE/giNdf/1UyF7aYz6YSMSonBfxD1lvRmbzD3Tu7Rx8QRaELba1xmD9HQ24894Ts7W9/h9pyNuRmJkS3idesi8jFdEsGFTfy36cgbuqn0h6365/4nn5+MDvy0F2l9iXm4dF+lx+XZctvHn6966QPjxO4/ff/rWQEjtprcpO99OIL2R1rvq4swfXEE49nTzz++Jj35PWoAyfEvDnanozqe6pcO/6uTUkwcRu6Y5DfN7Utb990Pi78zAXjjlfHk1uf6otJSq422ZoTH9BCCBu5RcnTcuaZH8vmjMy1dunaB5RWWl2Cn2SrbSQ5eyDV9rqOkYkip/pejHqS0cQtJfKe7CgpnCzNN2cyOK1v5V38sSOzi8840myNfePpviXIYkaBLRS5aeqcBu//3jiBI1Kx4vLGf9b0OnTuqGXBIWHTdfQqUVNt04RKkEztkfcrfrZGI27y+6a2mfZNr2/4wo1Oye9UkDpV9nxzzThhO2jDo1kmjdHNOXd5dtixc7Kp75+r3A6Vw7rzrAV9S5DH9y4a2S67HOmepXupIaistvkpNMx3QrVOEKn6v1jHMnTOW2vEzQayMkVLUyWGu7IPj4ohIVpjrgFvJHApWnGuJbZoXZ1FpVu/CLwP+t9kocntMQmqb1TnokgdzhStN/E67ZscR8/M9rr2hsx82WtmuD58VnbLHw67PHnsTN6+i5uRS8iFmBsvhNU2wvoU2lbEVUgiJYqT+FpnudHnMSMmGxstqbr4ZWgG5BRgkRMFrp8X1xM4WmJCFqerCFB9RLJObFjcEyUWm1CohDZW2TCT1ehCatabLDx0zZKwheI+ofi0LakKmwpFvcjGI8/7FrxfbbOlRvOacbHgFARu9yUXZt3Nj1dqxVESvIsQUMc9Y+bMcdaJ3KHzNsniOlMQuDwhULn7TJYiuwFdBanIeqq2y/suYz2mYLV1Nz/Ruy4/Y3wYCwHNI9gU6hQhGTsXrY7i1smAM/wkrBuL2717d7ZjxxtJtZmFRvW+zffk8bOyFpari1S3zzLHpFpPd55M0LjnB95/bDLWWixhaxi6CMmkAknESEeX0H4XeNuvXXF9FAGd0OarLtWnQ1UHQiK31157BXdTFhGXIh03sdhyslOdm1G3T7KexM+Ktq8I8r7risoNCWFrptXG1hoLjk0S9+D0o/rjbLz0j3Xk70maQBHezwGfXQq3ZF2QZ1UWk8dl15L8nvha/Jsi0Ohv7mTo9cuc+N37e2hoR9+S830cRS0n7tRlN5wsmjauvbJiSy5ScpWqXJmisLrOJG7TNnnfZYWOJobdtDHe+ExVbsimMvGQTfN7ArdOeq/2x0WRj7RYi7wggLEIZRp3spHakqmXlOL8GNvILBYb8YbXRbVxIWfbc6ATOpV7KETKwPnnn+/c4YPwxHJN5rkhRxO5l42NKub3y97rqnur7P2awIPvAPeHbMVVnN/WlV2CunE23+Nvpu2NWHJezwksN09QjhxDNz6Lk2pOO/6M/8+r5MI3O3cilGckjsX5EjgIW3tRuSFVqB6+dJ4IMNaQ6Ilad0Tgkhpv07kRJxny0GShkt2Mupm4kedWQ1TixIIni5ncKdhWcqH1ZbeRr/JdZVySoB3CZoN4nQO1wKXWqCFh2hoZFwGSy3CFtgQhbhUguyLfrHqSlX7CHTh6hrG6SUr1KYEfbvvKV7JP/cmfJC1qwP4WTq1BRQSHA07E/1NjAq618sgitXbtA8rPxfVUf+s+Vz6VKKLXyiR+w2pLlyIVTkIJm6/xtZaxookHRbUiSdgmWVp3tJ4cYVlHy63T1B80NeQSXrDimokvVx/Vhtxz15rC1lpeG+CSrB+60llyiS0ZCul3sQRDj7HBclNwyin1r4YwXA7pC2OsOBK8onlxFMIeOl9LVWmfoHJevrZf9Dh0basqh82HYND1UEbYVMFRhBhMBWEDJhGNablB3BoEj8dNOH3xGJHLEzgxT486b5qihavn53Xm/LlJSHTbWKMREHG6HNP+8z6j6E/TcbCAqdq9ZuR4bB8EXB8SXM4TQWkaZYVNFLUi42u6oKfUprUCcYRK91oXUEKWm7hA3CLQpDp2/R/1tMVjRI6tuH322cfq+0XGePKEJCauFU1sxxt9JWYXoWiaBv3uLGxUxR9BI6AtQNw8IVcpoQRuWnTr0N/yotoOv6ZtyZ+5itzQ783O9vs/5kLRcudN1TZEK8cnKqFwrQsZgjtG5mejKiZkxYY4zhjI1lrIKv6gvlAaAFlbbHHx30MRq4mEAKkA2fD0Gj6sN3EwndIBCDkCkt6naEpTiS4VLpVOVCJHC+XIvf7pc0Y7OxXUmXP5KNGq0U3qaerM5Uk7i1hLZb9bBD5Wnr2A9ndHzkSqeaW9ihR0Nl1fLqIGKmdlyo2rKow/dAoBxM0TNGOwmALAyaxyxyRbczZWoLi9MgP2PCYndoD0WixgfOFnLhhTB5KCO2gMzFWMbOdTEzt9U0X9UCJGC4l53j7yxN2mjT4EzlbYIGogqFU0UjhZhF/bpgaEFlWIW4977y1vubGw6fKAKNKMosp0EWeykKmEzmf1B1Hkzuxcb+yMXfAV6ViWvgWaM3ZoUzxZJUiLS5QpE63iOoia7fWmq4sKmolr4eRKBBg/U3nE2pCiBae72VO6+WmGge8qBOqGG8ZX+ddZHLJLjr5rWke2dPIsGtN3VZ+JomzTfhuLS0R0V9q0UYTPq29hC2Gp6a5T+YFLBxcOz1uvBVDOb6ctB5tKxZKQpWC6dbiofcwKkAfd5CR6ZQV09uw5pbej6qge/drXsu2HH4GnlMT57nceGhN2H0rUTOLGY8byOirLzfUhruGzAqQibl3flf6pUgkndFtU/leW7MKsADXFhyCFyCXizgTCVg/ka6CKcTXTmLHskkcR5fpaXoxJCFmgdm7Z2p9de+eWJ43rT4qU38YgFaCFcOUSBB0047cMhRwURZjGjMUZL0zbaCGdujRUnpXbBK9DY295wkawsFHgSQy3ZSjLrZuBZDtCEjXUnawXNE6nsoDEGSJCPKzI4qR6bWvJgSybO2tKt7dkV13/LL1MYoYAnSvRJEBy3UlbsWKrcCiCwMEt2SJR2/+Lt2Rv/JtpOCE1xBShqUrv8C1wptcu77Wc7oP3HN3/47KlU7MFizZ3NzzyahIiJ46HuX7HZNXZiCjELWHywvXFAXbVUzEN0PO4nG5d3bZtRI07vDcU69ikJoDqsUmgp9+Yqv7z706FtCm3EaQhbCOzcI/CQjcygen63jK/ioYVEZyJkcfPioAxN09PtuJ4gymARF6X4HBp1Xri3y4VKmyrVNS16C0XJPZRHksmRKmxWG3ikmsEzdhO1wFVpgGVsk4WNhH6rLfMy4aHczpNPQmx0wMgbp4sN7E+JFli/DeF8MtWnLiuaJHZiGjeeqKo7fu/Hs51UYnTlcQWJ+605bwv7sgp307+jN/jfDZK1LapsG8zuwGvI1tJVReCtrXcZCtOFjlQDSPCZbMeLStGRC7aRce1JFVLRLyXKIO4BbDcRFatWmW1rovAqcKxVdba7t27c7dHlluVlgrPJqASEFUyuKoU2A1fKJcYLYpl0xAfbuRrBMRh4iGbBnrLyt6SXT0cSGIjcuuySIF5HB3JlpX82qeIqv6G5VZDwXMtdlx0AF7ssChoxDWgYE2CbjgVd4zUgZQpMkWPLGxNRp6/DSJXCZ3eMnDV9c8OjIgdiV6rTsCkyGN0CCgJiDz2ZhNRJgd4iJ+TxbZp08bRcTK5g9IFjaSOTmDk99fkVOa32Y9I00VNJXK7L7kw625+fMz1g3zHShjYcdPUdT2B4yCSrmJcbiD1g5AtMJO1R8WWi0RlQtwSpEiwhuk7JJYsmCphq6OouYhM2ar6qu+RJci1NFM+T77C6nlON/H6ob9pIlPM9xaXiec/O78vcL3/R4SsVvnBKqEyhftTsrdB1LzX34RbsmbILiUK967rk3feOJftrAS0Do27FYFEjcbx2oY4iW3fbOhZcym5KrmGZFsErq7tl8WK60bqxDBmsEprLDe6WeRiqzRJad2ELYS1RlbBoz/8UbICKFpr8msWPx53u2Nkjjadm1NlyYkiSpZcalZcmSl2jE+2I5PYylZcCp6AIoWRVfc4BM7eAlO9NrkPXV2LsVMBQvl0u2LHmSokbjSXm+pm0t0oVdz84jiJb2FjKFKzbWNQdeID7z+2tg9Prvvn/aruQd2sAKkKm8usAA/ec3S/NNeo6B2yKUT/7GVWALn8liyOeRVKMCtABOtNt94pp5ycRJvlDgdjI83itluHr8f3ve992TG9RcZm0lVvnYFQpzIVK44eQMtOJJwAHZuVNj7yasbitmDR5miNMwmVi8WXmhXXuoASUeDYalORwg0V80k6Zddko6/Hs8/uC9yPf/zj/iIL3YWfuSCq90OuU8l/V1HKi+5Tul/z7sWmjM9RMWWqOTlixfWtLCFdIKnIySLlt1ChJCA21lgKN4pYHzCGsIG0IJEjwaPlMxcuqaQN8vVWZZUTm3uyjmNtVlbVcEI3LZQq0F2+dCoN+fBSK8RAEiRxe4afAF0EjMtTydVD6DXlnanKaZW11vbctaYSYTtg8mQoS2I8t21b/3qlZfXqz0cXOPnacxU4+d6g+0m8Z8reN22JqmTIsmPB8wVNPxOj/BYlcR/w2YujnavWBZSIA9LijSG+pr/3evDjvR/jW9mOm6aO+f4bf3Vo///9/uh55fav3HbGmJJblJRtm++WgrUG12Q18Nib03ciWisqUePrUxSo9T+7tX/9n/DJw5y2f+xbT89mfOIr/b8P2vBoJvYfqnt2yZIlPbFfnbzlNhJQ4txvipabjoIBJ+MCSoqMucnfEV/nTW2j+rz3HtWW7Hh9OGtrZyI/8YmvB9dMH/7BJGGz4fK33ZldPuZ7d2YnLNzYt/JMQpeKG7JoAAOH4FO+WawAiCrh46Uw/TMLhOrbfj+VTluubsLX7FevnZit/v7xo+/96J/vchY2/h6P6InbI+E89dTT+n+LqTtPPbU1eWHzYWzQmJuQ6L3OtghzysQae2uVW5JcInff/c3o+33oPz7TF0oSPhJOds1wB5HS+BoFMBCPCeM+LHqUC0bVPGTofS6ArKrSL1bcl9+3eU98X7Ut02vb2QFc28LHS//n7V/1ufh9l4ewCi2Q7MAv3TrGqiI+ecmOoPsVhU4MADMFgyVGp6xFIuTBzc9qTI6bc0VdxG1lSieVffskLnnW2O2zwxcz5XaoRK0qYeNxHXpK5ui9UcHrCRqJHnXGcoKzqhyWqrKIbbWRPFxz8Xzt1/V4de3VlQ+jqEnV31UKnDg+RiLDC1lrssCFFLnJ//rXde7TOz42EjLR25SvZoJckbzs3LJ19O9UaLRbkm5O8v8XcS+GhsfumP4TscMs22WFzHrdXkfrq3J+2dqQvsSoSmzPAacIjFowqz+fLVny51HaSLNZkBv9ncccOMZyEmGBE0WN/paFzwfT/sML2Y/+4u3Gh9eUi0V4EyESuFP70ZJWU+eUtbBM7kNZECdaiKUsmKHdk6Est07VF8L3l79Ta6nFsM5chI2CU6idtHAUZkjqPEbhIlbihKgptZcFzmRRUkUS8XfaunVrb3kqipdj0XUT+qJ2zk35eW0qKy4mx/7nX/bbuu1Xm71FLNehLxyJmhTTAkqlBuwQIiZDCY84T1yMcbfGjLmxINCYFi1zj9zXeRv/buqzQdtIoiYK2z7zXxoXdUkCN//nfxr8RqWOkxeKPNNZD6Esl1hWEi0pzlfXd/FKk6yqzrcocGJ0oG9Ljfjy5pO0llqewD13xITKBI647+eX9NvOx5IQXqvdyxabkAc3mgsniJ6zpRY70RqWm8XTJk0Fw1GORVkUUNxU1tqEf/Ub/ZNUT+ToeELfrMP5U+ZOc7EiaKIqgSsrjvR9VVBMSBHTtVcXVSrXkRQFzvf4G907E9/1j31hK8Pas/cdY8WRwB3znV3O2/nJR/bWWmhW93DP6qRjSciK8xp/cFUAdyTlng2NjJs1idpbbnQRL184xVnYQltpecJmC0VahrpR5Y5S7ETpb+6UObJP5UqTO29yAdq4DsuMg9kKHLdFhqa4EQXOxdUp75ujSG2n7mEXKZ9L2/3S7zFt2jRvAicGihQJ3TdZccx7v7MzqBVnEjw6LrLmuAhDhXh/0OdZvH2Nu/E8a/R/jMohBAnpa1dcH3QfAwF/0H5oZ+iB3jLW2ic2jU2QtBmLy0viNgmbi6ip2LV4S3BhExNmXWcKoI77zEDTs4SgbHtDHG9e9X8ad2NLu8zYKQtbSERhswk0yQtIkYNKbK25Jcc9XFnAiWMSdyGEPLjOjhdmr2AB1PTvVrMCFBl7o+/sPf2oniW41PkYQswKUFvL7aRjDinthnQVNhd+s/5gr8LGQu7DTSkKG1kDcifJr6lDcHEB1knYfLTX5/HSebaZ1mbatHeNexBxFbWld8wKLmyyoPmw4GzFTGXFNRmLNIHR8bdJlpVI8sbfVHPADZfXWjruMzFNQFxCUztx49ybBz/9lmTbSKK25//t0/9bFTRShrJuSrnkmBheruos2xBinQKubtoiAsfW2jvfe2C04/ItcEWFjsbhSNQTDDjxKXDHm4TNBXIZuroodSkA5O7kWQTEpa7itiJUg33mrRWx1gbf/XqusInWmilopIQbwjllgNxZsrCpLYNpSqsChMPWaisjcDHckCaB40CRKiIpGRJ1CjhJNGXAi8DJwibXplSJCguZuJAFljcLt1jh39bViVkBNDcnuSJDJGS7iByJm07gWNgmvOU3Xq01ncDNPXI/qxtVjIiksH/TWI0qUdjVPQnchK2MdWwjcCxsW//7IZUd52MfGVQmfrvytg9uL90WOhdNFbgxfYTlzAE7tzzZHytzzUFjgbNdn9yWhnW9V7WqhbgNuyHfmowrUha3Pf+yz5hAk33mvRSlHXs9uDgb+tZHjTeqbK3RmE0RIHD+oUhLH9VTdAJHLjjRYtv+T/tWfsxlBe5tH3zNSzmupgucKGzLl75pEKjGukhweKzM1aJSiZVOwGxnDWiVuA1bKWFuzLKBJCRqv1l3cF/UQltrKgaefzR7/el1yrEEGzekqpPMszSAHyjPrYg7Mk/geN43yl9LMZiirMBROS4ftMWCmzNryujfQ4ZADrbaQszlxqImWnwSndaJG7kiU8U1LSCkBUdJ7CphU0VDFoWsN1rI4gDl8SVsssBRqS76/VX5a9t+cEAyAkdLlWNwLHANCjJRBo/MFcTNm8FhmOC0oDB6F7ekJyulp6oUix6zsFUtajKUB0dP7dS52VpiRX+XlIoR142y42zGzlr4/QkxqpDzxIqG1IeC89uoogmNzVXB9FcuGfeA6OleGYjQ/G7e+Jowsak2z61MXUnbCU91++i97/08JWu5pSpslL9WlbUmJ53L0NN6aGHjBxa4J9MTNmLlyrGByqZq+qnAFlxVwkbQDAg1teA6I+I1ZtnwyKtjxceQB8fWVozakjHrVyY5nxslK6dqscUKFikjfDEmZIXApSdsfcvt+8ePs8xkgUvFNSkLXJVQqS5KrQk9I0cgcRuQlwWLNg+QtTa6jE8TUIpcyORq0V2JJG4wyj3PTtWKmihsFCAT68EAApeOsImzuxMmgdv2g8n4QTQPBps2bWzdcYspAORaFPPefCJWRxmKIG6h/AD0NFEokTvlcbYq+Z8KcTPVxiQXy9q1D0QROIzBVW+xUXEDOTKSBK4ObsmUOPj3H2n9ObCpDUmWlyxQ4muV63FIGJejvLrQhBzs7HLnZ620HmtFNg0WMhYwUdiOmvJqdvHRm8d9Z+L5z0YrnwWBq07Y8qqPqASOkqEpZwyM50+Pvt/nbzOQ2OF1U5yzLURASTLiBostX9hU5OXp+ZxJwOY3JCBy8YSN4LnYaCzNxeWYWtRkEwUO4qYVszHWXWOjJWkQF8Lmjk0CeswIMM6Da/s4HB0/5QLGFLZha+y1vmDRMu0PXsAN4um8eqDTtPMTICCk63uDgymcqOMP+HvcTY5Wm21lFZpFYGLPoopZ3Z/H4WgG77pNg1MXa40tZZ07cvLbfz1qmW3/5b7Z1r8ZXwyBLD24Js0P3Z5y32opbj7LZMWaBDUpcYM7spzo0Yzii3JmFWexiS1w/Pu2wU3J1mqsc0wWuW1pLVHoCB6DIxcmxE3PlgOvzRZOPtHHb0pWyUDdjp/LZE3yMEVNFa7QysWNCv9mzz+KO8nBahOhKEqOpNRZc1UG6rQhmjKWC1K2KhZlxepGYqzN/SGtJMkI2yRHkTKJksk1WUAM5/s+1krFDVZbcXzPHB66gyBLgzrkJolcbGtNpOmzS6cCjb0tOe7hxkzaays6Ni5JzxOOeu8YBnH5pm+12bge86CHiNhjbyKcc8cBLp2VV9b2t7nwwgsqEzV+KIS4gVCwsMWamiYUlYobrLa4llkKT58sctRBL1u2LPvdj5xQm9/kjjVfz9b0lhSf4sm6MFl14ufyOvzZCZ88XDmTAH0ub1Pc3jlfmtGf5Vq1H3l/9LlqP/I+VNsRt6Fqj/h5nrWr2gbx0FefGdc2Wo8qwFx66bJG9zlUmURM4DYJm8lqsy2i3Fhxg0uygh97zfSoeW+2QpvymJzoeqQpam666abK26TqlEXB4M5dXk9n7Zk6fZ1QiN+75fwnsp899kT/tZ2A/GKcgFD7bY4zb9t5Iijuz/S5TNOFTbbaioojz+o9MYFjQW3JlpHi5IwsHCQkvKQgat/9zkOjuXt1+v24wyYrxJeYmkTunJtmOG1PFrJha+6wvkj6alOelauyUE2Q5dYETEEgZLUVETauQ7n39Gmjs3on8TAfaLud3JMMqw0YrDnqTKhe4oyZM7MbbrgxinUmtqHuAQTc+YudeJ7r0sU6KrLem+J22JjvsNj97LFXxm3XZMmRO5TdiCrLz/Yc2bS9KTUnhwwuQzEXzUbkysz/psB7ukQlbkmKmpufgUqe3HoPFbtq0E5yA8muIH56JtEjiiaJy5ZhnYSsTCCJ7rsm0RM/UwkBWVs0F1rRNti4F3XQON8t5z3hZIXx8RS1+lLpuH2iEqk84fIsbLWy3IxQxBwsN1BE8MT/WfDoNVt6IlRdQpyfq+5WmUuUpIs1pVqPRMskdKPW000z+u//7CevjAaV2LSpjFtRbaEe7vSdIueqyUElskhxtGTe+imLXKgxtxUmqw3CBkIIHo+P8UKRmeLrumPTgVNH7eomVCG7CE2CRO+TBUUCV8aaLOJa5G1QkIpPwVchPzw1Vdjy3pfXoYXG8kjodm7ZWrQZK30fVyhTuSs/LY8xFzG1TaXEnAoH+OMPLvi3zoEQwC+uswWMzAqQklsy6KwAJG6vXXGdsyXX2FkBQFxgOdfVcoOwVU3BaOOk60rq3I9Fih1zxGQKDFZxcaBzBQCANBDH1+S/Xaw1eZutEzcAQLGHQpTcAj6ETPc+iZRtEjeNsQ2N5MzxuFtqRHdLwmoDAID0cHEpUq5c6nUno4pbU7L8AQDtpO7Wc94M2lxthBdbS5DWpfJbKRE1WjLUeBtF/9lYibSebv+8DdXnqu/J7+VtW143r73iOiHO2Z6Z52V7ZpyH3qomxHJLmooOm4oZi9/Pqwkpfi+vCLKqTaoCyTFF56Vvz7LOdxuJlkyJoNGSRWtThoiWbMyYm60AmEQoxPdUzD1yv96yb3bZwinB96Xjt2Zf3HvwgLiBTCscKsHIrRqiqVaiK+Zc1loS20v7dq1zWQTKd6trMrdqslJdFX+X6v4pJnO3JhXARjAe/PRbx1lVIYSGhA0AW6jwQR3cYSQwXLFEZYmFPAbatirxPAR1zhEdUrglhzSuyqEcFyaLGltrqY3BtS5asj9pp0awUhKd0NZbXWpMguFydamImzzTgJh7V7SNeWW4TPuUBTQGkyuc9DeZfnQkWhK1JSOJgcjyhVNG3X42QrF8ZF1yGS744v/rWXFvCSowV619tb/IgiMKsGkcsCxX9/Z98WIIB3BDl0ius9ZsrS7TtvKS1/sW45dmRDsHTRM2MbeN3JZiiL+2v+2txy5LOfCktUncIS0RF/EThUv8m0UtNKL4mo6HRc63wNG+YbkBf6J3uHZ6ndC4TF0D9ALHFpmrOMnrl5nw1CeNH3NjYZCXPMh6E9dTjcelINoAVI1q8k8xupL/Dil4vmYZyKNIceha9ZeWASQuYgfLLTLkftRZROwWHLt+NeNxIaw2ckmarEaQFsuWUWRe3MkyVRX66T2b8S9GjJwUZwenCv7yRKWmfev2Ka/XDyqxmHqnlLg99mqWnYlrsg40Js9Nt90NT/9aK0z8PVsB0bky+bXO6nLNcwud48bsWrwFd0BN+PLmk3ASEsFlZoA65LmJY2ZiqkDMgJFeG2jKmw7EDUDcIG4A4uZF3GSKTluTmrhFdUsOu1fuxN0BAAAJkvLM2q5EDSiZPXsOrh5YbaAAMaMPQXuFrcJk7I7vDUYVtzlzIG4pUEXUJwAgfWFrEtFTAa6WEpcBAOlbicNRjs8U3qb8XXqtSw/g91Vh93ntCJlyQNs99q2nN1LY+H/XWQFSJnoqwFUIQ6+c5Tj/wFmc3gzfv+X8J/p1HOXK/abq/vR9DuHn9+U0Arm4MombvF3+jtwGrlISOpH7fW85rXG/bSIWWyfz7JoMarkNB5CA1MDDBTBZJ3kJ0VQcOVTStChOpnw1VfX/kPltoH4EFTeaGgKkBeX9gfpBKTVl3IIhICHiNsliR1aXzooiC8tWGG1FNEaFkpj1K1tIx/cGJ1Rxk4LqWPDFf0akZE0h115oq031f5E23XLeE9rvkIWlKsmlqlaiQuWuFAUulMjBMoTllgui9QBIE553zWbsShYY0XqysXLkfaiEUiViJDJU2ovG3fK26VP4XZK3QUvFDWNx1YEKMfUlpNfDZAnZri9+VtTKUQmWChpzo4AS2/V9iD6oF4NV3Iz9KdrXoFJJFRYz3MKgjACK1p1OBPLcguLnsuUnfk7WmUlUxH3ptgnaS9DakmSh9YVMpaprpuPsQ9yAI1SfFZ13fIq6JOtYW7IKQtSWrGw+N4y7xQcuSQCKW6wgKN6f2JAK0BJo8lVESdYfsrzR2cYFlnIUvF/UE6q8SWG9xePBT78FJwEkb52klstHASuIkoxCpzHixgIHwkMPEbsXrMGJgPWmFTY5mEMlOLo6kHnviUEfpnabtiV+l/5XiSCv4zPXTVUJBdSDqJOVqsAEpnGAS7JZhA4sIYtF7Nj5NSVQU5i/WKZL1Q4WH7l+JMHb0Flucg1K0/uq1z4pa7UhoMSOF089y/t5mlD1QcF6CwuNte2ZeR5ORAOtt5AuPMohE2Ex4v9ZTEyioqteYpsDh7EuUGtxIzD2Fg4aa9szA+LWRP7mxn/wvk126Y2rCnLMlHHuwDzXH22DLD5eT/xb5bo0vUdWm25/ctktH65JVCSpP5W7JdnFAtdkmIcGWMbNBnlv4fAhbnBL2hHCLTmYwoH1IychcN6h87kLpwEAJ8jCfPzhf8KJqDnJzOeGepP+rTYEkTQfejDc8RQeCn1Bbtcrbz8DJwLiZkZXeku3Lsbe/EBBJEPf+ihOREu4/OPfwElwsMpM0NjeyUdcixMFcfP/FAqBKw8Fkexe8HWciBZZbzbBE9SxUxi+CnmiUTFwhP42RWbK68rvqfah+lwXrCKvKx6DKcBFdU4oncE00wGCSCBuwVi79oG+5QGKAXckBE4nQNSxc46ajJhPRutwdCIt9DctOsFSRTJyTppoKYkzd4vb4++KqQNixX9x+zydjvgZt1uekUA3Q4EqAIfW2/r83+JCgriFY86cOdklX/wf+GUKChuiI9sLjVvrBI5FQGe5vSmCvyj0mcpK7O/vsVe0Fhq3iaa2UWEzfQ5DqQo64cqDzgl9722/dTQuIohbeIE74b8dhl/HUdgwztZuaNyaHm5U40pshZHVI+eFqQSFc93k19aC8ZheRGUrUHYVcj5c34rsCZ9NsjpbcyaXo85lSt+FO7J5BM1zK2tFIP/NjqvXvppdtnAK3JFglC9vPql2bQ5ZRsu0z5DeDuS52dHI8lsmEGBiB4QNqDrtutE0YQNOdFolbhA4OyBsQHXfYN43CFubCSpu11yzytuNCoGDsAEIHIQNVC1uff+pz5m4IXBvsuHpX2NmbWB939xz8R6cCAgbxC31G7XtAkfHT9Gk9z/2Aq5eYAXljlKnnpcGAGEDTWKwbg1uc5FlzmPbjesWFLhvKPqYQuvbNrv0cKL54RC2tFmReQ4qGazrjUrV7tuUKoAEbeDjvsmydk2TA2utNrQrFcDKiut1+jQG1WRR6x76AdygwOt9Q+NwTQ424aRt3DftZbAJNyqx4JhD+gWDmwQFjcANCUJA43BNteKowglEDUxoyoFQgAVZOVStownWGkVCImgExHg4pNJTTbDiuKwWJhoFjRI3vlH3zDwvu3LbGbUUOXKvYmwNVHXvvPTtWbUVOWr339z4D6gRWV86vjcYsu6Zl/qSZaAk8svfdmctLLWqzxUADLkqKbqQq/anbKnRTAUp3zeoLWlHiNqSjRY38WYlUoqshKCBOogckdqYHBdYroOVBnGrTtwG23CTsoBMHLlZqxQ6iBqo232zcePGbOHCEysXOg7r/9Pt+G1AxeJGkyemeLMSV16zarQ8WEihYzGj6DSqLLJ9MS46UC/6161w78Sw6MSxP+pHaK46iBpwoRVuSRvo6XTTpo39v1n0li+c0p9OxlXIVGJaJ6jzkjsz+VjE9yYLFrHq+OXPVR2l6XyR1UC/j+m7qu/ntVu3js3xyd+5RnhY4mogLueEO3Dbc5ISdOzUdrHdrsKnErMmALekHRhzS+AmFjswnvWgKTeiSQBUwqLq4FXnQicgKhGxESgX4cprt2odm3bZHp/uvNieE5vt1+m+YeHSXStNA+JWnbhNyIA1dDNSJ8MdDb1uww0qWrdViqxoyZGrzLaNee02WVpF2+iTMu1L7b7h+6VN9w2ohsHQNyVoBtzBFv1NfbraSKxU21C10aXdJJpcucPUfl/XtrjNJrniAGi8uAEInK0YhLSAbNqdZx2FaBse/gAIRy1m4gbpCVyV2yXrSrWuScBstl939x8AIJK4+ZyJG6SDznXnW+B0YqMbb/PRbleBCy2ItO26B5QA0DhxA82kiLhwJ02LyaKXO3GOSuXvyqIiLnkCYNtuMWhI1X7d+JvqM9tzIn9PPCYIGwDuIBUAAADCWd5IBbCgUeW3dE+4XNVEjBwT82TE9UzRZaJ1QN9VbVdcF5FqoCrEAgJ54DqtJZ0sQNV7ULHlBuKgKnWGMU8A/FHEC5Wi5RZjJ5M+uqj//8SR/3du2ZrtPX1aVMst9EnEgsW0dCJeMx2cbywBr622W2YdR22AJQsAAAAAAAAAAAAPdLKxbhpG5RKUoffmad5XvbfOYt2Opp2qtuVtqyutr1p03+tq9tM17B8AAEACdHMEz0Y8TNuwWVfel624zTOIWZ7I+hBYAAAACTLP0Fnbvt/NsZbk9zsW69qKm42YhRC3Di4dAACon9XmIm6ZQZxs1i0rbqa/y4ibjVsSABAIlN8CqYmjzrLRresjP2YggNisHNnugKKNA4H2CQCAuIHERMFlW3nrkjiuS0DgbASwg8sIAADStcBsrK0i41sdh3W7HvYVeswtbzsAAAASo5O5hfDHak9KIoLxNgAAAAAAAAAAAAAAAAAAAAAAAAAAAAAAAAAAAAAAAAAAAAAAAAAAAAAAAAAAAAAAAAAAAAAAAAAAAAAAAAAAAAAAAAAAAAAAAADAlv8vAHvnHm1HUef7PnkIiYTXKJfHFbi6IFm5xkQQ9EICBxxhDK/5Qx0G0KAsYHjc8RXJAzQ7CuFhVBh5XGEh4ghyHf8YEhMXXOWEJKgDisFcczmyZGG8IHNHeQUTkIR9z2+f8zvUqVPVXVVdVV3d/f1ok7P37t2v3d3f/v7qV7/C/wEAAAAAAAAAAAAAAAAAAAAAAAAAAAAAAAAAAAAAAAAAAAAAAAAAAAAAAAAAAAAAAAAAAAAAAAAAAAAAAAAAAAAAAAAAAAAAAEZ0pUn3ue67pu93NOspWr/N9vJ7HY/74zJ/0Xtdi/l0+607llnBd5gBh+Peb3F8OiOTybZkjsdXt8wBi9+m6JzqGGw3r2/A8nwxOSb9is9NzgWT/bP5rg7T67pred8BoJSomQpJ3kltcgEPWFzsLtur246Ohaj4et/mhuZyLPJ+Dx/HUrdc3b4NaAQh77Xu97E5HkX7N2Bwrpost1Mg8GXOA9drz2YZWYlrr0j0BjxdqwBEE7augQvrN3QaZS4ukwul32L5HcUFWSRUuu3sGN4cbJaZmrB1DfbNRdhstrEb4Px1ETb53CmzXBMn5PMaLrN9plEH0/V2cPsFocWt63hj6GiEpVviwut6uEBtl9c12B7b+V1uGJ2Sx6KT4wx1oSKTG8yA483Pl7CZhthsHYerY/MpHKZh5RBRl7LCZrLOolAkqCETarCNfSNT3g296AbTlxOSsBXZEyp0qKobep+wj91Ax78b4fftE/ZFfH+ZoRs2uRGF3heb/WOWa953fUjqi7z9vtax3HLfbK5/l30T7zv9kAoIW8gbRLfERdfn6LbEJ2JaxrrI+5t3s+ovELu6iFvRum1vUN3I+xLj+HSkfa36d1rueV0dzfZ3cs6Douu/6+m3HcgAiOBoTBuLTUM/ro3Mtk/TOreRF06xCb8MZG7tJq6N9CHb2Mqsp+uwLx2H375MG1Xeel0fvMr85i7b7yN5xPa34/O8X3McupGvawCchMw2vu9yUxNFwbUtoWibxc86mouu6+nCly/2AcV+Dgh/9zsKSdluFiZtbGUz2/K2pWO4LbYPKzbLLJuA0VEIW3+m7joxkNm1J5lsf6fk/hVdL2UfIAcy+3R/pPoDAAAAAAAAAAAAgAqx6X7Q5uMTYhKPeSdTh18BaMwJX3QxdCpcPyb8XmVu4OL1I97IYx8jWVBwrtqfz02n4+E8h5jlTUuXLu1u2/by6ESvY69f3gbd1JaLXDwe9DrE8Yj1O+t+23nz5ll/x/Uc5XMsxrluch77PqfXrv2h9XpDTHw8xX+LjrH8myQmbN2pHzrD6Deg+f7qnm/2JvpbnPg9m+XwdzO7GqLO9AUUtmzoh4VfBY3h6qtXZCtWrOj9PXQDy5YsWeq0DIKXU4TrekAaTJu2R8j7rPV9eUhkkjtGfzrzE96PEYQNAAAgbI0Stgk49QAAADQJCBsAAAAIGwAAAABhAwAAACBsAAAAAIQNAAAAhA3IUJouTdTviP8mxNfiPNw/CQAw9jrhawPXDYgF+rEJQsY8d9985+VMfNuHs71mfnz0NfrygaY/ADJLN+8otawVs6aMeb127Q+zefPmNeH4oB9bDuigHeiiLCNkJly36k3ZNTf9K0QONMKJjVZfKSlkNmJX12snMWHrDAnbMghbw4SNhWzRRw/LFp1zWGXbsfLBOdmGDRt6T6QA1OHmTM6JztkYYtYkkYOwQdiCP2GGdma2cNgSTg4kfFOuVMzyRK4O1w2ErRpha2zyCDde/7d9HugJWmqiRuz6/b/0tuu1n3ykt630RAxACjdjmkjQUhQ1Fturn5o4JrErNRK8npe15RxupGOjEz1FITNh35PXwsGB6h4Ih8SijpCDSzHZZOhetDxLZ/wxJI/UTdjo6YhOanI/TQACB2I9BNLQONnff74R+5NaiHLo+PYldHggbHURNhK0jRs3ZAuP39S4mw4lmWAsLhBU1BINNTZF4FITNvpPauKGNjYF8+d/sJGiRtB+cfsbAL5Fbd7FVzR2/0iwcd2MZ/LMGa3Yz1o7tjq3pdmC0CSAU3NjyaG74NhG7ssYaDTxC5OcTFtEjeDsSZQgAmWum7aJGkEJMRTZAe1hQh0vzjYJmgyFJxFiAS7XzSFHHdc6UWPm3Xw/rpsWMSnQcslWdiFq4dwbHQuEJoHpddNWQRMZbneb0ogalKAhjg2iphY3ACBqduK29ZW+1l47O75/L4QtBSidH6KmFzdUKwEQNTu2HnZ89uv/+DMeDCFs1fG+iV+HqBUcH1ygAKJmx13PTmiluE350BkQthJ0fF2cwMy5IesLiEDUzMStbe3UCEVWTNvS+cty7xXTcBAic/75FyS5XRf9y0P4cQyJUBuzk9L+tsWxJdtBuyk1H2OTUkdu8cZ/2223tkbkFi5cmE2ffngl24EQpBuhSnBhBO1iQnTQnpTiSQZRc+fFLXdE7wqwevXqbNWq1ePeb7qY6fZV5+RCHw+ImjvcFQBdaODYgjg2ZECm7dqKwm9tEjNXwRc5/fTTstNOO630uuo63ExqzP39Oq993FJzbFM/dEZy4Uhq99v+/XubW90fopaOuJnclH3fnJuMbXuczQMCJQ5RZQ1QHt8hydSEjf6TaDiymaFIiJpfbI6laxIE3JnbsTI53qp5tA8Qs47HAfYEQpLNIKhjsyldc+XF784WnXMYfhGPTD7me14ELAXopq7C1FU2mbdffjtOds/4GhEAjs3IrXk/RkGFjTB58nnw7n/Mjjn0WVxNHlmzafdszS93x4GAwAEHNlx8Uu/BvGnClmIbWyOFDSHI8K5NzJJMxbWpHFhT2+movVJkcPA3Q9NgqWXec8/dyIAMjI/2NqT7VyNsQdvYTMKQELWwUNcJ8XfQtYu5CB7a2MxgwV658ivWgqY7xiRsICwkapSY48O5gbhUnhWJPmvxXZspNjdiiJwacmcrV640crA2jhXp/fVwbXBsDXRsRSBhJJ5rc2Hhws8au7s2VRkxIc8Blz0+vVHU//7zOLEBSM2xkcVHfcO4ri0kqn5vbevfJotZqP1/54nzs7O/eR9O6hq4Nji2ahxbZcKGpJH4rHxwTrZkydJKbvZNdXGx9w9lsyrgu19yvm4gbC0TNrStNc+1AQhbEzl492529v6vQ9hqJGwTqro4QXzwMFF/IGrx2fpK33C7JqgNE3AI2vfED+oJBpOtjhUrIGx1opKsSLStVfjEv3RpZevubn5saNqUvX7XnfV/Ijx7wfC/Zy2Its4NGzZk83AKV+iUd+FAQNj0jgHCVh3HHOKndNnOU05s9XFkcbYVaRJEVzFEGBKEhNq6xDY4+XXbha3Df1BcWs4mooQStPVUKGyeanJOWvNAT9zoX29icbebWDTFkeWBvmsgNCRiLGZ1FjU4NlCKvllzemLk6+bPy0lFTEKwa/FnsonXfNX6e/SAePVTOOeqpBcKntfsYDCL2tTECiVb30sCLHOZeDHKQNQSefr3AN2gm9BeFgtyuC6ixg+EoFo2vq2/cftEIiZOzGtbBmu9X5NwurYPn520Q4QkmypqOEYgVZcmCh2/rnM4MoRjW46nzrQJ0cbZ9mSS0KKGxBEQw73VuV0ttLB1cIq0C75pQ9zg1EDiD7VSiJHb1MSkEQgbACNMvOZrvX+prxrw62IR6ag1y1PamMkzp497jwSNnZosdBA2BShDky6+b5Z9s2b3/t21+NM4uIKowa3huqkbotDVlaD92EJVkt/35LXa7Er6TIVqft1yxGWs/vL7smPfta/Vd8X3Vduj+9xkn3xllYaoQMKJJG0Pv6UqajT8ivZ8GGnDU82jat+j+Uza/Xh54vJ135M/K9oW8fO8ZRbNE5gOHgeaIWzLdB/ESvVf9NHDCgcw1QmgvK3XfueJ7LTP/Uy57ad/7t+yVV9+b+H2FO03f87bJAufTlxL3eRWrAjy4EF926hsVlvFLWWnJouC7kZvKgBFIuVDTIq+LwrmIUcdN2acOlPxbRM7vn9vNsVDHzVVlRLR8VVN49rYSNRMIQEpErg8gdz4qz953XadAPoWNWLt2h8GOf5iPy2fySSqEJD4Hv0tT6rvqV77Ci+1JXmmSDD485iiQuv63SPrR19vuOUqqFgkWNRI0CbPnJHENrUyeSQvlGkrREXC6Gt7fROygoLoVlySSUzERv6cSrXx+H/i30XLMJ3XRtR8u7V5F1+R5HVEYiKHC1NxSfMuujzMchP9LUyR3ZqcBUlZk3JnbRPYpe35hcuSyKxsZAfta//5id5k4oZYnPLat+a+668KxS1PKGVhyluX/Bkvn7fDJPSZAtzeRskkZW/0vcE1FW2CPgTJt1MLEYLccPOVwW7UOsclCxhz1ydOzs4Rwn0+lu+6LUWCKgqvD7FtggssCkW+9MVrjTtos4Dt+YVF6d1/AiyT0luXVblTeW1s1GZm64KKxKRI3Mq6Q7ENzrRdLyVs29vITVKoVOeoKNuW3+N5bNydKIz0Ga/PBS7cHErUqnJiOijcJ4b8XFyaSaKHybaYCKVJ0orNA0aTh6+xSfHPm6/xbWwppvuTkyOhkKe8bEpTESwbMixaF33uo10vRvhUvtHbtD+JIiO3o/VuUsKgjyaujcVRNS+9R8VtXeFamZQ003TYsXD7maodTRWejCXEsddrSCeljdk+5NhkEXIJPaZO0Moj8qiz7Jaq4qFfPRdEcHy4MpN1cYakj3VECwlYipsoZCQ6JiHIqvoWifvjWty4VsI26ljGQqFJVVsbxK3HstR/V+635sNppSKQUdvYHnpsSFjO8bMsXf8wbltTtbHp0vYJCl+S8OkyEE3a0nSiJL9X1B2B2tJ4W0L0YaMHjCuOqeaEo2QS7sytc1ciYpcEnTsT35fnKXpt6vryRC10CDL2qOem7VrMwUcdVygyrmFAm20R3aLtPphy9v6vZ20hT+goyYTa42Tn5yKONESO7CTL0hfq/qW6aWAstnSYfMz3KnM3dW+Lir0vveQZ9Meq3rHeclW29trF1r9dwPus033ZRHzEFH7d5z5H2x76vtdjhFqRIE5owLG9LTVooNDYpJL92Xphu/nKRu6XPB4b/UuZjjZClVoJrkmxL9AQQ6aA+ogbi1pdK5NQVZWmOE9gh2MftuUp71MZ56VrT6PQ4pSKR+COKmwIRQKRuolbk8KpwEHYen0JrVP9Oyntw9QCwfGR7m/LDs/ta0TQUKTc6B27ERyMh5JRYrevya5trAMqrkzClUi4+4gqC1LuWqIrt5X3nqmo8RA9MUk0lR3UDJWTImHRTTHYHmA9QR2bXGSXXiMUCcSQZFFlEpMO2EWInblV79uSl9UJQJ0I0TZGGZOqcd9iEj15JFbnYJC+uKnckE6UykKOTq6POX/+B63dGkKQ7YQc85JDd+FAjCC2r8ltbTu3PF759iErsmWk2sYZOlOSogVU0YTFjASTy3bVQdSQGVlbunXZ0Jjhx8YJGy7Q6iC3PPFtH07StenEzbQNTK5yo2vPtSmflVq3BLSzVUeT+xFyqj+3dTWhxNYknLLtcmsTEhI2FreiUKRcZksWPHqPwoyq+VTziu+ZPmilEIL84e+3ZxtewHlcxQNFU4RNru7/0hev6/VZE9vE6PPhyiLX9YahyRNE1d9TK071J4JWHtHdNJBAUh1VZkSauqMURCTVdrWrn5qofP/5Dauy59cPP3G//fLbcaJ7xrV9LbXKI3KySF6/tbLVRGwco+9jVIljo5srxA2MecKaNWe083PV/duqqC5iy5NXnad8H6IGAEKRraFX+PjmXya7fVQdX3RJVYpbatVFVq9ena1atRoncQVQfcizP43+t7V7UA51b6D/5LVfoApJNU45dWxDgJQMIrav8TlH6f2UUEJJJJxYQn/LfSvLrj8lQYNbC0OZNP+h87IvoV1RFkFWhRxNR89WYVtSK0QosjJhIxCOhKjZiAuLFZ1XTz/zTDZj+uHZjx9YZ7Xsgw46sPc9UfD4PKUqKNRhPCW3puL88y+AsEHYnO7LOtGRhcqmbc1DZf9mCRtcmx0X37H3uPdu/rhZmlydhE0WmH3WP2wtYLa8/8T+7PnjjoaogVEoG7Js96ShexwVQe6kcmmFSAZJUdgqbWNDtf8wYnfKu1/JTpnzSu9v6rtWl76DYlq+KDIPf/Ob2bbA6xbX92jnuuz9Hkp5xRI1EIbhFP/S1UbWpbyPsTIfGe4AHrr6P5JHagS5M5WQyaz55e69iaiDI2ZBE13Zo0PTEZ3hPjSHfet/9MQmJrQtDz/y81E3V7XIyaJ22223jr63z3Fn4OJI0K3VQdhiE2s4m8qFjRwFwpF+RE91bG+7LU23RkkfXN5KF2YkMWNxo39DiRuvg9epEzkSOI40VCVqJGgy+8w7HRdAmm4tOeQO2uzadPh2c7EcYqVtbOITO8TNHJ1rU4lbim1rKodmIjx/6P9AbwolbKbC+eMf3T+axBKSwcHfZCtXrtSKGgse2teSdWuxkkc6Q9Mykxnl5BFXocmrKTlp5gyr6v6Na2Nj5KrrwF3wWNxSa1vjtHxyPq6JIAes+1/ehU10a6a8/69P6k3kOKmQcmiXpnNqxD333J0thbC13a31hG3HH+dqZ5jylo1eV+gSUhSdYWjXlkR1f7o5YDgbc0RnRn9TsogobjSl4oB5ANDddp8y2mZli+ikXITIRNRcwpyd5V/q7ZNpoWYXUSNB04ka8M/WR9bXdXiaPhPx8tXGlRe+1H1GYsaT/H4jhY0gdwFxc4MyIOUwpEmSSWjohk9OzVXQdOI27aknvW7ny4e+o9T3uQ3Oh8AVtafJLo6uG1T99wMdx1s+fGydXJqTuJmKChVBritJjccWKqzTZNd2/Q/3UDo5+SZZhaixq/HFE+f+Q+9fypL06dZ+c+6FXraPBK6MuNmImvxQ2BZx09XILAuVzqpRBf/ujj/OpdBjVzHpvnOCjRujKa+yv6tYtlLYqA1m5YNzoq5TFIY68ptn32gmJcf7jS98YMxNsQpxo7Ynusn77lS97dC3K4XJlxP0JW6PPz7oLGoLFy50Cj3StXPXJ07GE58jh7xnXtNHyC68GFnQVOFCGRrqhoa2US2jaB2tEzaCavnFCklSuE4Uhrq6NkYcb00Wt5UrvxJ8eyjsSI7Fp0sLIUQ+2+lUvLRtm3FokjIfWdToN5s+/XDnaMcty5dAoRygB4IahSDHQKHHvMnGodk4Lcp6fOmL144bk40ELwU3NyHFH4tCKz95an9ccZbIqf1i4sHg4GBQ90YujZ1aaFjcygpU6E7fZ555Vq64DT9wrBz3IFIm4tHkkOQrvxt2CD7DkXS8/vcD9Wrbv+/eWfJbfbqpSNxYmFwEh75D3QdEYbRJ82+dsBHHn/VPSW5X31V/zPq+82JSro0cbl5/tdChSRI0cikxRE2GugC4uLVYlUx07W6u7WkmD4V1Fbdj134r+9wlx2s/f+Y7fn8zn/3VYnLcsXtZ3bLEF3L/Mw47sjhZO8YhYTMJXYrOMEY4Muk43M92/ffsfRO/HmTZazbtPvq32P/LhO45e/UErnv5Wyo/Rqb91fjmSTdUMfRVFrppVyFoXJUkRN82H9x2661jxI2rrFDIMJSoieI2bdqUOiVDjAral296MMr6SNR+/R9/zkZqSTQa0bXp0v1ZmEj4OKTo4r7yHKBO/PI6ezfOsXFo5Ywrw5S/5VqKrpCokbhN2+9LlR0fl07Ytu4tb56qRE0UN9GFpebWRKjd8aCD3hZc1Orm3EjQaLIVtOc3rCotagfvHkXUOoGXt9zWtZk4MFGkihyY+HryzBnKsd3yHNv2tgkbP+GSc0uxjxuJ28ufvKgncHUQNZ24UQKDLbHa04rgLgCmlO2zZsIPfvCD3r9HHnmk0sGFFrW6iJuNS5Pb1Z5f73YzjCxqxDLX24tmWlZGOE3dUZFbE7MnxTY2VRcBFjpdB+0QJC9s7NxoCilurh2aORxJ4rbPSWuSFzXxxnr66af1/qYEhjxnpvosZOaj1c17pAtAkWvjz331WcvjD888M7zOEWETRe2AAw/slcHi0GQbxY1d2j2fuiFa6JFFjY5HRFFzhvqj6Saf+GjviiVWjRM2dm6+Sm/5rsrB4vbC8e8NLm4+a0CedtppToklvktIlcU0tBg7BEmCJora+RdckJ166qk9pxuzGEEq4iYmh5Cg/f6weH1Wa5Yo0h9qwaq+Z01kQp02llxbqqW3RHEL4d5onx/61XNBLk5Z3FTtQPxe1e1qeaKlc22h+63JYqZ0vReMfWigfm5cR7MN4kaCdsyaO0ZFzQZder9p2n/FonaCw3cG+A9F37TlQ1MfT/bC9vg4t6VybVROq8iFiW1m4hQiGcSWWvZOHs762iNb/eX3Zce+a19vy7XNjlSJG7e39dzbg/+WPX//KUm5tDxxEwWN/pbbgVIVtRTdWp6oMTRCwLSII3UPr2dXb52xMibPvP6T2due2DT6Onbo8Zxv3le1U/NxwQQf+oaEjNvHyNXJAijjEnqk5cbq51bbsht8stqO5Ra6OLBK3HY+vznb9shiJ0Ej8Y51YarEbcxN6syzkhcveUBSKphsm2Di263p3ie+c9d3o4rbGw+Gwzf9g486LqhLq0LQEnBppfDdjlaEqh+ba5tZXgUTEjXVQKcQthz3ltJApT1xo07cv3utJ26T5hyR7XPDGiv3FirsaCJuKlGrqzOjgslVujVT91bdg6H//m7k0Mip+RC1orR+CkeKA63SsDMk1nUVtdBMLejH5oppBZMpI5VKQiebTGrCj+Xi3ijkyO5N/PuJZydlh+2/s7y4nbNXT9hI4HZuenTUvW37+eJs53ObC11a/z/8qNJjKrs30X2kcnPWIbq2WKKmcmWmx4mrk1RxM2b3dsiQGJw95OB8ujQfTs0mrf8Nl1brYsYd6fVynwv37ZZcXF6MDMpGCJvs3giVwOVV8qfBOqnT9teG5inTzjaGQyaPC03uPSRuvQtWcm+cEFPVk+bq1auzVatWN+I8EDtux3RrZQSfxI1HGa/qwZAE4Z0nzncWON+iJkKuTEwWEV+zoC2ph0sbM7TMVddtza4cmiyELpgw2QiQ7NDKdBugKidUUNknQbMiY2Z9iRcpZ07KQ+BwJX+VcNFgncHOZKH0Fomb2C2AtpOTQ6oMnxx+uHmjbl6bUYoCl7qoVXm9yFBB4A0Xn2QtaHJ7Wug2NarI/9qM9/X+vvvu79bmoUtuP7v8soOD9lMzcU+qicQmT6y4ir+P7gMhEkqCOjYagqZK98aIIcrDc8KMYkgyhLiJFUo4NNntZtnLL/+58guOhkuRsyApJb0uItYEUun0PtzHbtdo9COvDS6kS2NHJrahiQLce6A4/2e9SAP1yayDW6tcWA2TN4rEhj63dWs+klOSELZUGBW5Oy7Ivnj997JX/3RYtuicw7Tzl037txG3PW64JdtjzhFJiJuNE6lDW1s9z9Vt2YEHHpBE8oOYYMKIIhdS1BgSNRrdesPNVyqzcnVtwXVwa01BFjidaMUsgjypLTcM7pfFrmQ47POUk2vr27A9686bWrhObjd76emHs749Zw6/OdJve+cpJ/b+pVqTBLe9pSBwRf3Vvn3nt7LddntT79+PLThX+bmMON/7T+wf/ZvXU/Qd5jOf+VT21a9er12f6jvyvHcOTeJ65e889timbPbsOUb7Y7Ju1f7q+D+PD0atSmIb/SAnx+duKFHjjuQkZDSq9ZJrF2fZ0FTXTF2dW3PpYF0HgdOBfmwRoDApXyg0llmv0+rSpdmKFSuyd75z1pAobc4WfXTY1eW5O85i3PirP2XX/vMTw0+1Q8uh5W/LGZhg0poHxtwgOLFkjz3eXLm4FSUwiMJAQvPYpk1jbtji56qbvOqzvO+oBEL3XZ5HXpb4vihAd6qEbdNYYcvbtqJ16/Y3j7e+db/KsiSLkEWNzmN6SJSrmsy7+Ips3kWXF4oXOUD++3PHHZ0dc+3He/utKhCgg11bjMLSvtya6ejWvpHDkK7JI07nzpbHe5NqOyBsjhSd9HwT4XZBulCuuHn8d3ZmQxf2+u3Z5EU/GPne8Pt0S7viZsuDrxC3qt0b3aRs2nrIPekEpwpIROTtcREXH+smN7egwEGqoEFbq8iOdBE1vmbU7en6tPslQiYm/f363Xdmr991p/N+L1y4sDZOrU4uS4fYF03ul6Zrx4vRMZupVa1IV1au/IoXIaSLz/uTxdDNgW8QssCRe4sNOdbQuAghi5NKuPIgR+kiLj4gJ0iOjkKbtqQUjiRB04maL0jUxH9t3RclP9XFrY3QqDBkarTCsS1c+Nn0f4gc97Zr165sx45Xkttmub0qT7x4HhYmlYvSfafM9lBYUW6TMxFaOTxZtG26YyEKsc3+UEZqZ9nnKxc4WdAmXvO1rG/WbNw5GwjViyRUY6p5FXrJ0W1H8ki18NNkLHFjgYvV9mZb5JgdiYq85YhtUuJ8pu1yLBby/Krt0c1bJFI2+2N6LGxDolWHI0O7NFumT5+eDQ7Wa9gVlVurqn1NByV1UAdpLrcVsuRVjHJaELZEnZt8UxHdGzk3cnCpYCIcbdke3+um6v8pCFoKojYsbIfXStjoQbEOKf4kaqLYmNRzJBHkNH3x7965MnOG9nuxBiSFsHk6gRm5Y7j4mhIz5EZ2cR7+uzef4N72Wf9w9vxxR4+6t76+viAZc643ZNUNXRW643Cdbn2q7+iEwuYzuV2O2tw+ZtnuZhomFdddNrSqOodiixpCj+7Q7zZFLW7JtK+RIKnEht7LS8+3TQQRhW+7Zp0+CXWAu/JNPkU43d+0oVq86IueYFU3JBZAUcjk16PCJgggrZfFjf8lgfMZmqR1VuUQQL6gxrqOikKP8vkqvsddXHysO+/asr1mE3jopXvsmPqQFfZf68qCkufMbMOGrkPSjHQ58HpMJuDW4UcUeGK4fUR0c/JNwfSGRRf6C5dcMCpqRK9qyR5v9pY5GSMbEsRz0baiYtqexucsFWwW3yNRo3N9/vwP4kdTGIghMTthRNQasUNy/zd+ndcvjoSPp9AgFOkBVXiRnmBJ6MQEAM5wE598aT4TJl7z1Sy7aexTqtj2Vta91XVkbBDWpekgAZMfzMTRNcAYOjSNOLXk+rWVqcwvO7spI+1tVfdjCypsqjaltondkiVvhBhZ5MQbgu3x0SWXpFSSC7RP1GyjEC1jWfbG8DNJ9V8L0da1PdIo2XBskVE9ydp8Tyd24nLoJsTVGny7N5Da+bRt6OFoWuWCxg+reX3rYiS7nH76aXX7CZc37ZwkQTQdNZsRQ5ChhS9oGxvabcIy4awFyqolk77/Xau2N4SP0oYKI6cgakURhlTrWwK9wIphSLntqyhEyWO3mbpAEjOeRKYGEDkkjzQAuSzXK3fcNppc4gJXBqk7ZfZD971vazph1wE589BW1FTtwdyWbBOZKEtNxl4T6bR5O1ggdckjUyBswEbgSNzoZjZlyu6531NVozepySje5FlE5LqIumXo3qfvU33HvHlMli3uh2pe8XXeZ/L7cnWRvG3UCavpez4Fzaario1b0xdABk1GdHOys5OFS0wsUTm2EEDYWiBw2048xsm92RQPZhH5zKc/NSpMRfOrbub0/aLajqbbIzJ7zhyteKi25atfu96LO7Mt2pyaSwNeSCX8keRIAyHS/yFsnpDbqVTtVuJ79Lc4yf3gVPMT8jymAsfubeLEiYXbya7rTocbO93IqfBwVZCIkCjJ2Ioljccm7j+JddnKLLEFjUUNggZhK3JfNFE2I/9dtgtAHlTRJPjDPc45P8jtC3IBW11HbbHBPU+0ijImiwSOb3av/s3x2aQ5R2TZVSu185NrEl1P2fqHRZX+89bjUpZKHCTUdPtU7pRc3qjYj4g1lwbTjQiet43yyNw2PP3MM9lBBx5o5dL6Zs0Z7v8IgIZYtRtFqEyX2NeN/vVd4R/C5smtcedU8V+VMBX17dNlKKrKGZURuGxokp/iVfUefXTcLrMM2++SQH1bMSp2nuCqhpphlye31bGTFZdvso1lCyTPmH544W/vox1NR0p9UlevXl23BBKxH1sjcC2CzGAE7RrB/XtkN8aVSAjqApF3g1DV4dM5vLICR1CJrkc93oxt53cdr0wHCQ4tTzWemk7AiubzKfChQpJi2DHEQ1uRqLHwIeVfybqm7VDVHbAhbBGh8GOeWyNSyyD71H+ZmX1MIWTiwJl5wmMShitT5b7ou+LneSHOkI7RZv9cxU2XyEOCNuHsBUHa0HQixQ9c9CAnh9zlyEXZKENDOKEtO0qDlVKosWrhC1rdP/WTOmR1f9+ECgVd9c7p2QfuuAtPJTXg6KPeU/k2qIZZ8nF+Nry6fyp0fbapyZVHSNRe2/K4U7vd0LJQ3b+N+BY1upFMHtyS/aH/Azi4QElRpX7xoZVC7CR0YtV/+j6q2qTdtqaq0m+SFcmFj7m0Fk0mohYy2zKasJlWrgfx4DRweip+bfpM6wE3QVq/ZUhEkdK5N/FaFwt9ExSqRBiyfkkjomCZzj955gwjpxYrCxOOrWWCtscNt4wJ9dS5RFTbEbNcQ4icGHIU28v4dZ5oUWhS/B7oQQOOUjNNkh2lbQcWFdnzC5cZLT90H7nRayPkwlFqJ62neroRviJ9fqdhajxIW+DkDtkhBE73WnWto9TWeHgU7ZF/uyODjlbaBmfjzFRCpWKqpmxWzD5zyIosifxESiEZ1cCj8iCMuvR97hogj4wgZptRiEjORhv3aLj5sWzX4k8P/8gFHbJBM90bqo0kJWpdjdBFFTjVIKA6wckTIp8ihZJaiUJiwxP35ZFFTZ5PFiz5aZdH1xbnZzErEjW6sY2KGt3cGiZqFD4NNQJB3UOzYvmsUCFKYE23yMmlHKKsIxA2T67NpD1BNx8Jl0kNSHJqeevwVcU9NHJlfV2lfV0VfAqdiiMQyCMKmCxHnpfnUYVlUxjCZ0/LgUbF3x4CV62ocQjSwNUFFzjZrYntXqophGOM8oCH886PY5Nfs1OT3VmeaC1ZYrYeVcO9eOOa9sBPsh07XjHe9ocf+Xllxy6vw7JJLcmyparou1QT0seIAiGZMWO6k3sTzw2EKCuhb8pbNnay4bJamYnICSHK4OFJMaSoClOGFlY4tpo6uSLYqVFqtEsGmcqlmYoaGCZ1USvrGGUhg4OLDglb34jI8ZSdfMZm7Reuum5rkA2J5ZiqBo7Ns1szcWciYqKJ/B05CYWrO/B88s2pjk/iqjCieDM3cWImhY/LlPVqxIUuuTf+G+6tOie3/qEXs5HEkYGhqV90c1cGEjbfyOHKvKQSmnfqSCX/0BmSELYawULnW9C+XUHKvyhcKpGxqanINS3zqLOQ+dx2Old2Lf5M1t28acy5BIGrFKolGSVxxGcoUO73xu1yRVmWGEHbEzTMRVMI4dLurCATUCdoeeJGbWEmo3OTUKsGG1WRN7J2U6Ex2uoYnmzSdVx3VAKmEzR2dY3poJ0KLmM3UbHVlAqtqm46bXjKFpNDeHy0vISSUSe4YJ3SIcouiNvX+HMSRNfBQENQZnBSE/cm9nfk86zK84pGKnC5/gYHf5NNn344FMdBoETkAT9tQ4aq+fk9dNAOgM2FsnLlV5IWtRCVJWJmRhYN65L3XtGYakXf97VNsaDRzEPWW+ybNXu0col8vlUpcKrrb9Wq1TnX7MraVPxPiRBiEyO7svABKeTCTfpmxYQEy+zpb7A1osagZmRFN/Bbb+1NVSN27M6LEsR+GDWdb+HChXU/FZYXvI7i2Gy/G6PvW3KOLaVacfQ0Z3KhmF5MsQUt9BM0akZWL3Cj5+AFF1TmFqt2bxPOWjDuejRxYg0IQ3aykb5uPdfzx7nLprxl4zLRXDfd6dXGsaWIiXBVHdJQuTRkrTWTUxXtv+ziaDrooANb696mT5/u5XpOQLCcGKlEMlqRRKhK0s1qOBwODUSqYjtqRYaBs610FwkPwSFCr8WhOXyFXavqm4Zxs6rhgAMOyL8rLuv0zssqbuBlMiepko7JdZNXlGDhws/mXpeUMFIDvFpuFjrR3ZUlVkktGtomVgfxUPa2m+rNUhxanv8+/fTTehcJt63RZ5PunDledH69R28idv/Is+M+f33OJdmb5y4a8x4VLKaqIkWIfYtiixpz6aWXIhxZAS5tbDGjCnLmpHxuimO1fWPzKdn9t/8uO+m8Q6zWcd7iHb1/91n/cO9fumbo2lFdr/LrlJNGho6NzT12TF+2Ky47OLt8aFLhOCJAVw4huo7BJn5PXkZe8shrWwaHnNu14/q/+dai1gobhTlYyP724K3Zv249ePTvMw5W9/ovEjYdUy7dmuuK5Kfgvllzen2NKrgIS9VcJNpS0aPs/orff/QXv8h+MTRVKV4u0YSNL27LBm/Zz8uyWdhuv2bKG47tmAezM888KymRDyxsuQwJXZeFrq7CpluWby1qVShSDHuImY8saoRO1HpPqf/15TH/GocPbjy4N5ELpBBN3s2CnoSrEDV+ShZdhJixpxsmht6jTtNitX15Pp5Hd3O3ec/mc1qnaltM1pk3L/edy9tfgofXyTtexBFHHjn6+QEHHjjuISyF62b+/A+Ouilm7l7TRgUpBCt/cnz2nn98GpZ+hLqU2bJlaoCuAa3ox8aCRuJy79atY4QsNic8eWGWPTn89yvf218b3qnCxSo/u+ACbfV8rvMoFhHWlcJ6bNMmL9tqU82fO3T7Ru5Xp1sHhXVpkrc3r+jyqaeeOvpgwb9NVY6ErxsSmN5DX3Z8drvksPhv0WnFBH3XylFULSTPzYntZWXazqaM1I+sjbCphlepStBER1ZW2Gwdm4wsaAQ9DW+LcEwoUSavo6sMuQ4qO6WCOg/n1XlUCUCdQ5W67c/bN3Jncnkv1bxHDrk2DkfSdzZu2Dj6wBFb3Ci5g0ZwZ0FTQUKWgrjxiPMpdS2KRJB+biaCJn9uGnYUk1FCdxdoZCiSwn0/ueIdoyFAU+6YuzH4tsmiRm11NNF2TrzvXKeha2yg8mKULGPk5IbcGvVv8zWsi01hY53ImopjqBG2bYWQnKpYEkssBSaObCCGI/l4i2IWKyxJ59++pz6UK2qiuIliRuIWIjSZF46k7aTtDX3dpAb1czvu2L28pf+LWZChRIeWy1NoGiNsfGJTOxaF+447bLfktlElaiJ9zz7cE7i+Zx8Z1xbnW9zopslTHgtGQmm+KCNuNhmb3IZVVkzLoCvEzNtFjlclhkcf9Z7R16HFjdvPKJuRJhNBUwmcSMh2N53g0XbT9jdc4MY80d137yyxn9sy7utGSSa2ghZLcGIRVNgoRBBL1Dg5IxVnZitqIhPvW9AT5xgXqe5mec89dxeKiU40TFyVSZX+EK4vhCjr9pedmun2UjhStZxQ4kbn1+CzP83OuLb8baCsuP3yryd72ScSuGf+vLmpwnaCyUy6LgI6F8UC1ySCCluMuDeLWllCid1f1u07RtQ49GgUbhgR61ACl3eTpD5E8g2dJlVNSTkrsWjIGFpemWQSU3GTRwJQfddFJOXv69ogeX3ydygEqVrv5z732TFuLaS40Tl10nmHZqufXOztfFKFJn1x4HvNW6BpnxJyb17HWaM0f558jbLNbi2muIVeV637sZURtY9vnOskbCRSpsJk49IKT+hLt3o7ntQZnaqhyzdNucOrTb+2b9ew1mSZbeakGl9DyvDwNDphU4maa0IJJYdQu1RIRFEzTSopSkD5+T8dNOa1SVeAfZ4+JfvI31xc2Tk2Iq5R6jxK/dxU6+yahBtd29pc+8SNfBf92LgUTxmnFjoc6erS8twbtb35cGkqUVNhI6R1rFhSZpvpuz7HSTMRtbLOjdptOTkkNKGcm42oEc8ftKYNbW891j/0oupt65AEO7i8FH7ZcbGoqZwYLUee5M99UzthY0HzEX5kFs3yG5OXRc0X1PZWJjQp3whVoiZnTLZtdOkqILdmImplxI2TRFySQ8qIGwtcrIQSHbTfFYlbtKr8CmHr3/HHuQOODsq4b5no1FSCSN0B5Ck0tRK2h24806ugMTP2etHLcl7/jzeNitqE/f7iVdRk92Z7kcohLJ1Tk0cbJ9cGcQsrai7Oz0bcyKm944i9o4qayr2RuB3w5OvBXVqC4lYFxqImFz4mYTLNklQ5NJ0gUp3IWNRG2OiEPH7ar7wu06dTI0H7y8C+oy7tTf3PBT0eNuJWtl2GEkkwEGkYqJ+gjVuzFTc6R7bsfU120Y2zK91PFrf5t75aStzKChyLG7nXJmMjauy0eDJxVGLY0bRdbfLM6cqwYwgHVwth85X5GMqpsUt70wnPBXNpruJmI2q6z6mG5I033ggV8gw5YaowUoY8caNzoyqXphM3mnyIW1nnRud0i9xbJ0+gOHxom6moc3V5QkciFiP7Mnlh4woioSibRMKiRoI24a1/if9kphE3ynwUsxyLRI3HpMvD1VkAtaj5ynJViZtK1OSswioFjsRN5g9vL74d+SqKTAkldPxbIm6FY7eR4Ih92kKGDWXhC5E8knS6fyinVlbISMSoPY1CjzEdWu6JKXQH8JESroPaa3bbfUoGyonaI4/8IpsxY7rX5Yq/u0oASNhSqpZfZfFkZuYLi8f02fSNz2Friu65IwOQjr83vDHEjbd0/zzXNdUhQcR3un+ywkap7ZQFmBpickjodjQZ6nuX5zB3LtgSVNSYxx8fzF7ati0D9pj2VwshbqkJWyriduGsNXUXNq2o2Qhb6P5rNN/UkUr+inHh2tGPLUVRY2Ikh5S9qYWsBu/babSJkKJGcCk0FjKVa0uJqkWNqHE/t342Ea4VSV764nXWmZCucGJKa4sgn3LEW5I9kyhBpAqu3Twr18lxJRUaGVy8uYXixz+637neY5sJKWqXffvYcYNzpiZkqVLTrgDrRpzYmOnK67b2UeURnrKcyNxrWx7v/bvdIXnEFl5+jOSR5AYaTbFdbcyTQAUJIsTjL+6V/a1idG+xNNhwmHJjmIGaJKgOKE02ZbcgauFEjQr/vuPde4++JnFjUUsxBJmkSvz21srHkIyNyj2FGjdN7MQt0vjKI6mLWlWQqBFnCMJG740XtZETZegYhhz2RgQduIshZxs6o1TVL0vn3ODi1Pz83+/CQcjMxk0TO3TLr3VCRWHPWI4tmeQRiJoeFjAWL5MCzt39j852nfytqA8lcG7jBY0GDQ0takX91VRCBgenZ+ExD3pzbRGzIo3uyymOuTYidF6P0yScxvUUuTxR650lzz4cdbu4TxDEbRif/dRMRQ1OzA8UkgRxHaJvF5dEKBJuzUzIbIfaMR141ae4ISxZjaixC+OpCIhgzrFBSNLUZSVL5cIGUbOHSoHZVEyJ1d7G4vbqKztaKXBUT5OmGKJGv2le+NFG5MB4PHcBqN3F4DOhg8t1ye1yIam8jW3ifedGD5vV0a3pMBE4n4OU2nLppZfWcqw2F5dG9QdDVrHIc2vGbkRwahC9fJ77wbHZ3LnzSv2mI21s3Szi8DV592WbNra8DttlBhXVrKtZbWwQNT/iR10Bzjh4q9ZFVZXGTMWTm9z2xqNwxz62rsWN5UxJiJseGpB1/jErWpX+L1IkXDpXN2nmjF4l/yqpVNioI/Z9n9wPV5CDW7MJRcZua1MJK6WjU/isSQIXqy0tFBA1oHJglJZPHbeLhC3GgKG1E7arr14BUTOk7AgEBIXJqkRcf90dHAtaVaJG7T8gnjP2EO1YXqd9ZlHzHW5shbCtWLEi+zySRoKKmcgJT16Y7Zy3JYl949Do7Dlzev286iJmCxac2wutVunS6IFw31PHvkf9rsQbsYz4uTyfyXeLlil+rlqXvD6T9cjLkT+Tl8HvFa3fZBlwbsVi5lPwQlQeCSpseU86933yP0G9WgyfF5x5lqqDI0GjbUsl5EgPhCtPPT73xq26QefdsG1FJ+97Rcu66KbZ2W9/+cKY8l+mYkTcf/vvCh2WjSibMPjsT8v+bJ3Ur0cfDs11dIAQBE3312UT0VPncYfthrt77B/7sZuSFDixi0Aq3QRoO6hiCG1bSgOsmjiKPOdi8z3fDoZEiQTtlkseGyd2ZbbTlnccsbfVMlY/ubgV9wdZkEwFilP4XUcHCNFWF9Sx6dp1EIasSNg23ZS9ee6iJBMe6CFI3K6YTk4U06VLh4s7p3iMVGFIU/JCe8wtlz6mFBkWgbIid//tT2UnnXdIT1hMxDMvTOq6Ta770fTiyHLfMtsBSVPrsF1JGxs6ZFfrkOq4nXRT59EEGBfRo/qNj23aNEbI6nJMdGHIsk5PFJB33Dh7zHtFrsZFKC4aWgd/j0UuL9RZ5NxcxM12+5tcZksVgiwKS6YUdkxC2Cjt+/6/g8BUBXWxWPPoH2u33SRqOsHjm75KHFkIufP0xg0ba/vb2YbsyoqeSXJFGTenShixXY5NSFGXMGICldk6cr+zWiFqogvTCRe/n2ppregltapOO287TetiwePCcVudOLG40RSrIkgoSKDFhAsV1IZFN+qyYUMKSdp831RcxGWmkn1Ytr2u7YjtaimJXPSSWqgNWT07F2zBQagh6L9WLS7D2aQ+bE2eK3PJkqTvTP3QGdYJIb5LakV3bBC16lENSgnSd2ygWk4671AcBAMH55jl2O9zOzAeWwtBOBgAF2E7pJFCxCHEPb+wqFfj0TYxRBWCdEgqIWFbVwth40w28akTjq16qHYkwpH1ou0VMUBYcRMFyibVn8KOnjIjl2UeO7JPwM8KAADApoM1z7c9QDms5B0bAKA8rmOvAWCLTUdtF6eXwwm1ETbqWySGIkNBA2nKqEKeNJ8uFGr7mfyezfeLtnf9E69mJ9/w77n74uNm2dZxpoAakwLGqvcZqgFJ5HVL4GXk9X8T3zcp4ExJHbHav5p23ciZj+Lfpun7/B0qZkwOzlHg1sGxKSi6+avExFTAYm8viVrotsi69+sC/jHpLJ3nHLkGZJ5YuTjPMgWcQYR774igeWxvK020NjYaZLLqxBFav0qoyCGlktRC23fF/L2i/B4AhBJGnQMDzYGLH08ZEbSUBh6N5th6DuHJ6sTCxCGRoIjz8t/0L4lfjBEJeH2XBxY3qpEIgC3isDFi+E90ZKKQFVUxMan6IQ9V08S0+6rQlc4yqRXp0hG7ccIWQ7xkgcgTDtXnJCZXrn3R6jshtld0lqGc5Ny5CEXWhZQ6BueJikqkisqAmYyXViRkMR1hE52nqjr/5JkzCr9DvPTF63ojbjOpiF3j29hYIGzayjh5I2R4smjZsmsM4qBBTVzSU0m7lLzRqGm7QwuPr2F1TPf1wm3NdG6vbRkcEbXpxt/b8wuX+dqEToZ+bPYiIk4cctTNK2YkAgDyEcdXyxOe0E4q9Dqa3lZIgmYjap7p+FxYUMdWdTuOSchRN08KySTkHEMdl20LcEMGelThT3pP1cZ20Y3qwUlVr8V0f12IVXxfXqe4Xvn7SFABUYRN7sN21ZCYXB4h48+Hw1NRtP2m7Xx584rvk7MMIbC0zJ0490GusB1i9J6Lsypanvh+3jprkkTS8e1GSrA8Gy5dNYrYtjZVaBvjiiKpDiRaRNRha679u4NqIWxNhwR60f98GgeiJqDySBqQ26SRtG0GHB0ZlSGVoWs6Q0K1rGgml+FqylLrYWtUGYcgPni4AMDFxR5a91G0kxS1EKAIMgCJg9JnaUDZqU2FMiKbImrEpOgX6J0zcYUAAGrp2JqIpyLG7RU2jMcGQPpQMWO5YzVnJqoSNkyKGas+I1T93xj5s7xtKPquH2FrXsUTMXnE04Ch7RM2UD2UdfnyEwM4EDUjZgdktag8pUzZ97kv8vvya3kbTIo2g3ya5NJEoraxrV37Q5xJCdDd/ygcBKCEOlubdLgWO0SrOkcX1Yg0Ebu8Ttf0mdy/DYBKhI3KOIUaBgYAUN6tUWdrmspW8fjtoy8YOcMy2yqHBkNWHumV0pq1BicJhC3Lrr56BY5wYqCNs57EyoykG7iLQMjuqmgMtTIlsHTuLkZZLQeW4+xtuGOLeYGC8VDH7O7+R+NA1NhRhVw2i4MP4XERQ1cR9bFMk3UCCFsPDGaZFtQxe9fJ38KBqCmp3FzZ1enaxEzT4nuhz5tmawUpLyFEJ2CU0ekbai8E9SJqSS1mEvqyVcbOBVtwEGrMNzafUqlbJNEqGpPNdGDRorHYdEPhqMTslkseCyr+ru1r06btQaHITiKnTzfVLEjfJbUqETaIG4QN1EvY2g6ErV7ChpJaLYGyUSFq9SfB5IhG4yG0ica5CqhM2JD2HxdkQwIQ162N0I8jaIRXV1uZsFU9CGmboGxIuLVmQOH9EK6tTGdnX9vDyzFdXgz3KpcWc6APZ22LhI0GIYVriwOGqWkWIR4KKSGEhEIUOPG12L9NlyXI84iCIy/PVujkSSfEqu30IbTolF1PKm1jo0okIDyvz7kEB6FB0EOhrxR0WQRY4OTXYt82qkxCqNqf5PqNnEHJy1CJjk6IqLQXr1detpiZSaImvvaVGYm+axA2J6h25PonXsWvEFrYZkPYmsamB/9vsGWb9EMjMeIUe5vl2IiFaWmvEFX34dYgbKVAh+FwnHzD/xs6vnfiQDSUEEWAVTUY2WmJ/cioY3WRSInhTXEZKrHTOTmxIHOeyKkKMpfJaIRbqzeV9WMTwTht4UDSSHOh68bHDVgME8YaGif0euTwpO32+Sr9N/QbpZQ8gg7aELZ6Q4k5qMsJcQNu+ApDQtiqEbYkOmjTDRgZkn7BgwIA9lBSjue2tQ6OanySqTwCcfMLQpDtoGy/NpcU/LpS1CZJ+xYyKQe0UNgIjLBdHpTOah903ZgIjm4e+YavqrJvsty8fmYEJ3OoPhPfE7syqObVrS+vbxtR1OaGkC6ELQgYYbscVGEEIcj2YdIfVEzYkPvAiX3XeD6eh/4tGuNM7GcmiogsQNw9QOzbJm4Dv8f95MT3xQxHeX2cKKJarqnAB0zv7+AMbbmwcWgF4uYGVRiBW2sndN3k3ZhF0RGFQ4bHR+N5Rv+9abbxtohD3BQJS1FHc3Zdv330xZx5nip17HxmQQIIW+5FCuyBqAGduMmhPp2rIVdF84pui14XdcaWxdG0jx13wpb7ofFrE9HK6yPHn4sCKgouRK2ZJJHurwNjtpmB1H4gMuf4/5zrytqMGJKlvwef/Wl24JtnBVsf0v3NaNV4bAhJQtSAPZTZ56uWZNMQ2xnp75CiBqojaWFDextEDbjx9Su/i0FJNVAiCjla1IKEsFUubiiWDFED5lCmZKix2+ouajTGGkQNwpaEuB1z5W97RX0BRA3YXTsQt2HoOMybOw+i1gIm1Wlj1z/xSu+m3ua+WhA14CJuba8piexHOLakL9C2duImtwpRA3BuEDXQMGEjqHxQ25JKaF95vwEoI273Lnq9NRmT1J4GUWsnoUKR1CehG/oi3Zk1f8gbdmldnKvA04NhljV/uBsWtOs+ht8cjq2mT6FNdG+0T939j8bTJgh23cx8YXGj9w/AsdX+JG6ae6N92oXzEwSE2qvpf01xbwg7gsY4NlkMvvTMObV1cDzkDGo+gtjXTV6txdShNsPnfnAsRA2MErKOWbfKE42eQonUHRyLMC5KkBLf2HxKLRxa6tcOakWaUZdakZXnOtDJTtPA27+RpIMTBQ2iBlKD2t9SdHDsLKmTNa4doGNS03eQSwvtTMTFcZbjtgVZb5sASPm6yYTrhqiqLY7EbOnSpUPbhKohAMI2zsURsUROdoosaADU8boh5s//YLZhw4bemGY8YrVvaCw3HoeN133hNvwOAMJmJXLE1VevyJYsWTrm6dRW9FRCVkf4WPDTumo/+H3xeKmOsepzlRPIO148H7kI7oclf1/+btF2582nmkeEnAMfH908oY9JVYjHn4WOfpcVK1aMvmcrenLIs7fP1+PmDCBspeEblXgj2Snd7MWLl+YTBaD3XkPdmE4k5OOlmy/v5syfkQvQCYr8fXYN8rx006WbrMl224iRiejmfe56TEyWn4rQyUKv+r3E60b8DtwY8M0EHAJz4ePGar7J5F3MTXO3NiLggihIfEMX23lEZFHjbaQbqO12+9i3kKLThOQILgcnXjdtuXYAhA00VNzoe+Jk6mzksFeo7TaZR9x+dhxFjrDsMYn5YAFAk0AoEli5KpebedH8HEascrtZPExCrnBiAMCxgYYQSnxUYUQWo5jbTfPZtrvFcFJlnCEAEDYAKrqZy8sVq9CbbIOpIytydq7CE1LUQrpZAJoIQpHAi8OyufHnhftEgVKlwIuf5aX7u263TgB1+5C3ja7HRMyEhFMDwJ5Qdcy6phc4AAA0FdSKNMN3rchJFf7gyvep8yvB6cCcgSb2IVN1kJWRvycvV54X6cegKvhcLQLnKAAJODYQDxZuEfFhAADgjlz1pq6OLdaKpn7ojN6/U0b+fW3LYDZ55vRoji3kAcQUZxqo8bbHPGcGcK5gCjB1hKnNdCy0oePwPQAAAAAAAAAAAIARisKLnUwf37d533TeruM88vtdzT7K+2sSVtV9BgAAIEFRcxUmEryBHKGU6c/Gx+S7JYStaL6u4351HY4XAACAhEXN1hF1FQKmEwv5/YGSjq0LYQOgWaDyCAgleH0lv7tc8/k6T+th+jwtp0jA+qT1ZVm47jYAAAA8O7ZOpk/j7Rb8PWAxb9dgXhNX1RXWG9qx5TlNAAAACQhbv4XoyX1Y+qXP8gRiwGJeF/HpOi7HVdhs5gMAABBZ3LoGjmSghPjYiknHQsjy9iWksCErEgAAaiJyVd3A+2siHrJrBQAAAAAAAAAAAAAAAAAAAAAAAAAAAAAAAAAAAAAAAAAAAAAAAAAAAAAAAAAAAAAAAAAAAAAAAAAAAAAAAAAAAAAAAAAAAAAAAACax/8XgL33gbOjKPO9a0KiJEIIiAjhI/CBi2GjIQEFXMnEiddrlmBg3+sfWECCuOgi3CuykZDwZ84gSUjIIr6LcsUX1iCwrFfv+0IgLKzrhEzQFQQTo9zEfPAD8fJnXUUISqIhmfc8PacmNTXV3VXVVd1V3b+vHmYy5/SfU92nu77nqXoe/B8AAAAAAAAAAAAAAAAAAAAAAAAAAAAAAAAAAAAAAAAAAAAAAAAAAAAAAAAAAAAAAAAAAAAAAAAAAAAAAAAAAAAAAAAAAAAAAAAAAAAAAAAAAAAAAAAAAAAAAAAAAAAAAAAAAAAAAAAAAAAAAAAAAAAAAAAAAAAAAAAAAAAAAAAAAAAAAAAAAAA0hcGUh8myLYttmu6fKS2N92T7vl20cxY9BY9LkbazOf79Buvv1zxnbPajrHNO9fxggYfNtk3W6fIz7+N8M/1MtwzfV4+Hz7Hte2sVOC98X2MHDa/prQLLmhy/lsNj1HL0GdK937i4JuTRY9BuLYef/ZbDa0fe/boV+LUPAAC80e/gYtWyvOiZdqZ0129zk9eROd+CZipBg5Zt4mO/TY9lj8XN1aVkmb4vF/vWcnROFv0So8dzB2WwhPMtry1bGevpd9RJK3rump4Ppp9lG1G1vQ5mvRfd/dW5F/U7vB7Ytn/W++v3dB75+NKsx8ExK3LPtV22yHHzfe0DAACvFL2A9UgdA9MLfctRB8i2k+Krg2wrwzY3FZN9N21nnde3DF/PhOPUX5G06Z4vrs8LU2lrefjsliFstl+06HZAWznrbTG30VnTbZi875ajti7j3MjbZp5EDzr8HOlIis77Kdr+/Y4/M2Wuo8gxE9fRb3EPLnq/blXU1gCAAoxBEzjrbNlcBOli3dd+rO38u0tYnwldDm4+fD1rK27LlnAj6rJoT9Pl+gzaPO/4tKTXzZb+rqLXYP38OX7OzLY8X1zQ1Xn0s2bdyPsUnS1X1xD53LU5vvy49JR0XLocnoP8+tVl8dm32e/ZKcJbxvZN6M24rvUXOGY9Fb2fQekYhHQfd3kf093ebOm49Bu0X5n3a1/XPgAAqOSC72romO43dC2DZX18s+xj3S6GU7pazuTvPRbtzp/vMdhuv8X6fUTaVH/vV3RcQo+0uZzX4ePz0ypwXPpzjhnL2abPz12LmUVtfR1DxtzNydG5DppE2kyGefu4VvqaF+oyYuNyXf0Wn/+W42up62t66Nc+AIABiLS5o4uN/IY276KcdQHV6Vhl7cfsii6mqvdi+q11X4H3bkOPZRvL+9jPzL+d58uv1Vi//K2s/NpWAOd+T4Q38K6ch+6ya1nxBCKqz09vgevBbOY2Eub7GPQz82/x+woeQ/Ga4yq6pjqOfcw+gteX8dzaio+vi/YPhdmG93HW+Xya3vd83v/LOm4urn0AAEhbMJ2QvE5aF9O7aObdMNJu5OLyPZr7WzRDnIsbdqvATcumg5o2pLKVcyzlm3qfw31iKZ2GLotzoezzvqk3cJthXqbXAsbsh8P5+CKnR/PctJX/WM8h1fFrFVhP1hDkIuddX8X3x9CH2ekKv8l9z8X939X9usprHwAABEPacB+XqeN11yV2gMrOHumqHavIHmnSXjYT+l1lYMx7TQ9zl2XSNiOaq/MmhOyRRc45V9eClqPj0rLYN1fDolrMbAhW0fOh6L74vA62WPHyHS6zR7ZY8eGBNtf4qrJH2lw3Wxbv30fpGNv7dcthW7lKKgMAAKXImW7K9iJ1XFx0eIt0aMqao+BS5HqY/TyXHofvqZVyQ/ORyML0fHVdx83k/YWQ8t92Pk7Relo9zD7zW9Hj0sP0sn66qBnm6gsAnetS0TltoUub7jXDtk6bzeexrDptvo6d7T7bSpsN/Q7brxXAtQ8AAAAAAAAAAAAAAAAAAAAAAAAokS40AehQdHgQTcjujfg8buX8G9SXVg2PufxexM/m2vbjUc33a9I2qmsIbaun5PdukmCjN9Lj22dw7G2h44Z5SgD9WQBwklciFnUlrRPWo+gwyZ2wXjQfaBi8OPladFQbd9xdCQ2un/b9h0GLY9GKqK37MgS61bBzpq/AFwlZbdWn+PxB2sLuL/dF0v8M+jyKVtpee+33yc+BgQG2fv3A8AuWLl1qtMLFixdbL5u2nkWLFjt908uWLR2xj+K2dLdH6+Dvjy9f5P2atovuPvJjSg8Xx0Lc9v7776e9vMkxFI+PjNzGput2ee4Uocx9ls9ZarOZM7tZd3e39jlucnx5G5l8HmzPEfHc5tcwFXPnnpa8zuTzY9oOpp8j1+eCeO1OO77ysdFpd75el9c33XPQ9PNI+yieB7TvdOxtj4/ue047trbX3zVrHircNiJ0rc4691XXtSquUaAa6PjT8W6fJ13MbdmR2knbW++9Ay2Rw47v3Mdebz8gbSVIGwAAAAAAaBaQNkibK3579oVReBGKawMAAAAAAAAApA0AAAAAAAAAAKQNAAAAAAAAADTYsXc+G6QNAAAAAAAAAEJj7NTjIG0AAAAAAAAAECrjpk6BtAEAAAAAAAAAaLC06dbcAmFB9VWoDhH9dFVDDAAAAOCIdeaor4D7DQBAg77Qd3AsjhHIkyxesJVq4+XJ8sJPHssWnnfsiL8tv2vr3ufbzy34wP7t3zawfd7x8cz1lV2IGgAAQLXwwvI695zuz1099PPiq0ZK2wOPsWXtR3If2bRj+O/rXxlkp71jQur6UP8VABAy0RbXRofejYjpildokAgu/9ZW3HgBACBwSLy6u7tHRMBEzrvjYXbESbOCfg8Dty5hA1+7ftTf0Rep9LxCce2c/jKKa+vRKa5NkbYWpM2DtKFzri9o/EYp3jBnHv9Wdv+Np9T6va98dEYipzhPAACgPEEjkZG/GKSomBwRqxPdk/ZG8XDPgbQFAMlHL6QN0gZpC/yGyXn54bnssZ++zE49/iA0jMBBc9bg/AEAgIKIozYe+tXrbOAV9Jshc5A2SBukzRfRzmmjb/JwwRo51p+iZyRqIhC20fA22vWDT4wSOWLNmoeSoTwAAACGoJEaNN9MhIY1Lt50zdDzr6CNlO3WFlk+r27Zs6NFDjJnh3wuglF8AE1QP6KNtDX1IifeOGVBA+7gQyshcQCAJiN+OSgm9QBuWTptPCTO/NxEpC2nv4xImx4YHulZ2uo++ZdulFwWSNTet8/f41NVIWde/1pyHHAzBQDUDT73me43dF9N5qVB0IKQONxzMvtJPEV7L6QN0tYEaUNx7cBEjUMZHEnUaAgfhK167rt6/ySyScfjjZ/3JccqLRMaAADEAB+1QaKWXM/+6hq27Nl9IGwBQMeAHnQ86NigNm0qLTRBOrue3oJGqBFIRBKQqK2+8X2YgxYhNB+OvqGmyCgAAMRyz4kh1T4YybmH7mHvettbMGx/77nMh0gi0pbSX0a0LR8Mj4S0QdYaKnAYzgIACAm5NiciafXgiK2Psr/5r3/R2HsOpC2/vwxhg7RB2hxcaJpQJ63JrLj/TeyGr/5/EDgAQBD3HIhavRn43IcbN++6M6etBWmDtEHaIG1Ob5gcZHxsHqgLBwCo6p4DWWsg//ilRODqPmQf0gZpcyxtwZ9DsdVpow9ob4w3T8hac+HH/rRTj2Trf/pbzH8DAHi952CuWsP5q2tY91/RuVD7DJQtHGzQJGL8ZiL4Wm1c1DBXDaSB6BsAwAXifDVE1YCKmb9aO5wptE73nE6dNt4vRKRN0Vee8LEz2fj2A2SDSFvDQNFrYIJ4jpDkQ94AABadVsgayGX9O3qSc4QyT86d+xeoOVp/WmiCeoJIm8MbJ2QN2PJvu/9bIv24kQIAsqDrBK8RCVkDNvCyASH1oyz7Xoi05fSTMadNj1gibZC2glCxZQBcQcMmUX8HAJDSSYWoAWfwjJOxyhukLb+vjOGR9ZK2MZG1ayukm6eYoQsAF1C0dub0t6IhAACj7jmUYAQAV3R/7ZHkS4CIo20tHEXQJJDy3+LGyTvXAPgEUTdzVq78O7Zly5bk92984zY0SASsXr2a3X//6uF/n3HGPDZv3jw0jHTPQYQN+Ca2Wm/SF+eItCn6yhgemc+up7ew7dctj+IcgrQZXiAga6AKeavifA+Fiy76TObz6OQ387g34dhjOCQom5jmu0HaIG0u2PGd+9jr7QdDce16SNsbP+9jB77vRggbqIwzr3+NLVq0uDbJSnQ65CoQPWs2W7b8gq1cudJq2SlTprAFC/42ivf57g/OZediKCSokKXTxgdfUxTSBmmDtEHaRnD9505gC887Fmc1CAKKuoV4Iy3SmYacgaKIw2JdUJXg8cyQiK6BEKD6bkSoQ/QhbamQePRC3PSljZK1xJCMBHXaMi4GFFmDsIGQoHOSygOUUdtNnmvkg5iiHyBc0s4h24guCaDJskW/ZCBZ27azi517xyMMM1hBKFB9t+T83H88ytGAJtAX+g4i0iaxbNlStnTpUgyFBEEz7v3fthK3MkTMV8cW1Bs6N/Oo6tx1K5gL2JQp7xz+NxKNgCj4xy+xmTO7g4q6IdKm119GpC0bIdKGRCQ+pc21uCHRCIiJrgPexca+q7dSEQMA+OPAWWeyA7vPQEOAIFh01O6g9keQtuDnIkHawpa2zpw2SFsM0kZDU4j7rt4fZy+IDprntnjxYvbud0+DvAEAMQPAGzy7ZAjDJQVpQ5Qtpb8MYYO01Ura6ENPSR3et8/f48wF0WI6XLKq6ByGSIIqsJ3bZktWKQL6nP78P/7A7n5pDA4MiJIj9h1kd184p/KabpA2SJsrOklI1rYfsyFtnqTNhbARGBIJ6sDKR2ck8zFd30R9Cx7qrIEYzlUX5ymN6lh8z8Ns4BX0MUH84vY3x05w0heDtEHaApE2RNpClTb6hohuoBA2UCeonluV33667DQjKgeycBE9k5OC+O5gHnnSLNRfA7UStyojbpA2SBukrSHShqQjoK7QHLein4+QBQ8y1yxMa7CFeH4gQySoK92TBtlp75iQzKtetGhxVdKGRCSQNkhbXaUNwyJB3aGIG6VmLvsm6ou84t1lRkxA+cc4dlGnew6EDdQVyipJI5coPwCkDdIWG0hEErC00YWFQvkQNlBn9nnHx9nyu7bWRtpM4UPnEJULE4qeNaWoOnUsz7vjYXbESbNw4EGtxa2KzxakDdLmAkTaApU2DIsETYEySgIAqmPZsqVJciBE2QDEzau0YU4bpM2FtAUv/zHlHG65+IBD2EBT2PWDT4g3NQBAyUDYQJOYu/AG3HNAzPSGvoNjmtSYM49/K05J0CjwJQUAFXVgKb0/hA00iO6Lryp7k31oddAkxjbljSLKBpqKSdHtMnjj9A+ysQ9+X/ncnntWDf28exUOHNBizLnzh36eMz+YfaJ50/ToxuEBDWPoi4rShkm2WATREQCaJm0tCBsAdoR27pOwpYkb73indcC51EHsmiVkLqRs95WXs31uuKkUYUOUDTSZ9a+MYTMn7UFDRIqQTZFNvHYhGzd1yojnO/O/ajNfbkfnvULaPEOTvJuaHQ8AE0KLtnFx479rd+LPcdeJB82Af0FQhrARVGoDgCYz8EoXG9w0gM9CpIz/2JnJg9j19JZhSeMguUl1xDKnTRn+pkneOiz85LE40qDRrL7xfcFNEOeyxuUNANeyljUU1xf0ZSKibKDprF8/gEaIBJIy+cGhKJssaSRyoBpiSZM6qPqjTuQAQyMB6Fx8Ay0BIEpb2R1sUE9Zq/JcQiFtAIZYOm281xEe7c9aV6d/iJT/Kf3mvKgYCdq4qcexiddeMervIuJ66jg88vW9QySDPpfG1PmMpW88AQBD0DybEKHOdde0GcMd7sFNG3GwgJWshSBs3Z+7GgcDAMbKGJLfQisXRxa2ob8tVApbnWQtRmKRNivzpeGTGBoJwBDvP+qlYPeN5hvxjvbuK7+AIZPAWtaqjtZWkPYcgCChum2e4VNnetDa9shRNfr39uuWN0bQ+Py9GKhtyn8eZVt4HqQNgFg+C2KCEvpJEbiyEkiA+GRtr/R/uX2uTK90f1BUGICRDH2B4T39P9Vq62cYIqmEhv5lSQmXMlHcVEMh05YD5RLTST5qXltW6J3fQDGfDYC97POOj7MDpn4qqEySeR1yLnMAhHxu8HsO5rMBsJeZv1rrLYtk5zNH0tYLaVP3mSFXeghyijltvqB6OAAAfUjYYoA64mKNLnEIHGiurMlJayDzAIQNzaVGFBqEzPbrVkSzr1EX146tBshBc9YkP02jf3w5HXTXLa7TZhkVM49/K7v/xlOcbnf5XVvZ8m9tTX29+LxN2+gsn7efj/30ZTbvi/+W+jzNqwxpaGIsnxuqw0YPsaNOv4cwFA6UBxXFHty0YZTUh8h5dzwcxH4M3LqEDXzteqtlxUghZf+zWS4LcZ02Ucm89yavk2/PZFt5yxRtl7zlKZlN3tzIvHWEFPH1PLKD+oe9uFLWi7xhnS7Z9fRmSJtjrD6QdRkaSZ1+EgtXnX8uTiRZ63/62+TfJm2V9lpaj8m66LVUP+zU4w/SagPl3887NlPqctebszx/T1nPx3S+DZ1LcUWoxXluQ534LwTdcQduoCyi/FiHLms8knDESbOC2B/q8Kd1+k0khuSBBElHIkxk6Mh2Oz33xLrk32XJng+K7odq+W3tdrnrwjlJu+dJYyxDcenz4Unc+nClDEd+8sgrFSDOn5vQ3ue0eXZNZiyaoFnIAsL/bSpuRZG3H6rw0H6ZRDqDl7a2pNK8tuguVO3OutyJLztRCe+Yr1nzUGq0kr8mr4OS9TrdoUR82bwOUdq2dN5PVaiGwkLS40YWDf7vPHG7uy0wJHgxSUoRQhF/l2K76Kjd+ABURCyZEVVCx/ednvMpnySIQp02SBtww2MbX2bL2dbcTrmusMlScsYXf5Q7vDFv3RS9s5EieqiGV4qRsDxoqKNt25i0mbz/1G48YilLaYgsWrQ4yvOfhkTKUTcaNkf/LqtDT+KTJkmibGWJFH+OMtyqXqeSq8WLFzs9bj7W2XRZq3N9Nor+5MXnsyJxqsgQ/c7/TmJ2bsrQUlfCRsMqXaOzTtMIJW+TrKG2vO1CjD6q3s+iwBNfNRkSoqwolsvskbQMrU/epk6x7tc9Stt4SBvwwanTD7IeHsmFIhkeJ8kNH35J4kHP6W6Dy0pRSRGjbkUifq7mjZnKlyya4pDK0AUuRmRxEzv7vjr4vIRImrjx58XoV5awcXmmWpIuhg6ZTvTn74G2rxLFEGQtJmFLOvA0jLCmNdoo+mP73rhYJEMtJcnhwy9JzOg5n+1nsm7d+YCu9tdGvuS5h6EJHI+gDu0LIm1VYRuhouW4yMgypRIvE3GjxB/yUMiYaqVB2vLhKV1BAQnJkgcSHnodyRtFvHTmmXFZyZv3ZSJvJIJVD5mUJVJ33p28PE9yUvbQUxV8X+oikLwzr5I3H4lKSG5EsZHFTX6ei5wYyeJipRKsouKmMzwyaxndYZ1lCVtsQyEpaskFGIyWkSyJIPGh15EoHfne7tThgSbz32JDHDJqM19NJXAhiZtHWviUFSct8qUSNv63tAicDhOvvcJY9MAQUaf8F7/9BvbCJssGZUKkjIgmkiKLji0kguK68oY8+pY3elB70L6YtAkX4VCgfaljxE/Vuad5b2WUB+DiphIuuRNPr6F5Y/Q61SNLrsqgKlnD3LVmC5ssHZSAY1tnOGSakNSZvZGp0dGzmGXUM4P4tKWTN+yPhGjitQuHo2fiUMUQZInvU0xp+X0SdXHtrM4GdYBCS7Vum7q/6HK2JQbk5XTXlzU00GSf5HT8RVP+q86HvJICHDGtvxh5k4eTikNGs/a7CvicxXHv/3btLmSqTIOuJIALFyXsMF2Oi52OGGUlDMmaf2aTiEQWRJv3Z4sqhT8ReymH5DhFEAkykSnb1Pa22Q11llPtU1Z2y5BT/uftk2rIozyMVFUCIaQoW/ekQTZz0h5fn7kuoW+I4topfebQIlXi0Mu0fSwzc6S0P0GfR7WVNorC0TfdmE8EwEjqKG2cOsyNqjN1Pj6xSBsAZUqbz8yRkLZqpE0ncYjpsvJwy3FTjzMeRlnk/QhDPoM+j6IdHknfPAMAzIgx3b8J1PmniI1KFsoYMgnSZU3V/mPOnV8boaYvEH1kKAQA5IJ6bQWhaJM8RFIlN/QgoSoigmnz5Agaqjk0ZPMKHBRVH6eub2zvUKINOMqg8fBhnGNqLm2EqjSAKA+xD8OLUdjSBLtO8CGndc0gCUDAwkaJ6lpoCjtU0S/xb/x3EqpxU6cUEkNTmQNS/yaifTUaHslvohgeCcDe4ul1HhqpYs89q9ieu1c1QhpikbUyC6JXIW4YIgmajjjvroThkbx/iOGRij5zXjr9rKGOu57ewrZft9yZTKnmsunisyxATMMjay9tBMQNNBmegfPKS/6SjX1XMytnZA2NdC1vAwMDbO7c03KvT663uX79UPnjmTO7k8QiedA+0nI+9rOpcwvpnkNFkdPS1gPQBMqYzwZpcydtTa+TxiOAHaGEtPmSNt1sbJA20GSaGmUbdQHxlGGSX2eyMjzy1+lcs/IyRaqufap1Z2WN9CWTZcpxqNKWnAuItgFIG6QtgD5zXpSsSL21ugxnjCl75Ng6n7E83XYIxY0BqAqc+50rcc5cNxuxqLIotQ46ETffwtakYahiiQcAmipsybVnEsqnxUCZ4sXlSLXNrIif72ig7ZDNKhhT9xMy1M4UAGXA6+I1PcomS4Qqw2SWeMR0jeEFvwk+/FHcV7EouAvBoHmDELaRbVz3ItAAZEFRNl+12QBodP+lKTdRJCUBAHBcRt10hj2Wfb2TBU7eP1dDJpuYbEQXuQgyAHWHvqxICp2XF2VrsaHMkcAB269bwXY9vTn1+TJrp4EGSxtBSRgY+xOOOGgMmMumcQHsiFmavOWJW1Kba2DA2TBJ/gWTak6baXITnSQjRRKmILqWfRznLrwBHzDQOOiLipmTdqMhAoGGJOYNKxTntWUNlxRruNUpPT8NvYxliGStE5HI7PrBJ/AJBo0SNgLSVkxCqhKRZcuWsqVLlya/r1nzUKnz02Jqp1BB+n/QJO6+cA47946HvScfkT5jXULfEIlIFH1m3UQkJhJmK26hpvyXxBXZI0ORNogbaJq0QdjcSQmKcqNtjDuyL41h23Zm32Z/ueTTmc8ffdXtaEgQDZC2+KTNJmpmu1yIIHukH3jV+wRKi12kMwtAXXnspy9D2IpcFFPmuvFyAU2NJmE4pDlrr/nrQstD2EAMlJXiHwAfjI9oeGRM0tZijiacQtxAXaFC2gvPO5bt846PozEKiluaqOjMdasTlB1yz92rIGwSF130Ga/rP3DWmfggAghbPmK0DUjkRcRo2CG9RjfJCE9WMqFGxbh3Pb0lmn2NLZw8/MHMK2SbBYpug7qDKJs7XMzhoqQg69cPJHPU6NrF56plQXPYaC6bfN0yoWhilLT3Pubc+WzMOfNxcuSwevXq5Of99682XhZRNgBhy+3Lobi2Rn9ZZxijSZFt22GRJEdvpGSnpEgXieO4qVPU99qM51yIbSxe1Ehpg7gB33zuHyaN+PfpJ+xkp8/YCWGrobwduO5x5d83b/lFW7rWsOnTZwT7nv7zB3uUokiS+ec39BYSVbAX06gchA3EImyU3r+qmmwdaWuxoVFYkDZFf9l3Ag+X4mS7ryYJTlTCGdOctmilzVVdpOs/d0IynAwA3+Kmi43gnfHFH7H7bzwFwlaRuBFPtVbU5n2e2LoCwlaQLW1pX7lypfFyEDYQA1SH8NwvLGbnHlpdEW1B2lo4Iur+sk4ikhDErsr9QCISP3j5UNLcn8d++n126vEH4SMOnPK1T71iJW4P/mTf5KHLvffeg8QjbjsCyU9eM4341++v7VyFVqRKDf0tdnE7bO2/JA+Z3x91DPvFBZ9l7IkfD//tX7/3SJAlCaomL6pGn1eKUKiyRkLYQAyyRrXYqhY2331DEC9ZQz1VEjseddq8fTBHZI8sMjxSZu3/+BDEDXjBNuLG+cJpv2fHHvqG8jmk9ncjaJz58y9g57cfOqRFo7Ze8DfstaOOjq4t0t6PiYj+5j9+zc466xPD0pt08gYGGiF0WbJ2xhnz2Lx584b/TWUAvvTfLoKwgSiF7Yh9B4MQNmFOGxhNEmmbeO3CzLlgdYy08YLicmHxrKQsqNPm6QQUcTVEknfeFn7yWAyVBJWL2zvbgnbZafnnNoZEmiMWrCaGI2gVy04dhC2NVu81ibi5vmbHIGvf+MZt6s5vuz3uvPNbEDYQDVQ8m6CoOklbCLT7bbPbP9bi6KT3mfNEyCQBiUwMxbXF95e1v5C2yKSNixuB5CSganHj0BBLGarDRlHhrgPexca+qxcNq8HjwrA+H7zzm19n+z37TJTiVrZ0isMqY5W4lSv/jm3ZssVI1NJED8IGQifUOmydPludom2DD983jc069QDrFYw/eD1vE21piyVZiS+QiCRSaeMXAUgbKFPcdOa+8SGSGA6Z/dnl14TNm7ew7a+9FoQAvdjzX5JHLMJW9vBOnsEyBoFLi6pNmTKFLVjwt8brIcGj85Y6xABA2BovbYXlTZa2WBKRuCSvNp3q9bF40VgGRokgIm7AF2mCJkbUVM9/+aGhc/Lss89pC9ttaMiRN+3kc0tDHS+99FLtOWk+oOiULEI8uUdoUTeVsFWxj3yIKkVDeRQuNIFLkzWdqFoaNM9t7z1nPDvvjofZESfNwocaBEWowlZzuuacuamQvIUqUzoi6Wo5E2jdRYaKlnZixPTNg0qwfHcGIW/AB6KYqYZAZgkcZ8GCBWzKlHc2ru3mzj1teI7U9Bkz2E033RzkfoYiRbHtG+ePO3ckx7pKgVPJWhFR49DwSjkyx+dbHtkWt3PbAgdAVVB0jb5EuPXjpwa9n5FF2lpt+eolAbt+xTbjhXXkbUl7ve1197GhxH1akTYTtl+3gu0SimPbrNs0CsaXMYkGmmaPlJbD8MgYpU2Wt7qKG0lBljSAasWNhkPOPP6t7KHHnrNKeFAn+PBH+nnTl28Oumh1yHIk79NwOv+Qezu91yQ/KQmCb1Tz1UyHP7q452DIZD2g0g4xzVsMeThk5NI2uOM3M71uQBgayVxImyw/LoZRmkbNyoiyQdpqJG3iTbRu8rb1pbHDw+4gbtWKm9z+y+/aypZ/a6ty/lpW0d66ytuoemmREYIo7f/sL9mx3/wfQQmkDTSEkiKtJHD0RYarc95XVM0Gen8UZYS4xc3vBu5nv1s3lOAgdHEjWaMob0jZISFt5UqbLGnikEGX0qS7Tttt84ggl0z+b2SPbIi0iReI7c8/zt74WatWwkCcfsJOdvqMnbjLViTOorSZJBtZvXo1u//+1bUTOPGLklhFLU/cypSmugibyLpHH2V9fb2F7gM+5qq5lrdlDzyW1MYC8SEWUA9V2rY9sY7ddeGcKOeuCdLWYmEX2e5pP/pV0iaJViERtJG2vJT4PiNdeXPI8mrMpSHXZxO3h+GRDZI28Ub6vn3+vjbCxvEVbesaeJ0NHjGOsSPH4S6eIm6/aD8+ufB/JbUCr7rhbtY1carxetLSkMc29y32qJqpvPmWJ54IpU7C9uKLL7IHVq9mF31mSLpMMlDGGKlGhslqOfvmz7N7L/uKtbCFKm48uvaz76+J8rhEFGlLjbIVlLYR61ZJm65wqaJsvqXNFyo52/X0Frb9uuWQtiZKm3jBiHW4ZFqCCx/i1rXkN2zwqoOHfx8740S26/RtDAxBkbVDDnk72/yt9zhL5R96BCFN1GKZqxaLuNVR2JLz+Lah85hLG4fLGw3x6u7u1vpMxPKlBk/AA3nzzzu2bhgWtV8da3c9UklbKOIWS6IRSJs2/WwomjdK2myjVS6SjviUMJfwyFwM0hZtyv/FixdXvg+xlgewKfLs7MrVlrddbFsib8SkR3/EfvfI6Y3sGFCR7Hlf/DcvdddEORM7q+LvLgSu6JyiukfV0iBxEgtyk8S5likaEikKW9n113wLmwp+HlHikvXru9kvf/ms1mckBngSFioPkNwDIW9O+eIlHxj+/cavPpr8dC1sIcganTc//48/RDNvTYMWC3toZBnMFtpiBDbCNiR7V4wSG6EAdSm13XiUb9zU47TFi/+ehmqfBWELnq7IPpi9sjSFgpiGPGSBE5OPpOE62iZG2lTPcZoicD5lTUeyXHdgbcStqbKmQoy6uRI3eQ5bHaJrKmGTI206YleXZD3IMlkMHk2TRU2UOPlvOojJR9IoO9rGI2uL5s2sk6zxz0Bfp28Yan/Wd5Qtdbv0n9CGNeqk4+evsY0SFtwvDI90eQKGKm2qm2mI8qYTZXOdlCRL2tLk7Y3fbWKvPXFlrToJNAySnxdly5quvNl0avm6dJajLzbevO949BgzxK1oRKypwpYlasS9994T9H3DFp5pEvXd8hGjaWmyVlTadKJsZUkbyVodz3m5r9URt1aVAmZDGdKWFxGzHXroYzlX8+fStqGzbUhbA6WNCDHyZjIs0mW0TUfaVPLGBW7nM/ewHc/cHb2sUeZRmwQjoQuc7pBLusGGXAw7JHkrIm4+InehCRuXtgceeIC9+MILqct9ZN48dthhhw3/++ST3psUsV60aHHtzh0x4yqib3aiJi/3g9M/xR6be4FTYStD3Ooua5A2t9JmKkp8qKSpXNkuZyJrWSDlP6TNSN5W3/g+durxB0UhbS7FLRGxWRPYYPcEs2UE9vvKrUkCk9d+fCV74+VNwR/3M774I7b+p7+N6saZJW9ZQiaXHZBft3nzFnbLLX/Pzp9/AQN+xc2F9MUgbLnn8meyz2WTbJOQt3qIGs1PM8kAyddhEm0zncvmUty4qNUhwUig0mYlbEtWbGPXr9hWRT9cK3ukjUjZRsTkeXEm+J5DB2mDtI2CD2OZefxb2f03nhK0sLmSNkr3z9a9PnQANaNtWfJGUPSNCHH+W+hRNRcCN2XKFLZgwd9mvp6LG91UMW+tHHHjy9QlumYjbHmyJvJnx01hkycflmSZ5Ek+6tqpbYK8qUTNVLo4p675Jnv/g/9gtLxN8pGi0nb3hXPYc0+sq+0XEBrnN91cZrNykpEMeqizVkqfWbdWm84cslhKAKRF3TA8EtJW6GZK+B4++eCGfdmDP9nXatmi4iZKl420ZclbCALHk4rw41j1XLUy5Y3g6dJVrzv5lJMbkb7ft7zpSFgdhS1v6KMJ73nPe9hhkyePGCrJqXPULe2eUxeJSxM106ha1np1pO3Fu1awHc9tsdqWqbjx2mokazXLAmlzTvM+rG9pa8069YDeh++bVktpyxMdHekJTdhoP+U5bHWY0xZTyn+eIWjoprM47jkJcgeBbqi+InC2wsaFz2VSEuurj1DnTeSVDwy114EdeStL4MSkInXu7PGIWVpB4rQixcTjP3oc0lYQkrA8caujsFHxbFfCRjz55JP0n0TeTmw/RCgSTFE3PhKirp/nke9rd3LP6f7c1az74qtqIWq6guUDW2EjdraX3ffI/Ax5XNZGilpzha1klMJWN0ISsrRi3zpM6AyjFMWNimvXgWjrtM2c2V3bG6rL7JOmyUfk15PwhSBto+RNGHYpyptPgSNRo2Oyzzs+3j5e9Yqo5UHRNC5wedG3EdJ3221GQ9aAmbjR339/1DHsFxd8tlbv+YHVq42XUQmZLv9785bGZTXde8/ZHfwwyixRKxpVK4rJsMjJ513BXrhr5OeY/q2Ktg3cuiT5SVK96KjdbNHw8YKohcKSoblqfSHv4wTPtdRcQEK1/brlzgRSnPvG10PDPmOIEuYRbZ22JozfFoez2EqcLGHvPPQNdtlpv1fKHB8KmfWc8QnmaHik7jZkJhUUOB5Ra8o5l4ecdEQXiJuD68Gzvxwxv42Kc9dN1rjouxQyUyjDJF17m/Z5p6yaFG3kibOqLiFANdSolloaPqNqJsMjZWk7cNaZ7MDuM5Qyx+Us6zmeUKTOcy0d9pG6BJNN68/mWW5eEpOq6qwVJcg6bcT261a0RW2zUtJsSwmI6NSCkxGSpGBOm+uTkHeg65q6OeumunTpUvbq0//ADpj6qVyJk+VLFK88MctaNjRp05E3yjxJGSizBE6cn0Y3S7ppQsLcAXEDsXD44ZPZnau+2aj7S0qnOJmKsO0/fSCJ/PiWOLngtUxZUTVdaZPlS4yYZYmZ6vm6FH0PTNoGr77iCHZV++GDOkibzjw2E/nR3VbW3DJfddo09w/S5kvamg6XOBEucnLyEVm6dKJpLsStTGkb3uZdrzL23K7U58XoGxe4uiUQCVXwIG4gJijqBkZKnIiraFzW8Mc8capK2uTkI/IQR5W0/fCZ/zPUXv/4peQLgbSsu8CJtHkVtrpIm60UuVi3KHE8pb8LaePz1/IyYULaSpQ2+vav6d+CquB14c4++5xM2dIdAinK3+kn7DSe31aFtKVtP0/gdu/ezXbs2ImTSKPjlpfG/6knnxxK/gBxA5Hzr997JLmmYqhatsiZJjXJEzXTwtZlS5soZbKw0RBH8R6cJWWiuPFsvKCwtA1S4pBZpx7gdfsxSJuv+mYu5CpL4nwJZ+zSNhYf+3pBHQvxJiDeJMRvSVU3FBUkafQgyQstKQln+V1bk5+UfZMPb6RC5j/83QfZogeHxH73lZezwU2j50eICUxI4Pbb7y0QuBR4ZFen7tqJJc5BAsAn//lDH06+IKTrZ1OGTZsgZ6Xk8GycHIrKfe1jfzVc/yyNqjJA6kLDRA9/+ZfD/7733nva/7ln+P5L5wclDdFN2ET3aJ6dlx6IthWXlTxh0yh4DSpAljRbibMRyh2WRb/LJtpI2+ibBeDQzUJVAFl+jczRRx81dNv91f9ky7+1dfjvfMglj86ZDJMcEemaNYENdk+wfl/inDOOTcT1jdM/mPsaMQJH8kYS13SoA9bq+5J95/eDPZnPZ8kgzS9a1X7koVpH1nZNX6+7v/J6dES3SPvorkteB3+dzrr5MUh7rW27FX3fpsfXFp6gBKM8zMm75l7yprexe773YPJ71WUISMru/9kjw/9e/tzz7Ib2Q+x30P3zjDPmsXnz5hndY/OEjC8DcdNDEWnTirAFHiFz2l92Ha0SEnYEm42xzolIEGmrobDZXvD3dkQWs6u/Nvr5b7x/aP00/4sPw8zjd7NOVv5dzMook9Yp6mlv/7W/cXDSP/j9oSvapo1s95VfUL6GR+DkBCZNFTg61kWELa8jvXHjBi2BMO2Em0iJyw7/5ZdfNrwO2gd66K5P9TpaH61j+owZ7KabbnYiib6w3bbN+y5yfE15/IkfJz8p2gxpKy5q4rX4653HXnarOui56yPhI458bzc74qRZI57jWRlViF8AL5x+GNvzM+G+2L4fXXXOfCf32DxovSYlVcBeOWEZWR4bKGxOBMdUfHSFT7U87UfaUM6s51zuXwxA2moEJYrw/Q0dv6nozO/Yc88qtufuVXv/sO51Nm7hA52bZPXt1TVt+nCnIa2D8caGp4YFjuRtfFviOL///R8acV5RZ+mmL9/stVC27yLcJIVlFfqmiNTGDRuGRcJG3GRIWGh5Wq9rOQ2ZvPddhZDS/jSxJIBW7znjizBZ1Ewxb++R4rfIwfHyKWzyPRbRNkMh0BC2dY+9ioZqgOCkZan0MQ8P0gasyRqqIUNDO2wzAdbxZiJ2JNIE7vefv3j4d3H+W50Fjn+77VN4KJrCO+VFhsKplqd/k0Rd/oXLMl/nYltcDlVDCIuIG98Pn9Em3aGNLtalu59571tuV9P1FxG3Vu81EDcBk6ha6Iz4orHz7zGdSFtZ9z4Im3thI+acuYl+IMpWc8RMlLq8HsmcNkgbKO3mVyeBS0tgUkeB89kJNhUOm305f/4FyUPcpo+hmImAduQwS1xMxK2sCJrJnLYyzheT9501R85Xu9FQYZeiC1EDwIpBXWFbMpR4ZC2aLBub+WCh8bow7058T3WIKsYkbS18nEDoAkdDKPeryRBKndT+rmShzOF94jaLDFlUicZ8SRDTXqe7XZ32cTH8MtQvCmzOC94evnnhhReb10PWGP445tz5w5GpJlNkNAvQuz/pChvRyRY5Gy2XLWtZYuOjPluWbNki71+dhoAi0tZQaChlSDcUSiefhmrSP08nnTc8iV6XlaKbtqtaP98f8bkfXtnH1q8fSP6mEjjKMrZQGEIpC9xDD/1zNOnC6YZIw9Ji6KTbCpbL7fBkGXnCZitZ9LqsZC1y+5UlwGWcF7pJauRj65v/vXlLUsNt5szu2pcBQFQNhAZ95sYfPMAMko/0odWKyRg9T6+1nRs23lPNONX7SUt2gjltADiAMrKZzA/h9X/oZ1pSFJ6eO03u+Hwt1bbpb7K0kbDxzHGqCNzCIw9nB657nM2cNJGtPv644Tlw8366ma1/ZTsbHNxbsSKGCFzaPCLfnXSa40aPrPlbefKX9XpKquJyTtudnSGDJu1FEbkNG82Sa9C8Qi58aYlVxPdFr5Hn8ulEAl0Jse4xsn3fumUNvL7XD3042Y86zm2DqIGQofs+pfzvCNkgpfmndP8ZtNBq9sLmStzKeC/y7wTNc6tDxC2mCZn0gesV/4BJ4MWQUwu7nvysuumn3eRNJvWLr82qm8Rfx8sTiOvnhaLpb6ptc6FLWybrPXNJo3IHJHGrp/8Zm3nA/sOvoQjc2ICHUBatxwZAkzj88Mns8MmTGyNr+9zw5STzbt41mqBrM117xfIwqmstvY7gX5ZVeY83uW9VfY9tOkKdtlbn0d9+9IjRtwan+Neq02Yz5HH7dSvYrqc3G0uQyRBMWRRLFD7UaQNAV8ZUiDdu/hrxtXSjl4co8Ugc0flGboScyfLlKhMc3dwfEtapqlMnZqEU68BR/TeqAxfiMQAAqHn++ReSaGvMtdvyRK1r2oy2rN1kvF5qk0WLRl5fVNda3nZyG+oOgwegI22zBVEbzCuyDbJlqarti5JGgmga1atDMhVIGwievBtzlljJz8mRNR5RU0Xd+HNePmAGdeAIykRZlcBRJJGSK9BcHQCAPge/7ZDaiZp4/aoK+iKOonAorwAs6EJdtnzKlBgaoqhKNJImbMTEa6+wGo5Z1wLbUUtbWhIJUD/opp1V0Fsc5piW1CTvpq97PqkEL2/dcudHt5QAQfJGEucbeu9lZIwEoG7QPLsYxMJn8WudayVdw+uetCUNyiYJQJMZ35E2VSRs4rUL2bipU5xtKy3ahkgbAA7I6+zodIb4a4aG5CwutH3V9kzXm7XPNrXgCJ/z30haIWwA2EFJXkIVt7yomq+IWtG2UM0tBkAB5TtAdsgIsJGmCYZZJ+saZYtN2lpMSkTCM/mB4uBbwAo/hBpRuDIEjj5PlA0PAGAOZeWkpCRNF7UiciZCETnIGjDsI4K9UEKNwbwXUURKJUU7OjXTVAKU9ZwPdIRNHD5pM6eNZ8WEtAEArCVuzz2r2J67V6UKHM9EWVTgaK7f/JRU8Fkp3Cl9vir1vA6UvGFVJ12+Ct309Lp1uYrUglMtY7rdvPXpQKUQNm7YYLw93fbSXVZ3v3Ver9OOqnPBtCadvC95559NG/kup1BE1GyTidhgIltNETOqjQpAk8mSvTR5zHtOJWOItAEAKmHMOfOTR5rEqTJR2ggcJWdRpfnP6nTTc1QHrOiQyrTlxaLKOh1zk0LVJsWt88SjjCGlYs01F2KlkqC8ItbisdBpO3oNbYfEiAQpT2iKtCNty/QLhPNTvhQoUnj9uCnvLF1Cdl95ORvcpBZ51FEDAABIG6gZIX0LmJcQRCdhSNrckrQkJSK8fACJDBXUTtsWX1dajTgRVx25LIlTZaJ0NYQyrZizT3hRZd6R1pUsl+JWpAPvEl1hs5FSsb11BTtv/fTc9BkzEila1Ylo+YpCFYmg+tiXMhJkZSUUgaiBhtJiGCI54jKh+8JdT29hTMrqmPyNDUXHlK+vGar3CWkDwbJ69eogxI3LTloR67znRWHLqgckr0+1LhK2rHmTvBCs+DzfZlnftmdJnK7AZZU7oE6oGOURpUDVQfbVcdYRkbxhdvJyeevUfS+m2zUlBBmR32NW2/HX3nTTzclPHm0z3YaIzlBZfq5W3V4+51qrhj/qFLsGoOYgCYklaUMJx2csMz7C98nnq6UNsxyfUo4A0gZADly45G+sRQlLEw36O9X1IXhR7bKHK1WZQU6WON7RyxO4vPlsvAOc1inmYldkjlsWd3Y6/fMzOu42nfQ0+aC5Y7rrjDHj5ob28WKKOV0UHeOyJUPP5bWd6tzg0ba8yJ+LduTRWdeR2SqvASpRQzQNABAraQk/Xu/MeStTTmMD0gaCQezocHHjQxVFGctanqBvunkUrGyJErcTSrpquYO3/bavDUfjaA4c71jnCZvYKRaf9y0vYvINH0PsSDRJOGk7JCwkiLS9UGTMh4TMmD4jdU6Xqv2TdlLInLhvIUls1UMm865VpqIWsqSpvkCj928TbUz7Mq4OyUpCGc1SYyi7eAvNEC7jDVP367LDQPZQpw3UgvvvD++GwsWNpI0eYieAi5wceUsbUllF9Evct5A6HWI0blyn3d75za8nP39xwWcLSYWrDrKc2c9np5tEVEyYQT9Di56ZzsFz2WY62Sp1krUkiWs6YlxFu5WJzRBJUdRiiKTZfClFoyf4F3FZwqsaxo70/yCHLjRBPdl+3Qo28dorSpdBSBsAOR2ANPGR4UMfCUpXn/VaLn9l3PhV7yOGzoZK1tIiaiopkFPh26TT5/D5S6ZRtSJzy8SEGfNL3K5J+v2840G4Hp7Kh6W6ytyZJYC+5gaK7VaGjNM2/rhzR+7reDIRLmgxDXmk6xxdg7PkSyV3acPddbcpfhGmu30AQLyytuvpzU6Xiz3SFts3E4MxdohD5aKLPjPi39/4xm1O14+5GGHDj89TrRVoDAAciu5ZZ51Va6HQFa6saBxF3eSEUnwYPJc7+kKOsvjK6+DrtR2GWdZ9y/c9tum0zwPeh20xDI1U9pddSIo4/NDF+tLmtPF1i9Jlsz0emaP9FiNwYgHujP0K2osQaQOgYZLGOyH0SDo/H+yJMpkGACFCUduTT3pv6vNUV40oq9B11eJWBIqmqQhx7jCoDMhaQYFKExlRrvhr+N9s5Y2Wn3jtQjZu6pQRf6cyAqrt2cDXTcImrnPc1OOiP15jY/5gFp3sDUBTJI2Lmor5nupnAQBGI8qaWKJjzLmjM7+GiiqLryrqlTY0nUfQIFrAs7SJo7Mw581QrghZsEimKIKVF7VSwWuhycLG/+Zq6KIYXatL1sgYpa1X/oPvAqYAxCxpxJv/+VG2e/duNA4AJWA6b05MCkRz3GLKGinKm+lrdCJoLvcBNI7+9qNnx29mjhC4JSu2sevbD0jcaEET65elCZsoRUVS86cNj8xigkGyEbEmW5bQQdoAsIDmNqQhzm1Iu9HbrpOTNcyHr4eWoW+GqeB2HuL6+bwNHx0MGmY1uGl0Yof9v/8DtmPHzqHXaAgbJd84H9E2AApTZJgxFcgWJY0ETpY4FNIGIJdBSdaGueqKI5IHf92cMzexdY+9Sr/TB3d2ExtLHPb4+nAk7LjMbI22lJnl0TYKGDoxfdOAJCSOCSURic7ciLxsYfI6TCbK0zrThuqYTqTXWc51mxKqgtm60L5iThsAxeElDbLmtLn83EPi3INEJPEgJCJJ+oizTj2APXzfNHupOHg9/7WPxT9XLukzT2hQOnxOViQvTeaEZCtIRAJAUfjciDRBKiJHPILnUrS4CNKjSBY5nhY8T9Rsha1J2KbKN0nLr2Ljxg1J8e4sdKU5qx6abi2yvG1llXiQ6+fp0pQvBXzVoJMjcBz52gCJAw0lNbpmgrAOmo7TK0gcReHWopnjoG7z2CBtoDbixiNwrtbvQgJFERRlkORNZ1/Thj0mH9gZJzK2ZKVTUWtaQp8s4UmTi/kpdePyltMtOO6yMLnNOnSLcp9v2Q5N4vDDJ/u9aQsCJ18rZIlDiRVQc+jCQ/PXkijZ1SOHP7qUuOFtxCZxeVE2m/llMciR6n1p7G8fpA0AT+LGhzYWrYdEwxzFeWh83S73WZQ3FWnDn8rofFE0kIZ5NrnDTe+dxMNlAWYTkfGxfR/7CdK5szM39PDJk0vbppiJUhWVjy2xCQCG0EVruFbb9Su2tYREI8nHIkXCCklcW976WSTTi+RaZboiw4cLxhi1ojptqv22yXgJaQNAQZrQqCJeolRlRa5M1mkjWqbvR95ulaImQm3oUlJj7XAT02fMcCI7NiJE0TwaenhnwcQwecMkxX2CsLmj6oQ+qkQmMuLfMJQS1IyW6mMh/oMiZTtuOaJ//KXbZndeP5yVXDdKt2RICvvQ3G7FkidBcTEHjxfmriOQNlA5PtI8666zyHooOpdWdiJtuTxRe9ONX2F7pk7DSVGCoMlzs0znlWXNg7MRsA0bh4a5Fe34Q8CqOadCq3eYJ3AYSgmaSEfYSN4+0P59WOqu31sOIHN+XOc1LbRkMeThizwCRlGy1wsW2ebLcBnkIliHuW6QNmDF6tWr2bx589AQGmTNUZM7THsq3M8qhuZVAZciWznibZQVpTq/I20m0ZeNGzaU3hZVDsusE3Scqf1cZ40sS+DkvyMK5+YeWYQtW37Bpkx5JxrSv7zxyFs932eAmSO5sKkkSiw1QK8rMqTRosRAb+hCDmmrGStX/h1bsOBvvW6D0hgjdXE2WVkfVR0pEB958iYKUVZUjtLEc2HLEidfQxlpfbQPfP1pSVdAPdAROPHa1TVtxoi5c5Ax/19Y4h4LeStboGyet5GpLGFTrb+ouNXu+o0mqBdbtmzRuuDbfguIm0k2ecMfQ/0Gm88TRMTFTnoorb+q7fi/RTGTIUlKSxXPRYrm2pkO38yTTRF5+6p14LxIb286hqFG2YoKHI0SEJ9r2pdNY86dP+Lf99+/Onn4ug/iHlutvDWNKmTIZJtc3EzFEIlIQBTQxZ4u+j4u/HKhUKAnarF0dFxnzQxRrnwtR1G0rNfZ1u8y2WeXUmW6rliF7hu33cbe8573sBPbjyLUITKpI3Dyc00cLaB7jyWxwz02SvqWrNjWq0pKgiQkxdjRSTZiu6xJ+QKV6E28dmH812mcRhA3k5sJvgEcwmSeWkxQzTZE20BT+Mi8eeyB1avZk08+Oeo5HZnjn5UYo2wQOD3GnDN/1N/OOGNeImWu7rE0f23lypW4xwZOJwlJb+dRi4LbJDcuMjaabtMHPIpW5+GUkLaak3ZT0f0WkObI0ZBLkN+BIWKf/0HZMClq8PzzL+Bgg9pz2GGHpT5HIpclcyFmjITAlQPNaeP30KLiJkbXSAZB5VCtN2WkTcoq2S/+Y8ne7JMiFJVroUmHGF+SHGYNqUyTuU7JgeCjqF0RHe9B+Q82qeKbJmycKVOmjEhQohqGQTcMcYK1/BrTG5PqBh/jzbwuwx9NePyJH+MDBBoDDZMsinyNrTs618UYv8QyKUguC1fW/VN1Dy16j206+++/X1dHilyL0WDRQtyp4nLw+rL63oNZksKpItLmGx5pkyNuWRE4QfKC9iJE2hqCboKStJvJ0Ucflcx30p33RK+jCdx77l4lX2STnzQMj1i6dOmoZbu7uzOLZofSKalzWmwa7gVxA02BD5N0cY1tisyZJjExuV4uW7Y0uTdk3SdU9xz5PsPJWw89n1ZzUxfTBCUQNme00ATF2PX0FsYs5puZih6vm5aWJCRNHk3FckLndSpxywGRNtffGqRdpIHejYHfHFR//9nPNiWPs88+Z9Rz/zBzvbn0/Hy/5CGy7ydeKvyelqx5lV3ffog33Jkzu9ncuacVPieaGFVLgzo+mNsGmoJJtO3ee++p5Vw2F+hcQw9c9/iov638wQeC2P9PX7ljxL9vv2E8u/XSjeyZp14Z0ffgYqm6X6bdY3k0TicKB7TuUVX2YUkWe1MFJSVS1+RIW1nSZkMn0hb8cFZIW0PFzQQbYePs/PahzqVNhy+9cF5yQ9WJ2qGmWrq0EXni9tSTT45K2EAp8C//wmWjXpu2rrw09Xm1w8TldURTrnl2Z6cQtinitrLeQ94+ZdVgs0nhr7NendfmbVt3f/LWQyUNsjJsZi2vU1dO99iYDpNER7u4wJEUhYRK2rJ44UcT24/9tdZNUVfVHHGcR9b3KN7JblXd2ZbqvLWuvuII5bw4SJt/abOpLYfhkaAS+Ld/xB/WL2fL6PeJp4dxsr2rPMm+ZvJd7Jpb6IL5HGOrpo6SOeJ3s07O/kaj4UVlf/zjp5KMZnkd2Ys+8xmlOJmIQlbxaf66VZ3EDzoddNMI4fkp67UpaJ0lLUUil6pleX24ous2FULdbYp15vKkTGedaW2bdm6IMq7TPpRkRE4+Quf3iy++qBw+iay6I4e8v/us7eyc6bfsjZoJwiPLkPz3n3xoHHvqQ/F1SSafsl1b2lTChuQj9UAu0p2WzCQ06ppl0fR92dSDg7RlQ9+o9Mo3iyZH20RBE77t6chKmw1fZVfNPaD9y3r2qfV2k2qLRNlC5Kpx32ZfzJG1JkTVXGUFlYXNRBxMlqHX8M45CUCa4PF1+RSZkMgS3aoxPb5csKgQuUldO/HcKFov7USFtBGUZZIPiVR9idEUeVPNZ947rPEx9sIf0oc58ojVYb/cw+be9sdRz5/wvV3JQ3xtLLz3vz/Pfvx/H2617KRJk2A89rRClTcVMdd5k4WmiOylydHrnUhcUSbUKKlKzNLWYhnjh5uEeOPccYveNznHHfAq2/zqAZUKW5mRNhl5mKbMm2a/zMa87U/J74MPX9D+0H9n+LmYvhgQ6/345iOdTGllCRLvnNOwy7xt0fPU+afX50V5QpIXHeShnHURUxIuel8bN2xw1r48gipG8vLajL6IkMVMrMfG57Gphp3T3xYsWMCmTHlnbe43AwMDyXxh4uKvTmfHnFBMMl48esywlJG8kcTJ8Ojbms+8OXl9XSHZe5rdwF78503s0x+/Isp7DjCG13kLdv4UJSbZft1yZ5I2LLQlDcMcD2kDZUM3SXEu1uknHswe/vwhRqImsnDaJutoW6zs+Y83sT/1H5T5GtUcu66XHh/RxqLEhX4zpc6iq5pBWRw2eXJmjasQ4KLGO+xly43u0E8buREjSqbz+eqCaSRPXC7v2IjDJPm582fHTRnxGv45kz8zsRZJlkeufH1TZ1j9JH9JQkjKZFEbcR8UInKhR9+KRNt+d/iDI9qYi3IomZQDhuZtdbFIMkjScElhyCSXtxGk1Hsj6CI228d+bb9uRVvUNg//e9zU40YUqgaQNpAjag/dcR3bR5iLxYWtCBQ50xW3mIdF5kXVTJOhjJC49jH58D8dmdxU6/JtqE2imo985CMjOsRliJFtxIpe73vuV5Yo+N4ub/9QuVNz2CJ/D7oFq8Voqkn7isclLWorDpPkwrb//up5S2nyFsOQSVHUSBqGRa0Cbs+Z/8b/FrK8Tfnob9iW7x6sLXlpPD3phmGJo2Oy4P2PJr8jAjeKkIca9s05c1Pvw/dNKyJ2Ij3jD17PJdUZopTVdX4bpK0aRn2TUocLmDxHYKwgalVBQynrJmsus1Y+ctZzjJ11RCJw/Ud/3UmpgVhkjTj//E+O6ojLHWid6JIoe3md7qLiQ/sib68sfMsbtbtOG2dtl6+DhpK6fN+03lWd4Zw6x9c0KilHU3XblyQ+D5rDRuncddP6xyJv4j2HhjtWKWp5Aqea/yYKnQ+Bo4QofG4d/W7Utof/Uet1k095zWi9EDj9fmFI+7busVeDn9Iji5oocRNqVnC7DmLaFdmHs7cu0ibLms2QR1vyom0uo2yiSPlI958lamMO+RN7U8/LpbUrz0wZ+nmZJWtiIeCsWkI65QBUcpSW/TEv5X6RlPlprzdJFW+bMl8lC6rojq+U/z7WY9PeaSUgXB9f+XVp71mnhASt499fejGpq2VDWrKfquRNTFzlYm5a2aTNf/Mhb0WjennDJLOibCaQwNHoHBpG2UQ6ddqcR59K6s+SiadelK9WRNwMywVopfzXlZ00yasTnfca9LkEaavi5jP3tGR4XZmiJrJ807TUpCSuh0X6krayomq2jL90W1DzEfKyRao6krK0ya/RreMGQEyISUd8flFSprzxz2ooBaxdSZUvefMpba6ETSVwTYu+RSxto9Cp85YhbSR/a31IW5bEma47L9qlSoCis50dBlkns9YFaYO0jZA04uHPv53NOvbNle9TWrQtZGkLXdTSoDlwJHCLFi0ufdtZUbWsTuPq1avZ/fevzn0tdQa/8f/czo4++hj09gGELRB5E0dy1EXUVKSVDygqby7mz6WJmy9p4xz4/OlJJsomCFxH2mqFIG+DO34zM0/aSNb6U/rzg2UVzXYhbfw5SoIy8dorRomc7wifIH6QNkcMyn+I4aLEb55VRdVMxM1H8pE3fr5f8igiVmmyFrKoqaDoW1nnbZqsUSFXneFe4vJ5nUpE3EBdZC0r4UgM8iam56+zrGWJlgt5cyFtrz3/5lFJSXwLm0zd57/VUdrEPm+GtCWyxp9PicAVkjad6JWpSPF1ps2jS9tfm/loaVkv09YRi7Qhe6QnUZt17L5s3dadQcqaCl/JR6g2G5e2JoraiItC51zo95TOOWsIpG2HUGc56hBQZ7EpBa1BPYXNV3Qt63MlyluRhCX8ixOaq9Y0WVMJGpeuKuu9yUlJTJOPOLkndM4Ffn4geUk9ZS4NHWFTyQ2JjY+aarS+sVOPS92mK2j9tD7+M0/k+L65KOztG0TaHMsaEcoQSB14tM1nin8SMJI3neLaKlmLWdSy2D1nFRs89KRR9ZFMSYuqFa3XVqTzCHEDMcga8cQTT7LjpBpsZWMbeUubq0ZD88qO6oSInLxEV95clhfgwyRDOB73LdwzPFWjJtm3GxVpS6NT200u1m00p61OCUcoasaFk4ubzjDL9muDLXgOaXMIZeVa/z9vclJLrfSL+LYj2JlHbPO6DRKxLPFqkqgpT+xDT7Yq3q3q6C1YsCApsF0lvFNA0UTIGwhV2MqOrrn6TOsMgSRRoMjO5FO242BLIqYjY66lLTSB/uy0B2sRfYO0ZUtbkeGRclKQJtRwa0tb8OcTpK0gP7j6mGiialWRJm2irJWdnj9Ern9qCltyx79kntuhpRHPkzcaAjqze+ZwPS0AQpC1suauuZQ3KsdxyiknJ4WXdUSBQLRtNCd+743hOmxpUkbSRjXanvpQvWeQ8DlvIWU6hrQlUHKRHl1pIxTz2pxnjyxa68wky6OMiYDKwyLz/i48j0hbXaWt6rT9sUqbKGpvmv0yG/O2P6GBJN6Y/7RWJy5EUUtj0aJF7P/6rx/FwQWVQEW+N27YEGR0LY0tW37BVq5cqXwuT8bEzIUQt3TSImokdnUXNhGKvMVIzaSNZKHXRNR8S1uZQyZpW66yXarkjP428dqFbNzUKZC2JklbyNkgQ5Y2TpOGPdJ8wSJzBdPKMsQka/JnB8MlQdmEOhRSlzPP/Et2yCGHGMmbKG0YJpkPLx3gukh3TEx+yzQ26fnTk+kesUTdaiBtPe1Hv6qQdtnSpqqRVuaQSJfSxknLVpmxD8GfTzF9lUQG3FvlDpx+4sFRJRkJQda4pDVJ1rKEK4+swuexyhqHf8lC8nbTl29m06fPwIcEeJe1yOfsdOatPa+s+6UzDPKFH+0PacuBkpNwYaPoWxPl7YU/bGIvTNqUCBudd7EOmYyMtSRa1w/NSct7bctHH7hIseyQ2X7diraIbh5+j3lRtlhAcW2Dmyeia8BU2HQjbWmSt3DapqQcA6/xRjdRupnWAWSaBD5lLdbIGvH1TaezR25/jn3400emipoKLm+q12CYJDAhhhpvNU9EUhSr4ZF5887k4tcu5dHn8MisvwuSh0hb7IxdNZUtWfMqhA04F7asaJy8LJ1/e2Zcwh7dzgqXCAgFMfIGeQNF2LhxA7v8C5ex6TNmRP/Z4NE1lbDliVmW0L3wo4mIuAFt6Bzk4gaag059NtNhhzFAUTgemQuZ2L6lGFR1+nzdOCFqwFbY0qQtb9ikTmSOom51iriJnznIG7CRtdgja6KsmZIlamnCB4AuNNftnOm3BPllCCJt+f3lkMSqrOyRhJxEJS9C2Nk3pPyPUdogbKCosIkCRnPUaK5aGnwIpAmUYbIuEbc0ecO8N5AGL4z9wgsvBp263+R8v/zL85L5Z76BuAEbXn7gVLZo0WJIG6QtWrKGR0LaIpQ2SuP/yFnP4cwGhYVNhyKZJYndc1axwUNPqm278s4sDXlDnTfARc3Htb/KczwvukbDGl3KHLJJAlumvnJlUCM8BGlrscBTtUPaqh9WqVGnLXgvwpw2NlQEmIQN0TVQhrAVlTXOPg/Pb0vbyWzCx75Ty4ib+J54XUQCwyebKWt1OsdJ1miIs85wSBIslWS99vyb2ZbvHmy8bWSTBLZQYffu9v/oeozMkgBA2iq5edI3RxA2YErWkEcZmyGQOnS99Hhy7vZ3vnioo7wRYgcBAldv7lz1Tbaq/aAI6z/907drd07zYc2UIbLQeg7/o3Koo47M0Tw4DJMENtB5y8sCJOdbOJ9PiixhuKRnxLlivjJJ+qIOQ0UbPTwShbKBLXnz1FyiK3y8LEBdxU0Fj5JD3uKHImo0j/Hss86Kfp6ab2GzRUxaMuWjv0nEDwAb5h19A5ty6J9Xes+Rhkf2QtpG9pddF6tWYTLkscxEJLbvI/RzqPHSBmEDNtjOY5P5yyO2sTOP2OZsv770wnls6dKljRI3+TNNQOLiEbU6ZH7UgUeIbTJEAgBxy5Q23j+EtAntEVpkKfRSAb89+0LUaQu5cwdhAz6FzdXcNROumXwXW8pYbTNL5iHXfuNA4sKAp+gnFi9e3JhzdNmypRA2UDtW//LK5DMsX29BvKiSdcjp8wlkpYS0lSpsANgKm+vomGte/87HkuQkTUaWAT6MklLEL1q0iJ0//wKczCUgZ3ykiNpFf/3XjWsHin5/+NNH4YQAtYOG+gby5UsfjoYfiVNJWl4mRuCHxg2PpG886QaKKBuoM3Wu4+YCLnEiiMbZwyNovDxDE4Y76kKfw2NOnMQuvmV65usWvP/R5HXHnDCJPXL7s6Oez1sHLU9kyeGHP32kcjm+jLxdncgg367O6+V9zNveI7ePLsHDl1G9T/n92exb1mtt2pjeg7jPqmMgr1/cftE2sGkL8bzI2l+Rz057sIrPFoZDZvSXbaRq+3Ur2K6nN4/4m2o9ZUibOAdu4rUL2bipU3xvC8Mjfd8MTTulEDbQBMaumgphy4Ayxsrtw7/QgcDlgwia/pcDRJ6wDYtZW9iok6zqKFPnXdWp1+20Z8GXSZOeLIm5+KvTk/2m3+mhIwSq7amWV7fDs0bvk9aXt2/i+xTlxmUb83XT/psMk3XRBrdeunF4H+h33eNkAkXcqhA34BbdbJA+hE0ehknJR8qK5lGSE9skKWUyJqJzqSX/geZEmEoehA00SdwwFFifRYuG5lhxCREfJCni4/LLL2tEm1D6fXq/FEn7f//Xd4fbg7cTvhjIhqK5rjrH1EHn69IRC9/wSAwJmyh2RfaNooku908UprR9E4VGtaxLaBuiRJYBvb9nnnpl+P3xLxB8bP+jl70b95yAUM1FC23/xAdF07gQ0sN35ksdzwiuXxd7JwsAkM4f1i9ne9AMhUmTEzE6JzN//gXBz50TI2aq90qCdsstt+AEsIA6r1UkHsnqjOvuD+/opy3Dh3LKkR4uJLS8TnTRdMiejSTJ+yZGmSh6KQrNkBwfpRye6rKN06J/Ots2QfX+srbv4osFl/tv2Nlu4apTjuDZRr/kbQQ4J6439POoMYlIEGUDTWTMhq+yt8xciIiIJ+iLI50vj7LkLo35HeGjQtOyAPIC1GnQ3LKNGzbkSifOi7h45idDIpUVkbLphIsSQuKgM3cu7TUm4iYOR6T3xqN2vsRVlhXVUEUuHln770J05Oifa2ml9swaiulL3CrKkBp8ZztUdj29hW2/brm2RIlRMdM5Znz9XN7SkpyAhksbCdvVcw/A0QaNhL6seAPNEIXcqVBFuhABC/+e47Lzmhf5KqujrSsYe+dvPZc770qWFz5Hzhe6ssLb2zfiPDOXwnbrJRu1j5OPOW4gDkjYTKRJFC9b2ZKXUyU/AfFLW6/tgpR04Kq5z+Fog8ZCc2vWrHkIDQFAwFBkRDW8zKRDndX5N8kGaCtsHJIvEoeh7eZv01XkiWdbzFpeV2bKamPX88x0hE1H3NLOx7x2pLlt3735Z/hAAy3k5Cdi1kiCEpKUNL8t+OyRMaVLHZT/oDu0Z/lZh7elDZE20FzmfOXXbPDQkyBuAHiGhsIe9JHH0BCg0ZSRSRIp//P7zHnRMJshimUPa6QhnD7T/QvvC9JWtbTRDfSayXfh4wsaD9VuAwB470hiqBkAbChy6HPeLKStuLSJEpYX0RIjYGXWaCtLEDvS1mIBz4+stbShkDYAe9kz4xK2Z/olaAgAPApbkSGIANQJ39E2SJsbaZPlLYui8iTLmIpxU4/TrhfnQdoGQ3ajqKWN6rRlTe7nCUgwNBKAoSGSDz71GzQEAB6lDVE2AIaY/JZpbN7RN0DaKuozh5aVsYroWd2krbbZIwcGBpKfEDYAhnj484cgiyQAAIBSeOEPm9AIFUtSBQWqUxmvGH4pRvdKTDiSxdqQj2nUkTYibYgkfeOZnLQYGgnAMP1Hfz3JpgoAcAu/5yDSBsBefM5rQ6Qtv8+sk4gk7TV5wyV9RMrk9P9lRuNiSEQyFud1IN9AXLpN+7V5Iiqvy0RcxWV1lxOXyRuOyl+btu6854uu17Z95eXl97lu6x/ZrGPfHPx5Rqn/CRRVBgDkdbZNEGVVZ9k8uRXX4arkgWofddad9Vqb95q3TN3En77QwD0nPrKESWf+m1Vf+GNnsl3XbdaSyiYCaQuMopFBmrfE18NFg/5GQ+N0ISG5fs2ryfJ5+7Ok/Tpxe7RciENS+XuymePI23HWsfumtmMMwsahuaAAAPdQEpK6kCUoJjXAigijSfHnovXdXLdVkTauW7FrCFs1UEIPHUzFyKWwyeuaeO1CSFoGYyBA9YEEat3WnW2xePuI909/43KlIyckNXzZvAgViRDfXt2hdqwDlFEVAOAOiiQcc+IkZI10gCxfctHt0IQN6H0+QPmIwwzT4IK0Iyej4951bhmWK1tJEx+0ffFRRj22mEGkrTZC8cdEoCgaJEZ9xAhYt/ScjvTSsmkRN/o7Ra74OvNeHwLUDtfnCKy876LA2gwfDe2LDNRrA8A9zzz1ChohRaZUmETysiJuRYXNdBiozTqKDsGMGYo+f/fmn+HDEDAkSyRQlNlRZ0iky0iYGGkjEYS0QdqiIi8iliZec77y7x1525kaHaPXpImGOMxRR9zo3ySIsWXnLFICQn7/MQocyf378TEDwDmI8hRrkzxpSRM3kyGURYUKx96cR25/lrGb0Q4xiJssUWmvcbGdNCiSt/265V62rUmLBVxcG9IWGDZCoZu8IysKlhV9ksWNby9rnlwsiTls2Tv09I+JDIccXRShY4K0/wD46Jw+h+GRluhGmXyJW0iCW5eIGz8WENo45a0qKNJW8T60Qj4+kLbIMcm2mDd8kSJnOstmbY+/LiuqB8pnSWdYKI4JAO6hMhqP3D4AaUuRMZeSkiVuxK2XbkwdqupLIFxG4uokb3VLqAJA1URdp42y4C1apM6ERxNfY+qg2qS6d5Ue33Y9NvvlKjW/vLzPlP95y1Iilhiiijz6iTltALhl2bKlSYIfdFABGC1sn532oJdtoE5bJq32o1enTpstdcvy2G6LPhZ4pC1qactKI0vSVmT+EgB1BdIGgJcOJKQNAEHaLv7qdHbWX1zC3nPIOT6lrb/9mI0Wt5M2Q6lJflIpgYnXXlG7BotB2mo7PJKicNcvXQppAwAA4B0aIgkA2MsxJ0zyJmwCPWhpJb0uRY1A/TRIGwCgRPbMuASNAIAH1qx5iH30sndjXhsAIHq4rE342JlsfPvREFqQtoqguW5dLz3R/m0LPn0AcGmbDmkDwAe8gDCkDQAQs6gRiKqFyZg6v7kld/wLjjAAzCwRCwDAnKw51gA0iWd+8kpSVBvEI2v0oLlqJGsQtnCp/fDIWOpnAeALyhp5NeZ2AgAsENPZ5yVaKZL6npY95sRJ7OJbphvtl7jOrBTzaftGcqGKjsqvp9eRjIjlBPLej2072CwXErdesjHZV19ZI4E7qJj13t83G2WTrKHc9bQfayFtFUHJSCgNMwBNhtfMQ9ZIAMqRnLpkkRTFyKR4ddprqAD5I7c/q3wNZRqkzj6JESWwMBW2vNenyZnZ+vcuT/uZtx+qv2e1Y10Ka4N4CKCYdUhQJtKgs+rXengkr+E25yu/xqkIGgvVkQMA+KdOQySpSLUoEHLRZxtImtLWQ6JGYkXi5lLY9grjswWFjY3aXxJNLqP6bXCUdtvHCLUFRUzf+/ZzcUEAsdEX+g5GLW1U0FTnJrpu606ciqCR0PBgFNQGoDxohEcRsQml403DAGVxcSFuWeshqaMOf9r6bYWNXi9GC/mjiFhxcTMVQnptVmSOHtT2OvsZ5rnzbDLEtYRU/wC4phX6DjYi5T+J2/j998PcNgAAAF6hER4xD8sXhzBmCUORYaBZ8kUdftUQQhdDB8VlKZqVtk56/yZZQE2iZySlJvvp6r2Xde5UEGXrw1UHNAXUaQOgpvAkPIiyAVAu9EUhlQCIbW4SzdPKigTJImEjbjoCIs+h8yEtXA5H/b0zt07nvfHldQSPJ1jh78sk6Uo8wj907iDKBoAfuiLa10H5pmhsqKum4oiDRgkbAWkDoHxo+P5BH3ksKmHjWf9sBSxvKJ+pqJhkruSvV0WpxEiYPJRRJ9skT2LC20hnn/Kkj6+ft4k8L053P0OBv98yM0buv/9+1IdtsQiGtVXVZ0aSEX1+e/aFwTtRtNJG8wZ4ohGIGwBqaYOwAVAdX990OhoBNApIG6QtYmnrC/1cGtO0g4Iiw6AJUF02CBsA1TKUeOI5NASoNfwcR102EDnBj2ePVtqKTPSGuIG6QoW0icUX/hc0BgAVQyNCaJgbDasDoI4MDT89skph68VRAI4IPlVr4yJtfC4cxA3UEUrvT+ye8000BgAVQ0P46Z6TV3sMhCkjiJJmQ+1D89jmHX1DlbuB7JHAFWsZhkeGK25L1ryKUxTUDgyLBCC8e07o9bZiry0XisS4bsdQjwu9V541c/JbplW5Ky2ceQDS1oCb6KOvHY9TFNSCOV/5NYQNAIibtRSk1Qbjv8v7zv8mRqNUrxF/l4eJys+r1p+2fFrh6ax90GmLtOiavC+87pruenXaKiZx5tktMY8NgPJodJ22NWseQtFtED3IFAlAPOIWY/02MaW/uO9y8Wv5ffEaa/RT/D3t9Wnb5Tzz1KvsmBMmpS47FP05KnMdWWKl+1qxjhzVdaN90m3DotsOAZLnstP7AwAaHGkTb6Lo7AIIGwCgrHtObIlJaH/zxEIsgp0mI3LR7CISqYrc0XA9igBlRcGy2t4kesZFVJyvqFNkW7ft8va5qvl2tF2SVAgbAOUTbZ02fvNzxf6IuAEIGwCgBOh+wzvrIZBWlDq2iKDN+8T70Bd3EtR7Nl5adeIR8XPUxUBmnxl12vSJobj2GBymIZKhku1OMJKTgBigOWwQNgDihH/hGMocJnHIYp2pi4SW/T7ovKDo2paXfhiMsAHQRBBpk6BvQKkw8VXtBwAhytrDnz+EDR56MtL6A1ADYpzjBpoDj+qFOByyE2lrMWSQTO0zI9KmTwyRtmilzYewiTfRWcfum3SOAQgFDIcEAOIGQNmEOn+tI22DkfVlIW2QNmswPFIBCeG6rTuTTjKKcAMIGwDA9z2nqpTvvreJ+m/VHkeb9qeELPSg+msRJBxBcW3QGCBtGTdRHs2DuIEqZY0ev9/aD2EDoOb3HJpbnVUrrGjnXVUvjD9Hf+NZIuXneFbFtOd5dkN6nWldNL48L0wt7l9aW6i2o1pWhaoANn9facvm1ZsTt5+2T3wbYntm1aJTPScvq3OeUARXddyyjgllwdzw6P/B/DUAAmMsmiD/Rjp37mntjvMAe/jzb2ezjn0zGgWUJmw8ujaI5gCg9nR3dw9/WVhkyKScXVAnXb/OeigZhVhvTX7+4luma21PtW1aN6XrF5ejmmv0N55Kn2cwTNs/eZtDdduOTJUv/h5oO1ltIC9L+8BfT9vghaZV21TVrhN/l9cvvr+s4yS3TRY6deRIBp95Ksr6ay1cOUBTiDbStmzZ0tK2Rd9+0o2UEj9QIggAfMsa/8IA0TUAmgndd6jzbDq8jdcPkyNKNsPk0mqv8QLW9DOvNpsreAZD/v7kItp5y4ptI4uTKF0yfDvismK2TZImeZ028OVV29HFtv5fUiS8Ldx0z0H9NdBggv8CAIlILEBNN+BL1njmUsgaAEC85yBRSXnUrUZd2vsJOTOk5ucCCUhy+sxIRKJPDIlIMDzSAhLG/oGBZNgk5A0UZd3WP7I5X/n34aGQb6BJAADSPYfE7eKvTtca6gbMpUakLgW4+XtRFU4nQiqUDQDIB5G2gtCNlIC8ARuQFRIAYHPPQeQNmBLxvLW0zwIibTl9ZkTa9Pnt2RdSJtJWyPuISFtBhjNMQt6Ahawl89bQHAAAw3sO5A3owhO41EXWAGgqMUkbGXAv/wfdsEKJtok30i8tW8qWLl2K4txgFHwYJJ0bkDUAAOQN+EQcBrnitcfQIABETkzZI1sx7OSiRYuTm+nMj1+O4twgYcmaV5PzgMpF0Lnx4FO/QaMAAJzJGz3uW7gHhazBsKzRY8tLP0zODcxbA6AexDYeOMh5bVlQspKBgYHkdwydbBZi6n4AACgDHnkjEH1rDmINu6bcczCnLb+/jDlt+vz27AuD9yLMafMM1doZ7sRj3ltjRI0PgQQAgDIRrzsYOll/eHR17TO3sRWvnYMGAaDGxCZtI+a1xXozfYON/DYUEgdRAwCAMgSOikVTQWgQv6yRjOOeA4AzUKfNMa2YpS3tZipKHAQuDuZ85dds3dadye+LFy9O5jICAEAM9xwucaj7Fpekicfys6+hTQBoGmPQBOHcUJOi3Ud/PYncUPIKEBZD2R9/nfykZCL8mEHYAAAx3nNWnP8YEphEJGr8AQBoJjFO4hwUL2J1RUxgQlw99wB2VfsBykWMqOFmCQCoK+KQfQLz4MIQNZB5ziIRSU5fGYlI9Pnt2RcGfz5B2iK7qdJ7pp+QOD+IJRpwwwQANJVly5YmP+f/93lsyqF/DonzLGkYZg9pg7RVLm2UN6MFaYO0ebmhUhFvDiXBoDpgEDkzQeNzCD/8T0eOyPQJAABgL/LoDyQ0MYOn5Cf5vfXSjeysv/gcJA3SBmkLS9oQafMlbE2XtoyLWPITCU1GCxrnD+uXsz3TL0GjAABAAcQvDxGJGy1o6KtA2iBtkDZIG8NQApObKkeOzD38+UNqK2j0/ijq+P7rn8FJAAAAJd9zxPsNUdfI3CO3P9d+PJtIK/3+3Zt/hpMA0gZpg7RB2hgibV5usPLNNWSxo6ya10uZNXEegFih4Wbr1w+wmTO7WXd3NxoENPqeE6LYqTJr4p4DaYO0QdogbZC24G+0FOEk0m66Ktkj0aI0+TwLIz3Pf08DkdTgbo6px0TMOpf3meSvzXsdP990PuO668xbTu5Mmmxb97zNaisSOJo3RJDApc2xdNXe4np0Pm8667K9JsvzpUzWlXVulnGeEHSsIN1+7jnUtvTFRtY9Rx6ayaNfogyK/1aBYwhpg7RB2iBtkDYAGiFt1OGhjreOcIQobSbr5M+bdPRM9lNn34q2t/iczr75kDYTAQ1F2ny9DwAApA3SBmnLYmysjcsjPgCAMODiQB1YXp6irgJr2jk3XYaLVFY7umxvWpYEsGjEzHc7hgpvP4oY1vncBwAAUB1jYt1xDJ0DINwOrCgdZcpU2kMHLi280x1Lx9tVe1PEjr9n2/VkHQMxKVLV0u1jHzG0DgAAgE/GogkAAL5kgneGy5gvUlSyxP3jww6b2N6yuJm0awyi62sfxfmIAAAAAKStA4agABCHSIgCENv+qq4xohxlzSdLW8bnPD2X7S2/T5+SGYvw5R0vJLMAAAAAaQMARC1vvsUta/2m2Ujz5E18XjeDpDxvTF6vy2QWrtrbVALzXpfWjjQs0TQTp4/zJKvts5bDF4gAAAB8g+yRAAAAAAAgKpA9Mr+/jOyR+sSQPXIMDhMAAAAAAAAAhEvUwyNjmSfTRHhJBlfDm1QFbUOF5rTweS227z+2c9v18U47B2h4oVyEucg+z5zZbTQHKS27YNa5mVeepGibiUW5Aaj6uhfLddrms2qDzeebX2d4W4pDheVrUFZ7i/cijuk1DwAQDlEPjwQAAAAAAFHR13600AzoL+Ocq7e0gXJolbTOluG2+XO9JX0oezoPV/TiZgWk8xnnQrXXqZbl63uFaw7DcQQVnvNNORcHIXwAAAAAAAAAAAAAAACgSYsNfavKH1kMKh4ti23pMqj5etfrNVnfIHM3NCZrXarnBi0euvttsi7d5QEAAAAAAAAGYjDo8PX8+R6H2y7jtT2epW3Qct+KyKGr15kKubjOfnzMAAAAxAxS/gMAqpa1LuGhswzTeD09t7bTWR/UWBfTEIYyXluWXHQVEKEYmY2PGwAAAEgbAACYCxtjZsmQuFz0Oeyo92kIls2+Mo31tqTXrC35GHDx7WX1HSo4W/qCAAAAAAAAAGAgbYMVLqP79/6M17VSRExnvT2G+9VibodHyvSw7DlqRY5HlcMjVW0IgQMAAAAAAECDnpLEzVTa+HP9GWJVZL2Dwu8m6/UtbWnP10naVNvqwUcRAAAAAAAAvc5zy2IZ29fpCJBtNsdBB/ueJhMm77vfUdvVXdoAAAAAAAAAmvQwszTuWa83jSa56vj7Wq9KFoumvTfZj5CkzeS9Z7UVskkCAAAAAAAAAAAAAAAAAAAAAAAAAAAAAAAAAAAAAAAAAAAAAAAAAAAAAAAAAAAAAAAAAAAAAAAAAAAAAAAAAAAAAAAAAAAAAAAAAAAAAAAAAAAAAAAAAAAAAAAAAAAAAAAAAAAAAAAAAAAAAAAAAAAAAAAAAAAAAAAAAAAAAAAAAAAAAAAAAAAAAAAAAAAAAAAAAAAAAAAAAAAAAABQKf+/AOy9DZgdVZnvuzofmI6E7+EoPASOXgw3GhJRlAvp0ICHHKKBuff4wYEMAWdwhJlzlRgICTlkB0MTQgx4RmFGrmCQMOh4z3NJhnBx1A5Jw2HEj8SMOUTOeCE+gmdGRQiTMIbQd7/V+91ZXb2qaq1Vq6rWqvr/HrcduveuXbuqdtX61fuu98X/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irfZjWPHQxfT5wvD5vH4ti8+W9ZlUn7tV4nY2WXfb9bPdP8MVL9/1cdjveHmqvw9bPmze13S5Lr/zWevWKvB8YLN9XH+ndbfXcM592Mq5nfpLuAYkrXu/xXbttziWba4Zttvf5nrTcnResN0PRX9HXJ07bK/Xpp+lqHMfAAAUTt4LxqDFRdr0PUylzeQzubxomlwg0pY/GHvOoIXw2W5rkeM9WhbbpCxpa8W2Z5OlzeUgtcrjLc/2KUPaXA8+TfZRv+U51mabuRIf1etsz3tlSlvWNita2vodnwNMvh/9FufVIq/Xwzn2u+sbOwAAUIiw9TtYRp47s66kLc+6uJDRtPXRvSAMaqz/oDC701+k6A3mXH5/BdLmWg5cDfKLeN+8gp3nBoVwfDy42D6u5M1EZFzuQ9Pvvengu+Xws/Qb7Fedgb/N97dVwHcoz7mviPVwmelQ9LW8qOt11ec+AAAolJaDC0ZLer3NiVdXPloi313tKgbItncfdd+vX9ilWJpc2IqUwv4Ctr3O8lwOfEOWtiJvAtl83lbJ+6XIwfZggfuwv+Bzlo3k5F0fk3OlaQSsKGlzFbUt+uaBzetMv4stkS+qWtb2QhokACBYXNx1ip8EbQZdOhfsLIEwiTyVMUC2jdDZSkrW3emWheQJD55flLTZbIs6SJuLGzVZMtGfQ9pEyftluIDzxqAoJvVX9z3yDmpbFsdOnv3RL4qbQ12UtPWLctNsy5Y22++hTXZGWZ+3yHMfAAAUTt6TWL9InnPhWvaypK3Iu29l3UHMK4hp+0h3+YMWF2FZGnWf3zLc9q6lTXfggEhbvuXaDK77Pd4vWa+zSVvOu71Vx3SeuUUti3V2ka7ab/HZ+3N8Hl++Q1VF/KqUtqq2PaQNABA0rgWjX9jfZdZJ1yhCPouSNlNs7z6apC21DAcyuvvSdn2qlDadfVtnaRsu4FzSciBtOuvocvu4+t71i/Lm5qjkpV+4EYCqpM2EljC/QVRXabP9Thd1Y8Skam1V0gZxAwDUQtxMT/qDlidVmxN+1kW/lfPzlyUOOgOwoqQt7fktYV/F0GR9WpoyXoa05R1QVi1trqpHFjXwNLmJ0zL4PvjwnZVf0y/yFV/JU9HO5b5Mez/blMyi5wznlTablgu+SZuq2rCv0ubqeu2qeiQAAAQvbnnmY7RynPCzBgZFXPR0B7dlSVsR668zGFY911aqTGTO5V14G2lzMQAJTdpsvvMuj0HdwXUZ+yWvtPULN5XzXJScd3EdaDk+zwxXcN6TRbooaWsJNxTZ46y/oOte2ZFV198b9GgDANRS3vKeOPOc1FuGA+5Wzs+cJJ5lVbcqStp0B8NpyxisubT1C7s5WSGmR6bdKBl2cM6wPR+YyIJvkbYyb+6ULW0253MTkS3qfNkSxaRHDnq675L2mcm5uyWKv/771MjbRcsGAADwRt76cw7SXN6pK3pOm+oxmGN5ZQ0GTNIdk15ju6+SLr7xQdtgjuWXIW1J278J0hZf5qDD748Laesvab/k/d6V2W+qSGmzabacJQCu111HCouSNl/3nek2chmlMjluWsK/YiJ5m4MDAEClpJ1YXdxBta1MVcSJXL5QtRwPfMq4ILlIIUtLpbGRQtXyfZc2oRi0NEnaitjecSEetJA21XcK1SOLk7ZBi/NgnvYHRWUzNF3aRIaE2V73yrr++37uAwAAr8hTwlt+rm2xkn7FQM0XUdJdZn9Jg+ZWjoF/GVXCdJ7XX5K0tQyWAWkr5zOZ3MTpd7h9ijhv9Iti53IVLW0tx+8/LKpJZy3yO9QSxRfxKUvailrXlsa1Y9ij7QVpAwAEL2ytgi6uNoOqYYPn+nQRGCxofbIGhybbrFXQPsxbjKBfuI1cmBZ2aJK0tUSxEaq8N3Fc75e8c1l016G/4dKms61tqh72V/wdclmxs2hpc/W+LuXap+t1S0DaAACBC1ueKJtL+Su6/HUZF02TwZBOSlHWc1rCPKpk+jyX0YS8A7pB4VbadCeo10XabOZTlpnKq5L4vNVp885hMTn+Bwvehy6W1RLFSZsrcRt2sN1dbjMXFQiLvmnoStoGhXn2yKBw33rEh3MfAABUKmc6E4hdpjO4TAM0/WwtR5/L5qKgO8FfNbhsiWIiQDb7sF+4nbhtmsrZMtweNoPSEKTNtBCAbaEQ1+cCVzdxbLfPYAnHbNb6uijgEpK0mYhE2vd8UPO1gwbr4mr7uyriUuR1PO81uGihN+mTV8W5DwAAvJG2tAtdvzCfoyUcCaDte4sCZTTPwMgm5dM0atdyfKy0Sl6+6hjIc8G1GZS6HHD5LG3C0fdaWB6XNgNIk+9Nq4Dvssk6D5YkDb5Lm86+s/2eu7yxl+f7Ydsc3eV1vFXQMTNYwnlC93pd5bkPAAAAAAAAAAAAAAAAAAAAAAAAAAAAAAAAAAAAAAAAAAAAAAB4Tg82AQAAAEfEixOsbD+2dB4AmB4/obCy87MV+30r4fkt7GoAAKQN2EAXkBU5L1grKlr38xwNCFu4oDaSfnGosmqrRt9nmRWWImXynWhVeA6Qoc/0hMHzVwS4f9M+o8tjGNUBAcayAOBA90Y2QoQv2K2Gfn7QHMq+GSDfLcd3C6zMECH5GFkZO0dvacg1amWK3OP7A4r4PsZZAWmrBcOax4DteQXHSEU7FQ91X5n+hEFFS4xutCr/DdsOj6Z+X3COwX7Pe8Ow6dszzzXcdFu3AjvOVMdaP75zzsZ78jZGRDiMa1n8Oz3YeYR+TiuVngAPwkaxbNmy6OfSpcuUf9+2bZuYN++iRmyD2bP7RF9fn5NlTplyOE7pNTxO4t8T2s+q3/t4bPBxTgwMDNR2nxSx/W3eR+a22wYK3e7yvmWy1pfO63R+r9O+Nd0nvnwPiv6soRH/vvDxTf+tOtZt92PW+Kd9rujpjAsRRVGMlyd/9BKx71uPOFsgLY/plf69P+U96P2Pffg+cWDXbvHGrmej19Hz864XrwuvR9I6JL3PxOmntdfp2eCcKEhp27z5se7gnU8eNicHWgYvJ8/FQT5JFXFilz8jXcTj4qLznjwQ4nWl5RQ9IMg64cblc2hom9N9Ib+3rtyaXpzl9VYhfxaT7VHEsWNLVYMV+ZjNWgeTAd7eva/lGhzmOUb4feg7TOcxnc9ucrPC5U0c1eDL5Y0T+dhUbU/+O5+rdLd7EQLmYtCuOlfQOsrHo+6xKF+7bK59qn1rO8DOOpbzHBeq4y3pnAapapY00v6GtKWPl0mWQDa/ufSTkLYipS0+6AIAAODXoEolAGXfuMhzU09XflyKLAAgG7oxRTcKIG2QNkgbpA0AAAAAAHgIIm2QtqZK2zjsLgAAAAAAAACAtAEAAAAAAAAAgLQBAAAAAIC6gqIzANIGAAAAAAAAAADSBgAAAAAAQE7QWDuF/Q57tAFIGwAAAAAAAMAx+yBtkDYAAAAAAACAv0z+6CXYCJA2AAAAAAAAgK8g0gZp8wJqrAgAAAAAAAAAkDYAAAAAAAAAAJA2AAAAAAAAgBswpw3S5gUDA0iPBAAAAAAAAEDaAAAAAAAAAABA2kBT2LZtm5gy5fCokAyKyQAAACgSus7gmgMASCOkNNKewLbtMP9j797XcKRVBF0EN29+TMybd1G0H+i/49Df+/r6ogtlVjrrsmXLxvxu6dJl2NAAAADxiq4hdJ2Qf8bhMYHNNWf27L7oegWCG4usbP9YEeBYtrTx8rEP34ctkcFvLv1kME4U0oHe6nw5IW0lCxpBFzQSMZWgMUv+6FSxZMGpY35/+4PPjVwYTz9WnHP6MSMH3pHvFuOOmC6OnH6Vcln8fgAAAJolaATf+Eu75vRdu1z0XXPTmN9vu+fWkb9Lf+s7alhcdNLkVJHDzUJIG6QN0gZpg7QFd8GUeWXX/eLgL/6msvVa+8SsxDunfMcUF1sAAKjHNeexX+wT235XzfCE5G7bPasSrzmcXYIxCKQN0gZpg7RB2so40SWmmBC/fXye95/hmLmbEy+oAAAA/IDmMlMqPafUq1i2c7/3n2NgRi+uOZA2SBukrVImYHc1S9bowhmfh0Zpixvv+GBQnyUulpRuefRZd3Q/F1JdAACg+msOXW/ofCwLW1Jao8/ExZJSMLfdvap7zYG8AQCKBpG2Blw0VVG1TXec1Z1fVkcmvKcljjjxA5gbBwAAJREvGpImPbXjrz8ffWaeiwdKGd/QGHZYINKmApE2TZAeCWnz4sJJFw5KTWFCSHssgvEnfaxbDIW2C44dAABwOniOfsopkCFG01wKHINrDqQN0gZpcwXSI2sEXSxZ0l5++nox/MpP6beN3y5URGXxuSP/Puf0LyCdBQAAHMoaQZG0IdGAiJoO//E/d//Z1+lPiggcACAvaK5dkwsnPVjYKKI2Imwgzv929Hej7UMP3m5Jk+MBAACMZltHQuLCBtT03f3taPvsOfXcMdsNDb/twbYDTWRCyF/YJheaUJVKbmr6oy28vf7byxeMupAiAgcAAKNR9UuDrOmz5/We7vaaN+/CUVMXUDTL/FiMN0gHoAkg0hYgdLKXhY0jR8AOjr5RPzq+IKQ1dAUAgKZdcxiaq0byAWGzh6NvlDJJ13JkfJgBYQNNJdhIW1PvTLFMhFim33do7hvJW7x9ACJvAICmwlkdC+57XEw9cw42iEOGTuqP5O3yt70p3v0Hb42uOah4DABIIrSKO8P8jyYOpA889XEcsWV+OTryBnEDADSNKPIz49zmVoCsAJY3XHOybyQQAwMDqB6ZMV5G9chsQqoeifRITy+WlI7CKSkXnXMyhK2KM94rP+2mTSJlEgBQV+LnttueHx+l8EHYymXDr8Z10ybl4mJgNJgDCJoKSv57ePHkO2xv/HRlW9b+AmmQFcNpk9SwG6WbAQB1gSIWJAZ8zSFZA9XDaZO3XXuhmDdvG6JuAABIm0/wHTU6OQ+/ukscceIHUFzEM974h1a0Ty5ZNYALKQAgaPgG4dKlkDVfiaKd0b7qxVy3dFqdBwCQNo++lLW9eLKwcRokhM1fHlk+RVDTckwaBwCEfM0hIGz+w8VKpkx5K24WAtBgMKetQmjumnzxXHXte7FRAoLEmqQNc90AAKHIGp+vTj5zjpi3ZDU2SiDwfDfMrx4h3qcWgCaA9MgKkScZI7IWJovP3d5+zEN7AABAMFCvNRQZCRM56kb9ylCUA4DmgEhbBcTvlEHYwof3IRqkAgB8vuZQhA3CFjYcdUO0qcsKbAIAaQOFwNGYTXecBWGrmbhtbO9TpK4AAHyCIjLRT4rS3Pc4Nkhd9mt7f8anWQAA6gvSIyuATrCQtXrCvd1oHyN1BQDgw/WGB/igflCFycsnDbf38+Qmp+dvwZEAmkBIXeSH5f8I7eSEdMjmMfHsb47quwcAAGVfcygdEtG1ZjD7F1uiyFsTrjmd47tHGhv24AgYO2Y+9uH7sCUy+M2lnwzGiZAeWTBUbIQvnrNPPxbC1iCofcMru+6P9r9cdAYAAIoczMrRNQhbc6Cm3LKwN4Qt2POgKUDaCoYLU9D8tY13fBAbpGEc/MXfRKKOeQcAgKKRbw4hHbKZ0H6n6GqDbhY+gb0+hhY2QT3BnLYSQHQN0DFwzNzNSJcEABQG3ySEsDUbiq7ueWZr+3iYG/03rjmNA9U0a0pIkbbg8pVRcASo5B0RNwCAa1l7z/nzIGygy9Qz53SPBVxzAIC0gYSL59ZH/wrCBjLFDfPcAAB5oXPJntd7IGxASQPEDVEl0BhCi151K0j6GO5HhUigyyWr9nalDakrAIA815wF9z0eRVYASGJgRm+trjeoHqk3Vkb1yGxQPbKB8FwCCBvQ4ZHlU0RfX98Y2QcAgCzkqsQQNqADRdxI2JDlAUC4oBCJA+SS/qgQCUzEbeLZr3VLdCPiBgDQAQVHgA23PT++K26bNz/WvXEIAAgDRNpyQnesSNYgbMAG6uXGsoaIGwBAR9hOlopMAGAjbnQcyRlCAABIWyMuoASEDUDcAABF03f3t9EwG+QWN4qy0U1npEqCpjP5o5dA2poAV4iEsAEX4ha/EQAAAPHBNgCu5B8AEBaQNktoYL3pjrOwIYAz6AYA5rUBAFTQTcINn5yLDQGcgRRbAITY961HIG11h1IKzjn9GGwI4BSKuNEEcQAAYD694rboJ9IigWuGTurHRgAA0lZfVl37XpT1B4WKGyaJgzpz9dWfEps2bcKG0IAaZ29YdyuiIqA4cfvdyFAQ89sA8Bs01zbgttsGxMDAQJQWiSgbKJq1T8yKLqKIvOlBErBx44gIXHzxfDF//nxslEAETubee7+CjdKBCxNB2EDRzP7FluhGYSgp+rGiXSvbjxb24tixMpprZ7P/W49wiqT3TgRpMzxJoLQ/KIsJ72mJI078QGXHu9dCu/YLYvfu3aN+N23aNLF48eewcWokcExTJZyuORA2UBZLTzkYTM9QSBukzSW/ufSTQTgRmmtr8sZPV0Y/IWygtGPuH1rdRqh0B7SJETc5epYEIjP1gfdlfL/Tv1XHweLFi9uy/q5abot5S1ZD2ECpcHXSUMQNgKaBSJsmXN4fgLI5Zu7m6CdJG/XWqStJURaIWrNRRVXTqENUjgbPVCkShUdAFQzM6K1knGU6JpNApC1hrIxIWzZIj6yZtEHYgC/iVoe7nzrRMxV1jqoA92IfsswhLRJUyeVve1N8+v/499G/fc3wiEnbee3HFuw5SJsNndRISFvo0kYpaY8snyJuf/A5sWTBqTiyQWWMP+lj4snn3xbURPHdu38m1q5dm2sZKCgCihA4xsd5kBA24AMUbaNrDRXD8jHDIyZtPdhjkDZIW8OljU8KiLIBH7hk1V5v73raRs+SQPojKFvgfLhZQNecvmuXi75rbsJOBd6Im49A2iBtBYgbpC1UaaMTwpI/OhURNuAVlCZZ5UXUtZxB1EAox2fRxyjK+wPfmDppWHz61MleihukDdIGaYO0dU8GiK4BL7+wR75bHH3WHaVcRIseAEPUQJGYFjCxxUVUDimRwFd8bQMAacseK0+cfpo44uYbsDVqJG0o+R+D5gwB4O2Z+JWfdtsAuLqIliFnMigoAso5zg7NVXOdPimT1I5A94YEfZcXoEok8BSqZErXmqa2nQmZidOnYSPUDEhbDJp0C4DPHHjq49YTw8uKPsRBQRGQdeNAR45CQiWKSd+DqWfOwUEAvGXDr8ZhbATqzpYQVjKkkHKr/VjB/1FEqJ7uJNGJCamRwHeeev5t4tzL/kvqIDi0QW4doGqEplFE7CdwwoIbxKSTcVcc+Mu2ay/0KtKG9MhUMKfNgJCqRyLSJnHO6ceKs09B4RHgP2ef8qvoJ91oOPHEk7BBPIGimFVEMkHYvPjgmjG/O3rOJeLovouxcYAX9N397fb/H8SGAADSVj2Hio9A2oDfPLp9knj0x5OEuP9TEDYAagiEDQAAQJxg0yMpTO+q4SMJ28tPXx8VeQAgJCae/c3o+P3BD36Uu5E1AKB83nHTV7ERQDDM/sUWcdttA5WnSiI9MhWkRxpwYNdu8eottwdxHAUbaaO0MBfz2uiLTyef4Vf+AkcuCO9k89THo+P3/e8/Q/l9wNy20VAhiCxQMCU8QihkwkVI6Jrz03/+l6i4AwCh0TPjXLFt20VetgEAwIY3dj0bzLoiPbLNWeMhbCBcOOKsuojSIFElIUWWQM8atALgmrTjquwbF1SMRm43IMPRAQgbCJVtv+vptp2hiNvSpcuwUQAoiWDTI4m8d3mihqbLlonF527HkQCC5pJVe6PKp3m+E2UObtGrDRRNGTcmTG9E0DXnsV/siwa+AITK1EnDYupzTzjLeLIdv3VY2RkfgkMgPdKAkKpH9oR6ILqQNrpLBGEDdYDntrn4XpQ9+NVtQgxAVcdqWvTM5HozMDAglu3cjx0FgmfpKQejaw5lelQxv02SNtwBgbRB2pogbYcqRgIQPsfM3VyItKkoKioHgQNVi1qRabxDvxuHKBuoBRRt+/Spk0u75kDaIG2QtgZLG6JsoG48ffA/RekqVV1EibVrv+CkT5mLyAaoLy6Os7LnWNJ3c6TXFQD1YGBGL6TNT1rtx4rJH71E9LYfoD7SFmwhEpqLlutkM0DShigbqA9UUIdSVWhuW1WoRMsmKkcDco6goIAJsD2ODh2X1c6h5AFmH3YjqBE0P3PgsrlVV5JsCcxpAw2hkdUj6QQz+/RjsfdB7aBKXlSO2SeSKljqDsLpOfw8pE82D5P0R58FH3PZQN2gVN8qbxICAGkLaHCah6Gf/AZ7H9QObl8RQg8dlczt3v2z1Cbh8gAeAtdsUcP+B6B6qOfgu//grVWuAlcVb2FvAEibPzj5QvJdIRQgAXUl5IanlMKmGoyronIQuGaIWujpsdLcGwBqB/UcpGsOerb5B+az1Y9g+7TZDkz5AgppA7X9Uh/5bnH0WXcELW+2A30UMAkLWcbruu+ifqBIjQQ1hsv/l3nNid0M2dJ+nIc9MXq8fMTNS8TE6dOwNTLY/61HxL72Q6B6pFOcVI5EmX/QBNY+Mauxdz1ZBFDAxO991JR9A2kDTYAqSVYkbT2d8SGqSMakDdUj9elUkET1SABA+TQ5TSWp8Anwax81RdhOPnMOdjioPU3I7AiIKCvtwK7dohfbolaMa9KHpQvopjvOwl4HtefAUx/HRgDAAy6/73FsBFB79ryOQJd344Bdz2IjaCD1aYO0+cY5px+DIxQ0AhRAAAAAUAZUkATXHAAgbU6gykYAQNwAAGV99xYgygYaRkV92xDmA5C2OknYwMAACpCARoHjHYBqmYr5bKBB0PzNefMuwoYAANI2moru5gAALDl44yJsBAAAqCk0f3PZMvRqA6Aogi35T5hUK0Kpf9BELlm1V2ze/FgjP/ubD60/9O8N63EweMC4yxce+vdlC2v9Wa/5mycRaQONo6zS/7GS/63OA8TGy8c+fB+2RgYh9WlrRMl/VI0ETeWR5VO8Wp83Pny+mPDo91IlC4JVY5He4F6kWQR9kkD0ZgMAgDCg1gihEIq09eddAKpGAlA9NMAmcQPAtQiqJLAKoUPRK9BkRm5WHCzzLVvY6sWIzMTp05R/oxL5R9y8JPHv4X3WcFoj1F7aUD0PAI+krT145sF1UsQtdYCOaFzjJL9s6coLFb0CAIBQkfuWxdMr+W91EbbQCEXaVti+kHKrIW6gydDxX8YcA+2TTlvWKNo2vHOH6Jkx01j6yhjEy/Phur9ruCjK89Hi+8N3qAjO+NXrSnkv+q7d9vx4nHgAAEFCokaRtldvuT2SNBa3V29ZE/2kKBuAtBUGCpAA4ONA+jqraFspgnJZuIICRpM2j7IIosrGJ/Vjw4PGUsaNQqpSOTAwwEVIgGMokkayRtJGj4nTT+umESLKVuHYpO4fEPMLQNOhmxa+RZt5EI35baBOwkagTxVoOtSvrei2TEuXorVAGZC4UWSNhQ3VKCFthYL5BQAIr9IjmfGr74S4gVoJGwBgpF/b0FCpvXS3YKvbw9E0fsShNEn5uQDSVotBKAC+QhFn36LO8nw2NN4GrqC5kiRsqjl4ZdB37XLsBNB4SoyErYC05RM21e+4DL48j42jbBA3SBsAoEAWn7vdy6gzR0KGd27HTgJOhI3mSkYXt4rmIPZdcxN2BAAgGGEjGZMfkz96SRRdI3GLz2NDeiSkzQrdqAGaagMQBkiTBK6Eraq0SMxnA6AzRiu3gmoLW9wdvW1po8gap0WqRA3RNkhbIWKHptoAjOBrSrE8wIa4ARsovbZqYSOKLr4AQCjseWYrNkJ1rKT/o4hZFknPSRM2neUCSJsxKEICQBhwURKIG7ARNk6vrVLYUKkYgENMPXMONkIA7PvWI2N+x1E09GODtNnSg4skAPUl3mRb1dwagDRh65kxCxsEAAA04SgaFx2Rhc1U9ACkDQDgEN96tcWRoyRvboC0AX1hI8avXlfp+lBq5MmILgDQBXM8w4BSIePl/qmZNv9eRi5eAiBtRsye3YeTBQCaUJNt35GjJUiTBLrC5kM/NpI2pIQBcIjNmx/DRvAcki8SNIbmq4001L6h+/u0Hm6gXCaEvPJ9fX2pF1AAQFhQtESWNTRIBiEIW/eahHL/AHS5bdOTYun8c7AhPIcELe33sqyR1PWiEEllID0SgCZdRAOYBxofhCPiBhgq6z86JfJObBQAfGXGHNxAr4aWy4XJPdxqLmwt31cwWGlbunRZ5nOW/NGp+OoCIBFqRVUUJgEEl/Vn4gVsqgJFsQBQg6kq1YGCIXpILQxWQNrcMGzzoiULIG0AxAnhzmc82obCJCAecUXaLACeX2vuubWst1qBrQ1sCSl6OAG7qzyOmbs5+mlaEIJfp4Pusk3XJWkdZp9+rNh4xwe11+/i6/9enDPzGG2hzlrPvNsm6fUUpTWR/id/8lsx//qnc+2TskibC+qbuGF+GwhB2HyLYA/M6LV+7bKd+62WI79OZ910n58ENW9+8JNzR5/brl0+Zl6h6ftlPT/vNkl6vWrdbfdz3m3rTNruXoWTFwCQNuBCHl0w9JPfaAsgP49e43sU9PavPxc9TD6X75BY1mHwDnGDsIEwySOTOssgSQi1GAytO0tOlnS52I4A+Mr+bz0iJkw/TUycPg0bownS5ns/KluKiNiQcJgsVxWBYmkxWZbp+xa9beKvv/3BQ9KWtq6ysPleUv+c048Ry5YtC+qYj0fbIG7NFjaf8SW6kbYutlGuIj4brYvJcuOisuC+xyttsZB3m6RF4dK2DUUYfTzmVFD0sOBo22Dn50qcLUfR8nGlqAplWn+30S0FRubjHXHzEsibRG2rR1LaHkiWDFPBSCvqIi9LJ+q06Y6ztJ9bFSSmJtsohB5o0WBgYCC4ogkqQUNhkmYKm8+yviGWqgfcCGNc2Oj19KhjTzx52yTNB+OUUN+FLZK2a24q+kbhE/hm1YNXb1nT/Tf1h+PiINTgu0S8l//aShul4AEzkcuDibRQxMfle5cBRd6AP1RRmIRkN0t4KcqvI8VJ2QD0e51H/Pk270UFaZKWC2Ez5wUpAgLMZSwJWV5CEJXconPt8pHPjflgOrSwCerBgV3PRj+5sXdvp8k3gabeNZG2tMERyv0nyxkLVpXRIfm9IUTlotMuwzdUA/ayU+coSqlTcCLrOSxHVZbCpnWg96e74Hv3vhY9fEmdDVHYmiIUeeWMt5HJttKd59U0QonsllSkB/IWMCxlFGHDTYAaS1saSI80g6o6uhBCG3HjuWM+k1U4hT5/CIU+Xtl1f7DHqA/iFg0iE1ommESqSJBUy2GBkh+q37uAliMLvA8yf/DGRWN+1zNjVhDHZ4nlzRsjH03cpiypHHGLc3InLZQiuyGIm6vzFTBCqwUCyVJWFIufww85jTGPoKmgCFuctDlwTSToQiR0BydpoEHl10OZZ6SLTkQqSS5YyuLbhP6bhMNVOqnpNuf3z1uYJM+2ySOivP58zNlsg1K/M7cNiOV3fyzY7wAN4Id3bh8jbkVHYjiqT+0SKEKVNBCh36fJG/+Nzlt0/iJxK7sFg69zGod37hizb4nxq9fhSh2AkCZVbdyQMAeL/psicGlppS5TBF0LYJ5tkoRcZCTptZff93g3cknbjv5t0y4A1JqVwkHvOpVgURojiZtKsPK8R5VRtpDSL2tb8r+OkTadiFSSmOhIGYmdSc81fg0v21ZWqDAJCU8eccuzbbKELWudZHGTX+ujvIXecJ4G8KroGkVoihzck2BRdIxkSyVlJqmOLHxZAlgULIz0OXy6C37wxuvGXqACqhJa50GzjjwlfX6duX4kdiQjictOiDq5/gxlbRPlOSZWbCUN+rvcp47bBVRdURPUByq7z8jRLhIcnn9mCi0nKbrnSgLrTm2lzVQ+QsBWAjjKRiKrikjR/D+SHtNom6ty9/HCJDbLciVIcpNskkl53XTePy5vvogb7ffQhU0eyMfFTRWhKUJ2mLjwUMRM/m+VEMXFbvPmx5wV/zBdDgkjFyJhGa2SUOexNQXb+WQcZaOUPlVkikvCl1HExbS5dlHbJK+wMSRn9FzariyQJHG0rdMEGAAd9nWkLZ6eyOJ1YNduq1L8/Pr474AetZ3ThuIWh2AZo5/cNDr+sNluRfVZyzu/Lg8kaRylZXkz/RymLRBK+T7Qfm7v2/EnfawWx/S4yxdqDfyLIC5jSXPc4sTFzla4XEDCyOvCUTefhE21f0F4sIzRT44GxR/d74dC6nj+Vt0rKeYRwKisvvT6hlUxbeFb5h45ypZEnlL8JGnyIwsu/w8Cl7bQGgVXKa8kIiwUSQ8e3NvIlsu2AVW3a5CjtLafC6mRBZ+4LluoLQBFIVeBlGVMJWYsdkWV2FcVMNEpWiI/pwpxS9pfSfsXhANL2MmdiFDaI0nMmhQxWtD5rLqRvjTxs12GS3xYB5AtTypJS4qyVUUvpK0e0gY0pK0jYSbpoqZVEIsQt6ojVC6jZYj6FkNS+pxrcVPJjOlcsHh5/bhUVd0jrYobYEn7CWmRNZG2joSZiNeelChR3SWA0h3zipuLuX+uJRT4D0maXCGyaYQUyatveuTXMVC2lS+btECa/+VKtjg9sS7iVqcIVyjipiodX4TUmBTzSJo35kMxkJJ6KXWhSpEQtvqyxzBFj6NEDypK2PsWQSpa3Dgl1Oaz+pRGioIoYZAUTfMlylaGSPZC2qql7BLavlJmCXqaC8YNzfPKlk9FZGzFrcp5ealf+JrMacuWAreFSVTClSVbHD3TjaJVFW3jAik0z60sVJUiQwfpYId4MKHMvy1xcatz/zY5MukiVbLmrMC3TckWU3EznWdWlrARR9y8BHu0Qy2rR3JlNF/JGvwnSZZu3zDCttFzUvl93ZL6T+74bTQnLW/lxHgZ/bzbNI+8yusif654RUb67/h2qluvQC9PYopqkkQZ/duSxC1+DtKZW1aWtLlI98wD0iLrKaQsCnssC2FQOh3JHr2XSjq4rxsRL2JSRZ8yk21iI128fHl70LaVI1hy5Uh5O/oArVuR+8TXfpMhSpspeaVOp3okPweVJUdTy0hb1eWrfcA2yqZb4j4Jl1Eyn4RHtS4kaNwYnB6ysHHhF1CeuJkIggsxS0Ouzqj7+rSG3Wmv0RFC1Wt0i5VA2IAJtlE2nXQ6Llxycuy5JC4kN3WKdiZtP/6cUcQxJmz0Gl/SEktO1Wzhm1ceVO7flbCpfgdhS6YnkPUcHnNCS+ktRHe4KeUHg2YARuAI4cSzv1nbz0jzpJLS7iAF1ZMkbONX3yl6ZswM+rNx9LJBaWkApEtbJ9K29JSDhSyfIm3SXNyVEDf1uNm1+JCwUbl/Slk07dNGVSqp6MnE6aeNaqYtS1pVwtZ5X++dKNhIW9rE+aGhbfi6AtAw0gb+rguTAHOhttlvAIAwKTtdFRQPCxth01ibWwnIwiYLWlXCptOXzhdqOaftUARuO75lADSIpPltrguTADMQAQUAAH+RUxRVUTRZ2IqQKo6yISUyndqW/Cdxsy3GAUDd4MqeTRE3FWU23gbZ271OwkbzAqvodQeAj2zozGvsO2oYGyMwYSNIzuTfuRS2tJ5oVQnbvoAibbWVNppjgF5tAIytctkExl2+EOLmsbD1zJhVu8+KAlgAjMCpkbOPerOw94hNkUHp/5zCRtE1LvdPc84OydqaQiNsVSOlRq4MYX2DTY/MuqtZZgltAEKg58h3N0faLlso3tywPlEkkJZXPGnzCMevXle7z0vFr/ru/jZ2PGg8VEEURXnCgaJfcjokzTmTZc2lsO3rFCMxBWmTnbENNgEA9YYjzhPe3aybkWlihsIkxZM0j7CuwkxVi+vc9BkAn4jduN+CLTL69Gvy5F5FyqJcLKQhwtQKYlyDYxsAUGdxQ2GS8mliPzbO7kDVPACKh9KRpRTJ87BFzMmqmmhT1j8NRMvyMy7kLywAAGSe5Eqe30b9g8pOzab35IfJOtJD9zV5ha3uuN6OAABQJS6FDbghlEgbTRC0yu2iCpLnnH4M9jQATZW2Eua3xSWNUncoXa6vr2/U3ykak7WctOeo/h5/b777TO+9efNjo/5G60Rzr+LPd3UTLK0fW93nEcbu/APQSJAi7BcUTetNqdjIzzGWh+mnQeogbe6Zf/3T4rePz8OeBqDJJ7qENEkX4qYrZEVCkiiLl0rOCPodiRzLpGua3I8NkTYA2ueeu1eJvmuXi6WnHCzj7axv6Dfm2tepBJmGTWGQyR9FJA7SBgBwysXX/330c/xJH8PJLkXcKELUM2NmkMKmIk3KihK2JpX3V8GRNupRdfl9j+PkAxrLyLzOUqStBWlLJ02sKAKXFYWrGmo78MauZwtbT1quJK0t4XlBklpXj4ynBgHQNIZ+8puosfY4SNuIvK6+U/n7pAhRGhTN8lHY5HVToYrA5aVp5f3TeOGZrfiigcZSQan/ldjqYUA94VSpmPS7eINvhoSt6ObXkz0X18ZIG99RpnltADSVpjXWTiMtmmZaQKMI+XEBRf9o3ZJkkoTOdaGUppX3T8JHgQegTAZm9GIjgBBpQdo8ETea1wYAAFkiEXrlQ1nGVGJGUsFiwdUj85K0zZKqdgIA6gkVIaH5bH1HDWNjgHDGBCPz/oJIs629tCFFEjSV2x98Tsw+/VjMZzMUt5Abb7OUyWKW9Dw+N+YRtzTJpaqdTYS2K6INoJHSRkVIrrlJzD7qzTLftoUt7x5KWdxfcFqiL4RUUCXYQiRUqQu92gBIkbavPxdVTsV8NjU0v001l0238TY3U/ZZ4NLWj7IQqOqkbZn6Jpf3T6OoQi8AAFAkqnll8nwyNMeunlAiba3cA9gHn8PeBgB0cTW/rSxxSysuYkueG19JxVuSir0AAOrLHhTgCZZXb1kzRtioOEe8QAc9h6o5AkhbodJG6SqUJgZAU8BNCj3yzm+T0xBd9elKkkDTwic6MmkrnGnbxqZ1AgAgbB785Fyx4L7Hy+rPBhxBEnZg17PRvymSxg9uByD/bkTwboe4VUhPQNLWnSRIKT1019lkvtqBpz6OvQ0awzFzN0epkRPP/iY2Rk4J0Un1S2pmnTW3TH6OjkipqhPqPj9tfpsJbz60Xry5Yb31tmoCdDwMndSPDQEaR1nSRjfJBgYGerDFlXQrwWSlNHKETTf10fT5qtfaUHRqZmfdVgr0aSvuomjC0wf/E77GoDGQsAF90mQjbe4WQ/OY5CIgcjEQFqOkh0qi5N/TTaqk55osW/f9M6UNwqZ1PLji5W0bsUGB3+Oxe24tXw5R0yA3XGjERIj4uU0pUuLdWKVJF9EDT/0F9jgAQEnPjFnKIiQ0d6sKIfGx51foLRFKHVSeclDc9vx449f9/NY/HvXf77jpq9iYwG9p61SNRKn/sMjTtJpe22vYlDqAQiYtSFsB2FY7A6BJTHhPCxvBgPGr1yVKCf2+6ZEkVIt0D0XRXt6KO9agHpRc6j8+2MYFD9R/XNekD8vzfACoM1SEZMmCU0XPEdOxMUxPiG35gLipSaoWCWFLhvq1Ldu5v/vf8ShaFoiyAQBAseSZa1c2ocxpc9ap/Mmf/BZHKKi3tH0dlSPzilsSOvPb6gjSIs3ZtGmTuPTSyyJR4wcAdeTkM+eIy9/2ZpWr0MJeAI0YnwSynitdidv8659GtA3UFlSNdINv89tCFNymcfXVn3K6vBMW3ICNCryHo8lTJ6HUf2gccfOSqIS/7WsBpC2Jlgtpo2IkRTSoBQDUC8xvG/15IWyjoSjaxo2bCn2PSSdPwxcReI+c/gu8QSvQMXH6yDmG0gNNS/7zawGkrTCorxv1KsLcNlBHKPWXjuueI9+NjeHi5Jgyv+3gjYsisXNNp/dQ9G9V9Uhu4M3PoXPa0NA2ZXEm+lve0vNIi6yGXggbCACOsqGhdriQrJGI0WNyp6G2CmqozVE52yqQPvdpg7QVCA1EbAcjNJBRNcEFIHQ49XfCu1dgYxQsbqrUyTToZpF83rKpgKtqjp12LiOZc9kvLL5dGv1dmz8/emRhG5F7O1IjQQAgyuYtLWGQncZpklTGP6sNQJ60yMkpQnhg17OJfweHCKmbfLcBCDWbzdNYkQc/iLaBOoL5bI5PPDt3GFVOpPMLnaNkMZOjXr988cX2f28Wi677rPju97YUvv4PrP+aWN9+pA6+OudUiuTxuRVpke645JI/FMcff7z281E1EoQCFSCZOqma/mztc20P9kD6mNkkQpUVCSsq2rW/I4tVRdOkz+398RSktBF5G8/SwArSBorg2vuPGvO7u6/6XaHviQIkxZKWJnj01u+P+d3MWbPEunV3ef2ZVDLH59Uts88Us4+cAmlzgGmBEggbCIkqUyMhbYm0RCfSFkJaYV5p0027TEr/DEnaJjT1iKY7yxdf/1di4x0fxNcbOIUELS5uKpH78HtfFx+e9To2WACkzW+78eQTxeoXfikWLrxSXNF+hMIVivXlLISX53wAwlaBsAEQAjyXre+oYWwMUDlNmu/WWGmjFCCbeSUAuOLRH0+KHi5kDlG2YonSBhPEbUlb2v7d/Rtq8TkpXfOMlno+1X+7caXow6FQqLAhygZCgOeyzT7qTWyMgKk6LRGYM67pG+D2B9GIGLgnTzokiRxF5uTHXY8djo1asqRR1IkfdIOHfv7Ne89SPj9JdOrEO975zmgboG1KfmGDnIFQ2fPM1uhnVfPYANAV0viDCp6EzoQm71Sav0GDkCULTsURDrzmZ7+aoEyx/Id/2Cm2fuEkRNkcwemBPLeLZG1M2uOPn1a+9l1f+yvxsyv/NOjPnySfP2qtoQoq3cIpVEzltGnvGnUuBdnCNm3aNLFy5QpxzZyx8yrQTBuEwIOfnBtF2qgACfCWRpeQTp7jFn5UsfGRNhpsUH8rAFxTdPERSqMkaQNuZI2FjcTk+8/8QFzwoQujf8fnfUUCo+Dw5/8x6G1A0pkobDF+2RE4enzjG9+Mth33kGsqu3f/LFXY7r33K2Lx4s+Jx36xT7y8dWxZbTTTBr6z7Z5bI2FDlA34LGwkZixn/O+6pICOwy4W4vavI0US+AmJGcmf6vFHS/4r5rLlGYBs2zZK1ljYdEgSt5DTJG2l87g/OD7abiS5vD1Z4JoicmvXfqH9WJsqbIxqHtDRc9CfCARwzrx7VfTTwyhbC3sHNIEJTd8ANHB77MkXxJa//JA45/RjcEQAp6gqSWY9HxSLqkm1Tb80EjeVpNHvkqTOV1LTIg3g7fivr+/vbmdKMa1z+mTW/DVZ2Pj4u/TSy0ZLW9/F+GICr9nQSYv0pWKk6jzedPZ/aWp/75/vMb6Y6ZbMl0kqn+8rHIGDtAUONbxFs23gCyR4OuKGvmzmxAtohFaiv2yeu/LT1q99y6TeSOBOPPGEaO5bfK5gE4QtLmsMbQO0AgCh8UKnAImnFSNpDlcLwmYubGWLk+3fdYVLfh7920ZIfaaxzbXj0KBi9unHom8bKEzGTMgSN5qHSZFhSJs+8+ZdFImbTVQtDVdRqqooY/2PmDJFnHnm+wo7f4cibKrXopIk8B3uy1ZlI23VmE0aww4HNp6N098Rz37XC06TnbJL/tP72VJkVA/NtQNl6Ce/wUYA3kheUr82RNnML+4zZ80S69bdVcjyQ06TnPL8z0sRzlf37o1kmeWN9knI4pZH2AAIjZPPnIONUCxbOtIm9v96tvVCbl2zR6xas2el8LR6ZADplP2dfQFp8x0u/88DYgBcYjq3jeDm23LU7eLr/z46Psef9DFs1ARBk2WAqkC6jqyZiJvvnPq1vxzzu9dOeWdh78fyRmmToaZMJgnb4sWLxTSpDYIODz/8kFhw4UIxFYNi4Ck+RtkU9NRgU5/Xfgz2HjfUn0fcQHKapcY8PO+lDdUjJTZvfgwbAZQuc9ddlD5olWWPo8HjIG1jZE2uVEiyRo+q8Vnkkkr8l9FrjlsG0Dk3pIbdScJG0TVTYWOojDoAPuJzif9ly5bVcZOTuG1pi5vVi1et2UM/Wu3HyiYL28Tpp40q9c+PkAqnQNo0oKIkBPq2gaIELc6j2yeJU9/2RuYcNhK32x98DmmRCcJG0ZqlS5d1e6xVQWhtAFQl/stO5+SCJSTcPleDS+vBZpsOSZE5Om65wAMA3kmbvyX+60wucfNdqMp43RE3W11zt0DaAoQuovOvfxobApQCpT/KUveutsAl8cKBM8X/2DcTG40HFJ0+a3SzZe/evV4M+kMvPlIVrZWfj+TNxybdST3YSLpshG3Tpk3RT47M0fFLKWgA+AQdk33XLvc9LRLiBkZBUTZTOoVYzoO0BQzNbUPEDbgmK6L22YteS33Oum+8gHLhYiS6RtUgKUWGBvz//dndpcxd00FVKj+E+W4+CCftw9mz+7yJutF3bffu3WN+nycdcuPGTeLii+d3/5vT8iFuwBe4J9vl1/mbgkj9HwOjJT2KFjetiyGlC9pUjsxTRj9PBUkdKMpWtzL/kLYMKNpGdz8p4gZxA1XJXVrUrcniJg/oH9282b/zxynvUP4+aQ5Z2agE0qcIIadM0n6uUt5cp0PKzJ8/f9R/Q9yAT3DKbgBpka2ANuuK5TdMjR5ipEWBzqM/kitzcdtSxAcgGWIhshWjfYbSZvo+8vrFH0ULYxmgemQCND9m27aLInGrczVJmlOlKisPihUynUqSFHWjiO+ll16WOKhsWnlxuWCFL5E1Fapqkqo5ZCAZ2r/f/c63K2kPoBI2m+qQutBNQnrQ8b2nPWBGNUlQFXTjYMF9jyMtsgBuumHqqJ+hEBensvq62eDzurkAkbaUiygPFKjMem2lTZpTBfyCo7xp6ZJNibjRYJbmOlFKpO/CJotbnKrTJH2PssW54EMXdqNuVQpbnnRI1bJUULSNrjsPfnIuTn414ue3/nFQwkYsne9/yflO9cgVOMKKlTVZ2LgKY9lCNbkGVR8hbSXKW12bbpv2DQPuyJrbRnCUl6pF0kAvabBHg0wqllD37yHNYaAm2SEIG6Oa35bU0LpoVO+rWj8fYXFjaS9b2MqCxI1uFiJNEsJWNhs6Nwt8LfEfOK1QVvTArt3OZU0lgybPsynVT6mQ/DnoM2nuI+9vAkDaNC+ilKYGQBFQimocbvIeL++fNICkYgl1jrrRgJ0G7uvW3RXUeqvmt6kaWpeB6n2T5t/5Km7f+MY3C4m60U2PqoWNoYgyKkqCsqF5bAE00e5CU1gCYoXvDbNZcl695fZRsuaaI25eoiVur95inwFCy6a5cyyb9Jk0RDGIqC2kTfMiWmdxQ8StGripdjxFlY6zTXecJSa8p6V8HQ0kaX6NijqJGxeiYGELFR/SJFVRtlDaE8hwlVA6J7s61lUVIqdNm1bZfNGR+dTbovQviFs98D3iRsdZSMJWJ6jIiO0jhZbu+5McseQQcmPqIpg4fdoouUqSrgO7nrUSR3otiaH8Os1lBNGQHNKmeREl6iRuqugOKJdTFdUhWdjOOf0Y0XPE9MTX0vyatHTJOggbE7Kw+SJI8Sjba6e8M+jtSXPd4seJrbDFoXL8ixd/rtLPR9caErfo5z234mQJUYOwORAUj+nhx/4vTT1P/u+Uh9j65CvdBdy6Zo+xeMhyNLlT/t+yMbURskSpqjwaylaqGMrLyoi2IdJWR+juZx3aAKAAiR9wtI2g42r26cdGwhZPi0xipEDCNOVgNNR5bjwQX3fnXbUQtiRRKivapoqy/ezKPw1bgn/4Q6Xg65KWDhkvx18V3AbgL1cuhbiBQoUtgNL+jaAtbP29f75H96LXM/eSnd3/WDUibUYCKxf42FdyOfy0aF5RkT6bxtuQtsChqBsViKgbhadIvnAAB48COdpGx9XGOz6oLWwMRQVUUbeQ57mRrM2cOatW+1olSmUUJYlH2UJMi4zzw460RcfJrFmRuFHKpA5pDbN9hIpCnPz+PpwsK+Sk57bnXsbL2zZ6J2x91y7vHmOBQpGlc0NdeTk6ZihszHmWzbcjervRtUPzzAwKdziVN/mRB/osqojaSNqk+kZpSP3bIG0W0B3QS1btDXb9n/tVBe35Tp4oem79NQ4eBdd1+rGpCo+YUId0ydDnr2URF6aii5K8fcvf1f77Q8VpKCpL1UWzom5FNswuErQBqIbr/2zEB35xqtkNJJWgvbzVn4EhV4rsu+amOsxj6xeBpkhydMxS2IjoNXLEzQZKJ5SFiQt35CkGUhWcGhlPuWQxVbEvIGnrCWhfjLoVVHazVdXgklLZKDISGklRNZ0y9LkPuLa4jf/CeeKN3+4UYAQXwhby4JQiJI9u3ix2bN9ea2Hrnjue//koWaO0yaLSFeMpmHWIst37lZFj+H3ve584o/2QueD8fuX1gdIhVdG1EIRNvuZQKhsoT9bu+PITVq9Pms/2jpu+Wvlno+btdBOgDoVH2t8JilKt6MjLeZ6u5uDyG6b2qxpqU5SM5rBZCptqfMxj+lZnu1hHrnxpqE1RP4qEFTnXLvZZvfYiRNosoUEB9W+rU+PtMoqTDN90nDj4uUEx5fjP4yAqSNjSBqK+Rd1oIEoRkqYIW3TuiJXZP/z5fyxMDmVCLz4yRkhjwkbwMSRH3JLSIUMSNr7moJpk8bJGD4qsPfXhq2r5GesibDH6fV43lbB1xS2/sBUiGvFUxXiRkLKEjaJ+XCwFQNqciFttKkoWVJykZ9u+MeL22meuaXy6ZFHCJg9IVa0BXBYpySOBcqPkpggbE494FVGUJJ56GXrxkeiY/kq2ZNGxRAWjSNzSjs+QhI3hNgAULQHuOGfz10ZF1x7+7BfF2Y/eb7Ws119Ing9UdUVJlPZvDM7m+VUlbyxsvA5Z8Lw0+pn0KHOuXlFMCGQ9Wz6LGw0OeADuO5X0ZNvalra+yaPFbcGRoufBVyJxO+qJvxcvf/vDELYC4NYA8cErFympauBK5czp0URhk8WtqAqS8ShbHdIiTTj66GPFpZdelvCdmFZ5SX9bqBDW7Nl9Yt68ueLkM+eIy+97HMPTnLCssbDl5cUH/fyu1VzYenAkj9oG/a4XzuLkQtjiy6CqjnL6o6mwETQvjQqrpM1Pm/xRdTsASFvDCE3cSj2LxKJsXU6e2BW33537QXF0g8StLGGTUYkbQb+jvlR5ypybyh9F2EjYqOofFZEAI5DAuZKrogucVIFOlC3reRR5phsZIdPX19e95vBAHOSTNVfC5iuIsAHX8uZK2EYk7dmo6AmJG/20aazNz61q7l1ZhJIe2QpB3HhAHjLOI3Fppf7b4hY92pC49b74v4spZ66uvbBRAZsyhU0WN1W65MaNm0qd6wZhO0QREbAmR9nShG2kp+G7avNZ+ZqDeW5mXHrXZ0YJG6VCxoWN0iWLouwUSQibU4YtHl5jU+7eNkWSq1HGS/xTZUcWNxthy5LCQ3IYfnok5rQ5vojSXVBfxe2uxw4v/00z+rNRtI3F7fX77xWv/eGfiKMvfLS2wkY89uQLla0Dp0uqGCnY8DOj5VGUjl+rJRRTDoewpYibi3RJOcr23JWfrsc2kpppq3jppZdShe3hhx/qpuPW7ZoDcdOHZE3uuUayZlrO3ychS4PmPdJxQWm0EDaHkvPr2cYPXyHBKbPcfVJBEU5ZzCtsWbxRg4ImkDbHUA83etAA/cmf/NardfvZr/zMhpXFjYjSJdvi1vvOy2slbJvuOKvyVhVMkritXbvWKOpmklbJPdggbGORKzvmabgdf228UmWo/DBF2kjW/nbTpsS/X/2pT0XHHaflQtyaKWsm6ZC2RUh8EjaqEknC9g/f21zLfdr5Lq/o/GerhLdsLU+pAhkiNJfMF0jUaH2KEjYSVJrzBmkDY6BoWzSgvf5p78RNhyqKlajEbdI7L6tF1I2Frf/T3/FqvdLmodmkS6a9hlMigRq5smOe+Wjya5uQFpk1z42EjXnmmR9GPQHrCMRNDUXV4rJGkbWq56+pmm+7ghpnk7D95XP7aitsxNBQ9wbMypLecsVNDqXt1pHG2iur3IZ5JMZW+CanvGeeXmyU5smpkfHG2mW3KigSFCIp8CJKkQUSNx+acD/3K/93dVSYRGoDQOI2YdYZ4ugvPir2/uDG4BpyUw8/aglRdtERU3FLajzMEuaiwiRFOZpaJVIXuZokRczyRMnq1JMtScxMhI14de9e8Y1vfLO2xw+Kk4wmLmtEkbJmImIvb31EHN13sfN1YGn/6T//i5g66c2m7OqWCKDuQZxVI9JW6XrnqaRYZLNrWwGlBwlanYuRhFQmdTh+gQoBuclrlZUlTaNnd1/1OzcHWEfCqDeb6WtkqC1AdLELpMIkz197Zdf9YtxJHwtinW17WsVfF3/u95/5AYxMk7dv+bvowRJngjwfrk5RNt2qkd1teMIJ4iMf+Uji3z9w5vtre/xQRJv7Hza1JQAVGpHnrdkIm9yzTRfT+WzvuOmrzj4zp0OGNDZyOL7q6YwPix7PDpvOT6NoWkfOyh6Dd8fLWQLDUShd0eFiITZilCfiVaSIUZROmtvntRchPbJguDiJPJAPgUe3T6rsvSPBk1IlCYq6Eb6nS1I6LO9n2vehCJuOmJk25KYBJF1UFy36LE4EmrzU/+8ODUgs57Y1Wdg+Mn9+qrDxTQQ6Lus4v43bARAvtAfyTWvCHS80YiNsZZHWhNsEiq41Udh8ofe4ocRHW9go/fG8jgioHsFxoAbFPEIGkbYS4ahbFRE3m3lqLqJtNpG27msffGVM9UlKlzz8i/dE//Yt6iZLecgXz6z5bHG5Uz2fnsPHO9IizeGoma6AIco2Nh0yi+9+59tiYGCg1gNd/g7WPV0yKbpG89eopL+N/JnIHgmYTVPtvNE2Todc9tDjYun8cxp3nmwf31s6UlR0pG1w+Q1T+1Vz2kjO5Pfe/6Wp/b1/vqfqi552pI3QjbaZRuWqQm4dIDO5k0IZB5E2oIQGB1xZssyoWxWFRZycdRYcOVKgROKN7T/yMurG+/Plp68PfhA40s9qWqrUbZKq9ameu3fvXghbDjjiZhptg7Dpc8GHLhwlNnW95vDgfkMnGlM30qJrNsJmg42w5YWFjfZxE4Wtw3mdn0UX9FAKW7yYiCfCZgwXFUlLXwylmAcJmJy+KfeDS2pvUGbbg7ygEEnJcPoKDRR4oF/lXDfvOXliFKWLz3MjcaN5bixuVUXd6hJdi7N48eeinm3UAkAFNeSmx0jD7s+NibYtWvQ5CFtOaaO5bVQNMkvEeA5cnYqPuBa8973vfeKM9mPMYPvFl8QJJ7w9Oh/XNeJGn2uk3cFI364F9z0upp45J/jPlRRdY2GrKyxrtB/v+VhjZc0L5GIioQobQUVF5MqLafgeZSMBq3MhkmAjbaGXbqYLKQ8SfJ3r5lOETpVeSeL22meuif5dRdSN95tP/ddcktaIm7FpyA300I2asbTJbQOC/+wZzbRNoT5vJHbxx4YND0U30uhR54gbZXjw/Gqa/xR6a4Ck6FpowmZSvISbZRNUHRLCNopWlW8esrDJMpYmO5RaWLYMcRl/V1G+yTXo04ZImwfyRtCAgQb/55x+jNPl3/VYfQYiqogbp0ty1O2Nl3eKvc/cWIqwLfmjU8Xyu39c+2OUxC1tnltSNI4GxTZpa+AQFD2j+WpZAle3nmw/dCxtDBUqefvb3z7qdxSBu+D8/kYUcSB54+tNiK0BSNQowqbCdv5ameJlS3fuWnt/LT3loIhN8QcQNqfyVjVJc9JMobRPWhZHEusQgYO0eSRvdCF13dPtZ7+q1y5WiRvB4jbh6BmRvBWVLkm9186ZeYzXvdeqEDdQDBQ9k4uMxEn7W9NJSolUQam8dP6lSBSLTd2vN5QyGZK4qfquMUVF187Z/DXx5LwrK/3ctI/6rl0u/nLlUjF10kF8sSsYdjz+yIzEP9ZJ2KomHlFLKhyiK50sa/RIi7LRa0KZs4fqkR5CgweK4ixZcGruZalSHD/83tfFoz/WL+mfp4pkV7DmTBbDfZPdHbgKcSMmXXW1mHTln0T/fv0fHxL7/3GDk/e7/cHnop8k1f2f/k5jT6pp89ySQLQtP0nRNp0oXHA3CL5i18w973FG/dtIZJogbTIj8922eS1vZQsbv99TH74qU9pUkbaj51wSNdDWgZ6rarQtC/VIdA0oxkpljGET+7PFK0f6OF4OIbrkQtYcroPXXoRIm4dw1O32rz+XS96Seq19eJZa2kjOQqk0mRRxe/3+e6MHRd0mvfOy6JE36ibPOVy+98eNPjZ5nhuibuWiKjJCwvbclZ9u5PYwiaLpwk3gmyZuh1ImD6XghSBrRQmbCS8pqkb2npxceZdK/Mclj+ROljaq8kk99qjQiPjrz4ulS5fhBAhqSVJ0q7cGc88gbQ2D0nToZE0DCFt5SxKzSti6r/2hJjtdZJK4EZwuSVC65N4f3Cje+O1Oo+VTdI22PQ9suEl6U6Ey/1Qx0hTMbcsPpUm+62t/NabYyN5T3lGrz5kUZSvr+Gmt/Hw0v63J1x15/pSvwlbW/LWzH70/NdK2X9Eg++0LbhAvb9to9X5ygZiRQiMoNpIERYd1hwopf6Ny/Vs6D1CRrHE00EWK4oFdu8Wrt9yu/FsVETxIW0Pgu5/Lli2L5I1OUMfMvShX5O26i7JTSlXRNorYUXTOlJ5t+wrfTlniRpC8TXn/6ujfOlE3lrWR9gzNiqzZihkoR9y6A8Mtf1e7tEimiCiaCZzp0ITCJPHPTfBnnzfvwkrSJmkeGclSEkVH1+j9bdFplq2Ktv1fF5wi/umf/iduDhowNKQlbcNzzjlSJM1Ju3XNnhWr2o+mbsNYU2kt8qRbJsmaS0jY6lzyH9LmOZwawSdyqla46tr3RnOrTCtNnvq2N7Tl7k6p6iRF7GykrSyidgAvHBA9D76SKG9y1C1J3Orac80HQUO0zS3UdPulGn4uH44RSpNs2rw2lbyN3Cy8KJpP9Z7z54nLKV2vYHxPh5SxjaZF16HYnLfzz78gs70KsCOtiAg1zFY1zQbp4nXEzUvExOnTrJdBVR2pSAiAtDXiYkpRoPHLPibmzx1IbMwdj5aZpEXqyp1XJDThlsXt8C/eIybMOmNUQ24WNZLgpsgaM3/+/OhRpcwBO+rUk81H3jKpt/HbYCTT4LVu/7rZv9gSpesXFXnzRdjSonyjpC1WaESOstEctaRCJFwN8kR8zYpmeHmBQrb1yVeC30C9FumCJG220Syu0kjl/Dnq5joqRkJJKZJ5pNJn0Fw7UHnjCBxJBz9cEpe852xaB2zdV/q2UTXhZqgRN6dMRhfWtryR9L76y++Lx558oXHpUGkyR3d95cfixYtzL9e2KiAAVWEwb6bW1xv53EjSwQ8XUN+1rPlrvjfMTis+IkMNskl6N99+IyJrJVBkFG3biLStbNo2Zcnab5hWKb9eFjWXzbMJkrWkOW11INhI2+zZyPvmCykNLOgOKImbqkG3i+IjlC5ZWRETC3FLirgR8XTJSOhe+xdc4VLgqpEE3Xl/5pkfilf37hU/+uEPC2uEDECVUJok3Rzs63sMG0McirwR3CYgb5+3kNIh06DiIzqMFBdRl++nirwQOXfDgOUFpz2uWrOHfrR83giUhlgUNBcuT1EPFjdupO1K3Hg5quWhEEnFFxAw9mJKA+pLL72s+zed4iNJhNQCQCluNMfthQOJ4ib3dDv88LdC3DSg44uK45CwEWckFI1IiqphbhsICZrb1sSiJDrbhSCpta02GbKwyYVE4sVHKJr24CfnjroOJ4H2KfZk3bjHXDURyZDv8Nw2ljcWLtu0yToXISHG4atfL+KDiw8u3JgrfTKP9FXFkz/5bVQBcnjBkeLord9PfB71c5PTJUncensn4SBKgFPFLvjQhZnPJTGLP95XYUVAAGygaJs8rwuMhtL0OX1STptMS58kWatLhK17brzn1u5PEjYTyb/44vk4kCxIuXE/nFZ8BPgrbyRckzuRME6bNE3DdJlq6SMoRFJjeD4SQXdEj5l7aB6gzl1AQi5KQlE331IkSc5G/Xenpx39pEqbnYCQeOPD5ycuQ06XHD9+PKJuCVBKFA1GuAmxKWdUXModABt++eKL0U9E3NKJbxvaXrK4nXzmHLG9N70K8VMfviq1L5ovgsZFRB5++KH2/z00EmX868+Lzbcva1+EbjRaHs0h5sJPa9d+QSxe/DkcTDmhMv9p3LpmD6c3As/g4ijcb21fpy2BbgSNpC9PpA7SBkqFKv+poDuiXLzE9K6xb2mSFEmbf/3To35Hd90oZWf53SP/zT+7B/qj38sUN4LljcTt978/0H78HgeVOBRlsxU24oH1Xxv13zNnzRIzZ86yem0SVyy8MvH16xXL+O73toz67x07tosd27dbv48MN2mOv4fuZ9R5D93l8mePrwu/p857pT03z/5x8blVDbF1t3umtP3yxW60jW5cNLkdgI3ERSmUAwOZwuZzdG3DJ+eKF57ZGv37/PM/JMTxx4tp06ZJonqwfZFdlrqMtIgap0nu3r0bB04+MqNscy/ZSZUf6eRwXvxv+780tb/3z/dswWbUk6MioYIiJF5pzbKTpG+fZZEUSBsoHb5jlzahmS40qjz6tU/MEm++skus/vL/0/1dnmbeLqBIGr+/KsXT5M43idvBGxeJ4Z3bU+WNxe2wwyZGD0TdRqJsNJctD2Okaf1ogVu37i791xpIgWpAnwQJm857mYgFSYnO8+PvK//3wvbrdd8zSVDT3tNk/VTPzbN/8nxuk32bh2ef3T3q5gXQ5/qh74jr53wg9TlRGnsnKrfgvsfF1DPneLP+crSQzoE///nz0b8REfOTrChbp1Q/hM0STj8sq6AHy5vp+qEQCQgG2/LsHIlb/eWRYhN0d5TSDOlBUErlR2//vfje977TFbrop6XUkZDxsgnuOReXM3oOrc+yZbNGracN41evi36aRt32739dHDx4sLHHFG1/nblsOsQjIDTwJlmin1nREdPoiWm0y/Z90mRivaa0pW0fWsb2HdtTxTb+vuvuvEs7kumKPNvN9HPLETpXUbUkqPAOR9tI3FAIS4+08yxzx+wPiWXtRyRI7WsOzQlTQemVLHN919xktT6U2rjt7lUjy7h2ebQcLhzSlcyYYMZvDBZV5ZGjbZQto+qfCTIZ3v/r2VYvrKuwZUXD9ndSD02hXmghfuYJBVbThLSNhfphrMB5KRsqz54HvkjF5Wj37p+JtWvXdgcvLFyyeMm8nHB3NS5rDMtaGfNGstIlWd5Y3LhASROjblFp7/ZgypW0qQbrRURMeFC/0FGaYR4o7dJWoHj7pKVt0vIXXffZUgSmTAFM+9xJKZ9FwXPbeG4nyCds41ffKXpmzBRLpd8l3ZDjtjacosjiFYdETCV1qqIotAx60A0peX+mrXfS9ANXUAolZctA2soDETYz8swVo+iXKtq1P2Xe2n7DOW2hR9LqJG2joDz5PBGXOpLnDqBOBStZBnUGLfGL38Szvxn9XH722DlnlRz8mumSE2adIQ7/4j3Rfze1SEmIImCS+ueSRYtGyxOJBwlVkduwbsLmIzS3DeSXNT73miC3tdFjdFbEUkeSTUJVZC81uSgJ0KbVfqzQibL1HjdEP3qaImxZvdR6a5AumCjjhrIXCsGW/Kc7/6B86IJFEbe6QOmSWQOIN7b/aExrAHo0BbrDHSIcYStr3hOjU8jEJfz5KB2yibAkl8GLL74U/aSbhqAcYfMJKj5SxjUWGGGVgYUIW32hiB4VMFGJHKTN8y9m04SqDChFsm7oDCRI3EjgZHmrO5QG60N6oQ1yhK0scXtAkbInR9yKpOz5a1XD25XnQ5bBf+8UJMFNQ3Nh65kxK2hhI/IUHzFJeUTDbUMBM5zLBmGrt7BRdI2bdtdurIpdDHyVwyrEbXjnDnHwxusSn/PaZ66JfspFSqLf1zhlkgpBXFHg8k2KhWQNzuPLkOfLFfk+jG4VxaK2T973KHo5Jp9B53NTdJFTQ8vYTgSl6SHSdoisFHM+twJcY6vk1k5fNghbQ8U+I1W0w0rfP8c47EoADkET43WjbjJ1jLrxwDSrYmGeAX4ZA21atrx8+X1dQsVAkj6LTbStrO3jGyafm6KL9BxqGeFaQJOgXoU0nzrUtGGXUHQNwgYqRLtiJDXTbgvbeRA2PcGhiBU99tek55lmlcyW758DkTYAEgYaOkVKCDnqRm0BqD1AHSg6BUyOkpgIWB55k6ss0lyoJCG1eZ94xCcvJCJlzY9zEX10JZc2n5v3oxxVLVp0m96zTScdklusAOADELZ0VL3N9kltAUIo6kHryFUq5c81uSYFVxBpAxEoMTwWnSIlsrxFrxk/vlZRtyIHvhQl4QhJWXOSODJDFCFEJKIc2VM9TD6rLJRlFtuomjyfW466FXlMUbPtvM3mQ4VuZmUJG503IWygSGi+tW1fNpAtbCQ/9Jgo9TZTSZ2v4saFSHiOWy+kDYBmoCtu8QqThx12GDaewQC97CqPLuF1d10MRBbMJIHhqpEhbz+bz61zTBUFNdtuYssZpEOCEOnMZ1uJLZEtbCxrDBX0kP87r7jtk1Iv+cGRvPjv5b+ZwuuNkv8ANFTcqBmsjrxxhcnDDpsYbNSN7mKWVUI+Pt8sVHSqbNrMbZMF5gFFoRNZFOsqbg8UUOAFmAubznkSgDKuTyZRtlUj0tbClksnTXBcyA+lKNo+bAQ0Th3m52FOG6gcmhsyNKSeH5J0N5tO2jrNVmnZ1Jg1iaQm7arfr/7bR8XS9qAkafAy/yfPik2nn6asMDlnzhyxefNjQe2XMkvIy1Ue0+aauaAbFZs1y+nyimzizduHqlPSesf3TbxKJgl3HVoAZH3utP1R9Jw2KkhC77XXUeNmX0F1SOAb9J3rbY8B5pxzpHj8kRnYIDlgydGRMp4vximHplSZokjCNkFK9YS0lUxT5xPUERK2pKIXaSlIWeJGf+cTfNrfVe9B6xP/Pf+OByiyvA29slcM/e7VUc+nqNvhX7xHTJh1RiSPJG8htAaoqpw5D9A5JU4lbiYl5bOemyaGLkvXj3nfTgEW02IZvH3otSopkwutxAu8cBTwioJ77hWx3ZI+d9p7NanaZpEgugZ8Fje6hvceN4S5bQnUpfiGDjSH7Y1dz3YFLf63A+2/Hftw+NsD6ZHAq5Nw/GEja6Xd8ZAGK7OPnBL9PHrr90c9h6JuPT09YnBwMPrvENIlSU6rGvTy+xYZaYu3AHC53jqwdNgKjLwM1bL588mRRIpUrQ84xTDrc8tyWvaxyzd/miZsdWiWDYKnh/6PxC2Jzt/Oa+LG0Y1smUTNfJ0jRsLG89+44iU/RoRNa71bvu9TpEeCoKFeSaq0Qy7HTamRKsmTeywlLcNE3GiA8/KcD0TSRg/6tyxxs1YsEW90om5NaMidR2zS+pwVJVIMRaJMo1Gu1i3P9lGhI76mkT6X2yDv5/YhmhYJ8ne+XavvqYt0yLjIZmU76DwXgASowMiWtpwNpkTctjRxw2g2lPZyvSmVceL0aUaCSg/b1M1QCDbS1sTKXaHz5kPrcy+DLvKcGkuildQriUSMnpckY/Q6Hhy46LdEgxi688yyRvPb6EHw7yjqFq8wCQAIm6L7GZaJy+qQdP7lczWdt9MikvQ8nnvMz60iguniGgUqYUvUOPu4ITH3kp3YGgZyVOZrsypPyhUjX73l9ujfXLpfl5zCtsL3fRZspM2XFDngDtVcKpWc8+/4Ip9UTET+nXy8yJLGefEu4L5EL7cHPhxhY2GTIXGbdNXVYtKVf+Jd1I1kF/OBAGgeWemQVD23Z8ZM7eXx+Zd/soiprtv0nKVLx17jcZ0HGrTo/zqNs3u2PvnKMM9za/+70RsmpCjbq7es6f57YifKxvJmI2IqqTSN3kHaAEhBdcc6Ll7yT/l1aZHXuJiRmBQ5EIjuRGeI4Ov33xs95AqTPoibi6gjAE0i9JscFF16c8P67HNaTkxvkPHzIW7AEJrnNtgWt37pv0EKPjTNPtApIiILGqc7mqQ8pn2WyR8VkDYAXKFzYVZVDdVNT/Lx4k9Rt2ie2xfvicTt4MGDYv/+1ytZl7oWVAAAqNEpNsIZBFVdE3BeAhZQ4RGStkFsinCkcaKjkvx1ntMGaQNBkFWeXxYyVZpl1l3booRO1R5gzMBp+48ieaOo2/jx4yuNurnqXQYACFvYfKoMmadYFGgsW0TDo2xZhUi4eEfZgpYkVUfcfINSwHyIBPoCSv6DYEiSqvjvSeLSGmpXAQ2Axl2+MPU5JG5cqITE7bDDDit9+xZZah+AuhJSNIiqQ1YhbHm2UVlp21lpogAEAlXU7JbA95kiomzy/Li6gUgbKA26II67bKHx6+Ty/FmDAhY41V3ZNOnTHVAkPU8nSkefnR5ZAyaOuh122MToUVbUjSKUF3zoQhyoANSUMmXNZTl/VVo8ACAsOGqmipypomx5JFD1HpMTIov7A5BbSBvwhpHKYckX5bTS/qrBgM3AIP4a1TJMlpv2XJ2USY64kbxR1I3mudF8tyKhCCWkDQBzqBiJ7wUzqkqHJOGybdHD5320+AHAiJbwtHy9Kt3R5Ry0ySnpnhOyo3krIW2gkbjud+NbuqOTL5+mvFGRkt5ZZ0T/3bSG3ACEgq/CltUsuyhZc7E9dLMsAADhYCppkw3m3dnM0RuRuTCibZjTBoAH8pY2301uyl1kQ+6FC6/EzgDAEh/bZWQ1y/ap2IiM3Fwb5f4BKAZKC0wq8kG/T0obTPtbERRdLIV6wQUzXsRhC0D16Mx3k9sDRDLnOOp2BaQNAGveMqk3mhfqQyrf8M4d4uCN1wUjay7nv7mGskZs5mIDAMqDq1Km92m7JKiG45A2AHz/QmakTMrtAVy2BqBBU1qT4AvO7x/13xSVC1XyFi36rHGVTJvXFEl8f1CrhjLW74H1XzPa77Td6FiZOXOWF+vTBHwo5a9bOCT+PMxdAwDkIeecNkgb8JOLL54vNm7chA0RqLzJhUqIIue6xQWBWN8eLNMjTfRsliujs+wHOuuRBS+L33PHju3aIkHvsWP79jHilrX+SXLLr7PZdknvSeuns9y0dV53512p24Rfq7vf+fmLtn828fk62zDpM/FrdaRNtW1039vkmJw9u9q5t2nCVmZ0TVe+IGkANAeKgqmiXZRqSe0JVHPd0v4mw3+3iaTROu0LpIIkpA2AwOVt0lVXi8Ov/BNrcVM1I88SDBIYFoU84hZfNi/XVG5014GeR8tddN1ntV/DUpgUycr7+U2FLUmu+O86+0T+O4svbZMyP4+rbWh7DGaJpM0yqyqYlFZsZPzqO0XPjJk4mYK60+o8AMhzDHkNCpEAEIi8Jd0pf/3+e0eqTB7+VtHbO8l42UkFFB5gWblzrKwUlYpHy6XBct6ISN2QRSIpGhaXX10oUmUivTrLL2ufcfGcJh8jacVG6JwBYQMAgHoAaQOgJvJG4rZ/0Z8bV5gkafOxciQJAgujy0F5PFVSV5aq4gGN9M/4Z+NopavtEl8HneXTMVXGcVXEMWKLqqBGUVCxkaQIfNp5AgAAwBhWhrCSkDYQFDpltek5SYMnSgXMesjPTSPp7/z+ctnqsuSNC5WQuB122GHay1PNC+LfcdqcCiqAUSRyVMkkelQnOD3TVBxNZE93HWRJSlq+PNeMjyGaQ1jkMcLHYdXHSNHfh+73vC1rquqQ1DoEsuYHNG8clMoKbILRTNQsvEHzxuIP4sCu3Yl/qxMhVZTEnLaGMn++n4VIsnrzcLPVtHLQaQ1ZBwYGMteBJ8fTc9Mmyqv+zutPVdHKmGSfNOdNLlSSp0gJDUJVc9e686tiaZJFVFnkeWg20aOsZabNh/Ihypbns60vqLIii3Ta8uPyYjKH0AY65lwfI7brUYawpZ0LAABgRNqmaT0vqQjHgV3PRg8AaQNgDFmRLVNI3jZvfmzU7+KyR5Llqh8Qr38V/YXS5I0KlQx/YoE4ePCg8TbnwTBLDAuBSmaqTE9zUYmyiPcOqTUCR86SokVyqiP9W1W184GMoi1F7r80EU9a35CArAEwhpZA8ZFUGUuLIvXWoG+ZLty/LaUKZRDHEdIjgTdQ5Ir79qiiZTqCRc8hUaPn6aRSul7/qlGlTVKhkn/99+caz3WTB9Px+U6hRZ/SREAlDHX6nDpQ+mJWlUxZPq9IKABStRiZzFcsiiLOOyphw7w1AADQg2SNm2+/esuaYD8HIm3AKyilkB5Zc8EoQpSUfiiX3U57nmtIFGm9VRG+KuSNePOh9eLNDeujf3PKpDzQSxPNuLjIUbakdMmqJKdKuQpR7DgiFpestH5oOuJnuz1cbkOd1Ncioe+/q2h7kqwBACJoHlsLm0HNZA+jaPs6fddUcDSsaHmLE9I8PUTagLfId6w5gpYmG/QcWdgoapc3+iUXFIk/VNA6ciES1+meVl/wyxaOuSNPA8FJ/2O39YCY0+dkgQtVXlQl7B+wLPwREutjTcnjbRZMtl23iXZCwZpuRcsd5c03q7owiYvvflzYqN+a78IWL+bUZGjeOABV4lvqI0mk7QOMgEgb8BKSn/gdaxayNBlTVY6k39k2vU27Y64SN3ofeg2tO60jPaqY46b8skvz3l77zDWpz00TF06f42hG9Ls7iyvAUIYUygUsQp/7pLO9itqWacstohhJUjEUuTBJmbLI5Inuq2TN515rqvOgzecn2VOd1305fwLv6cEmGA1Vf9QtRhKyROpG6CbXYA4fpA0UAqfkmVyw4/IjDwp4rhsPCOIXd7lqY1zYXKYrmUhn0oDGF3mj1MmX2z+f/renWg/Q5ShLESLAyy+ylDoXqSBR5ffxKcpWdbofb6OsdfMNXjc6NhcGUgxGFjbfo2ryuc3l+VVeFmc1QNwAMIfS/ibefEPtP2dKcREt9iE9EgAz5CIkDP03Dwx07tzShZ3nxPGj6rllKiH15st/2UJx9Nbvi8MWXi3OaI0+sScVmlAJ1UKN59rImixsRZZS589K4pbWk65K4impWfvEldxxxFWnAqaP6aS8TmVGT+PnMV1ZY2ELocCI3JpFV6hsUid52T7e/AJesBKbIBmU6zem5fsKItIGvCEuZqqIWnwQQM9J68smDzKqultbViEUW6L0sdaaVBFQFR2RB8U0qGfRMpWsNBHRFYG8JeO5Hx1hmupp+94mr4u3XqB1lBuPq/aJC3Rkx8X7Fdmyoexy/3zO0v3ey7IWErrn07hw8fbRfT0XeEpbZll9MQEA5aJRqr9RQNpAsAMDbm5NKZBpETXVRb8IVO/hQ6QvU9rasiILgDxQfqBTsCI+qI5LAz+fnpc3Fa2KiI0sRapt4QNy4Y+soh++QccLrfMDBTX8TuMKT3u0hSprJudSvqGm6o9peyNNjvIBAOovbBOnn2b1OhUq+eu0AuiHtAHgQM6ynq/z2qTnpL02a7nxv9N/c/pPSHd97/r/dokfpQx4TQbZJtLgQjCucNi82rZ6YtlSmuf1ZX3GOCTCqmWV9VnKPi7Tvv/DO3cEKWs20A01VbqoyY00pEYCYEwrBBlLEyl+zhE3LzEqpkKv49fQv+VlZxQsgbQB0DRCkjW60z/7qCPEj1prsOMAcESW9PlcCbLsc2JWT0tVVI2Fz/cCJZs2bcKXAdQCOeJ1RM7CJipxSpIr25RInypmugaFSABoEFQxkose0J3+od+9io0CgEMeSEjF5Ahb6NgUWklC7sUpi5rcC1MlZnKBkqIjcVSwCYAQyZIekqO06BO1DJD/ToVN8jTApuXJ68YPWdSKmsNGlTQpAgdpAwB4D4satWLoXfelRqRmAVAFSem6HGGL92ELDY6c6RSAshFArkiZVZlS/jtSKBtLC5ugOF695fboJ/U3UwmW7fLiQhZfbh5hk+e/deaqRQ8q668RgfP+eIK0NRSkbjRL1hiStQPTpmPDAFAR9B08eOOi6HtJP0OEUhopSqYjS2lyh4qPoGD6m/zh9+foPyanRMoNqYuKVrGo5Y2wxdM3aXksnXU4XiBtANQQHhQyh3/xHkTXACiQRYv0e/yNX70u+j4O79w+5sZKCPT19WmlKLLcxdMgXUfGQqjSCyoRtsH2Y7jp8uZSgjhaZSuEkyUBTBI31/SmvCekDQA6sC7HPIAqZY0GgwwNDl//X6Zh4wBQINQ64wHD1gL03Ry/+s7o3yHKG4kbC1N8LhrLHf2dom3y32XpM0VeDj1o+bQ839i4EdksFTO4/9ezBT0keWsU+zLEKkmgOMqWJlj7ckTxioaEktMi5cd+j9dZ+5qB7zUA9ZA1WdQIiq5B1gAoD5rPduKJJxi9hua6kbyxsPFPuvEVQhGMLAHTFTRKldRJl0R/NqDBcEfWRgbxnX/3HjfE4taDTTQSgdrXERzVfDWDCJWRSNoIn24ULk04J6T3e2uJAOa0QdoACPnKtHNHW9iuG/P7yX83JF7//e+xgQAIBE5fZmmjokH0kP8GAMi+LD7+yAzlHyBvY6E5alQgRKd3WiiEvO61ljZqZIyJzGFDcx2GhrYp/8b7Vmc/yz17dJbJZPUJkt+bG2enEV++nCrk+g6xKpVq0lVXizc++h/F7yFsAAQrb/HIOX/XIW8ApAsb/d+cc45MfRLk7RA0R42rLBYtPb7KVEhpk8FKm8teMU3El3x7kquBgYFUAeK/6wq6zjJlaUxr0krLia+HjrSxrNFxyr+j93Ix9yJp3suU7z0l9u9/3Xh5NA8nqUw5AMCME084IfcyqFCJ6rsOeQMgkX5ZyLQG65A3K6HyOZLFAmqxji1IW4HQQJgGxoi01YO0KBSJjyxPY2QloRKZSWQrTdySlpf1mvjf8gqbat5a94vcHsTZCBuxHtIGgJ8X6KjC5NgUaMgbAGMYNBE2yFs9iTfplqF5bqp5ejy3D9IGgCNBz4py5Uk9pNeSgLmKhBVBUnTtqCf+Xrz22r/gIAmAC87vH/O7735vi/frzRURIfbVEC9UAnkDYAzDtsIGeasXOaOAK4TnETdIG4igZtvz58/3eh1Vka20xq0mcFlql/POdKJ3trJGvOX/fSK3sHEUs6nSlCVPaa+ZOWuWWLfurlzvy3/Tkbe056a9h4kk7tixXSy6Tt1vjKRN931CE9MQiBcqgbwBMCJsSYVH8sjb1idfEXMv2Ql5aw6tjrT5fR3AfgK+CFkcWXg4GhaHomNJhUSylinDETYXoiWvL6+D6TLffOhQ5bg4XMr/4MGDOHAMWdgWDzlixBJCP9PkIv43ej715cp6HS8/SfB0378MQZKFLL6ddOUWglaOvCWlSkPeQNOEjf4vq/CIDbTMusvbfsvy+0RSqqFvn4/wfT1NQHNt4AUkNfGHroglpTTqLjMudElz5Gw+k9x4VhcaeCUJGxUbcdl7rSlRtjTJWXfnXWOkxYUc8fJo+UkROVoOCZ3p+7uEomuydNEDqZB+Q4VK0sQsxEbdAFgQnYh7jxuKHkXA8rb8hqksicPY7H7DzbS5Jxz9+9Vb1tTiswUdaUOTzeaJnSw/9G/XVUT5PbJaAejCjWU56pZ2zGYNsvIUG0mC00KbzMyZs6yFj2QnK0qWtXwSuqqEjeB0SETJ8rGwAtGlc0JaVJ7OKT0zZnWrUYLqCGEKQoCcJ/+HNBctwsU8N+amtrTRoyg5rILelGgZiU4I0bQ4JGcTp58mjrj5hjGfpw4g0gaCQxa3IqqHklhR2mWZpAkbFRspKt2JpBLtM3JK36yxUmaaLsgD/rLlDWmNbqiybca4yxamnh8ojZLOL1SFEoCa0yM9VnIEjh63rtmDrdMADux6doywEfFedJA2EDS7d/8siPWUUxiLrPRIy3aVJsmo5CgrjYkGY0VXh0TbjHzCo1OMJAukI4K80LkiTd6obQBSJkGDaMkSt2rNni2yxNFcNQCCO89jE4ARadtd6fubFA1hstIXbZYpL9tW2pJeF5ejVFmbdYYQt64tbdsj0mLGokUjKYWqKJsPIpkE9nMxcK/DD5z5fi/kLa2nI4qVgIYyKpVSKi4S4TKVEphBKY0UIVOlNZpCy6ACJPG0TsuG25A2V9x22wAiBDWA9qHpfiShGhra5mSZJs2xdf9Ov6fjUyVqWbJGUCn/sitDkoS4iBiFCIuOzpwkuSQ+FRixnQ8HQJHwHLa0cw3kDTQcuRJkf+9xQ4MQuHKJpyuSuPHvbAWLpI+LkEzuiFsojbNrLW3Ab2ieRdLk+LxQ6qKvTbBlcUwbKCV+IekuecnC1qRebdvb0iXWfy2KjMhQxEwnRVGWNB+FDZE0MOZ8khJ143PS+NV3Rk28AWgoWySJQ3XIgjmwa7d49Zbbu//NBU/kFgR5ImP8urwC6OXYGocPAMVDA6c0YaMKb7jjXTzUW00WNpK1qOy/QZTRpkUAAFWR1R5g5PyE+W5Fs3HjJmyE4oBoBQQLG8kUPTiVkX7y72TpskVeFqStYpreXyrIg+3yhY383COV25LvdNOAqsqS3E1KM6YUSO5FZiprXdGbOSuztxr//YFYRC8JuadbFfAcPVBf6DyTdQ5GfzcAasEKX1dMN/rlStzqJv6ItNWIsipAXn31p7CxNaD+STrpkFXD8++APrLsqcSN/75eU9pkISwTTqekCCTN1wPmsJifeOIJ/l/wM9oDyPJG5y9QDbjG+kmnbcBKbAl/ZZAba6se+2swtw1z2mrE2rVrxb33fqXw97n4YjQI1Rn0pOFTw1uKtFHkOqtJNBgrPCxsqm1HUTMqWpK1XXV6pRVZrZI/B5ps20FiThHcE084IZh1JnGjvm2UFpkEzUmmB9K2R8tUGdfYxYsXY2ObUYpIrRqRtlZdNpo8h0zFvpS/2zTeZmnSTVnk3mo0B27i9GmZzzVZdqgg0lYj6GJS9B06Wv78+ZC2PMJWdTokcCs8cfli4mmU8VRJErGstEj6Oz0oEhY9LyOdk5+f9ND9HPx4wDBS2ERI2ELss0eFR3SjbjQnF4zcsFy79guFX2OnTXsXNrYZLWwC/7Gt4igXLamD/OcBkTagTSgNuH2VNRY2H6E2Ba6biTdJ3EhwVOLFkkV/X6+oWhkXpriAZT2nCAGV2xrI64wInBqqSHpFwOvP56S08xfNyaW/Nz3qRjcsN24s7sZo0UIIgEyvRbTMd9KqTqr6twV3vsZhWz+KSuGg9EtQP2FrklwV9Zqs5xX53q6FiiKEpstrstBxFDR06PyUdR5Db7dir7G7d+/G9ANz+sVIyX4QgxpN1+EzUP+2ImUO0gYqg074VFqYomIuUyw47TLPhYomwdeNrHkhIQ1wqGk55rWBpnDvV0bOZVd/yj5ywt+XD5z5/tqImyxnafKGm1DuRZDA9ANjqCl2DzaDSnimebdOkw0jXfQZdKQt3uOtrkDaasZI+sam0oqSNJm6Rdd8b1gOgNNBclvWSNxY3vIKXK0GBoi6Jct+Z+54WUVJQCao5phAViogi06ZEah9GcVP8nxWetQlopYECpHUeVDiqCgJyg/XX9gAAKIrcbLINVncdAuVUMZBE3E1Bw3X2KCgfl4tbAZQyXk51BVftmxZ1F+qSY2Bq0AuPoK7inrpkONX3xlVZgMAhC1w3UG1IgLHhWKOmDKl9vKWdZOKz4lNu1FFc9Bcih+usX6z/9ezo5+3rtmzYlX7EfvzSshcOmVEwHK+h/f7L9hIG2QtZbAhnfjz3sFD8ZFDjJS+zp6/FrKw0bw2AJqCbjqkKgJH7RxoPttpp02r/XZC1K24a6wL8QPlctMNUyOBkx9zzjmSJG449ujH1iof6uuG5togWGyLkiBlY/RgRGdgEzo0r+37z/wAOxyAFIEj/tfTpjfusyPq5vimAa6xteHxR2aM+V3vcUODiqeiaErBwkZ93bgxtxx5o//OmOfXEp5H24Ke0zYwMIAjVAMX0bImlyHOGqT0zJhVqwHKd7/zbXxpANAUOC5K0SRx0426Qb70Wbx4Mb5QNSMejVt+w1QhkEJZKCxslqzw/fOhEEldBxOx3HjTi0r8+aoyxDSnUP43NWfmhwr57/HnZ722Cg7euChz4EGDl/Gr19Xq2EHqMWgSripGsrw1ReB0xY3Oo65IuubIv1ddc1TXKNVrx12u35YmfiPTtChJ/Dhx2aIHAEK39L0qlTDrEWKq4eQaNBJHeiQYg1x8RL74UfGXeHRTFe3MKh1Py8m6MFctDk2vDrlo0WfFunV34csAgKXAMRRBqeuAXKev2/DO7cZ93Vi09u59bcyNPNU1J369iL8mSep4eTbXG26vc+i6qT83zVXVSRBW1GrVmj1errONzEywaNxNsje5U5pfJq31QN62BJQuSb3e0FzbA+iEDswGEjrVqVTplLStx+34svjPJ0wVt25+JfrdTfOOTFjCC0Ksny7eEG8b/eX70tTOvx6M/v8/d/87Tvvv6x8UT+w9PXqvbdu2pR4DdIF2eSzopEPWLboWZ8f27fjCAOAA+Xxa1+qAun3dksQtLllUEIlu/v3wnx4Sa586Vyw++wlxzZdnine+9yjl6/9q54dHb/P2a0bz5MjvP3Ju4uvf/28uF6+1rzXnpKwbrRPflFSJnu41Ni54TZ5+kBNKZ3Pep633uKHUv3fSHKOCJHWgtwYRKEYWM57XZoD3Pf8QaasxdCGQ7wSOXCySi5LQxenSSy8b8/v7Zw9FEsYky5pbzp3yE3HuJ9r/+MToE2Pvn+8Ztc4kbHQnleQuT/VDnXL+TZpc/8D6r4krFl6JLxKoPdxoW4e3n3CC+MhHPiI+cOb7seFi58ascyiL3dFbvz/q9xf+8Sntx8nd/94lVotdO1enSJh7fvA/N4gz3vWGEHvEmHX79lefj/7NNxDpOkPXnvPP/5A4/vjjzY41RfqsavoBqIzMQiGr1uxp0RCl/bM/6TncHgD4I3EatCBtoDLi6RvRxW/t2sQ7gRQJu2rI/8+1Pxahu/UTJ4qBTvRPTqsxAc2yx7K+Amnj3lcElVRHima9kPcvQSXzy74RQcc1sbB9bNsc3y+9+KJ46aWXsDNVo90ZM7Wibi/P+YD4xKn/NErUfIXWMb6e/+Gz74l+fu973xlzo1M32gacsaKCwXbW+w1jtwRJy3dxg7Q1kKSJ8lcNhXlniCJ/cvTvzVl/Jt5qIG8QtrGo5i8qB7Dtwevfbto0pphDfHCeNkjfsWO7WHTdZ8f+fvv27nKyBve6z0t6btL6pqH7+iw5yFr3rHVL+8x5tossOLbbJeszmO5f08+f9jny3JSgY/60adNQPCLlfLll9pli9pHJjce/8dzxYvPP3xQvvcOfemg/+tAE8d7vHOj+948/NDFT5H7wX8b+PWnOGkr8F3OvAJsAyCSlRKrm0wV3bsXurScccVKlO5oQpUYGxrjtX+5G44Yfv7L9Rf1WV97iRU6yhG386juDbpZtC20jkjYaLMuDYlUKmSxs8cH1ujvvEjNnzkp8Hyp4wvPnVINvHnDH1yNtcG8TvckSJt1lys/jdedH3qhS/PW8brafOYsrEmTTZJvIQp4m7LqfQSXKaa+l5bOwZS3fJEVyZGC+FhEVxTVntNycEslZEvO+8q/Rz6+u7q3VtjApSoJjCAC3wlaHgiOJ41vs4vpdOHmeF4nLiz/8r43eHj2/+n60HSasnx4VUiERoe1Dcy90yvk3UdiYFStWRtJPA1l+ZAkTQWmNNECmR5qwRYPqFGFjceC/ZUWcFnYEwyZqVgTyurPEuaTs1EIb0oQtOlZmztLev6rPn/XarPfXIa0lQNMjJzTHS77m0NwzEjX6OfLvk7WE7I9v3B/sNnj///lLDDyqYws2gT0UdbIRnBDL/esMF0UAfdoQaauJqI3ZsZ3CIY9/5vgg5qmVcoeiE4F7/ZtvQ8GRGJs2bRoz/9FkQGsakbJ9TVYrAhI3k8hcGdB60Pqsb1hhF5P96+N+ix/nSTctmjiHKX7NocqOXMFRNU+NxS1NzuhvvkXcfErdBEqewCZIZqJFWf4sWdvXETYq+U+l9E2hEvwiJn3R7xJkkP+mS85ebKgeCcqVtf1fcleC9g+n7qndNiNhSxW7yxeKcZctrPVxYytoWYNzirAVLT5ZrQiu6Az+CUqNy4r0AT+Q95u3cgZxG3PNiVd9zIKkLEvcaB4ZzS1rgrQ9/PBDSI+sJ1tuXbOnv+qWAAd2PetkOa/esmbUsiZaChuvU9J67XMQwaPoYY4UyXN9P7AgbTW4cD7+mX8j5pz6lsTn07w0myIjl9RM2rKE7eLht4htf/pnQrQf3CeoDhSVwvWRWJlqk0qPLHoLC4g8seBRapwPURuKDkbb5063lTBJSouWZVse8EDA4sdbnmOBX08D7KTvU53FLX7NyVOCn8Tt7T9/szufLQ4VAqFHSPPcpv2HX4vd//dxubYt+s7WCooA9of+IeIFPfIW8ihjrhmvs6oYicb6e7/PIG2BMW/eRd1/u4yq1Zk3//kw8fvBY1KfM+njvxLfpn98Yqr4/Iv/P3tnA2tHeR7oudT82OGCl7CQmAjYWF6zbtkLJj9aarvXUgUbB0SVUMEmbWmh28iLV1BqQTEEH1PHBhSlobIXtVvSQBtEKlItZQNrVMkO1+mqaQq20rVCkCODGhqykAIOdghe7t733Ptef3fu/Hwz883M9808j3T8c+85c2a+mXNmnnnf731/bXacpYpiUhNVX5GqZUUmwVfh/e9/f+Vl1JUuqOKWdLF+XcNRHY0Ouoj6xStt+jqvzbb4h4nIp4xVkf6AeSmYehzYPNeWvombKWyu+qVJBMsm6haKuI2e83a57+uZ8ZTm4chbKQa+rtfW+17anBJpk3YAW5pY97Kpgq5lrUm6XIRECDZh25SXvvDxlWcOJ36LrNUtbBec/kYnxkyia1nCdsJZPxsKm8lnl/zFcHy17H1SGqqvbNz4e8OLxqSHNFt3xSWXXOL9WJQtcOEKlUaXchUXP/M9QueiAlL78Mz8N5uxNQuW2IxZUuERiZL+uwuWzxG35cuXp4pbV5B5amZhEdfkSVnIBUryWPLRw3PkTcdXzjd9vL7pqLzNQRpuy+POW8/dPCNvSY/WvtBF1kxhO+2u24Z/h14mH2nzAJGXLmOKgpSpl8IiUlSkrKwVnZ9224Xf6YSwZSGydtL4j1N/r/ImaZKyP0I/5qTZeprQFY0OrAxA2vRiu01xcylscQmRhw/blyiXMymbmsJZ5rVZaCSvSMppkrzZyrfI8ujo6LwbJBs3buyEuMl3m/n9Jt93WYVFXIvbk79zcqa4STql9+fsDxSLti356JvzfqbyplU5wVrWNoe00hKBU4EzH7sev1B+vTtF5moT07isSbRKHmXnrQHS1hviciCyJvJQlas6WFSkqrDZ8vQ1Lw7lTe5+dvVEWuQi8/1LllR+P53LVvfcJzMyVUYgfBdG2T7fWh0Mt31mfmNS0/Q8EbNJI1X5KrL8JIm2OSbk+WaUzUSaa4cubvKdJjem5PEPP3pkKGt1RNWy0HTJNGT+W9ocOF9Y/olXnS1Lxv+R/RuIutlLWydY84unJ8qcPKZ+p9G52mUNkDawPHlKPrucPO9cd/ps2f5QWfDzzefmy/y1LGGTdSoibCYibkceu3q4nyT62UdhE6644oq54jATGSkiDTpnyeXcsn0pF+BVLvCrClWZsSlKn9oIJO3XMmOrQp12TMRTJONRtri4pUWqfRY3uTko32M6h0pk7duvfKXVdcoSN4m2dTldMs7Lb31nKG8yp5qoG8xE4aA+xkNYSaTNA+TEqXc7f27Xb0b3XnNOdMeUtLnGdp6aVJsMkZ/tOSNz/prIWlWR1Gbdq1at7sSJtMxFZTw6ZlaNrCuaZTN/KasdQFvz28yx8Xnu2cMlCoeUPV6y9m/RaqJl96tG82xSMT/y4Q9ZLTNN3KQ4kG9oBEeEQGTtkzf/gjfrJuKWJW9dELciDbkPLL5nKG/axBz6yefuG2ZLFeojltfjLB5Zi0feesaeEFYSafPg5CnFLgRJwxMpqEPYhC7MU0tDomvv/uikTGFzydrvf2Yob6GeSJ9//nulhE36CiVFx8xolu0FtO0Ft5bMr4q+X9P9wMrMo3IltLaRvjrGxHa8TdEvEzUsI2763CJtKsqKm1Rz9UXc9Aah0tS8tbLyFpq4FZGxooi47Tn4J52YXw3NYDsnrQ/yZrk93jfXRtpaFrYuY0a1pEpjncKWxklrf+xc2ExE3J76s7uDOpHKBeTnP//51N9Llcm0eTqaSpUkUkkV+vKEy7zgTnqu2VDbRRSorZ5mrsVNqyfOykdKQY68SF+RKoxVtjutYqP206v6/kniFo/62o6ZLucjH/2IU3GTGyVtozcIhfU7x7z/rhJxS2tw3adUSUXSV0Xeujy/uiR7fFyphWfuTXzMRM2843gBkguKiE4QyHZ1QUbp09YCcnFvNm72qd/ar9RUsOSEf12PtGUJW52yZjL+1p8O9+HCqROp7z128qJresH5xBNPZF6MpqUi6sWzXCBLhEWeZ15IJ12Yay+t+HNN0XIVEZHltJWmaPYMK0PSayWdMC86ldSrLEsq69zuOt9fJMycoybHU9qctbz3k3GVFMpv/d23Sotb/LMmN0rkZojMgWuaeDGLpguNVEErSyZJWki93BQX0TjZfx86+9Oz8+AhWuvhOo2k/WLrfS8N+7hlvViKj7TFaXfdOr0Ojz0eHZl6qOhIC4CQK0rmFFkZhLANIwGN97yqOSF/WeldsjaE7bf2pn8ZuJ7PplIlUTeXhUlk/lqT6ZC2LNzwkrfHpq2wpT3X/L0ev3XOgeprgY26aXt8fd+/2pBd5rJVbZad9zlq+pyzdOXiaP2OsWCP3bTomohdWkSuynuUEcLDPzg5ev5rZ9YqbSbSmPvJJ5+acyO4L0wd0yMd3bTJuLRJhK7gNfukq6bYKm9Knc22zfdqspLllJhuCUHeiLS1dPKU6pB1zV3z8kBzKGw+RNdSv3CmJPyZF9727g5olrDZ3P2PX2hq4/E6QNbqpe3x9Xn/SoquCNs55yxxIlhJEbeqIlgUyeyQSFtI0bU0RKJW/s2x6OK/eWfOz6UdgEhbVr+3xs7v5zTbmmCYLnnpdCSVqFtvmYxqDMIsnJE0KWzy5t33zkpVUXGTiF2WiMVTF/X/efJmm/JYp2wibR0UNfPC3kdsq0u2ic/CpqxZdvJwHx+LptOS5C6or8JW9uJRqs7VJW0AbaFpv+c46EXYtrjJOecPvvzr0Wd/8887IWzKs7+8YPiIR92kJYDImw/ilsaSjx6uTdyWvKe3JeEHUcf6tZUQtjjjdbyRpEaKQIm8uU6TjPeLKypjVsIzM1cv51jyGgqR9FDY0qpI+l5dMk3Y6i42Uhbts9fWhPG8CpG2F41ZRUl8LmMPUASNstmW+C8qbnHq7OGm3zlf/qMnOiVsJkmpi770ckuTsyUffbO295S+blINlNYA/RI2acjdlLSZ8lYXZlTNVt40Epj3yFnvzUhbz5G0FB8jbCFE1EyO/Z9TU4VNZK2uIicukDYOa5ad0vhJNKtCpEhYkbv8eamTiBuEzsMzRXNOy2ii7ULcli9fPk/cXFaVNKsKSnXIkOev2Ypb0ly2tsWtTjnL/e6fkfQeidvmPgtbVtNtcx5aVY7OFCSpowKjWegkzqLA0xmRtoDYu3e6BLzMX/M1JdJ3RNZE2uLIHDkfo2tJ7LrprKnH2Y3dAZ2+EHw+48LRvnqdlP/PQudQIG4QOhJlu+CCeiujbdz4e/PETW6uuBI3SVvWC/elFy/uxX6TdMikqFtVcXvul090up6jH2hurpspbj3o6bYl6h95wlYpvC7pj6agySMugGXFLet1SZGwMnPQ3rz7vnnrL4+jDiW2LZjTViMy58fn+WvffeN4WN111UhXwpZEKLJmovPcpLpknUVKXM9fu/LKK3OfI1XL5MJAq+4BhIRZLbIJRNxE0sxIuPxbZE5+V4WuFBwpg4hbXNR8agmw/BOvNvp+chz8qx98fHhMyHd023OroTFhE8ZtFxavDJksUxfMtgFwgbynylhWlK3sst858N3ZvmzxpuE5Euj9BQyRthrQiIrP0bUQ569Jg+4QhW3OF8rMMVFHxC1N2ETWighb0bv+cjGgFwRE3CA0YRteMNSYFpl4Ab/8386bKyrR8TLz3OSi/C//138bfqf0VdhMcYtTNOKmETYpdlIF16X9y/Av53w9emT/hnlTNTrGAGErLzhxYZN0RG2yrQ9XwqYCdcRItTwuhm6yHGTZJVsFbEHaeoY5n4B0yHK8+39PShQ2kbWTxn/ciW2sQ9yyhK0o3/ve84VfK3dypQ0AQGg0kRZpK25Zn+UkNP3thl+9tffCZopbvIKkD8VJ2kIKlPRwnlsncSlsaVJVd0n8uFBJFK+pfmw58+OCkH+kzSGaOx6asPkSdRNZ+9nuM+b8LKS5a2XFrcqcg7QKkZJqVbak+F//9ROlXqfzaYi2QQg0nRaZJm5J80ZtxM28AEfY5iLFSeJRN1txqxphS8KHqJscI5KWj7j1Qtis5vktNKJqQh1FRtLErUgUr6zUiRDK/DbdtoUdKGqCtDnALDARkrDpPDYfqkmmRddcNuX2UdzkJCoRWnkUPgmnVIgUWas6N6ZqDykpnw7gs7CNXXRRq8KmyLzReHGSPHHTGz1LVy5OFLZv/9E57OQoKi1uXZI1E2kJIKnsiFt4FIywDcqKlClvIRbuMAVPhFDmt8m2dKUKJdLmQNjMi3CoLmy+9l2rA+nlJuImF2FFxC2tQmTdDXvzkG2RVEkpn75//z4ObvBS2IQ//e8PerNOaTdZksRNviv+653/aShsXS/p70rczEqQfU6VFA4svmf4HY24dZrxKtITn3um0aoQ0e1ZiLSBSajC9ivnvtTaeyfNX/O971pd4iZ3P23FLelCTlKsXAlb1eXItshFwS2/S7QN/EL6sQltzWMr87mLf95F2ASEzR5JeTSjbk2KW1qj7Ta56t7pS78yGR4QBLvljyrRJZUdSTHUaFUTqZNVyVpHSv73HN8rRFp9edcsbZLemNRnLUnW+sza73/G6nlJwtZ2dC1N3LggAN94aEra2p7HliduSZ9x+Zn87qJf+oC1rEmKpG/peW1jtgVoqh1Am422s5Cqkp8a2zG8WSg32QCS0DlnWmkyXkbflVDZSGQVpPecBYPI84IkRNoqQDpkOUxh62qhkbLHkxbzCFnYTHGjKAn4gg+FR2zFLe3zf9kN57EjHYib0veqkiJu3FzzComQTR59dZU3K6SNto8EEqVKiy6+efe9NimSm33fPiJtJZEo266bzh42TYaMAyxWSMQUtq7L2m/tXVW4ablE3HZHfzznzqfLcv5No9XKaLoNbQubL4VHbMUt6XP/LxM/H0UXEz1zIW7v//670bo/eXv4iLcI6JO4Pf/D/x1t374t84YhNMKk/OGLsMV7uIkMVZ0XlhYt0/dyUfpf1rFCNHCL7wcJkbYS3HvNOVOydgrCVgBJkVRhE1kjupbO+JHpAgmSthKysJniRsQN2hQ2Ye/E3qDWO+0zXqQyJFUk09G2ACpvfeWJ7/8+wtbyKV+ETapDOhS20vKhc9dU2E6767bgCnnIPDytfilFVKqkdCJtgaMVl3bddBaDUUDY5NGnqpASZSvLyA+/FX3vmb+IHn74z+f9rkr/tTYhVRLaEjaJsL388j8Huf6PPvpIqowd/gE3DV2g4iaPviKtAKr2DIVSSHRtt8ia9GFrk3ihkeOFSJYHN6gyD0/WXcWzK8ImkB5ZQtjuWHc6g2GJRNckRbLL/dbSKFuZcyh8e5+Z9/ONGzcOm/GGiKZ76rwigKaETUr7j46OBrsdP37P30ZnvHXpvJ8//7Uzh5UJfS10EZq4SbTtn3+nvyIs/f7WXTo9v02yI6B2BlMPORmOLzwzPwvgzlvPje641X0dhXhxkC4JToltGSBtHYPiI/b8bM8ZvUyD1ChbmcqcaRG6EKNrcXR+G+IGTQjbF/7wi9HqVau9K+1vi0Q/pBfbdPGRHySmOr78d6PR4R+cFC3/xKupy6GKpB3mvDazr1vfxG3jpd8Yfk8jbo1Im/Vzt973UjT1cFoo46jjOWs+0VUZJT3Sko+vPBNhK8hJ4z9mECz57hunpwqbpEh1pRGqXgiQKgl1CptE2EIWNikQIRfPZnn/NPE6/E8nM3fNMdLXra/sOTh9g5Dm294JnjxGMh6FMSVNy/mbD8sy+V4Km6Z3ymPRTHESpK1HwsYcNrDh8ZeKi73I2r3fuTDxd1J98shjV3fqJIq4QV3ccsvNsymRoQqbsPx9/2EY9YiTFTFD3MAF337lK7Pp7Ihb9zHlRptpK1ImPy5yvjeoTio6InIq4max7gOkLWDkC2vBQyuiZ174KYMBVvyPgtKWVbBE2wVIYRI5iWp6YdfEbf/+fRw44ETYhNCF7ZM3/0KisM0K3SdfLSxuCB0U4ap7T5jzPQ39QYt46EOqR5poRC40RNwses1536cNactAKt4t3PASaZFghaQ42iKRtTRhu+D0N+b1d3v6mhc7N89AtkVk9JbfvXn2ghugrLDt37cv+upX/zJ4YXv6wUOZzxk95+1o9ANvFxY3gCLIjQM559B8O0g2q2BVRapHxqNxISKpnovy5+x536dtJKAxn0y66KsL+aKS8rcIG9gSl7C0xtpZ0bXbLvzOUNrSkJsIXbz7KRcHktb2hS98kQMJCqFptlLWP+QqkRpFz4qymTz/V2cO57PZQjESKMqVH7xnmKrr6zln6jMzwl7Kvl72SbKqROiKbEdSimRer7ap34uwDXzfsVSPTEBkbeSHf4+wQe1iZyN58RsVXazsJVFtuVFCZUkoI2yhfx7kM20ra4pUjCzaaBtxgyJI4239bpa/ISwWdagaZFHB62r1SKQtQdjkC2rXTWczGOBExgRJh8xKn7QRtuEH9qEVnRQ3nfiuF+KIG/RJ2C674fxSrxUJIx0S6uTA4nsYBHAmUx6/l6SUDpC2wND87TXLTmYwoDRmY+08obMVNlPcuohcfOtNE8QN0pDCNTIPUtJp907s7cx2IV/gKxJlo3cbhIxWjgy9Fx3SZiAXjMOdS1okFCBJyrSxtmthU8zIVJcg4gZZaHRNGmf/59/+7eC3R+exaQPtugWOFEkogzR6Jz0ywAt8o3w/dAOqRxrIHf41y05hIMCJyGUJW1KFyCJINUk9ZruG3M2llxukCZsUHOmCsAmP7N+Q2o9NHwA+QJpkeEjlR58IoM/bAGkLBLnjKRE2mmhDUTkrilSIlEflD+/+nZ2++6ktAejl1m+knL85fy3kCpHxc87Lb+V/DyBwAGFfaAMgbY5Pnj95YTcDAbUj0bWskv6FPrz7dg7/1rTeLiJSKhfqMoeJqFv/GAr7vn3Rddf9Zqfm05SpFulK4Jg7B2WRNElN6QXoIN431+79nDb9Avq5XddxuEIhpCJkUWFz/gF+aEW0/avnRevWTXR6krhWzFRxY65b92VNCb3/WtI5R45nuQCugiluiBg0/V0sWRDMc+sfef3O2lyvPCxaIHh/YRGStG2py4Lf2ntvFM1ELQBsySrh34SwKVrZq+vVvXTbVN5oxt1tYRMx/8iHP9SpbdM5qFWFDYGDtpBjV8XNE4Io1d4wa6ceztPHdD6aCpJP8uZoXbYgbR6jXzonIGxQkMdfKlZhNGnum7QFuMpoDVD6Q/zQiuFdzy6nSWbJG1G37gmb0DVhE+Qz6iLKZitwz//VmdHhf5rfvoYqklAFmYsp5xxPbhRyAmhoTKRcvpbMF3HzUd4qMu778TQS0GAOolikreqXhTbRHvnht/iIQ2UJqwNbsTt23YHZmxB96qWj24y4hY0Wmhkbu6iTsqbCJuecMnPZXBAXOKQNqrDi9d8fHs+S6dFWC5qp7/+R6HiUbcBemcNkEzJVRNxsUhjTqHtbjHXz2otCirTNkzYXJ9GRa+jJBsUokhZZhjKplH2LtinakJt0yXDRfffUMM13tLPbKZ/PTZs2Tf3rm628//JPvDpH4ACqsHTl4uHfIm403e4vRWXqxBUXeNeKICRCkrZJlwuTO/QSZQMoStECJFlI6X9X1SSV7du3Rbffvqk3+0MuhuWiQbYbeQsHKeV/0dhFnZy7lva5POOKb3qxLqbAAZThie//vi+rsiciRTIYRNgW5hcEgQ5Im/MLvTXLXuQIgMZwNYctDWm4vfv2p4Z3PvskbYps86pVq4fbL/ImZeJ/Y+oB/qFz104bHe2FsMkxKRHhz1/xS+x86AxakETTJFuUNnCAFBo5MvVIip5p+qBEyk6769Yubr6kRU76vpK9lLbZqkekRkJBbOey1S1oacjd/D6jKWgib3v3TiBvnsqa7KM+3VgYCtvfImzQLbSgTt/S8kOSsCJRLRG2pLL45ly0dw5819uy/w6geqSvkBoJrpD0Rklz9AGJti2c6F+KpIlut06Ol//LjRrkrV1RE/o494ULWugynpX/B8ckFRqpUlAEkLZSrFl2MnsfCqFRtjp7rrk6icJcgROuueYaBqRBpCLkLb978/DffYusmWhvNoAuItE2uUHWcookOOKIZXSuaBQvEAZIm2dwRwjK4rusKSM//Pvo1GVrkbeYyOpnX6ts0iagPlGTsZW/Zay5kIuiy244P/P3Gy/9RurrLrvhPKv3SFuGSTxFM+01RVI5dRl5r3n6wRenHoes389me2y3z2Z7bJ5bZowf2LA/Ovjs66XWwcUYxJe9fudYtPTixU72qSKfcW5O+EdRqZL5apL+qGSV8z9SQto6mlKJtNXN0R3MZYPu8nO7rmMQUsRN0cbcyhf+8IvDHmFQDh1LkTWtBslNA1O+zrN83vkzgnNo9m/9t80FdJ4c2r6v7UV7Gakw19F8v7hMpG2LvEbKzeeJR1wYbfdB3nOLjrEIm25j0XmNLsdgViJv3O98fqVUkiQNOHykwIjZNLttzPVA+HosbQB9EhTIFziJCtEqoBgPP/Tl6KGphyDzBbdv397pPmtlKJrZobJgSoNGqOSiXy7U1+8YqyyHee+rMmYjGvJ7eZ6tlJjraL5fXCbStmUoLFOykretplDKa7KeX+S5Zce4jLhVHYP49snxoxLpkpff+g4Rdb8YlH2hyJGNLElUrglZQ9jmckLfTqBrlp3CXofOI822wV7g5LF/375hxOjhGRGBZGSM5CHCJrImY7djxw6ELUNqqiAX5roMueA++NzrXqxzmShbGtqouQ4kgtfEfrJdD0mXbANT+F3uO0ULP0H4iCTpI+33dZT9j0f5stYBaesJu246i70OvblJAcXlTWRExUQfcFzYzLESWYNm5U8iUr6gIlJlDtZQKC6uR9okvVCXnbZudQhM2jZqpKsJ8VZUErMitC6QgiScc6Ao7xx4HllD2gAAcasmb+ajrxKn2yvRR52nRuqt/Wev7Bwz35lNt3MkW2kFSqpL23mz8lZEPmuT3BlxalK84+mQVQUbwAVSfVJE7c277/VptQa+j1tv5rTJCfTOdafzSYHeIL0IL7//FQbCkciZEqzi1pXeb0kiKmX6ETQ30uAKnT+WViwj70LcpZTEUxqLzm2Lr7PLdYtHsmSsdF6g+T4yjknymVWMpOoYlx2ncjL8YiMyGr/W4nsjTN68+7451SNNpOm2ixL/8feQuXGaaulBAZTNvotbrwqR3IG0QY+gF2F98mZeoDyUMgfO94qUt9xy83Aen4kUE2BuCmSJ1Gzp+IrpdmYLANdSkRTJSirCMV105PyEdTvkXLjbELesFgt1vL8s68f/8xf5AAVInjBJiX95VElbNN/DlQT2DapHAgA4lDj92eHDh6MlS96f+Lome8TlpXNyV7we6kiN1PlJaUJR9gI8KXqUV8AjK+Ik65kndRr9agpZH1NUNBpXVM5cSY6Mr8ilzViVlWKbfeWabdu2RbffvokvAA+wbYBtUy1SI2TyXBfzzRA2pC2V7du3kRoJ/fzS3nFudIxhaEXipJpiPK3SVqSE62bSLrVKo6Zhyvyyffv3zYuSpSFpjlxENYvs7zoiKHWUay8iJSqNeQ2obdezzohTnjS3XdAlXpjEdTEWmyhmU2ma4C9ZDbRNzBTGsuImr5HCIzKPTd/3tLtui05csdyX4dji+/7qRSESufNDaiQAtClzSQ+dN6b/lofykNEHzaxoKf/eO7E3VdDi74GwdQOz11YdoqaPqtKoyzAjPTbPdx0NSoqgxd8raXttWwS4oK7CJBpFbEPGEMDwEHGq47lJiKCZ1SFV4CQqCEjbMMoGAOAjplDJv+WRJnjmI00EEbT2qaNiqyk0dZduT8MmymZSJPXRpbhV7YOmES9b6XQlOS6l1VYCqSTZbzTaVSTSpc91UTTElLcjSBvSJkxMTLCXoddw4wKgOUSeXUQbNHVttvDHzrFWoxhFUjM1WlVEfPQ1VQUibz11DPPGssn5dnVUziTiBaEQ78sW79sGx+n8nDaphnbvNeewp6G3MDEcIAzSCoLYzneqq+R/0dLxx6NV9lUYzTledc+zqrLsusY4qbplGYqmWmbNK8za1qztbKHs/yAKoMcW5MubSpv5d4ONtr0/hkYC2p+T8R/YfikseGgFnwboNQs3vESVQIAGqKsISWiULa5RR1EOxr75mw9NnG+mPmsjSFuqfGzOK6tfVoqakimbqpYO3ysIH+p8emQd8wsAQgNhA4AmKSsNCFt7Y+8KuWnBtZf/LKpQdn9RAyX7NW1yEe0B+iNtADA9r435nQD1U0d/NoDQ4Eah/2gUrsj8MX1uk33W6OmGtAH0is8u+Yto3bqPMRAAtUvbeQwCQLMMGIJynLjiAmtxO15t8oLa10uaeWtBkgaLknh/HHW+EAlNtQEAoAkkon3GFYwDwD/86JHokrM+xUB4jjTNjhf+MOfCSf+0eDl+bbTtiqT3gB5Km5xAP4u0AQxZvXo1gwBQI1Kp9fNXUIQE4NuvfAVpaxnbtEKZN/bOgeeHja6FIykS5aIYiETQ3jnw3czn5BVQQdo6fAL97I5z2csAUUTZf4AaYc4oAISKNM1WKTMjXy4FKinNscFy/kgbAIQDkTaA+ti7F2kDgPBZ2ECkS+bFuU6z7AMUIgHoCZRgBgCApiD6DCZawl+QFMmGi4zkMYgoRAIAvrDrprMZBICakHR8yv0DHIfsDkiTN0HTMJtq1t0FOittRBUA5rJm2cnRMYYBoDYo9w9wHCpIhk1eFKyqZGkaphZBaVneNkcBRNpIjwToEfRqAwCAJpAKkuC3lPmQnqhFUFTWdL1E5hpkSwj7rNPpkSH1aFu44SWr5x21qIZpLutoweqZ+toir7N9v7xl6+9lv91RcN/ZLrvKGGct42ggVUqZYwDgHmkv0yU2XvqNwq/5/N9Otzp4+sEXpx6HrJ+ftw55z0sjvh7x5cjyJZ01LzqatR4242T7urLb6TuS9XT48E/4kgiQtIhXnaJniptE3xqOug0iz6NtnZa21ctO4VNXQSKP0i4hUdjWTB1Xu246a/b/n3vyDQYIAKBlDj73evTAjfuDFuUuyZuIM0ARPCpMgrQ1jczhCY2qohSPBl1+/4/mCEYWZeRDlu8KibBtrVmAyoxvXiTxjsAauEtUgJ5tAO6QIiRdIk0cbKNTVeXDjETJv22WZb6mafEp835pETjb7Q1D2g7x5dAOg2h6jlYmUnY/r9F1W7LWwry2QcScNmhb/p554afWr1Fh0tfapBQWWX5XxjR0EDYACEEcl65cXEjy5PkhC49WH5WIIUDdVOmTtshhw21T2My5bS3JLtLWNH0ttqBRr7hc1JW+98wLbw//llLyOn+QVEEA6CO2ggF2Aias3zE272dxTMHR54crbdMRzIPPch6F5pDS+0WfW6X5thQY8UzWgqGT0ibFFvo4Hyse9dIxKJNyqBKWFW27/P5Xhn9LGqqmCG7tsLS5TAVtk64VTQDwgdCFwSeKRMt0DlsXUgof2LB/jrx1YT9u2kRmh+8cKSBtRZ4b582775stMCJItA5ZK0Zn57T1rZCGRrjSKmZKVMxmjp82YL7Dcn7ZnYHN56oqxRRoAYAkujQXyQV5RSiSxCStqmJdc71kzpWLeVdZ21pEwA4+2720yFWraLDtMyJMGvXKkyeNjJVNjTTnzyFqSFuvUcGKF8UQwRDRkKiYTTl+U+ykSqKISlIxE31+aEU4bObpxcdJxzC+jFDljTltAO5B2OYLUVFpE9bvHOvUttpIW5tFVOpGpqtQ8j8MssTNTGVc6GA+W7zwyKKZRtvQU2kL9YI6TyqStkvnlq1x3OJARE3WJ63YyJoetVRIKs4i/y7TU65N3tp7b/Qu33sA4JnEqrhklex3HW0r0qetCWHvoviTHtnidctjj1uJkEbbTJnSaFo8HbJKhCz+Wlk/Xf4R49+KVLesUiwFaQtMfkIUtzLphjq3TNP36hgTSb+8IzbPLR5905L95nO7JvNxeZPtFWm2bavQNtu3bYtu++qNfPMBOEZS5LoyF6ktsiSqTMPvkAS3a+X+FTI7wkCESuacaQpj0tw11ymNCxOia+Y6yN8qkQ2lUw4immtDEXyTHU0N3GohYjoPbqvH0uZ6XFSWQzq+jvExA3DOdBVDpK0MKmRZ0psmNl0RHkkLlSgjcyOhLcyolosqkVXXQdejSvGTrtHZPm19KRZhzq/KemRVg9QiJlqEJA2JKIU+n6uuY4xWBwD9huqR1XDRMiHkaNzSixfPzufrclQRArm29GSO2cKZCpMNsdn3/dJZaeMiei5ZkS8tYpJWXVLlRNMwIVy5f/ciUiMBwB9UUGykVyNQcakxI1PyOy2dH6K4qbwibgAQh/TIDlyI20a9dM5Z1fl+RNmKSbEvyI2M2y9iXwFAczKWJ2CuMIVOSuentQ9oelttip2YiLyKdOo2hJoq2dC6DyLP5yC1yRHLQiQwyx6kDbwSi7LNr+Nl79PIahOQR2iNuW3Gw7f9T+VIACiLCMjSldk3qOT3l0Xn20vKzrFhhKmonNn83pQpWfei25L0OtvfmeNR9HUibqHPbbMZGwDP8D68PRLQYE7Gf5DW+2N09NRZ0QhNAGzXuezcMpEpLZwRr4ToarzSlpf3PkUkqKlll+nr5uvxJesp6ZHvjpEiCeASOedQPAJgPp+58Ot1fu62RETaUq+Z8+aCVSny0bXm2K9de30QPnQCx3WY3FkyHU+jXyoaOvfvzo5Xe6wDLfISEggbQD0wBwkAuoL0aYs/TN458DyD1AKdjLRt374t2rZtG3OvAGbQSNux6w4wGACO0ewOom0A00gLDEl7JdLW3jWzy2iY9ksTuhZlm9k+Im1tQTNHAAAAgHaQnnPQGaHptLCFBOmRAAAAAOAMF333wB9hO3HFBV0XtkEIK9nJ6pGSHgkAAAAALUjbxUhbyMictTfvvnf4755E1zaHIG6kRwIAAACAM4r0pgO/kOhaz4QtGDqbHplWpASgj1AdFKA+nnzyKQYBYAatpLrkPRcyGAEKm9JDYRsgbS0hKZKfC6xZM0AdyOdg9bJTGAiAmli9ejU3CgFm0Mbal5z9aQajHcarCFsP5q8FS6cLkWxF2gCGrFl2MoMAUCPMpQaY5ukHDw3/biDSNmC0q0ubzF9TYRNZO+2uW/s4ZtI+wvueLZ2VNua1AUyjNy/evYjG2gB1Ib1Bn37wRQYCAIKB+WuzbI5KRiibZAGHLEA/eHcMaQOoi02bNg3FrWsFGHR+kk3jcFNal648vVAFwQc27I/W7xgrtF7mOul7Z42/botJ1nbJMjVqZPua+DiUHYuDz75e6D0BXAicLYuuvipaOPXoEFtCWEmkDQAAACozR3AejKxlJ0mmbEQy6b2TpK3o8uOv0Tla+h7yO+lDliaZ80TPGIv1O8dSBe7gc6/TlBqgHQZRAOm2SBsAAEBFJCVfIm1dwhSXeGQri/jzdDlpsiPPl99JhMp1pNKMetmuf1p0UddNfi+RsLzoYNI4iJSliZsKG1E1aAoKjswTN685oet7YOGGlzgMAQAASiCSJY8qiISoiIjspEW+klIRbYUqXdoOORG2JBmLpzDaymxSNK3odvku+ld+8B4+PABIGwDY8jmKkAA0SleKkUgUSZBIkkaTyqQZJklLEhJ9GorQc68HMT66LVXHpItIOik92lplM0OAtHmFTPp28RyALiOVI6WxNkVIAJqStkOd2I6iUaSqsqPpgllzulSIy0SjbOSqzWhXVyRQtqNrxXgAkLaK2JT0p+w/QBTdMSVtAFA/Tz75VEfEc74cNSEVWvDDpRCb26Dz5tpiNnq5cyxXHkOVt1AipQBIm6cwrw0AAOpm9erVHZG2Q628r1now0bCioibzsuTbRsWEmlYLrR4SVb1SFlPU+iGhUs27A/ouHlxGCklNRIAaSvF4cM/YS9DL3nmhbcZBIAWxC3kFDczEqURn3jkp43tq/qeMi/PlDeRi6aEyEy7zOvXJr835S2rcIuPsi/rThESAKQNAApw+f2vREd3nBsdu+4AgwHQEKGnSLY9Jy8rDTMvrbCIvKkQtb1NefKmkHYIAL2RNq2iBwAAAPNRMdAS/WmPogJioq8rImD6mrwoVRGS2hjMluSvIQJXdtyy2gQApLCHIUDagkWqSG5F2gAAAFKpWwxMYckSsCTByStSUljaMt7fJgJXptJkFeGt2iuvbmSbZB996OxP80FqH/pQIG3hIlUkJU0MoC9I8R055unPBtA8IbabMaNsruVD5smZzy0iOvo612Xk09JAbbatyhyzomM3G5ncMeb18SORU9lHl5z1Kb4AAGpiQV82VC5eT9i3kz0OvWDXTWdPH/f0ZwNoHLlR+Mff+XhQ6+wyypYmJEWjUrNpkRWiTJLqqFG1uKilrY++dzyaJssyo3Bl+7mZyzclTqOJ8fV0MZevbuF3mboKAD2Xtm+8+e+jtexv6Alrlp3MIAC0iKSJffuVrwS1zmWlKousEve2VIkyiWTF0x1FjvIid+b2xbfTRfNtGZe4KMdlTWTV9wibCr+MCaX+AeplJKB1nTT/U6aU/4KHVrDHoTdIdJlIG0B7hBZtAyiDRgw/c+HXG33f0dFTRxj9RAZTj83vffRLjIQlr117fRDHUq9K/tNkG/qAVkpF2ADaxex5BgAAgLQBwCxUSgXwRdoOMQjQC6ga6RUD+ePoY48zEkhb2BBtg64f32uWnRL9v8sfYjAAPICmyNBlNDWyxaqRA/bCPCYZgm4eS0TaADrGrpvOiibf92EGAsADaIoMXcZ1/zwACF/anNivFi8h2gZdhX6EAP7w5JNPMQjQWabbFJzXeAESgJrYjLR5xurVqzksoZPozYhj1x1gMAA8Ot9UacYM7QkJZEOUDTrGFqTNM/TO5+X3/4jDEzqFNtQGAH8o056mDWTuXZui4rMkSRVQl+vnenntSdt5FCABQNrqP4k+88JP2fvQGaYLkJxMlA3AU3y+SJd1E5Fw0TS6LG2+t42c2Kyf7T62XZ7vx43QYgESANcMkDaPeeaFtzlEAQCgVnyOtj2wYX+0dOXiaP2OsTmioI+kXnOmSJj/1giSPGS5JknLMX8WX6b8TqN/WeIi72P+3nxNGeFJioIl/Sz+Hubf5rgljVVapM1cd/M5ZbelLjzrPzjgG2YeWxiCbrKgzyfR0dFTKdwAwSPNtCU18t2LaKYN4Ps5x7eI0sFnX09cJ5mvJBEhlYf1O8eipRcvnicg+tr4/1Wm9P/Ss06WZ8qWvLf5s7licChav3JszvLN9ZT/x2VTpEeqdZqvib8uDXP9ZZ2yJClpmfL/tPeKj02SrMl6y5ibz9H18O6YGbaxoACJ7xx57PFo4dVXMRDFbgB4fROgt9I2MTHB4Qmd4I51pw//PjaGtAH4yvbt27xbJxGyvGISIg5J8pAkEubPRKayxCdNFk1pNCUxT5qGImgImylSeWhUsC45yltufL19xxRlAGiOUNIjnZfhlKpecueT8v8QMlpQhygbgN/cfvum4XnHp9SyePSrTmwFqmlhshHIedKyc8xZyqJnqYa56DYTZQNA2honlMpeAEloQZ13ibIBeI9UL25Kkny/8A8pshRHIoCy/pKeWVXcQjseRFgBAGkrhMwNcAXRNggRibLJnEyibADhIBEKn6Ir0/OT8iVLBKXqslxF29JkKW/5ab8ru14u0wTjhVvy9kdbsi3CSpQNoB0W9H0AZG7bMNr20AqOBggKomwA4SFz25pMS7SRqKSol6yjPPR5tsuK/yztuVVQWTLfT5cZXw8tqFJm/W2kKW0One376uviFSV1uaagth2dpJk2dByZijXweQVHAhnIyaQfukpt1KgdlSQhFCQ6LBUjL916kMEACAw558QrH7ZFWmXIItIRAqGnZCoSkZP9klakpe7x8ynKNvU5GuHbJPua+b2PfonRsOC1a68fiQKoHnkCu+q4/NG3DUJCmmkDQJhI8QsfkAtxqV5YJD0P2j1umhY2bbz+obM/zQ6ALjPwfQWRNoPL73+FQQDvkSibRIWPXXeAwQAIEL1R6EvDZLkgzyvRHzpdiLK1tR2aJnvJWZ/iwwuAtPlzEtUS6gA+ItFg0ngBwkfK//sqBNpgGsDHtEgApA2GJ1Et7gDgIxoNJsoGEDZS/l8IrU8X9AuKjwAgbV6fRAF8hLRIgG4hGR6aegbgG3JDQSKuRNkAkDZvxY2+beAjd647nUEA6CBdnksG4R6TckPhyg/ew2AAIG1+ovMMEDfwCTke75iSNqJsAN2izaIkdb8nMhrujQCZxyaPJe+5kMEEQNr8P4kibuCLsJEWCcCFNoDtsaONvsscU/oa0iIBkLag+NyTbzAIwPEHALUhNwp1TnXVfmkHn3u91MW6PD/tvfOWV1YOzNebBVnk30nLk5/nFW6p8tqs58XXUcfaZrnxsU1bR5uxzHptHBE3aeJe5JiSZctrEDYA/1jAEKSfRIXR0VOHaWkAbbB1StqIsgF0H03Nr9J0Wy+4k3p56YW+VANcuvL02QbN+nMzMqOvFymRxtv6f12+9HRTwZT1NX+/fueYVfNnUzz0vbUoi/xf5dPcFimKoT/X5yUtS5aT9Nr49sbXRdZdnif/N5+vYxpfJ9lOeahIydjG3yc+tvH1zhpr/fe0GGaPTRpF+u+p3On+BQC/CDLS1mR/m02bNpEmCa0gx92um85G2AB6gtwslHNOlahV0gW3XuBr/zVTqvTncZEZXsQbEjErDIZUmsKmv5fX2JL03vp3mjjIuifJighT2nbE3zM+NiJrw6hUimzquqT9XsZUZTFvnfTveB+8+FjLa5NSHstIlUinTZRR9ydRNgA/CTLSJtI2MTHRyHvdfvummQvobTQ1hkaFbc2yU6Jf3PBoNMlwAPSGbdu2TV/Eb9hf+OJc5CMeDdMIUBeoIrMaFUwTwSRUdOLvq6Xwq66Ty+3LE3kzepj23ggbANLWiZOoiOLCDROIG9TO5ff/aPj3rpvOio6978MMCECPkGibpOWLYEganE2qoSkf8TRHEThZThSdF7ywJaU01vlaSSONHkyP3FVZpyRs0h3rHFuEDXqM3B8f8X0lKURieRLVv/WCGqAOnnnh7anHT5nHBsA5J7ry35TrkWVe/EuUpco8uT6QJltZwmyTbliUqkVobKU1/juJ0FLaH8B/iLRZopW9vv7sq9HlK88cRkEAXHP5/a8gbAAwG3ErEn1RkYjPrdLoW5rYZcmfpltOF9w4NG8Om6ZfSjQvPsetSfmweW1SkZS80vhpYyephkkFT8qStB5FlxsvhmIjicPCNFNjQhNtAP8ZCWQ950zrkYnakrKodyOb5uNIG9QA/dgAIM727duiM674JgPRIK5EzJdtSZJVs1plqGmRo6OnjnC0Zl8zv/fRLzEaFrx27fVBOFGQ6ZE6UbstVv3qLdHk+z7CUQ5OhU0KjyBsAGAixbBout285HRlWzRKGid0YQNwzJ4QVnJBQIM5bv5A0xXbOokuGj2VoiTgVNjkmKZSJADEKZMqCcXkRrHtMxfCNuUVUEHYAGZZG8JKhhJaHkw9NsdPYm0ziriBA2GTXmzD0v5UigSAFKTNzbp1H0PcwInMdUHYSI9MhfTIgrx27fVBHEtUj6yAiKNcdEvFP4CywibtJBA2AMhCvif0ohug78IG0EdCkbaBrysmRVGk4h+tAKCssP2/y7/MgABALpphgrgBwgaAtEFBZH6bnEilt5ZciAPYCNud605H2ACglLjJd4dchNfV1wsQNgBA2jp9ItULcoA0NCJ7+6ZNCBsAlEKKFom4SV80om6AsAEgbYC4gWNhk4jsT17YHb07diMDAgCVxI10ScgTNgFh6x0UaEHaAHGDskwXrPnp8Pig6AgAuD7nIG4QF7bLbjjfi0rbAIC0IW4QjLCZxwUAQF0X6gDaIPxrX/xHBqOfDBgCpA0KoM2/ETeEDWEDgDoxv18Qt/4ihWl0Dtt9v/FNBgQAaQMbZJK4KW60BOifrMljzbJTEDYAQNygVmSfS2GaR/ZvYA4bbGYIkDYoIW56IpX5TDTh7o+wCUceuzr6+rOvMiAA0Ji46c1CxK0fHHzueAVR2f9XfvAeBgWgo4RUYWYyfnIKiYmJiWjduo8N/310x7kceR1EpFwarYd4fAJAtxgdPXX4t8xtWnrxYgakg5hi3sdzztQxTpXEnOvl9z76JUbDgteuvT6IY4lIW0OYUbfpSoJE3bqEpL8ibADgC/I9JI8HbtxP1K3DwvYHX/51zjkAPWEBQ9D8iVQibpffPzH8P1G3sPnck28MBVzSXyUdkobZAODbOUeibnqRL0UqIHxZ030LAP2B9MgW0fQV5C1MdO7arpvOji7depABAYAgzjlLVy6O1u8YY0ACFTYRb4qNkB5pc71MeqQdpEdCLpq+IhPHaQ0QprAJCBsAhHTOkSqDpEyGKWybNm1C2MCKRVdfxSB0DKTNA2S+W1wEwG8kMqoXQAAAocmbKQLgL9J77ekHXxxG12S/3X77JgYF8tgifyxYcQEj0TEWBHYQSjL+eJdPogtn0ldIl/QPkWpJhVz1q7dE747dyIAAQPDnHE2ZZK6bf6hU7/vGPzEYUJgTVyxnEJC2Vlkbxea2IW9QN1IZUgqNyL44dt2B6F2GBAA6dM6R4lgiCMx180fWZF9IZcibP/kAAwIAQ0iP9ByJ7pA22e74i7AJImwAAF1DU+50rpuk5EHzmI2yr/mP/wVhg7Jslj+OPvY4I9ExKPnvKRpxkzugw0IlRN4alzVzPwAAdBXtIzoxMRHt3TsRrVq1Olp36ceIvDWIyhrnHHCAVEKcZBi6uWNDY7KPX2wib1qwZNu2bchbDUjPta1TD06cANB3ZK6bfA9e9EsfGP4featP1DjnlD5GKfmfca1MuX97KPkPTpFom1k16g9e/rVhU2dwg8xbE2HTO84AAH1GvwclZXLJey6k0qQjpBKkPDQFVc7tnHMAwAYibYFiNuYW7lx3enTH1APs0KiaRCwlFZKTJgBAMpI2Kdkecag4aY9I7/qdY9HSixcP/805x8l1EJG2nGtlom12hBJpC1ba5O6Upgv2me3btw3TJRXSJrPRuWprlp0SPfVnWyjdDwBQ/GIZcbNgOqp2aHacaIqNtDXEIJopRoK0dUvaFgR4IA6RydJI23TVL02blBOpSgnydhwt2a+y9vVnXx3+m9L9AADFMXu8SdToshvOn3qcx8DMYKaSUrYfAPoqbWBxIpXo28IN2+b9vo8ipxJLZBYAoD5504iS0scInBlZI/0R2mbR1VcxCEhbq2xml+VjRt9E4ARJoTT7ve266exozbKTOytp2gj78HUcDwAATcibtgwQNl66rRcSp1E12b6vffEfo+iLHA8AUA+h5QPP9p3YtGnTnGqKYEdXCpikNRyXiwcRVY4NAAD/zjlajCNUOTOR6xDpaSeQydHKscWctmQGU4/NEmlbSLTNCgqR1CxtpB7Uc0L1XejisiYnSkl9BAgRjYRzkwH6crybhbPi+BaNO/jc69EDN+6fJ2p8XpG2EKTttLtui05csZzRQNraOwiRtvolTk5KeiGZJnV1Cp30n7v8/ldSf89Jsx2xT/vM5f0+67lZNw1s9r/t6+PrlvW6Mt8tScvLG6+y719lvOtcTtF9UGQc8y72896z7DpmvS/fQ+5vXKSN99KVi2tt7i0906QfncvvBEDa2r5epnIk0uaFtPEF2s6JVU6mMvbSr0fmLqRhFjwRAZt44afDnmim8Jn/5yQZrrSZF8M2F7G2ouD6eTavi1/Y5y0zqXdVXsEb8z2yRNJG+KqOt837uZY/W1mzFaK6jxPzey9L4vi+cot+tuSzJMdBUo84EzNCJ8VApv8+ZP1+ZGwgbUgb0oa0IW29Frw4eiFmTlYXuFvdDWlrQ8ZcSluRZRYRniLLNUWw7vEusqy6pM3c3jKRq6alzcVxAO7PN0KWTOtzOOcgbUgbhCxtlPwH55jVK5OQu5pM2u4WcnEkF7DyCP3iVe64i0ikbYt5AVhU2PKOe/P3WQV1XI63vKfKU9PRhixBDeW41/3bhWM/1PNNnoghaQDQBU5gCADA9QVsyOSJld7RL3OBbiNFuty8OVyuxlvXScQtK+3ZNS7SKn0S/S4c+wAAgLQBQA/owsVrlkzE06y6Mt66rXlzh6Cc6AMAAPRS2ny7cAKA+RevTQqApqelPVxRJsqm31daldXX8a4auSuyD3RMmpadpo4TAAAApA0AvEYv/ptMtXN5QV9Uyro03k2nuBKhAgAA6LC0lenXAwDNi0RTF//yflmPMuvuilWrVtcusS7HW0Wq6LKK7AMtDNH0d7nL4wQAAABpAwDEzcP11RTHItukElR35NF1YZIm1hkAAACQNgBomdAKk+Str++lwylM0g7MhwMAAKTtOJvZXQBh0VZhkirrm5ceWEaMikToqsyr86kwSdvLb0PYSLEEAACkDQCCJLTCJCJlWeIWFzubarZmhC5LplwIjMvxrrvZdrw5dUjI+CJsAACAtAFA58StLlyXcjdlJen18nuzCba+T5aQmTIlzzWlSsTPpQC4Gu8i1R3L7gNzXc3n19Hapew6Jj1X97V5LAAAACBtANAJcQvlAlfXM0tc4lUHVcjSBECeq0IoF/36XLP/m6vxcTXeNuPgYl3lYfayUxn2sS+nrKeuM20LAMBHjj72OIPQMUYCWtfJpAsJAAAAAOgXo6OnjjAKiQymHpsXXX1VtHDqAfm8du31QRxLRNoAAAAAAACQNgAAAAAAaIIFKy5gELq2T/u0sTI3QueO2GLOsRCS+jTpnIusZWvFuVWrVpeeA5E2t8N8X5v1zVq2732oAADqODe4hO9RgEbZPfVYyzDM5cQVyxmEjhHsnDbwF1McXV28SNGGUErG6/aX3fbQSp/rDYm6L1TL3HTJ209F1tm8sJf10P2ct07xGymuL/Bp7Ay+fO+5/Hy2ed5yRZmbtPHvGcGcw2/+Xs6JWefFpG3q0g0FY07bZGDXs3UziGZ6G7/30S8xGhbMzGnzXv6RNgDP5CePkC+MAACg2/LelBgibfnS1iUWGUVVkgqsSLXMsoVXZqTN++MIaQMAAACAJtgyIxWAtDWJRND2hL4RFCIBaP8EBs2yZ2bcRxIeWzqwXQAAviIyMWk8BrEHuJG2kcAea2fOX2sdLtOUtPGEcRoPbccSToa0D3zdyxsUfN9B7Es/SX4GHo/DZj5zEDtZjHOR0urnc1Byn22u+XsHwPaY1WNRLk6/UdP52wd2z3z2+LwBAAAAAAAAAAAAAAAAAAAAAAAAAAAAAEBdyPwFnaSexSCaO6Hd5jVxdCK8DeMzzx+3XO5kwfXY7Wh5edu0u8ByJgv8brLEo+j7FVle3rEy4KMGAAAAAFBMWiYLXFibz9mdclFe5D0jh88f1LBcV9I2aSGIXZO2MpIHAAAAAAAp8lXkNVXlynzeuENpK7pNbUibzTYXlbaq6+7q/Vy8DgAAAAAAonIRD5dRtCJRl7afW4e0TVYY6xCkbVBAyAEAALyG5toA0AbmhbRt77pBgeWPFHjeHsvnri3wXG0SGllIwx7juU0xYshQV9nMxwwAAAAAoDxli4aUicqNpwjgpOWyJxOem/e+NsvdnfDcgYNtL7KcstGtECJt4xHpkQAAAAAAXktb1muKysugpIgNCsqgK0mylbbdBcYoNGkzX0e1SAAAAACAwKUt7We7o3JVDvN+Nu5guS6kzfzZeADS5qJ65DgfPwAAAACAMKRtYCk0u2uQtrIl7+uQtibWp61IW5a8AQAAAACA59KW9/xBVC5tcGDxmqTXD1qUtrR17JK0JckbAAAAAAC0KG1pz99tKQd5EhFn3NFyBxW3vUpBkyLrGaq01bE8AAAAAIDOMd6AuJUpsKG/3x0V75vmoul32XVWBlG1fm+7o2LzxJA2AAAAAIAOU6W59niF59UlV3VKm8rUoKKMuGr4jbQBAAAAAPSE3SXkTZ+7u8Lvd2csf7yA2JQRoqriMp7z+4FDgerynDYAAAAAAChxIV22jLttWfeBowv2NGkbVFxu3vrlbfegxHrXLVFtlfwvekwBAAAAAIAl44a85F1gD6J2enCNtzxGRWUtxG2syiCiuT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0i/8vAHv3Aq1ldd/7fi4uYwAVUNjtUHMETzoQNgSwzaa6hYXLtDsUUmCPDs1wBzwm9LSN7MtJDIosqevF6kKEqHskzaXZJfEoqcPYixBw0Oy60LXMpbaNiqEiJzmKo0lGz1YjeMCzEdZZ/2etuZjvs57nfZ/LnM/1+xm8g3V513uZ73Odv+c/J/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500AQosK6Rm1/D0fM1MngOwNV60uP7+TaWZQAlELSNOjRyK9rrY3sKgGM91H0fXaVljn08x30AAACV0jd0G0xws8n142fxHA3fY7s4Wehy8DkNJrx1FWw57spoGR5MeWs4Xu5cLXsNh+tPFuu/7efJcntoYz0oyuuL8/eDOdyyes8uX6ut7aOr9ZBjg2yXnaLsq223cdzHazhYBxsR1zWXx+x9jvfzrrcVaZ6zL+NtT57Hemm3JVkt/1mej7p8b3nsG11+Bo2Cvdesj/+zPocswvpW1uM+AACA0ipKp0yeYZ7NE/U0J8BpD5IbKT63dm3eiHDC0JXD8ptF27RbdhopX6fL5dpmB0jD4Xto5Lz+K0frjcrpsRsZrKdZBW1F2AYX/T2306ey6wTm2MDNcmljH51VOJHFOpB0eWhkuA70ZbS/ty1KGzVU+0DExfrR7nn7HG4LinCsl3YZznL5t7GNN19no8DbI1fnMo0KrNtF2cfncQ6Z5/pW5uM+AACA0irKFc9BJ8pZVM24eB6bB9VZBlpJ2qFL5XcVXJZt06fsdua4aDfXAWi7k1HXHS2uT+YbGa43WTx2I4NtXd2DtkbBlpc4+9eyHqPU+digkfL1NFQxLpJJ+z76LG97Gjksx4MlWJdtVsu4/lxstW8ZjvVsLMNF6HTPsgKwaPtkF9u0oq/bcfoh8qwa7CpIe9f5uA8AAKC0inKFU9gBtathcYLes8vhb2ydAHTl9DkU7SQx67ZxGSTaaregx3B5Mtzl4OTR/1ptn2y7aqOyDM3oYrtf5Oougrbg/VGZhgPi2MD+sUXexxlp3ofN44w8jn27UrR3Vw7rse1hTrN+zr6MXnNex8hlDdpsh5l5H2eV8TXksW7Hed8ut3d5n19nsb6V+bgPAABrxtEEKICenE4uTB3G19cFdDS4Ohnr8D23UvlV+PnbZNvIaztU4GXnuoCfdVWgbQZDlhWb7bYtwnPGXZZVyPJsox2uC2nvHsvtfCigbZKu/30hbbQtg2W2aDp877uHk3AUEMcG2WwLOgK2lUW78r0voM07LO+Ls3AopL0HI6wLfb7lv6MEy1bW0uzPy3isV9bteldAO1/HLq9U+w1b2/Wwxz3kaH0p4/k1AAAASnjSk9dVT1Gf13blXbvHSnvlaSPF3+Y5nJPt6pSG49fnum0aKr8qvTgdnX1tXqPLIbYayn11QUOlu/I5y/YpQ0WbreWuTG3XKNDjFmWY3Sz3LRwb2NleNjLc1jQcfr5R30eXyqaqoVGQ5bwvx2OQomzrbFbadCVcHot6rOeqrRoFWd6Lvr/Jeh/dV7F1O85xuYt1syjn140cl6kiH/cBAABUiuu5nWwcpLsa7qzh6DnTzk2Rx0lomQKHvhzao1HQ9o/yGrN67CSfSyPCa+tTduaUKPtyn+bvXTxPQxG0Fek9J93PN1RxcGzgbn1rpSvDZbPd+8jitRRl+Q8Lb4vW+Z/Vts7WHG1Z/W0e+3Ubnw9D2eW/T46yLXB1zpPncUwjZj+D7Tk58z6/buS4bBf1uA8AAKCy+toclNkK3mx0+qd5LXEONLssdBaU5WQvzfNneVI4WIL2yOr5GspdmBL183RZMddq+9QVc911dRJchaAtaWdGQxG02ez4SHqLoxHh8fLqgOHYwO36VpR9Xtj76FL5zvWa5tZw9HqKMndV2v1il6PntNFeZTjWc/35uF7+q3Rxh2tdEdq7r4TrdtC2P+rfpp2XtWjn11nvb4p83AcAgDMTaAIUwHW+A/2+kINdLck47a3GZG+nw3eA3KfC54uy5VDA8w6O/Jw5BYJPWFx/JjivJ8X6M9hi/Rv0rQOtlvVtvtfRUPEqzlp971+u4qz/SbdVPTU94bwu4LMfZH12blvGz+dfPwdD1oGejLfnHBsg6JizK4PlTx7/GQuPkUbHyHrZk/IYO09h5w0238dgi/1XnfZTjYot/xi7bzG3i10B69pgxGP0oqzbXb7t27YYy43/+L/L2M+X8fPNen0r6nEfAABAremD+jRX00epmHN9Nb9S2VzJV4WhI+PeujJ8bQwdmWw564rwPGlfx2CG73nQUrs0lL1qzryXibTboaD2GHTQblm2XaNAj1vU4bPa7Qdc4tjA/XbKxr7BlnbvowxDp+XRLkXZFrha/6J+Ll2Wjz/LOHRkQzF0ZJE+jyz1WTgHy3rd7nK0j28kfL91GTqyyMd9AAA4N44mQMEdUsNXrnWEHKBFOckyTwKuMx4vyS3u89vSoZqv8uqz+PwdAScmRbbN95kcctzuWbeN/0rJHofPNRiwvsX9m6jr8XUtHidpVckhB59x1PsNtvg+6mM2ctymFFEjpJ37FKouzX4+6bLGsUH++trs//JYBg/59vl0/hXbdS3WRRfnI0HrW1fC113kY72qHFNE+Rmir2eH2mzDi7Ru94X0J6Tdx0cdgaJs59dVP+4DAABAyMFX1KueGsrN1VxZVtFEeZy+kN/F0aWyrRRz0S6u5NE2WVzh11DpK7saKZ+zT2VfnTTo4PnSLBt5b09ct1HDwXqX9TKT9Xt38bhlumI4620fxwbx2svV/sf1fjXu++hysC+moq2YbWSjWsXGvqhIx3outp15Lf9FmoOwjPvkdq+9UcDP30X7JtlnFeX8ulGyZQoAAAAZ6IpxINbl+AAzy2HugvSp9h3+Nt5XHqFSWU4Csh620mbb9OW4DLcari2L5cfGdsHmpN5Jt1Wuhp3qU3ZDnYaD9aChCNqq3Inh8rVybBBfw/Hry2p5TPo+ulS2QxRmraEI2mwO3zqY8d+7ONZzta3Kc/nPYmjYqu6Tbb32rD7/LC9E60qx/GV5ft2o6DIFAACADE4WuzI6kcq6kibqgbuLShKXB+plOrjOum36LHcMhL3+rD8rmx1LjRifg8sOp74c1gHbnUZ9lh7P9nrRpdzNiUXQVuzta5fDx+fYIJtlx/Z8Wrb2FbbatasA24e826UM21DXz2l7Luk8j/WivL+ukny2UbdHec9PXRZp2i2Lzz+Ldk36HHmeXzcKujy5Pu4DACBzE2gCFJQcEIbNV3BIhc/j0aWym/PjOjV2aKaOjNupY+Q12DwoPWS8D/9j94R8LttUPeY9yLptrjOWLf9JSdTH7mpxIhxnee1L8bfK4t+221b0ZLQs2nwP23zvoaGiz/9gLodxl41Wy8d1Ktk8Lg2H613RO6Oy2gbaWMYbBXi/rfbzttcxjg3cLec9CV5bHnostat/n9wX4dg0qN2uLch6eG0Nt6EunrMjYDszGHGZL9Kxnm6Ta1tsPzostHNey39HSHt1hRxjbBtZtw+p+rG5j85i3R7MaF/jPx6Nuo/P8hyyqPubLI/7AAAAanPQPpjgFvWKuayvEGzEeD7Xry2LK8KSfH5F+8yKtGzb+Jzj3rosPW+RRHltNoZEzPs9tNJlYdkYdLAe2G7nLlXcijaX791lVZGLZSWv5Y9jA/vHBnnsb8qyDMQ5Tm3ksB6Wbd/uev+R1XM2lN3qr6zWvSyPDYqy/Kc5hmqUeL3Lepvuet3uy6E9be7rbJ9D5rG+Fe24DwAAAAASdQ40QjoAGjQPy4bKbpgaAADAsR4AAAAAAAAAAAAAAAAAAAAAAAAAAAAAAAAAAAAAAAAAAAAAAAAAAAAAAAAAACixDpoAQBsN4+tr1fCE7Els8z1WV4vH6mH7BABALXSN7Pe7Ao4b9DGBODR0eybB4/cEPGbYcQ6y/dy7CvJaWAbybccemg41ovdljQKus3HO9bc5ek09EduP7ToAoHDoyEYRT8rShDllOrguwoFgX8XbGoD77VfaxzvEPjASW/tGae/rcnpvrTpPtqlidooEvSY6hQEAAGAD/bIAwAYdbQzSBHAk6tVjh0ZuhGkAgDj7lgbHMUCt1vci0a+n6hfe1VXW/Q+DAc/ZFbJscREFUF2HVHEudla+42z6ZRGVuf+q6z5LX5zZSLgP38Z+v23bokQHunVCBxXa6uzs9G6mLVu6R7/u7+9XAwP93te9vb1N9+vuPn+/ZcvGPo7f9u29gY+D8jA/81bMZShsWWA5AKqxPYiy/U9j6tQLaGzUdn+qFWGfqV9zu318VvRxJceWiHPec+DAU5ktl3GOjdOSczZ5bvkfrbe5RdmG5bW9TKvq21tZVlwf2+Zp5Lha+mEJ2hBH7fuXp1y/tun7ySPfn37iSXXmyNGh2yu1aIeJ8+cN3eYG/m6yr41aefPGDWG/YnuUEg3IhrAWB/Q2DlLlYE9ODGwd9NF5WbxlpIgnfmbYmpb5/latWlmZzoBW63rU9TzoMfzLQ1hYHbfDttVnTQdNcZenoO1DnNA6TTAW53lsd2Qm2VbI80d5j/6Op6w6j5J24tjYb0fpbKzr8YF58VGRwiSby2VWYZl57FC0fYv/IrOydKhykZJdUfcTZfnMzW17lstJlOPXKPtfW+cXgOs+kqALlYuyHJrrlbnvPXnyXf/7I2hDXKPLy8zHdtMasEJCylNDNx+2RynRgBlsCDVzB1vkA5qwgxcOpmFDUHBUlmXKf1Ja5XVBv9cqX1EI5L2O6c64ul/pDbQ7bpDAN2uyXhZ1fcyrmizsorMonfauX2eciyTyPn6Mquz7g6QXUxStehMA0m4H9fZs6tQLdB8sQRviIGiDEwGVbWyPUqIBM9gQakUO2gAAAAAAAADYIRcL6dEmCNqQEEEbnCBos28cTQAAAAAAAAAA9jA6DADUB0EbAAAAAAAAAAAAkABBGwAAAAAAAAAAAJAAQRsAAAAAAAAAWLRlSzeNAAA1QdAGAAAAAAAAAG4N0gQAUE0EbQAAAAAAAAAAFNSbN26gEWDF6SeepBEcIGgDAAAAAAAAAAAAEiBoAwAAAAAAAACgoKZcv5ZGAAqMoC1D/f39NAIAAAAAAAAAILJTDPcHSyYT2jpB0JahgQGCNgAAAAAAAAAAgKogaAMAAAAAAAAAAAASIGjLUG9vL40AAAAAAAAAAIiMOdqAYiNoAwAAAAAAAAAAABIgaMvY9u1UtQEAAAAAAAAAgOz5KiS30SLpEbRljOEjgej6+/u9cFpuU6de4H3f6r6rVq307hd0C/tb/fhBf0swDgAAAMA28xxHbu3uG3aOE3a+4j+P4hwHKAw6s5HYqSeepBHA8lRgE2gCALZIWLVlS7caGOgfDZU7OztbBmRRnTz5btvnTvN7P3ndAAAAAOrNDKbkvEaf29g4z5HHOHDgqZbnMK2eQ865klzMK4/J+Q4AAIA9HTSBE42hW0/YL9sFBkBRTy6XLev0TsjCrrqUk8SgE7Zzb3zL+3/6/E+N/mzZoplq6eIZw/8vmlHo9//d1y5W/QP9avxlNzSdXJu6u7tHT3Zb0feTQFKfPEub6e8BAAAAZMM8Fm9VWRZ0Dn/8vQ7v9unf/W31+vPPjv68c+PW4f9vubPQ733WpEG158Fe7//ZQ7eg85i45zj6fFHOH+Vvws4PgToa2sZIH2xDNfcX0i+LdgbNb2Y+tpsWgRVv3rjB/HbbyPYJKbBBd8O/42w6AKVDHXnTJz5JbL5pjuoeWoZ7R8K3zevn0KAhdjx6TO145FjL+/ivYtXDvLS6shUAAADA2HOcsIvionjqjVOq/xcdqv/L9xY+JMtT54WDY8LFIP5wUoJMgjfUGUEbEiJogxMEbfYxdCRQ4RNNM0zTJzXt5gDQJFALC9HOvvEtArYobbh+Ttt2kjAu6DPx/4yQHgAAAGgeTlFftNZuiEVt9pLlat3ug4G/6//F8P+EbK1JGBnWhqP3+fK96kMfWTUmjPMP599u6EwAgBeA9NAMQPFx5YQbDcXQkcj7BGikMqrVCWerMA3FIMNVPvfaxWM+S05KAQAAUEftRudoFaahGGS4SqmM2/PgvWM+S6reUFUjFW3CrFCiXxbtNJTRx0xFG2yhos0+KtqAip1Y+hGmlZtUD149Xqknt04d+m5V0+9k7jupiJPlISh4k2WFKjgAAACUQdSRNwRhWrnJ3HZ7ft6h1H/4I9U9dDN1XDio+vufGa1+81+oLD/ngkMAAFA0BG1AwfmDNQlU9MnGme9+XM1YccD7mkCtfiSE23StGrqtGl0ehFTB/c4f7vYq4IKGDwUAAADyJMep/mEE9TnOwC/GqZWXTRk+99m4laEc67Zs/KJDqcu6VPfh08Pnw68N/1yq4I5//R5v2TFDWUb6AAAARUCJshsNxdCRSHCyOTDQ37Jabd/Oq9XSRTNoLMTf2E9foHbunThm+eLEFAAAAK7Pc/yhmp8OVYC4Zh17Rn36d397zM/pd0HRMHQkEmooho6EAwwdaR8VbRmjmgRxTjjFWwdX0VhIbfCdHzVVv3lH9CPhm3lFaHd3t7dsyrZK/peb/IwhKAEAABCFnOO0mifaOy+mUg2WHJ9z7ZigVsI3f9Wb/n/Zss7QYSkB2/RyKOfUAIBq48oJNxoqpKJN71zptK6fKMEawz8ib+awk34MPQkAAAC/dnOrMZ8a8qaHnQwaPYYRPuB6+6j7AYeWPyrakIS5vFDRBmuoaLOPijbAsVZDQlKthqKRed+e3Dp16KvhZdMcctIfFHNSCgAAUF/+uaS19bsPqllLltNAKIzj73Uo9R/+SHUP3TQ95GTQnG9yYTQXGMIGPTqMbC8BANXGlRPuDAb9kKEJ6kNCCalOu+9PnlQDL71JtRqqsdNgrjcAAIDaklBCOow7v/Q3qnfhZKrVUBnrLj6nFvzyL435OX04SEO2lzpoo6INCVHRBieoaLOPDXpGG0KNuY6qcaAk47oHXeEm4drta86opYtm0FCox04kIHhjOwcAAFAuepj7oFBBfndLz3YCNdTKsjcOjRnRg9ANSY0EbbojW256uhn6ZdEOQRucIGizj6EjgWgHRKMH1nKiKUGbdua7Hx/9enjIPaBGR3zv/EhtulYN3YaHmpzwoYaa9oHfGF1nqHQDAAAoJj1cXtA8vHt+Pm54uD1xWZdat7uLBkOtDAwt992HT3tf6znezCEmCd0AAICJoA1oceKpQwKzOufbX92gzr7xBXXmu1+gkQCf919uNM09uOuZK0dPSAndAAAA8iUVOnLhoByT+YMCCRW2v0YbAX7+Od5kmMmpU88PM0nohpga6nxFW0NRRQIAlTCOJgCaTzwlFDCv7hRStaZ/fvaNb9FQQESbrn3BC97ktv+xz4+uR+bVoAAAAHBHgjV9/CVfSyggF0AN/GKc+tBHVnk/v+Vbz9FQQERS8SnBtNy+cuxUUz+CrGMA4IpvuD8ABUJFmxsNmqA8/B3+cuIpw0X+24uebhoW0qzSARCfWe02/rIbmta9oCGLAAAAkIyuXDOPtQYG+tXr73Wo7a+NH/05864B6Ui1W+eX/kbpM5ntGz86tP4Nr3uM6AEAQH1Q0ZYxPW8R8hdWVXPoK7/lVa0tXTSDRgIckXVMV7q9c+TrXAUKAABggVwwGHQ89c2fj1N7vjOgZn9qK40EOCShm652E/ocR853UF8jfYE9tAQAVBcVbajtCajfskUz1d6dV3lfE7IB2dGhm5BKt+nzh09CqXIDAACIJ+jCTt3hv27JchoIyJBZ6da/8aNe4Nbd3a2WLevkPAdAIlOuX0sjAAVF0IbakHBty5Zu7+pO8wSUISGB4jBDt++9fWToZHQ4dGOCcQAAgPBzHGGO1qHDNQDFoEO3WZMG1ao5U4bX0+7u0fUXtSVVbg2aAVFNJmgDCquDJnCioVqUhNNhnA/zxJNwDSiXGSsOsA0FAABocY7TuXGr6rzlThoFKInXv36P2vPAvd7XhG612FZvU+dDtUHj1/TNohVzWVEzH9tNi8CKN2/cYH5rbp+QEBVtblxLE+RHKtZk/HMZdm7Z4plq2gd+w/v55pvmqM3r59BAQAnpcLxj+oKmkxVCNwAAUBdy7CPDzcl5DtVrQPnJnIndI/Mmbrn8rPe/VKkytCQAAOXDVRNuDLb6JR3D7k48g1C9BlTThA81RoN0tq0AAKCKpNM9aN619bsPqlnMuQZUjgwt+ek5U7wKN1n3mbe6GqhoQwpUtMEJX0Ub2yELaMQMNoJ+dAbbI5VrUsHmt2/n1Wrpohk0EFCHHdn0Beqiq3eOfq+v9AYAACgjOb+RgC3oPIfqNaA+ehdObvqevqTyCgja5H895Qx9swjTNXTrM39A0AZbCNrsG0cToMwHKv4ru6R6TW6EbEB9DL7zo9F1X0inlGwf5BbUQQUAAFBUQSGbVK9JwEbIBtSLXu9nj1Sv6nMcueAYpdSgCRBTF00AlAdppbud5yHlu+pA4yokO/RQkcsWzVR7d15FgwAY9b23f1N97MbPse0FAAClYo7YQbAGwI8qt3Ia6b8y+2Abioo2tDdmxDQq2mALFW320YgZbxA5EEpGTjblpHP/Y58f7TxneEgAbXdyvmEl2QYDAIAi0RcPSsXK688/631NwAagnf6NH22qfGX4/FJs680+WOZoQxQEbXCGoM0+GjHjDaKgkzf+iadJDw8HAHGsveckJ6MAAKCQ5zgStK3bfZDGARDLrGPPqE//7m83/Yw+p8Ju9wnaEEdDna96HDXl+rVq8tANSIugzT7maENhD0L8J6DmHEwAENeTW6d62xA9t6OEbEHbGgAAABf0PLImPf8aIRuAJI7Pudbbhvzo//l/ve8lZGO+agAAskda6RYVbTHI0JBbtnSPmdiXcA2ACxOvedz73+zwYvsMAABs08PgmxgeEoAL6y4+p2ZNGmw6x5ELDPXFhsgHFW1IILBPeeL8eWraXbfTOkiNijb7aMQcNop05I498RwY6Fe9vb2jP1u2aKbau/MqGgeAcxK4+TvA2E4DAIC0pGNVOrfNqhICNgBZIHAr3v5AEbQhnsA+ZeZogy0EbfbRiDlsFOnAHXvAIcGaRsAGIA8SuEnYZnaGsb0GAABJ6It4JFjrXTiZgA1ALgjcioGgDQkQtMEpgjb7mKMNuZ58ysGGHhpSAjZCNgB5OfPdj3vzuIWcFAEAAEQixw4Dl3Wpzo1bve8J2QDkZc/Px6ntr40fncNNbN/eyzkOUHwEH3Dm9BNPqinXr6UhWGlLozF06wn6BRUSwyef+3Ze7X29dNEMlhYAxdo5Tl+gLrp65+j3XPUJAADakc5rGQ6fYA1AUUmFrSZ9U3IBNOc57lHRhoTGVLVJODKZgAQWUNFm3wSaADkdYKgdjxyjgg1AMY9m3/mRV207/rIb1Lihmwz91Nn5FA0DAABanuMAQJHpCwG2XH7WC9kGBgjaAACwgaANmTn0ld9Sq2/7vve1Hi4SAIrs7Bvf8m5S0QYAAOA38ItxauVlU7yv1+8+qGYtWU6jACg8GU5y1pxr1RZCtixJdRJVI4iqiyYAyoWgDU6ZV3ZuvmkOARuAUpL528TEax73qtskeNP/A1nZt2+f2rt3n/f1mjWr1erVq2kUIMV6pM2dO3fodgXrFCKTISKlEkRugqEiAZTR8fc6vMBt3cXn1IJf/iWGksxGH02AiLqCfsiwkbBl4vx56syRV2gIi7iSwp3BsF/UZY42M2Rbtmgmw0QCqMaO0zd/m5yIErghiaNHX1Wvvnp0TKe/SQKATZs+R2MBjgUFcGHrJKFcvcmFNjpgE4RsAKqif+NHh/8f2cbVpe8qCy2GF942dGvQQggQ2K8887HdtAxSO3H3/Wri/Lnq1BNPsi2yiKAt4w1iXQ5W7tn4a94cbARsAKpKqtv8J0ycjCJKeBZm06ZNXgc+gOKsz7t27Ur894Ry1SPVH1L1IQjYAFTRrEmD6vjX71G9vb2c41hE0IYECNrgzOknnvSqI9+8cQPbIosI2jLeIFb9IGXwxBH1zDf/izcXG8NEAqiDtfecbLqynQq36pFKF5EkPAvCsI9A+bcJtrYHbBvKQ4ZX6104mXnYANTClsvPclGhRQRtSICgDc5I0DZh/jx14u4dbIssImjLeINY5YMTmcNoxooDat/Oq9XSRTNYAgDUBtVt5WM7PAvzta/9KY0N1MSuXZ9XR48ezeS5COWyM/CLcWrlZVO8r6liA1AnUt326TlTmn7W3d2ttmzppnFiImhDAgRtcEaCNmPYSLZFlhC0ZbxBFFXpfJVJwOUAS6rYVq1cqQZeepMqNgC1Jhcb6O28rnJjMvHsSHgmQ71l1dFtotMbQNh2yXWgz/bJPtmHy/5bV7F1btyqOm+5k4YBUE9//sfeUJK6L0tCIy4qjKdF0Ea/LMI0hm49/h9OuX6tN+QfkJYMGzlx/jx15sgr8i1BmwVs0N2pRUWbrmIThGwAoNT3z/5ntWrVytFtvb4oAcnkGZ4FkTmXNm36HB8MgFSyrH6LQ0K5K66YW/v5ImUutu37BtSjG1ZQxQYA6nx1mwyRLxciELbFQ9CGBBqKoA2OnDaq2YzKNrZHKdGA7lQ6aDMPEjbfNEdtXj+HTxwA9M51+gJ10dU7K7PNt60IFR5RbNq0qfadzQCyIxcV7Nq1qzSvt4qhnFwoY867SsgGAM36N37U207qwA3RELQhgYYKCNoEw0ciLQnadGArlW1sj+ygAd2pZNCmDw6oXgOA9sy526oeuJUlPAvCsGoA2L66386Kom5rdcA2e8lytW73QdX/5XsZKhIAQqy7+Jxa8Mu/VItzHFsI2pBAQxG0wRGCNjdoQHcqFbTpg4J9O69WOx45pvbuvIpPGAAikLBNOu+kE69sk4dXoXPXjyo1AFXx+7//B5V8XzJEr2ynswjlzAo25mEDgOhkKEkJ3OpyUWFaBG1IqKlvWYaNlGH+CNqQVkDQxhxtFrBBz2hjaCrbAYg+IJAhIpctmqmWLprBpwsAcXa20xeoCQt6cj8RlWHJXn31aOXCsyBUqQGooypeINFKmlDOrGJ7/flnGSYSABLYcvnZ0e0pYVs4gjYkRNAGJwKCNrZFFtCIGW0MTWU6+DAPBhguEgDSWXvPSW8+A5vqFJ5VhR5CLa2qzY0E+yR0sYVtDMrODOXMcxwq2QAgpT//41KN2pEHgjYkRNAGJyRoE2eOHB26vcK2yBIa0Y2GChlHV0jQtn17b+EPRORAQMK1HY8eU5vXz+FTBQALzLBNrvwMmkSc8AwAgHxdtHytuqhzDQ0BABF0Xjioll14joYIQdCGhAKLOAjakJYEbadGwja2RfbQiG40VJugTXayRa1s0wcAVLABgD37X5g0/P8PJ9EYAACU3OTZc9Wk2fMI4wBghJ63DWOFBG30yaKdMUGbVLXpIf+ApAja3JhAE8C/45dKi6vHf4EGAQCLPnble03/H/jJh9W3n/kxDQMAQEFIFZv3P+EZAMR2/L0Otf218d68bUW+uBwoM0I2oLgI2nIgw0YW7fX09g6/JjkQOvPdj/MhAYBjqz74D2r1tTeocZfd0HSFY9AJqcyzJMNJHj16lIYDLLM1Z56QuZ8wTA+BawPD6CKNl18+rLq7u9XLC/89jQEAGZCwTc5pVq1a6Q2VL+SC7qAh8wEA+ZAhSN+8cYP+tjFyQwqUBbohC2ZPuzsV4eoef+cuIRsAZLwjnr5ATVjQ03QiKh2CSefxrHMoFzcwIRQBUCWy/a9LKCnb+yuumKvmzr0i8PeyP5X9qj7HkU5fAEC2pLJNtLuosA4YOhIJjRk6kvnZYMPpkWEjjeEjtymCttTYqLshC2bhgzZzR3/in/9Ovf8y6xMA5GXiNY9nfiJah1BOOmMJ1ABUiWy3d+3aVcntdavwLCozZJMKioHLulhoACAnhG1qzPs30CeLdgja4MyJu+9XZ468wjbJIoaOzIlUK+RJn3x6KxYhGwDkTiqKJWyTIVV0ZZvruQ0kgIqaQUkoJ8pWLSGv1/+a586dqzZt+hwLHYDC27Xr86W+GCKPix30eY6cbxGyAUC+9Jxtco4jN5m2hPnbPNtYOgDkyReyXUeLpEdS6c5gq18WZdhIQjYAKBYJ28wrHuWEVK7ILxM9N1PZQjmq3wDkpUzDPhZ9W6nnn+4+fJoFCwAKQsI2vX3W6hS2BVS00R+LKKhogzPG/GxskyyhETPcGJryPKDQV3kuXTRT3b7mf/JJAUDBzFhxoKmyrcqTh5chlNu0aVPqocwAQCtilVoVLjTQ+0w51yFkA4AC+vM/9v6rY9hG0IaEGsqYmmji/Hlq2l230yqwgqDNPhrRndCgLc/qBNm5yzAqcmDz1sFVfEoAUFAStuntdZ1OQtspStUH1W8Airy9kiFy5QKBumynJGQbGOinkg0Ais4Xtsn5zpYt3ZV/2wFBmx46ssFCgRZk+RgN2qZcv1ZNHroBNhC02UcjuhMatOV1ICFXd+orPQnZAKDgO+jpC9RFV+8kbEshj05uqt+A+pHK3F27djl/nrqFZ3HoDszOjVtV5y130iAAUGR//sde35Tun6rDOQ5BGxKS5YOgDU4QtNlHI7oTGrTlcRBByAYA5TP+shvU9PmfGv2+ykNI5s1lKCed45s2fY5GBthWBG4fCM+Sk/MbPSw+IRsAlMeyNw6Nbr9F1cO2gKDt0NDtGUXQhtZk+WDoSDhB0GYfjehOoYI2c6dO0AYA5THhQw018OKb3uThErLVYWiVopOOdqlgSTvHEsNPAsVez5MGarJuC9Zv98yLCWcvWa7W7T5IowBASWy5/KzXVyV9ZHKuU+XznICgTVDVhnZk2RgN2mY+tpsWgTUEbfbRiBlsCP2yDtrMHfq+nVerpYtm8AkBQIlMvObx0e05VW3lkiSU+9rX/pSGAzK0a9fn266jEp5dccVchoYtELOaTTA3GwCUy6xJg2rdxedGwzbZrlf1PIegDQnJskHQBidOP/GkOjV0G0FGZAGN6MZgq19mGbSZJ6Cbb5qjNq+fw6cDACUkYZs+QWOutmqSUE4EVdFQ/QbYWcfM9YvwrNzMTktCNgAoJwnaXn/+Wa/fqsrnOC2CNglR6JtFmIZijjY4ZFS1sR2ygEZ0ozBBm96ZL1s0U+3deRWfDACU2PfP/meq2eDRoRzhG4A6kiHGent7va8J2QCg3GQIyRoOHSn9sQ1F0IbWmvqXCdpgG0GbXTRiBhtCv6yCNnPOAuZlA4AK7LSnL1ATFvTQEACAWtMdloRsAFANErbVYb9lntqN/D+o6JtFuDH9ywwfCVt8Q0dKhW2DVklnHE1QXYRsAFCxo+x3fjR6ohYy/AgAAJWm93+dG7fSGABQEdtfG9+0jQcAuGWEbLCEoM2+RpFOQAnZAKBaznz346Nf6zk4AQCoA7MDtvOWO2kQAKiQT/dsH7OtrwGq2QAUAUMnWUDQVuETUJmXDQBQXVK5LPMZAABQdeb+jiEjAaB6jr93PnOisg0AUDYEbfa1TYCz6hTdu/MqPg0AqCCpVr7jP/577+sqTxqexPsf+wiNAAAV1Ns7fA5FyAYA1SSVynob391dyXOcbXzKAFBdlCjbNxjlTidPvuvsBciVPwwZCQDVN2PFAaf7k7KSsG38fQ+qjoWLaQyLzn3z4Wj32/MwjVVT49bdHO1+n7iZxkKicxxB0AYA1fb61+9Rex64t1LnOSP7MAna9MX59MciijF9zDMf202rwIoTd9+vzhx5xfwR26WUaMAMNoJBXB0wMDcbANTHcy+9pb739keoagtw9o5b1eDhF9SE/U/nczBw+EXv+Zt+9tLYnwEon6BAkfDQLUI2AKiX3oWTqxi0SR+s7jPU/bGNkRsQeFrp/wFBG2w5/cST6tTQzUBOlBINmMFGMIjtAwaZp2fVqpXe14RsAFAfVLWF08NIdiy8cngHTcgFoCLMsK/qIZ8O2To3bvWGFQMAVN/x559Vs/6vZypzQWFA0CbVbQ1F0IbWSh20vXnjBoLBgn8+PuREKU2gCazKZedohmybb5rDpwAANcLFFS0OcvY/7Q13qIcyjFrd5h8ikaEQAbggFwF0LFrc/D1D3jbRIZsgZAOA+pi1ZLnacsNSGgLIkRnETJw/T0276/ZIf3fmyFF14u4do48R52+RDfmMYB9Bmz2NOHfevr3X2pU5ErIdOPCU9//m9QRtAABoUukhnddn7/isV+EmX4+/74G2f9Pq+zyFzZNGGAj41uOQ+eKqWv0lw+XKe65SUCchW2dnp+r+5kHVO3TuBACol1Wb71MHdtxBQwA5kWo0HbbJXF7661bBmb9Kioq2Ynq/eW42WELQZldPHk8qQ4ZJcEc1GwDUk3RGygUX0iGJsaTjWarZJGiT4SPl/7zmbksrLCRgfiigpifJI0PklnWb1u4cZ3gfN4W52QCgxuc5VRgmX87TZDQqIA0JuLJmBmUn7r7fC9zM0G3aXZuHXtfcpio2/VqpYkPdELRVRG9vL8OHAUBN7dt5tVfV3N3dXZl5DJwc9IyEbSJqdRsAFJHelo2/78FKDzfpVbVt3MoHDgA1JEMG93/pnkqEbUbQZs7TBsRyJucqJDM406GbGa5pVLGhrsbRBPmweSWLOXcBAKB+li6a4f0vIdt2htdqyaz60NVtg4dfpGEAlIJss8wqtjrM6cbcbABQX1LRLCFb2fu9uBgSRXT6iSe9yjT/LQoJ3cICNeb/Ql110ATWRL4iRc+nZuuKHDngoJoNALDrmSu9CucqDK/imu6oNlVx6DUAFTjJOPyiN8+kVvUqNvMcZ/aS5Wrd7oMsBABQY3s2rFAvP33A60eT/rQS79d0H6z0Hx4aul3Hp4t2h4H+H9ioFosapgk9NGS7x5DXpavcbL5WuCEh66mhmw85UUo0oMONXxibHaBSucCwkQAAbeI1j1dmLgPXzt5xq1fVZqpLBzaAEpxc+AK2ug13K/sy5mYDAIgtl58t/TmOL2jzdu18smh3OOj/QZrwKuo8av77iThzsZmBG3O1FRNBmxvM0ZYDCcdslY1LyLb5pjk0KgAAMUmHtb8jW39NdRuAvPi3S3XcJjEMMgDANPALZr4B0jIDslaBnQRq+vc6WIszF5sEa/rvJHCTUGfy9Wv5AFB57KkqcAK6eT1BGwBg2Lk3vkUjxCDVa0Ed2DK0pFS8AUBWZJszvO1prmKrW8gmFQtyMaEMGwkAgOj/RYfq7q7kPGcNPl1ENcVSWBXncSR0k6q05p/Na1tZZw43GVA5BVQSFW32HBq6dWV5AgoAgF/v9t5Sz12Q2wHR/qfHzNsmw0rKz6huA+BS0DC2ertUZ8zNBgBoOs/ptTc6VE5kGECGZkMc24ZuPbYfVKrNJke8b9BcbFFJoEfIhjqhos2e61TMiUz7+/tTP+myRTNpeQBAk87OThohgbBObarbALigK9iC5oqsa8jGkJEAgDBPvXGKRgAs0MM5tiIBmxmySWgWd344QjbUDUGbXYfi3HlgIH3QtnfnVbQ6AGCUDCdM1XNy0rktQ7X56eo2mTsJANIIC9jOb4MW00gAAPisvGxK1d5Sg08VWTKDMgnBdJgmodtp43t/FZt5f6mGi8J8DP/Qk8gfc+a5wdCRAABU0KpVKxlCMqHx9z3gBWrmPEma/hnDSQKIK2yISLYp58mwYKJz41YaAwDQpPvwadmb0hCoNQnE0oQkOmwzg7CwyjMzmDtx9/1eJdyJu3c03UdCND0fW9DjyO+n3XU7H1zxHaIJ0mNsYPsG2x4cdHcnHldahlPRJ6DirYOraHEAwNgD2msepxEs8M/bZhq37mY17hM300gAWmoVsEkFrYT7aJ6DergzFQCAZp0XDqplF54r835O+mEb6vy8W9sUlW0IZy4r3vCNeVciSUWbP2wLE3eoSWQroHKRnCglKtpKxgzZAABodSInFW3M15byQGn/06Fh27k9D3s3KlEABAmrjDW3LwAAILo93+lXKzesUCdPvktjoA4aygjaikCq1wjQKr28NWiG5JijrcQ23zSHRgAABHrnyNe9Kmjma0tPOsPH3/dg6O8liJOKFQAQErANbxeCQzapYiNkayb7KwAA2pm1ZLkXsnGOgzqKOj8aEAVz59lH0JYDGTaSk0kAgEvT539K9ff30xCWdCxc3LJjXIaFk4516WAHUF+tAjYxHNwzVCQAAEkcf/7Z0ZBN5qQG6kTmSANskLn+9Nx6hh5aJh2GjrSnEWeBTDpHm2nzeiraEM+OR4+xDKF0y+xzL76lBl56c8zvli2aqZYunsFyHIFc3GFjv4PWQ0kK3cFOtQpQL622C4I5HYFs9X/53qbvO2+5szSvdfa/6fSqdlCPZbT/S/cE/r5z49bCL7t5eHTDivNtWI2LCqUfscEnCyBLp5540hsCVP6HPQRtqKQZKw40ff/WwVWZPp8tNl+3BBY7Hjk25ue2Q4q0bWHrPQe9jn07r1ZLF81w2qZxXn/YZ5LVcpP2+W23Z9xlR8I3uRG0tdbd3U3IZvvgaf/T6tw3h+dnCyOd7nSsA9XXLmDT2wy0Zs5DrTuXMUw648M64p0ePxw+HfxZLZyc6fPZbLM8AgupvjGDgUh/s2S5WtcmaPN/Djbbz9Zz5L2spHn+2fIZ7D6Y63qs70/QFq7E87Q1FJUjAFA5BG0lYg43KR3cKC5daVMUYYGK/pnLoCKsLcICHjNssR2Qrr7t+04e16a8514Mev6wz0q3Z9o2DQvYbAd5dSWdlwRt9kmAJrdWnewSxMmNTnagemReRhkytuV2grA9ETqVm0l1k4oZPvo79F2GlxJIFKn6KizQyCq0iBqs6Xar0/Ked4ge9Pzyeb0+dPOTn+mgLk3otmdoWQh6fHktbOsARNCgCaI5PVKZpSu1kjpx9/0th+hM89iovg6awJrBqHdMetWNHoeazuf2sq5o8wdZElYUpcrmuZfeagpEZPkxv7e9TKVpC5tVaO2qo2x8Rmkr2vJYVm09f1D7Sqi6d+dViZdNtm/2P1upZpOgrcRXe5ZClIqWjoVXMi8TUIUD/sMvtpyDTSNgj3+OI1xU5dSRy2onf5BVpMDAH3Kt331wTOglP3MRDIZVT9mujMriM7b1HFm8RhfPHxaW2qjoYxtnfz0v03nO0P5u28iXDXW+D3GbIkxBOFk2mqofp1y/Vk0euqHZmzduGP06SRhm/n0UZQ/c5P3Ke/C9b7ZHKY2jCcrH3zENhPEHGRIuSYjhD1PkPnLfvMnrkrDGxfLuf2wJyGwP+Zl3NVrWn5W/sjZoHrU42zK9fMIO+XwkZOvs7GyqiIZ90qEulSutSOWLBHLSSQ+gnGQdbheyybaAkC05V0PNofr8ne8SAEqg5g825D7HAyqM0iyzYYGK3FyEbHAraLmJu33yz7unlwnY+XxEyYeNBFAgQSGbhFD+27S7Njf9zWnmN4P/XJAmAKrLH7KZFVxBYVsRxKmISvLY/vctYdua237AwpJAUCgmVX5JuZivjs9HqQMHnmLoyCwOqD4RrXNdOumjVMCVlYS6Up2ib3k/TprHMv/Gxq3V4ycV9zGSvta6k3U26lxsDBWZzuwCDUGIcvGHbGaVXVDYZkOrgA3lx3yRxf5sVq1a6Y3eAdTNhPnzaASL/CGbDtWCTJw/t+l3p0octE0Jroo8xBKRDkFbjpJWGBR5fikUh1mtJZVcQcMk+iuSbFd4JZEmqImzDpnvXSqx5L0Xoaqv7OIMxxlUAViEZbBKvv3VDVSzZX3iE7GSRTrtz33z4cq9f6miNCUJbfr7+8c8TlJBjxX1NcmV0u1umnT0RL1vHswATapci/xaiyRqwDb+vgepYrPA1RB7qD4z8JodMu/Zet+ylbZ6kmEBqy9orr+ogpZBWWb2WAp5607aV47xKnIxYYNPFC30+H8gYU8RSDWXhFTmTeY3K4IzR45Gul9QyBaFGVLFHXKy4A6xyqVD0JbngdvQgUESWQQRKDd/WBFWJSYVL0UL29LOeRZV2BCaBD3Jl7O4Q2dKKOdf/vTj6htSrEtD+4qBl96imi0H0uEuHe/tnNvzcKWq28zjGjOsiRu2yRXKaR/D/1hS2Wnj8crIDNslEJS2QGtn77g18rop63vHwsU0mgUSsgUNtwa04g+8wsJaGW7OVthGyFZ9NoZ+DLr/688/OzrcKNu7dOs9FwahJrbZfDAzFEtCAiz990HVXGeOvJL6OZIyQ7ITd++I9D7C/r6dKsyRJ++hYiFhIUygCXI8eEsatD1yLFbVCLInn5GNYfCShEz+cKLdY0jgJAGJ+XrlMbKunPS/bqnCczmMpL99zOeXr/1DbQaR39se7tBGuOT6swt6jUmfUwee/vkEky7PaF4+lfqfNEROpONdOuCjdNbLfToWXqnG3/dAqd+zDrU06QDRgZb8LkrAo+9vIwzSjyXhklRx+V+T/F+HTpplyzpHv5bqPsL3cDKHYrs52DQJ0wnY7JJKD+mEDqoEQYHPab90T6rKHy1JUOUPvNo9hoRtMuSc+XrlMdKGZEUYYrAM8xvaeo0uQ03/XH9CAtpZCYe11a816L371x3/kKcAUCRBoYxUdvlDJ/N+8nWcACsteT06ANSvw3yNUnEnYaBflq8R1UZFWwnR0YwwSUMJ6ZD3VyO5riaSapugyiV5HfK6swjZ/G0l4d7o63vkGBVVbT4raS9pNxvbJB24tXs8qt1QNsPVLle2vd/g4Re8wE06+svODK/013JxkT+I8zNDNjMY0+IMg2oOk+gPlupW2SZtYM5hooeRZFjZZrL+RQ3ZqGJztKzecidVQYgsbshmLmf+YKwMIRXckZBfV5mZIZsEbLJczbIwd6Seu09uYcGshG76dTDEpJ31Haii0znMC+YP2SbOn+eFU0GVXfLzaXdtDv1bl+T1+EOzU8YQl/6QTb8PwBYq2uw5NHTryuKJpNObirZii1INZVtQ8JA2jHBZ2RZUCZZ3iKzDPX91W5avrYhB+nMvvpX5Mu5vh1bLNxcfnLfmth80hdQd0xfQKAWgK9WiVLfpjv6yzffUKkST4Ex+L2GbhDtBFVVB1Wd+UauxzPAsrDIuSbWdS64DP2k3uZmBp7SnOX+dGXDWiQwTKUF3pBMn5mFzSjq46TwtnzyqcIKCMRtzriVd/iQgybsSycW6YzuALOr6LZW0Wb5WL+w1lhcZQtJfFaqHmGTuSgB58wdlEqK1mydOfm9Wl0k4mOVwi2Z4Js9tDnMZVIUH2EJFmz3P0ATIi8vqHlePHVS5VJRKJXldQXPXyfCGdSTBTVjFX1ZtopeXsDndoOdke9NrDz2X57hp82mYAonTST9cXXNrad6bHg7brJzSzIoqCXb8Q2ebIVtQkBb0mGH8gZWu3gq6ma+9XbWdaxL8JbnFJZ+F+fdm20obSLskHdq8bKR6dLiKlJANKBOX1WdRH3t9QPBxPCCsQTnoSjP/spBVpaOu5g2b04253LL/TBxqjNyAXEwxAqYolWb++8jftwvZNDPMOpVDFZ75OiR40zdbIZv5mMDoOSNNkOMBXTdzZCA9F3NY+R/TZWVb2Bxptt5LUnooQ/N16TnE6lpBFVTxp9tEAjBpszw+F0GlbzPaosAHXvufjjwPlB5Osugd/OYQhGEVZ/rnErTpCjIJfVoN8Wj+ra68ajWvmhmeRQ2h5LXr8C+s2q7KdKWb2X7m51NVUapLNeZiy+acyKyuBMK4GD7O/5hRKttkKEGpNDIroaQiM81cXijAtmjoc/fP0aaXj6yq8eR5/MtkESomi2A26xbgOZWiOmyyUWUmJEhrN8+aFqWSDeUiQ2cGzVmH5Khoy0maeTGChnFDPbkI2cIex3XVUFgVWd7VSmGvS4boq6ugakQJ3Opc9VcEOlzzz7eI4pFO+7jVbXGCgazpDvJ2wYwEOvo+EuaYVWTthm5s99hJQjb/awqqtqsT8wKwgYFqtoNUicZZl5iLDSjQvsbRHE1BjxOlakaG8/PPtfXoyFxfKC8JSmWZ8Ic6mVa4hczhVneyzlVoGM0Gnyjy4p9DzZzDTN+C/oaQ7bxWbVUmDKFpH0FbTjvKNFdtytBgdGbDH0AFDamXRh5hm65WKlrgpl+Xfz2s+5CFeQVuQSEnFVzBbTHushtokAKTTvxx626OfP/hYe5eLNR7MC8cijLPmXkfHWpFCcbMv/NfrJQ0ZDMf2wwA6xi2yXs2j02rWNkXZ5hIWS8ZKjI75vJGSIHAc2ffcrHecmd70rBND/kX9Ldy22NURqFcJNDJK3Dzz9e2njnaqqZn5AbkRkKzdsMeSrUTQyM2CwrXzhw5WurlAHYxdGSJmMOqSCd/FsO0oZiCQjYXy0PQEH3thpGUubvS0sGWBCqyrPvfd15DN8rzSoCkh0sMeu9lCnz0PF4u2sX2kJJh7S7zxukhLYEyGveJm71b1CobPeRkUUKAJBcOJQnD/M/pH+4w7eNK2GYOnZj2NRaJf966du1QtSEj41aDErABxRIUsrkYnjFoyL4ow0jqvxUSrJnDScrXWb1+uKErqIKWDfOzT8u/7PiXLTTrvHCQRkBdNJTjYNZlkFaEkO70E082DZcZNFRmO2FVfmV2OsUQpGhxLkkTlIc5RwnisVF5FCdcku9tBE5RqspkmDiXoWuSsM0WHaAUKXALmyMsiaCgy8bjyjKRdeCn2yVq4Jb2fRKwhZP1hbYp4QHZ/qe9Ye2iVtxIeNCx8Eo1/r4Hcn3dOpDKogosKASS57f13PJYen6yqPRwi8uWxQ+nbMzVG+Ux5D7SRv52kp/L667qXGxR50LUirA+AWXgr7aR7/0/S7Q9i1BVJkPquQyp0oRtwhzWzj/Xl/ZoxCq3KgYstirB8mgb/ZxRArf+L9+bep0gYAtefsrcLmmmjwEQz4m77w+de+yUL3hrNfdcFQM2vym+efuQDkFbyejOkh2P9DNUWk3pcEmCCgkbslgOdLCUV7ihnzPvirawz8FVRWEZ+asRbXxW3nLuOFCuEkK28tKd/FErcCSUk/sWoQIni7Am7DlsPneckE2kGWLRxvCMUR5D7rNlS73WJarYyknC7jgVmKjBua8RbsgQfjJUYxbPqZ8vzXxQeq4vPwlhJIQLql5C+ZbJoGVEltM4QZsEyFks21Wy7MJzVXo7DcWcbaggGVLxxN07vCEop911e2bPGxSOmVVs8rqkmksHcfIahRmg1SFgOzVS0TZh6PNRiqDNlg6awKq29evm8I9xhyXSV8Dovy9C2AAAKA5/tenEax6nUUoqTnWbRlgA1pt46w1VbMVhBmxUcgAATBJQCx1Ibrn8bOneg/Tn9fb2Sh+s2W+4beT/Bp8yWhjT11zk0EcHbHm8Zn9AFuU5g0I1LeuQMEvyvnX7GG1ATpQSFW0AAFTQ+MtuoBHK/PnFrG7T9x1/34OqY+FiGhC1QxVb+ekLEqXahzmsAACaVAhyEQZQbEEBW55BVdRgT+7nH2qy1XCSVcI8bfYRtJWIDP0jV8EwrAoAIIgMs6mNI2irxoFazLnb9JxUhAioi7gBG+tHMUnIpuejlsqFdQRtAIAheyLOa1hSDUU1G3LUqppLaxeWFSVgO23MMzYlZngkr9Ws8KqLUwRt1hG0lYw5F8eOR48xTxsAYHR/sHQx89hVUdLqNobFQ5UNHn5xNFiOvi5R8Vn0cxwuKAQAmKTC2ZzTsPPCwSq8LRkyskedHxKwwSeNLEUJ2DSp9JL7+8MzfxWYKHMlWJ1CNglHfQ4N3bpYM9IjaCuhVatWqv2PfV597MbPEbQBADxrbvuB2rvzKhqiygdt+5+OFbZJFZzcn+odVA1VbNXV399PIwAARslwwrONKudlF54r5fuQim2gCCQgM7ULmHTFmhm4+QO2ulWClf5cyvf5DXlGEbRZQdCWw85Vzz+Q1IEDT3lDSAIAIHY8cqzpe+Znq/CB20hYELe6zfxboKyoYqs+uaBQyPCRnbfcSYMAQM1JNVvnxq00BOqq4f/BlJRD/ZkhWZSATCrU5H66Ci7u3+dBhkQ8ZQwl6ZJ8HhUYflGWsx5Wt/TG0QTlpIO65156i8YAADTv3AnaKi9JaCaBmwQVQBnJ8hs3ZJP1hJCtXOSCRNH/pXtoDACoOT0/m77woszDRur924iG8XUHnzRasBp+nE4RPulQTSra5Guq2ICA80+aIHvLlnVae6zVt31fvXVwFY0KAEDdDuISVLfpoILqNpRJ3KEix627WY37xM00HAAAJWbOzSbKOmykkLlIGT4SRZKkMq7I4drkalSWZfr5S9Xf6Ywq/+qCija7tkW5U2dnp3cDACCtGSsOeP9vvml4zk6GjayfpNVtZ++4tZDvR4aOmzr1gtBb2PDZ5n3SavdcUf8+ymtp9V79tyTzV0V53KKSZTRuyCbrAyFbeUlHpCbDRwIAAOA8wiTYdIqgzSoq2nKSNmgz53nb8egxtXn9HBoVAGpM7wcYNrKmB3QJqtsGD7/g3T/v6jYJ1vwBkhznmB3uddDqPes20vNXyXGkzNnbihmgRbl/0cQN2DoWXqnG3/cAG4MKkeEjmacNAOpJDxs5eixT4mEjfbbx6SItqUJKG7gxjxlgHxVtOUnbeWR2SO145BgNCgA1JBdaAKbhOamujPU3eVW36co1fUxz8uS7o7e6hWztSEgm7RJ0HBjEDNnk78oUsp375sOxQ7bx9z1IyFZRVLUBQD3pYSM7N271/i/zsJE+DT5dpEVoBRQTFW0lJR0mZicKVW0AUD9yocWyRTNHh42ceM3jNApGA4ciV7eZxzByTMOQ2oi7zI6ezDDfYCXPc3T1JlVtAFA/cpHF+t0H1aMbVnj7gFmTBmkUwIIqz2N22qjQi1pBl+Rv0vxdkZaDkLnZGoqLAVKhoq3EzCubqWoDgHpauniGWrpoBg2BMZJWtyUJO+IgZItPKtj8VWqtyDCUZnsXeR42MXj4xURDRRKyVZNsE8xlmKo2AKjZcc+X7lGzliwfrWZbd/G5Kr5NhpAEkBsJCqecDwgbtIgdBG0lZ3a0rLntBzQIANTEjBUHmr6nmg1BpLotSRghoYeEH64RsgXbvr13NCCTm67ukfChXcgmZOhNuZ/ZvubjyeMXxfDQpZ+N9TeyTDNUZLXJMqyXX+lwBQDUw/GRISN7F06mohkAUCoEbRWgO1wGXnqTxgCAmmHYYESRpLpNwg/X1W0IpoMy8ybVf729zQFcO3puN/88bebjtJvvzSWGikS75Vejqg0A6kGGixTdh08PHxNdfpZGAQAHjCEve2gNOwjacuDiKmJ9IuqvcAAAVI/e1u/bebX3P9VsiKIo1W3mkHC6UgvtSXWPDs20OENCmn9vPoZ8BllXuJ2949bYIdv4+x4kZKshvaxS1QYA1aer2SqsMfL/oGKoNhSUzN315o0bIt9C5voCaomgzc1OM3Pm0EA7HmW+NgCoKnMbz9xsSCLv6jap1tKkmqrIYZtUflWVGbZl+T6Hg9sXEiyzi1l5a06GEQMAVFcNqtmoGkHhnDlytCk4OxUzODvlC+bk8YC6mkATVM+OR44xlBgAVHgbL946uMr7n2o2JKHnt4obnsn9x627WY37xM2pnl9CHh2yyf9SmSUXDZlDxRWFvL44c8mZVWZR5lNL8npsMAPOLNr93DcfVuf2PBzrbyQQZi42yHoUp3oTAFA++mKK2UuWe//PmjRIowABpILMGPIvsRN336/OHHkl8HfT7tqsJs6fm+hxTty9I/ZjIHsT58+jERwgaLOr0eqX0knjch4M3Wl19fgv8EkAQAXJkJGbb5ozGrZ1TF9AoyDdgeD+p2MHIHJfuaUdxk8PZSj0XGH+znQZZtKsgIsqzlCIQY8vr0uHgDqQahcE+l+7zZBN3o+/6kxeS1AAKPddtqxzzO+CHsP26wzDXGywQVc4AACqRebh7Ny41Rs6ct3ug97P1l18rlLvceTYtINPG0UglWcmCV2m3XV7oscy/05CQF0RpwO3mY/tpsELiBDUDTbydjVUi1Jw6SzSHRyuOjWkQ+jfznhaDb7zIz4NAKiQNbf9QC1dPKOpYplqNtiUJAyxUd0WJCwU0oKOo5JWvLQ7JoszvGWSqryorzvqY7d7vKwrBwnZYPM8Z+CyLhoCACpGqtnMiykkZKtaRdvI8aTug5U312H8D4QZsyKkDa7MkC1NwNaKv8oti7DNDPmyNOX6tVYqDPPiC123KeaPTIWKtoqRzpOpU1eODikGAKiGgZfeVHt3XnV+B/4hjn9g+aBw/9Nq8PCL3nxsUdmqbvOTKrO4lWyuLmIyK+9csP3YWVSoReoViLksifH3PchcbGhJOl6Pv5dfn+Tb/XvV28+e78S5dP3tatJsrggGgKQkZFs/UsVmbuurJs4w5IArZqjiMiCS8M4MvuR5qWwrhQZNkA5BW5YHEBlNNC8dLIMnjqj3X2b9AICq6pg2n0aA/eVq4WIvNEsydxvzacFcHmKflFDFhjaGOynPqe2vjXfy+P4QrZ2Llq8lZAMAC2aNzMsmtlx+tm5vv6Ho3EZMNuZpc12FJY+fZYXZ5JJXlpVxGULAOS1NUE3SAStz+VDZBgDlt+PRY03fM2QknB8gJqhuGzz8ghewEJjUGyEbXPMPMRZF3BCtncmz56qLOtfwYQCARVWblw1whYAENpzOYajNqiNos0/GM400T1sWCNsAoPx2PHJMbb5peG42QjZkheo2xMFQkciSDtvee/2oOn38qNUQLYpL1t/OhwAAKfV/+d6m76s4ZGQEDZYEAFmTsNY3PxssIGizSwK2DtUiaMsDYRsAlNNzL72lVt/2fe/rzevnqI7pC2gUZH+wSHUb2jh7x63eZx53uQJaOXr0VfXqq0fV3r37mn5+442f8P7/yb2/l8vr+uCdf8aHAwApyQUTQlco13DISCBXJ+6+35tLzeXjA3VD0GZXR1FfGGEbAJSPhGzmtnvCgh4aBfkc4KSobhu37mY17hM304gVxVCRSCIsRCs6QjYASE9CttlLlqt1uw963xOyAaFajpoW18zHdo9WMZ058or3tfzMNn+llIvnAIqIoK3CTp58V02desHo92tu+4Hau/MqGgYASkAukNDDRQqGjEQhDhxHApI44cq5PQ97tzqEK6tWrVSdnZ1jfr5lS3fix5RjORl6PO3juBA3ZCN0rYeyhmjtELIBQHp6uEgdstV0XrYOlgQklTYcM8M2/Xj65zZeW9DzZUHmGzuVw5xjU65fW8o58xg20g2CthzozpIsmGHbwEtvqh2PHvOGHwMAFJe/CpmQDYU7gExY3ZbHnFwSfvX3948eg/nnyo0zf26rwGv79l7vefRzmeLMzyvPYT6+HMsVTZL52Khiq4+5c6/wbqtXr471dzqgE0UL6QjZACC9488/O3ysMzJcpMzJVtN52YBcSfh15shRdeLuHaM/M4OXifPnRRpWslW4Ne2uzUOPM5fGRq1wFYUbgUcKunNm2bLOwKudXTIr2/btvFotXTSDTwkACkguiNjxyLHRoG3ChxqqY9p8GgaFlcfQgRJqBYVXcnx14MBTgcc/Ud188ye9//+3kf+z8OKLL6hbP/uZxH8v71tu/gBQQj/bx5zMx4YikWVcwnTxkY/8lvqVX/kV689ByAYAdsiQkTpkE3UbMnLouNTfByt9h/TLop0xfcy2q8RsVjeVaZhIMygsa2Wa5c+c7VFKNGBGG0HNf5VylswrupmvDUBZPPTUBerVn58vwL7i4vfVnEveVx+78r3KvVd/1fH4y25Q44ZuQNElCV+CqtvkOGVgYPhYpVUVmIRH+phm8ZVXqv/2tT9TJ06e5IMwfOADl6oXX3jBC/HiVNSZx6s60NRVdQwViSL6/d//A2ePfen629Wk2VyNDQBpSCXbrCXLm35Wx3nZCNqQQEP55mjLIhA6cff93hxu7ZQ9nMozaHMx1GWc9xDy/GyPUqIB3Shk0Gbs3L3/CdsAlIU/bIuqTKGczKMpQ/zqbXPH9AVqwoIePnyUSpLqtoue/bvQ30mI9sADD9GwDv2fD39DPTx0a+ft5b8R63GpYoNrLgM2b9u0fK26qHMNDQ0AKdW9kk0zgraG7waEkeWjqVOgTBVjRVfnijaCNjeYoy1jRZjEXs/b5p8DCACK6jMr300Utsn95bb/h5Mi3f9jv/ZeLqGcVLJJyLb5pvPVbIRsKKPv3bFNnd1yq1o2fWrkv5EA5zP/6/xMh2rEedLurdr+kkPf8W6xTjAI2eCIzOO2a9cu588zefZcQjYAsEBCNlNdQ7YQDZoAWapzsARkgaCtpjtKPeQSYRuAskgatsUhgVweoZwMFynzsulhIyde8zgfOApNhhQ0Lx4KmjMtTgXUQ//3EfXuN76qXv3kH9K4BfLrjdtj3X/gnZNq9Yv/pNTUC7y58rKekxjVtWvX59XRo0cT/70EZ6dfPxr5vpesv51GBwALqGQDgOKRkNX20JUgaKst6fzQk4cTtgEoiyzCtqjihnLeMJZDN9NzL72lVt/2fW8brLfDhGwoGj3ktCbDYEuoFjTv181GddQ/Dt2u+MZX1QWv/TjS88j9JNj5x8b9NHoBxA3Z5HObMvT/3xo/++ef/tQbmlKWFX/wNpUwDhGkHR5ywkdv9uYFert/b+SgjZANANKTSrbOjVtV5y13et8TsjVp0ASIiGFuauzNGzfEuj9VivkjaKsx6diQYSQJ2wCUSZHCtqi8UC7wNxeqG2/8oNr49eHv5s6dqzZdw2eM/OiLcPzHCxKIvPLKUXXi5En1mx/pagrUWtEVanFCG7nvsU9+Wp28/IN8IDlJErIF+ed//qn6zd/6qHcTf/f833v/f+ADl3rLlbms6eUMEGkCtk2bNg3tT6/wvv7QR1YpiXKjDmb7wTv/jMYHgJQkZJu9ZDkhGwAkcOLu+9WZI694X+s5+XToFjZHn/xeKtQI2vJF0AavU2PwxBE17QO/QdgGoBTKELaFVbEJs5JNo5INWZOQQ4K1Vh548CG1ePGVowGJ+NunD8V+Lgli4lS3zfnGV0b/DtmKE7K9e/mvJhruUwK4xrY/bvrZtKlTA4cglQrKIsxxDPfSzr/2ta/96Zifvfz0AbVq833qA2/9pO3fE7IBQHo6ZFu3+6D3PSEbAMTjD9lQHgRtGfPPaVIUHdPme9VtMowPYRuAMsgqbGsVmCWhQ7Z9O68e3v5OX6AmLGBECLgXJViLWqmWRNLqNsK2bEx97SejAWcUtj8Xr1rSqH4TUvkmQ0/6hy8VeghTIcewKK80868FhWt+B3bc0bZCjpANANKTkE0QsgUcZwUcy4xoKIaSRAynqVqqhSm+z1hCN6lak2q3aXc1n0+fOXI08G+QvQ6awLrBVr8s6lW5uvNNqtvka8I2AGWx8esXOnvsz65811rAJnY8ekzteOSY2nzTHLV5/Rw1/rIb1LihG5DxCb3HZajWziWHvuPdovpZ17/zbijG55Fn+Pmv581Vl156SeDvCNzKJenwkGvWrFarV6+OtS288cZPhP6ekA0A0tMhW/fh097/hGyBx+VBfbCDir5ZDDn9xVldk//T8UMBy0eTNPNwSUgnwwtmLYu5w6r03iRQC3pc8z3qaregYSbjPI8P26KUaED7BtvdocidAGanHGEbgLJwGbZpX/rUL1L9/ZrbfqAGXnpzdNs64UMNr5oYsC1o+D2hh4EsEltzgSG5OEN6FvEzkKq33//ffy+wWlMuIJO531AsSQO2KNVrQVoNSXnp+tvVpNlz+VAAIAUJ2dbvPqhmLVnufU/INtZIX9s2NbZ6jaCtuhotfhdlSJsORdDGewtghmsi6RCTBG320YD2VSZoE4RtAMoii7BNJKlym7HiQNM2lfnYYJuEa/sPHPCq1G797GdyrVaLfeyR85CFdRYn6CxLVaHM9fZXf/UXY8JmCdwkeEM+ks6/tmnTJjV37hWpnnvfvn1q7959Y35+0fK16qLONXw4AJDQ8eefVY9uWDFaxTZr0qBad/E5GiboeJegrcj6hm5dth90+dLp3i1IZ4vfTf5XA/pLp0FbHgERiiMkmGRblBINaF+pgzbfQcDwyenOq9XSRTP4ZAEUXlZhm5B522SeuHYkZFu2aKbau/Mq73tCNtgiQz1/8IO/WppArZ0qhj5Vae8yh5tBFW9FHcq9ipLMvzZ37ly1adPnrL2GoAq6l18+7N105zAAIJ49G1ao159/dnQ72nnhoFp2ISFbGKOPjX7Y4hoN3A4+uTA0CHPp3vuPq3uGbup8KEvQBidCgragiwEQAxt4+yoRtPkOBJo6iQGgyOKEbTIc5ENPXaBe/fmEVM8ZNqykhGzmxQqEbGhHwgAJ0PTxguyLzVDglVeOqhMnT1a3E4LqtkzUJWQL4p/jjUo3N5IMD5l0aMi4r+Vf/uVf1NNP//fR7wnbACAe5mOLzxjanX7Y4sstcPNVs4mG8g0zSdBWff6hIaOK85kStLkxgSZAGN3BJ2ReIQAoAwm94oRtZlVa0oo4/Xe6yk3Px7b5pjleyNYxfYGasKCHDweB/OGaeUHOT3/6M/VPrxxVf/f839fj2OPyD3rBTtQgSO5H2BZPnUM2IevT3z59aPT7v/3vf9N0cVlZLogroiTDQ9oYGjKuJ5/866btLgAgOkI21MB1I//3rVh7uEu+yKvCLQjhWDHI/GZTRj4L25+JDtmSzr0WRR7z2dUBQRtaks4GOQmVk1GpzGDONgBlEDVsk2o2M2gzK9OShG5SGSd/97/MX6E2L35ebV4/hyo2hNKdvFJRY3buS9XakiUfVouvvFI98MBDtWwbCXguOfQd79aOBEcMJdlenGrBOrXnb/7WR72bkGo3Qrf44g4PaXtoyFYk/DPpqjm93ZXPWzqNOzduVZ233MmHCQAh+r98r5r9bzq9ryVkYz421EChAzc0k+BLcxlQmXRYVdbwU1fADbVd4HyAiI+SZfsqM3SkyShz9zBvG4AyiBKWhQ37GPdxwmTZoYji0xevaDJknXT41qViLYm6V2DZEDW0pA3Pk7nd5hmVVnpdxXlxh4d0NTRkK/v27VN79+5r+fxmuDp7yXK1bvdBPlwAMPgvSJCATYI2JDoHoB+2vJwPKRll6MisQqSyMYO2LIbFdB3s6Yo5V+9DHl+/biNoY+jIlNjA21fJoE0EDbFC4Aag6NqFZFGCNu3YzyeoB5+6IPFryaOTEfkzO3H9ZAi7W2/9TG0r16K64htfVRe89uNI9yUoou1smzZ1qldlqpnzJtZRnIAtj6Ehg15ru/1v0HaaudsA1N3x559Vj25Y0bRNZKjI1OcD9MO6kUvyazNwu/f+4+qeoVvActL03ooetAXN/ZXFa/Y/r8vndP1cp0ceW55j4vx5Q7e5kf5uQoz7ynPoEI+gzR428Dls3Ms+DI3/anzBkJIAiqxV2PaxX3tPfezK92I/ZprQbc2a1Wr16tV8MPU6qR51882fVC+8+ALhWgJRq9sIjIZFDdnevfxX1auf/EMaLAJ/6CZVblLtVnVx5l8rUiW3BG1RL3KRcxwJUM0LCxlSEiimt/v3qos619AQDum52ARDRVo9J6Aj2z6v0mzr7bPUnUM3l5597h3VP3Tzs/G8RtDmX0YKHbSduPv+0TnFwmT1mrMaPjKLarYkklbAEbTZQ9BmX+WDNn0iKp0KZgciYVv56PAhTkUPUPblPUiSdWDNbT9QAy+96X39yI7fVft/OCnR66LKrVr0UMtS8WIOuSzqPOeaTVHDo7rP2xY1lDz2yU+rk5d/kAUrAXN4yaoOLRln/rUi7s8kIIxbUecfxYPKNqB4fnLv76mLlq8lbHNEh2x6OF2q2NIzLlinI9s+rx/29P9YVuo3ETBsZNP70/IO2tqFQFkM2xgmi6q2LCvnMvxMCdosIWhztIFvpUoTq/ur2xhKsjz2vzBpNBj47Mp31ZyL36dRUHlhYVvcoG3GigOjX8tFBhOveXz0+zidkqa8h9eCPf5OWhkeEvZR3UbbFMlf/eVfqC9+8Qve11UI3aIOD1nlfZe/IpnADSiGnz16vzr9+vCx9gfv/DMaxCKq2NzRF+ONoC/WLoI2R84cOapO3L2j5X3yDNaC+INAm+1VxZBtpM06jOWM7VMKNJ6jDXwrVQra9AGDDLNCdVu5+AMHqtpQ12U/zvJvVrHp7ZwZsvklDd2ocisncz/4wIMPqcWLr6RRHIta3VanQImQLX+/+ZGuUh73xxkesi77KbloQkJT3Tm6fvdBNWvJchZyIEdSzWYibEvPnIuNKjY3fBfi0RdrT2Po1pPFsJGuFSFoC5pfrZWiBk0uwjaXAV7azyPNaxl5X1LJ1sP2KT0az77aBW2adDDKe9MdjcsWzVR7d17FElFADz11gXr15xOafpZ0niqgjPxh2xUXv68+szJ82/zcS2+p1bd93/taV+62CtiCRK0OMFHlVux9nt6n668ZGjI/UcKlOgRLUdqh7kNqZknmc5s3b27TcbK3H9m3r1DzdMbZP9XxQhD57KRKUS4u1CN5UN0G5MMfsolL19+uJs2eS+Mk5B8mkio29+cPir5Ym6xVs4XNv6aNzJ+WSJTXFxK0NdT5AMRjM+BJMr9aVvOgpRU0xOW0uzarifPnpn4c1+/brCRs95rNzzDJ6xoJ8wjaLKHxHG3kW6lq0Cb0VTryHvXXVLcVj63h84AqrQdhy78eJlIHbB3TF6gJC3pSPXeS0I0qt/z5h0vWGBqyGKKETFWej4ywsdj+9by56tJLL1E33vgJ9fLLh9X3vve9XF9PnIrruXPnqk2bPlf7z1AHblLhJl/rTmkA2Xi7f696+9ngK/upaotvz4YV6vXnn/W+1hcPUMXmfj8yQvpiGyNfN2iZVGIHbUagFWSb/uJ3f23KtX/5w1PPGL87NHJL9BqXL52uDj65MPAO995/XAd5/jmy5GtrQVu7+dUmzp+npt11e+THKMPQiVHmlNPaVY8lCerSvOY47St/k3QYz6G/JWizZAJNAJvkxFMHiXLVp3z9/o+2qfv+5K/V5vVzaKACCAvZ9O8I21AXsqy3Wh/0MJFmdW7cKrYwZmgWNXTT96PKLVth4RrVa8UjIdLU136i5nzjK6H3kd+9e/mvqlc/+YeVeu+EbMX3T68c9UI2IUGb7mzr7u72hmDPQpyhIdnfjKXPcWSfoAO37a8ND7nGcJKAe2Ehm5B52y5ZfzuNFJGuYtMBm1SwSSUbMtegCdK339bkQ0YGBgqnvzira/J/On7oL394ytbr9ILVZ597p0dCvqBQ8NkWlXSuRQnXykyHVWHDMLoemjGpKQkCM3kvCefL62FzYm9lh121rmgLQmVbcex/YZLa/8NJLe/z2ZXvqjkXv09joTZ02KaHTzWHiYwyD5tNcSrdqDBwLyhko3qtHOoUPBGylcPX/tS4wOIPhrf15lxuLs8R4lZRU0EdHZVtQDYkSDv9eusqXKra2vMHbAwTmf0+Y4SuaGvQKqnErmYzKsfkpO4683c6YMviNUtlm1S4aS3mZ5NlZEwIkjb4MYcmDNKqcqtsFW3t2uF9Y+jMCfPnZVKx1k7cijY9fGTSijtf1R9ZUQo0nqONZit1C9o0qXCTicQJ3PLTqnrHVLaqto5H31GD66ePfj3hooXqzMeO84Ej9rrx2GPfHP2ZbKvGX3aDGjd0y1rcqgNCN+cnwwRsZfz82lS3ibIHUO1CtipW75WRGbIJHbRpf/WXf6G++MUvjH4vlVJSMZVGnKEhR18nAVuq/QXztqHKLjv2gnpjzpWj39/40P/h/WznnzyTyfMHzc0WhLAtmDlMpL44gGEiczu30EMDSt+h9Ml2qWTDESJB0LZi7WFdPTY6RGNGAZupb+RzH33tWQdtQVoNsWgOSViloK3IzHYOGxLSvE/S+efkMyRos4fGc7Shb6WuQZtxYNE0FBuyETVkE7qypzQbsnv/hxq881+N+ZmY1LNRnX7/cRYAtCTzsMmQXhK0ScBmYx42W+KGbmvWrFarV6/mQ024j5IObl3FxvCQ1dAujCpr2NbufVV5Proy8YdsH/7wh9WvD92CTJs6VS1Z8uHE5w1x9xeCCzXs0CN4CAI3VJEO1sR3P/Yp9dyqT2b23FFDNnHp+tvVpNlz+cBGyNC2j25Y4X29fvdBb5hbArZ8zzXU2KCtoahsS0LarEeGjbwzxtCRZqCVQ8Bm6lLDgZsXtsUJ2pLOwxWXrpJqpc5Bm1TDZVH91qr6MM2wn3ooTYI2u2g8+1oGbVnOw1CCAwwCtwzFCdpEmaragoI283faBX/939TJ5+9gYcAoPQ+byHqYyCT27dun9u7dF/n+RZ5fR95L3oGg2TEqodqLLwx3ID3w4ENq8eIrWUEq5IpvfFVd8NqPQ39ftrCtquFh1Xz7299WP/vpT5t+1ipoMzV6/qhp6NpWVW5xh4Ys+v6hCuc43nkfgRtKTEI1CddMWQds4u3+vS3nZgtCVVtwwMY8bIXZR/iDNv0/4oldzSZaBFq5vg9D26Atr3CrXfBWl9DNH3wlHa4xbwRtbtB47jeSTQjazvPPfcOQku7EDdm0soRtXpi2fIoa7JzS+j4jJlz562rCf+lUp3+8h4WjpsoWsAWJOyxY0TpVpWM4z+o7szNUY3jI6msVUJWlAoyQrRz+8R/+Qf3D0G3Mtu8P4oVi/sBNSJVb3AsvNIaHzH4fozu5gaIzq9a0xz7zX70hI2/7j9d632c1VKQWp5pNmzx7rrpk/e21/Rz987ARsBVu30DQZkdVgjalzodpo8NZBvxuVFECLR3UhMmq8i4rYZVlZQ4YQ4YLZXuUAo3nZuPYUp2HjvQzqwk0Aje79r8wSe3/4aREf/vZle+qORe/X/wNWYSgrem+hguf+YF678ffJHSriedeekutvu37TduasgVsQcoYuulO4izDNr2/8XdaE7DVS6ug6mdd/867lfG1C0K2YvjZz36mvr0vOASLG7Rp/997p72qtiTVawwPmQ//BR16XiSgKIKq1oQEaxKwmfII2pKEbFodq9oI2EqzX9g28q30HTJ0ZDLSXj3Ll05XB59cGPmP7r3/uLpn6KaG58S7riTvdcxKXNRgp9UQh3m97lZhYNRKtKD3lWbIRj8ddpnt02q+vFbihpsEbfbReA429u3uRNAWzF/hxrCSdiStZtOKXtXW0X9KqWdPDR+BhAwfOcbrZ1THo+80/Uiq3C74r19WJ//+DvX+W4dZcCqmqgFbkLidsHlWN+jX6jpsk33L9u29BGw439Hx2k/UnG98JfB3717+q+rVT/5h4V5zmQPCuvHPy9a03UsQtLV6vFYYHrJA2xxf6MawkshLUNWa1ipEK1vQJuoStumAjSEiS7MvMIM2ORm5jpaJLVE124q1h9Wzz72jP4NGmd6rqSwVVGZAlfVrjhtUBb2+oICtrMNExmwnsqIUaDy7utTIZJatELS1RpWbPWlDNnHFxe+rz6ws7jKbKGjTAgI3IYGbBG+EbuVXp4DNL26Vm8g6dDNDQVdhm96n6DnY5P8HHniIlQOeVuFVkarDyvI60ToUu+TSS9Xv/M7vRHqcsKEni7gtR3T+wI1hJZGF/5+9d4HTqrrvvRc3wxAG1KZWoQdz9NUhJIQRo7bh4nipNiqQNmm16nE0iaY2fqpSAoIWBguohKDJoc3Fk0Ro4jE9aT+RUaypEQTMOd7IEBIq+po3zKloUxvlEodwfZ/fnlkPa9bsy9p7r7Vvz+/7+Wyeh2eeZ1/W3s9+9lrf/f//pSTzwy96TUeNfMtKtKWVbOCE6bPECdNmVna/UrCV9jdAFW3ekEaFNrFDGAQfhLChNj0TMF+VKqWNjGLAl7pqKRlto8ujIDmm15yT7/OrRVc1wRbUVhU8J2UOGy+Dk6AORVvyziiFWzxsiDZQ5Kg2NRVkbNEm5wHZtvPggNdllBt4+weX84AqEWoNNnnuaBTB5keSVGNZDNTq62VbtiGKbdmyZV7k2uzZt1GwEV/OfOhrYuQvXvP9WxEkFiVbeYiKPDv77LPF5NqUZh5hvP76//VuLmBfo3x9HAo3YpMp6x4SH338W6HviSPM1PllIdre3rRWvL3xUSvzqlpU23c+danY+cLGfueO+TOmUrCV69wP0SZlVJkiq0xIJMAkS3vTOg5gScDrFG3xUcVKFlFmeS7PtJ38xFqW6xy2HXGWj88wdWT+DGUTkCIjBwpkRMKJl67z/k/hFo0tySbnVfQUkqmuXK4d3ftrogm3Q11bxDvn96Yvbe6LcvM6f5RuhUWeIwDSz97xuVni/Ku/3PDtIqVZnCg3KcFc1vaBWEOdNol8bkO2oSMLwXbRxZd4/6dkI0HINJF+Qguv5SmzKNlKdJ41EGRBku2xxx4Tb+zalWi5Mkruogvb6q/J62YKt+L3ceTv1bc/dan3nHXcSFLCUkJKfnT5DeLZy66PPe8oaWcbW5INvPHt5eKUa+eWfv92v7Cxfp6Q54qfPi37PZRsJWMRm8CfO+eOi/U6IWGYCifUWtPTRJYlPaekp68O3dAJ47njc4aijZQCFH/HNH/+gn7CrfMLvyemfPhENpDG413Drc/z1TeHijNOPlTpdgsSbmDfrTf3njRbJ4sTvvT4sY4gpVshUAUbzguQa4NGTWDDaEhhtmPHK2LFihVGn4GYcyXdINRU0Qbw/zPPbElcV0jW+1x5/wNi69YuMWlSK3c8MQLiqkiyLUiysR5b8UgShfbGG2+Ixzo7Ey/zitr585RTTqn/HzcWjGpuFuPHtwxIwU6Kzbp1T9R/vxCpgnRwFG7EhLCUkCo2o9AQ3ZZE1pliI2WkSs/OHaXex3oEG+o7zn//YR78JQSZNgLoENWIavOM75OPTizkyinRcosb+ThExNO7fVIGcqZKKSilbJLbGQekhcwzPSRE3yGfqDp1m4I+p0bjVTG9ZdmgaCOl64SqyNpLiFxZ+4Xz2Eh9PP5j+6Lt/idGFj6qDfXajk4bkf4KUQo3JS2lRI1yQ1rJEy6hdMsLtf4agGBr+/On2DAGQGLJKLc4aSVV6eaqphqABJwzZ05s2aam4qJgI0mAUPNLJZm1bAuSbIxiKx5xJVua1JDeOfum4HP2nr17xfMvvCi++91/qJ0Pm71zIqPaig9uJpR9HSlJpXADGFgnRGIq11B3DfXXSK+8K1sKSfn9BxDvX/2nfxZTjz9S+x8lW4W4oDa1VW2jpk8ZXcj12vjsbh5xojfKS4q2dx2LNj2NY9HJU1JBsr3rI9Xe/V50hDdr9hUL5t20D2u0ZYRe20DS6GklbaaM1Dnz5EPito8V6/jtJ8Omj7Ai2kKXEcDxzzzX7/+Ubu5Qo9e8tv4/nxdDP8gMHGmJE+Wmk0SKScLSWZrO9+WXd4hzzulNyYaoDkJs4Ce7shBdQTXjKNmKR5qUj3EJE2xBnHvOR7iTSgiiHqZOnTYgMpF13BoXU7kGXNRQ05fvqk6b7Wg2lROmzxInTJtZ6P3sV3/tK38yhV+ACqGNYWE8tqM24Qt2Qck3Ddux6K654wqR5hFSbVOfWPOp71a2cXDfMeY0qQ2T1DFLu5wsUjEi+kuKqWETxmcmzoY6WFaSGm1p91GJvyOFgo2X0UlQhaLNLrIOhc68/3aGmHftGQ3XHi5FGyhaVJsuwY7e+b7MluX7I9s62Yt0kxx6e5vY+8Id/KKmRJdriGJd98QTTA/piDhRbjpJpFvY8oLmJ1NESijYiAuylm2nbPgXb8pymSQZW156SbxUm1wi66+l5YdP/cB7lCnY/bJEkGLid2PhtL+4S5z6kWmUbhUGtdZQc80U19FrWYi2tzettVqbzY8iRrXpcg189dV3xTUnH+EXodrndHRcINc6RG/NtrKPzXrjoD1vTU08A5na0UeMJWWx0tYbyt62OmkFjCpYXKRMzErmqaiiLUvKHFEW0GZ0RSlg42V0ElShaMu2Q9pIddxcSzZJUWQbUkWKje/2/wI6FG315frUcPMDwg3iTULpFo+Zn39ObP7Jf/bvhDN6LVPSRLkBmZ4yiiixp8u2fikiW1vFypUPcGcRZ/jJLxfiq/kXPxdnPPTVfq/te//p4pXrP8udUDDS1leLQq+/ZgPUb5ORvwDpCincyoV+gwnruFWLuHINuIos08lCtLmMZpM0ndoiTrl2bu77uvuFjeLbn7q032v4Pv/06XX8IlQcpQ8jx2I7RPlFm9wGY9HW9L7Nfi8PEGM9q8a1Nd3SvaHBDxsnog24kmHqfBFZNmrhXH75CwpFm33YeBmdBFUo2vLrkFY5yu3xruFOarP5cflZ+8XlrfvzP4HlJNrq7DzYK90M0FNL7n/tYdHz2nf4JfVBj17D9/auv/sxGyZn0kS5gTDpZjJvKdse+e53xY2f6R2MYRQbyRI9us22bNPn/+r1fy72vv80NnwBSVtnLfBceNNNztcd6STVmxUo3MqJntGD0q28xEkLCbKuvTZl3UPio49/q99rtkVbFpJNkmdUm1/02s/+49di3PCj/CI0CLXfX30MtkOUP3VkrGg2RK4pUWu+Y9IUbAPbV8dWSkE9dWCa6DZ9XpRsdveNKXGODaaOtA8bL6OToApFW24XNQNeq1K0W1bRbJIiRLX5pXLMVLRJYgg3PbWkd0548Q5x6FfbGva7CbGG2oqqYINcu/Pe7zA1ZAHp7OwUa9emi+TQpZvpPBHlce01f0bBRnLDlWxzLfGIPVxJNj/OPrs3Ag0pJG1GuCG6bfbs2/rdjAbZBulGyod+YyGgeCs2ceUayCp6Tadqog1kJds2fWWpmHbznWLZxKZ+rzM1ZOMSINrUxzKSVLQt1rebgi24fXVs1u4KEjpRUW4Ht+8Qe+6+T7hev0bEr0ZbVN22JHXdKNrsw8azD34oAvOaLViwwKuPQHK/wBnwWpmj3bKWbODMkw+J2z6WrzQujGiLWKcg9NSSoFGkm19aSMi2If/lT8Tg2kTKQdoot5aWFjFnzl/FmpeLlGqExEFPJZlWilGylYcsJZsLpLib3Pf4m/09A+oc84bAcuMn3bw+6LYeNk7OJJFrWUevma63TdGWtWQDJ0yfJU6YNtPZ/HWxhrqKEG7z33+YX4QGJ0C0bRDlrSHmSaC75o4Td9YmE5S0kfW2oGCLbmMdFyJrz93LxcHtL6eaR6MINply0VXUHgSYLjrlMinaig0bzz74oQwVbYCyrVjcc88yr1MqO6Zli3TLQ7SBvKPaiijawtYtDD21JKiidNPTQta3lQN7pWbFii+KHTt2ZLY8yjZSBKQgS1NHjZKtPFRBsknBpqLWbsNvsbwWZnRbdfo4U6dOqwtVRrplSxK5BvKKXjPdBlvr9/amteLtjY/msl22o9r80kIC3mhNVAJEW0eJNylWNBtQRRsFm3kb62QhtExSF9qs7VZkoiSk7f3hJ9rUfaIvT65f3PWgaLMPG88++JGkaCsper0DRNgUnbwkmyRP2VZk0Ra2jmEMv+FGMfz6zwzsiP7g8tJ+r579ya/EjM//H09gA0hsRq5Vl7RRbqZQtpEikEa2nfnQ18TIX7zmPX+j7Q+8iRSToku2IIkWhx8+9QOxbNmy+o0vuB5m7bZqoWb0uPabT4px50xnozggqVwrQvSa6fbYWtc8otkkTae2iFOuTR+FgOg1fJ+QJhISG/XWmBaShJyHqyTasN6L4kSzed89n4g2Ekpuoq2RiRJrruvPIS1n73IG1ssLEqBJ6usFbCe/mylg4zn6sQn6I0VbedBTr0z98G+JtV84r1Dr+HjXcPH4j4fnug6Xn7VfXN66P58TmJ/Emj5CHJ02ongnW9Rw23kw1mf8otxAGaSbKtfu+/tXve/O0A91sOZaA5FFlBtlGykCUpjFkWVq+klGsRWbvCWbDYlmioxuQzQbJBuiodhnqR76jYVeH5WpJVNx1QO3iv/yaleizxYpes0PP9H2o8tvEM9edn2q+eYp2SRJo9og1xAdinSQ3jhB7ZxJuUZMqJhoix3NBijakrWzSqNEkWVJVPReldvcZ9v53UzBUDZBtrCzWh70u3jRIVXT3hWhppupZLv9Y/vEGScfMo5+Q5SaqcTDe/ISbaW6Orp2dO+TnQd7pZsB75x/TOyq0u2ESx6vPy+SdJN11+R3AxGhwz76D6Ltz7n/GxFZew24inJ7rLOTso3kDiLZmn/xc3HGQ1/1Itv2vv+00PfjvZRs5eCxxx5zOv8sJZoJe/buFT98eoNXuw3RTxBu8+fzOKga2K9qym5PvGk1pSjeokkj14oavVZEIMPipJjE+00lHt5nItsQrbbp75bUvxuYINYQvdYLJRshJixd3i2fLmZrkLxAtNieu++LfB+jBkkSaCnt0yFCItpYh6i8oBO6efMmT5aqqVckWYu3ONIs6WdefXOouP+JkZHvP/PkQ+K2j2V/bJcpos14/SMY2jpZjPzSV3z/lod086u5Ju+EJ0THVZQbZRspCkglGSXPZLpJSrZis+Wll8RLtSkpRZNocfnA+BZx5ZV/6l3/4jedNduqDfo2yLyi1qyWsK7bMSDWINiSUvToNT+CUmGm2RZTESYlWFzRFuczJ0yfJU6YNnPA60E11zieQ1Kea21GtKmRTlJcbeibXMNotuwYENFGARSPnu89Kt79XvjvgWxTNbor73Y2FYIqSSLvfNqH388UMKLNPvhRW8RmqB4YYJCDDLjAlilXIN6QWmfIf5kmTrx0Wf39LsUbBJgJaeunIQoO84gSdK+8mcOpJCgN48Z3azurHKJN1pOLI9wOdW2pR7rp9dxkpNuht7eJvS/c4WSdZUpIFabEbUw6Ozu9x7VrO3NfF0S23XjTTdwpJHcgz5BKMqheGyRbknpuJOP9GCHZyi7RTPjXl3eIlSsfEOPHt9RvMOMAc3WR+xYRjOjXoF4fBCv6O19ZPL9fxFsjirekdddAmaPXpqx7yPo8IcBMSJrWsd4vmjZTNI1rEbu+HX5TC2ScFG26XEMfh/0bYgucW33A2GFHkqEE/APRtfHZ3WLTs7u9Mcgly7ttjkVuqE3SqHdwD1YDE+mUlKKkV8y7vpoNVOHHVKHlgpbSDUejOjGseVBNpHyT0TyyowpsijeTyDQ/yZYkCi7tMp2dvDa92yvV/L6AfQKrdCfkBHXcJIhyQ7SbThrphlSQAOkg/c5jpBoUSZilhbKNFBmTaDdCisi553yEsq3BUeUbbjxU67xVVbylkWugjNFrOhBtH338W1a3LyqarenUFnHKtf0HQJNEtMVZJnjkkYcZvUuyOI/qY7AYO4w7LpsomiwuSppHCLwBf79r7jhxZ22KAyPaEmE1os2laNMZtXCeGDahJbOGCqqzFkdUFSWiTa5HVuugtR2/nylgRBshFglLl3f+n31Z/O+3t4t7ap3UtV84L/EyUDstDFdpHE0i27BurNeW4gpK1nET8dNK7rv15vpztZ7b0BMmGkW6QarhuEQqyKkf/q1+co2pIKvNjBkz6o+QbmUWbg9+/euUbaSQIMqNko2UledfeJHXAg0ObhBVbxJVZQTqVM1//+Heun5/cZeYdvOdpd3ONHXXAGuvhRMlvILSOOI1U9Gmgyg1iOCoZfMmAlIC2mrTejxxLdmAKtHiCjVSXJocR0ep0WQy7WFWsghCzU8ivtsnF5lyk2QBLaUbQiPa1FpfpDFQI9vUDqpaA8E04i1Mdt3+sX1eusckn1UJi0yDTHv8x8MTfdbqyStERJU1os13O1NEuYXVc1u8eLF46p/+e136qikhmSaFmAApt2PHK05qrqWFso0QQuzzAS+NZLP3HNewjPwgAJFtel23fn2egsu3tHXXQBWi1/wIi+qLu837d+4ITeMYlSrStK4bItO8/sy2nvpry/pSn1511dWhn33wwa/zC02cERDR1iHM0jK2iQwlmwsQIdcXGbdYMBVlHEpZo02vL5bHOkfVOPOLuCtSjbYso9oY0WYPNl5GJ0IJRBvu9uMdU0QOUuCCK6hz2vmF3xNTPnxi/f9hosxEcNkQbQA14u5/YmSqdUl98moQ0VZn58Fe6ZaQoNSS3sV6z35x+PBhfiGJMyDl/sf/+IY46aSTMlsmZRshhNhnVHOz+I//+CUlG4nEi3DTbiyUFCHdZNrUkI0QvWZTtIWJMpN6bKaiTc7rmpOPeNGWftekQdkbZs6cUc/0QIhtUqSObBMll2xASRt5geit/0bMGHAiK1PNriKJK319dFC7Ta3tVoTUkXFJemxQtNmDqSMzBh0NSjYiQedz2rQnfDumQEYYgedWzwycT5a10QCi5kxSSRKLnDqsLhDjppUEQaklvYvepmMRipRuxDZqXR+kH4vijTfeEG/s2iVeeumlVMtlGklCCLHPnr17xXuGN9XP7+zXkCD8jg0Z/bbzhY31KKMsI97SyjVQ1eg1l6DGWhAmkq27dryYgjSmYUCknXlmi1ixYsWAv0HAUbSRgtEmKiDZNDZwtyYHMogkR5dnaqpLVbIByKe8ZBvTXJYXWko3BEa0MSUbSQLufvr5z3/h+zeZHgOgtlZY/TdbEW0m83Qt/xouos2HZzv/XUz9yZBU89ClmwqlG0mDmkpq1643xL++bD/FpImUo2wjhBA3nHvOR+o3UwBKNxIXXCfgekHFi5aceL4nV3YqguXabz4pxp0zPfYypqx7SHz08W+lWs9Grb1mK6LNLxqt6dQWccq1cwM/I0WsJCrtoyRO+scbb7wp9TwIiUPtNzNORFubqJBkUyLaOA4dD0a0ZUhPXz23IPzSTZYdn23mdzQFjGgjpAR86EMTB4i2X/7yl+Lpp5/q99rmn/ynOPHSdf1eQ+0379Gg/lsSgiLbUMvt8tb93HkWmPn557x9C2Q60fu+/aqYfvmfi6H3fNZ7/dDlFyaa9zvn94pZv3puaqTbvn2/5o4gcTqR9ecv73jFiWQDp5xyijdNPvtsNjohhGQMopRl/WnIEjWCmRATINXU46Uu3nzSTX77U5cO/Pxf3NX76BMRlzZ6DWINgo2kw0+ynTB9ljhh2kyx6StLxaa/W1J/vV5X7X/+zYDzSJAUSwOEmov5EmKBjtq0CE+KLNmW9tZc82VJyN8IKSpNmsTUJZRe882V9JSCsopir+rQUrrhaNgf2fkkcdE7AHPmzBEtLWeGfqYvB3i/10zvBEwSjQax9viPh6eej/HJKyyi7drRXqrFoqKKs8h2feSLYvrln61HB0VFxR7dtlUcvuP2VOvnJ91UKN1IGLpke/31XWwUQgipMIhs08//7O8QV/hFwUnenn5u6vk3avSaH3Ej2nRxdtJJvyMuvPCi/u3bl40FkvWr//TP4jv3L/X6rFF9HFMhliQazW/ejGojjvpJJhFtHcKCZNv47G5x6axtrjdpccjfNgimibRBaSPadElVhXSIB7fvGCDbXG2XlG2u240RbXZh42V0IlRhx5OkufBPc9Fv2kFR01GqIDoO6SkRUeXHq28OFfc/MbLfa65kW2idsukjxNFpIwqx/xB5dt/fvxr5PhdpZZNGuakMv+FGMfz6zwT+ndKNaJ3H+vMXXnjJq+WTNRdd2Bb7M+3t14vralMa1qx+SKyuTbb44dPm/dLZs28TW7u6rM8/z20KYuvWLjH79tuszzfv48f2cRbVJvp22mpDff3izDdJ26c93vLe30m+YzaPd5vINJIYPJdpg9nnIVlw5OHV4sh3Vqeax+bde8XyKZ/IrFZcWQgTbRCSN//x74d+Xr/J03U/dubMGYlrrHV2dno12mzMi5CQvlKUaOsQliLZkqRq7Fk1rq3plu4N3FOFYsD4chmElVr7rCzrXESykG0UbXZh6khCCsyOHa9Y65zEQaYBQlTcunVP9O/M/t//5ckjPVouqFOF6K0pk050lroya+JEo/mB9vRqT2Rxgn/86d4rsxRRbvu/9aA3AUS5IdpNZeTI99afU7o1NvJ8gbvM85JsfrT7DIjrA9urU8iBPAmSBCvvf0BMmlTNu/F1ySbbwdU+y/P4MZUwch2zkn1VJqv9HfTdzVLa2kamkVQjjSDeKNuIK2zcUCavldv6ps3vHBXLatczalRWGEhdWRU5p0ejgc+HRAjuvP2T/f6v3zSoi6uiR4hBqp15ZotYsWKF93+sO0UbyZgOYUmyLY2ZtlEKNkq24jOiwJFsftFegJItPmptO7//hx0fZanfV1VoKd3AiDZiBfXOPRudE1cpN6LSVAZFyMVB1poDz279leg8/vTgN08fIe7d+Xr9vyYRZX7LC/ocOpJTp07LTJjZ5PAds8XRbV2p5+Mn3erLOHxY9PSwPl8jgkHVvCVb0kgd/XNxB7zXZCzrXEUk5blNcbYZMtFFZFuSdrUZZec3LzCptVWsXPlA4Y8fmxFtWRxveezvPLYzSxDZJtNds+9DbGNDrg2a2CqG3LvS6L3yxsNNPjXjbHHqOdPFuNpUX2af7AqqP9f9wkax88VN/d5rC/RtMEGYRUUKDr6mXQy+uj2y39nS0iLmzPmrTPqxtqLQbPfBCVH6SnIMtqNvkhFteG6tJptpNBsj2EpBv/HltCLFJ3rJGVnXF1O3zbSdknwmzeeKCCPa7MKINjcslj+SQRfsZRygJ9myYsUXrXZOXILOmF/aQ9lJefjh/9mv04MOaxS6uBsgvaaHiLaN74r7Nr7qfc8QYXPX3/VPaWfSuQT4XNVQBxbSDFbsu/Xm+vPjn3mu/zKGDKlHulG6NUyn0XuEnCpKJFtcMNitDoBDFhQ1sqTqA/VR2ywj9vR95jKyLQxb66LvV9tyjeS/v9do0XHtFYxCRGQbkBHO8rrPdnps0jjYSA3pDXz0Ra/Fobdv8ITx+6WUC+vr4++quNsJcVabBryvT6IFyTR8x9bdt8/3hkc/srxRUPYBy5p+EXLN9AZVQhKijheuF71BtVYkmxLNFnhhwgi28gIhUlSpw2gqQijacgEXw3Eu2EljsmPHDjFnzhzR0nJmpstFh8hmJ0WmDVE7WSaDLWHvMelw63dP827q4AGHNKklwTvnn1d/TunWeKg1eZi6Lh9Qo63KQkYVGhATalrMosi2NPiliGwEeUqKLfTT0LH4b0THor+uyzZIAIo2Ehcb0WtRUVe26b35MOo9LpZZnO+XLH1Q9kgwKdswMaqNOEIWQfQuZG1INrDkmGi7QP8bBRtpogwrFX4pI4NScaIuHvZtllGExOfak03ghEVhf3SZeoJUA3lBn7VkcwEEG4Qh7wosLoMmTvKkGyYMSKQB0k1OOlK6YTruuOPY8BVARrLhd41iIDv0tt7a1eUJJqS0qxqqREOEl5+UQIRb0GeyQm97rKvp5yjZykfS/e13/OJ4hSyvGpBtmzdvGvB7QUgYSHEOwZZWstWvazOUbFXj6E+2hv496KZH1DjLS0yhxppNsB24CRU3jhLigPoFqy3JdumsbfLpYvV1CDY8UrARUg4g2KRkg1gzqXN3cPvL4lBtIvnCiDZCCgbuAnTVOUFHQS1KnRUQhrwTsBxgQEIOSqSt5yZlG2q5oaabynHHDfMm78K/Z78X7UbKi+kgc1GxWWMrK7B+GJyHZJOUbRui0CVbUNQeItz0mm1ZRvnp+yFOfb+i7DM9pWFSuiooe23ub7mP9XOOlOUSmR617Fx08SVeqjqmkCRhpM2sIBly7/3ezWPE1n6Jfz6HkMqzz+fiJlXcNCqj9AixzfQpo8WTj060Nr+Nz+6WTzu8fjYj2AgpLXFScR7cvoMNVhAo2ggpGFWIYiPVwFY9t0NdW0KlW1PT8PpzSrfyoEYnlDFtoZ9cA7ZER9qoKpP1UNvdb3mmoqpI2xS0rKh1h5SA8JDRYRAXLmWbX7rHMtdUW21JtNkky+Mt6/0t67wBXdx5r1VImv/2b5/kpe/GbwYlG+l3fWghNeSgia39rldJvpSxHhv75yQHUJPNumRret9m+XQxBRsh5QfyrMnwvXvuvq/3PJAgLSjq/qmXVmz5dFC0EUJKh42C6CTmj4VSQJ7SjaiSrWwDwFlFr2XdLvrydEmhRswkXbestilKGhrv69o2r7FcA8tPilQh1aOtbfATUmX5DuW1v3VZ57fMtN/dPNmzd694fdeuumxjzdzGJm22BL/rUkIIKRFH8Y9tyabR0XRLN1uaJAaCR4obE0YtnMe6YJZBm2IfIH1kWNpIdV+ZpJck7qFoc/CjxiYgZaaqdyISiz8cfYMbaVP9xJFu+/b9mg1fENQ6o3ptrDIgI0nUwewyD2IHoW6LLqnw/6Juq+36alL62JJtUoqo65nm+FGj8IBtMUiKtb/jLBPo0g3Ljpuqsgi8/vouMXbMGDFt2jTKtgbEVmpI1BFmzTVCSFmRNyq6kGxKNNsFbGmShLhyTUX9HGWPHSAu0ZZ77l5er9Um0f9P0VksKNoIIYQkAnUwpHRLe4dylHQbOfK99eeUbvkia+1gsLfMNYTyGEDPC2yPHmlURNmmS7Y066cKCmw30vzZPF7luunHT9x0gtdpos3FupLi7G8b56nVJZWxz7/woli37gkeTA2EjdSQ3nUho9eIyK/WOCE2cCnZNDawtUlcdHEDTOuD9Xzv0X6pB+W88hZu72rr5eozrhm1cC4P0JIxmE1ACCEkLaiPgYEQTKiXkQYp3TDtu/XmAX+HdJMTyaeTCKoSdYMBdL+0i7Yjq/Km6PsLYkzfL2kYkI7v9tu8tKGujx+ZolPfnqh56OtateOvKtjY340MZBupNrjxCoItrWST15SUbISQqvSf7po7zolkU6LZWFuJxAJRbLpkgyDDZFrrC++Tn1HBfDF/kgy0n58ADQPRb2zz/GFEGyENBNJC8k5A4hq1KD0j3aqDmjKyahFf6jZlHbGSFTajxWyjp8eztW6Yj7rdEFiuthvzVev/SQGD9Kom0WlBxx8wnQfJ9nyRZn+n+e6WMWWvCuq1IcJ22bJlTCFZEZgakhBColmyvFtMmzLai2qzxcZnd7NhSSL0VJE20g9CtqnzxWOWaQ2bDKPwqrtPXxbDtrcwjWTOMKKNEEJq3HPPMu9us7hTHJJ+zsW8IE3izsP0/Wpbxo10O2Hj8/Vp8+69/f4WFen24osv1Jcr0xsSe8g2raJkU8H2qQPZZY1YgQSQkXmNKNmC5ucyUkzW/4OcrW9fX3SaaTSdX4SlnIecvDZzEJ1Hst/fYd+LoO9u2aUr6rVBssnrClJeZORaWskmrxMp2QghVQQ3lWBasGCBuHTWNi8CTYlCSwXm1wej2RqEYRPGW5mPbcl2bP1avPn5LYe4Q0a/NbJoLAqMaMsB/MASQop9MWwbfTAJ/0+6HBvzykNEqZFuRx5eLY58Z/WA97w9/Vwx4ycvi83v7BEztv5r/TUdPdKt+ctfrf/t6NGj9eeHDx8WPT37eVBbOn7bK5IuMgo5gO4XsWIqgtIKnaDl6LXWTMG+S5s+0vY2YVtcSjZ1vnqkmEvZKCMgVYmI4yhOdGS/9ITKcSiPxdld4eK3CpGYrr5Dee7vJNtUlaha/Xwkz2O4HmHttvKQNlNBfRCCKSEJIQ3G/PkLcKOJFGJHpWxDOskkUW5Ll3fLpxvYuo2DDSGmpiRELTbbEVCYH4QgIqzk8vKu2VZ0egLqw8VJH8k2Lga868E+HbVpUdgbINrwI0tIHtx4402hf3/wwa8XfhtM6j7E7cAjCkveYW1btGEQSabdw7xVUZZkWfLz6rymTZtmPFDl93mT85LpesdtyyDphqg2SeekD4ipo5sHvAdRb1LITT1+lHjiuqsHpJeUULolR+77qkezBQHRUbQokjUBsq2stfOK2MZlQj8eIGfYnsU91lXB3Kj7bFRzszjnnLOdXHcRu9hKDTnk3vvFoImT2KAlwUV/Kw07drwiVqxYUfp+LGn4PpU6BttRm86vTW3yhZ63phrPi7XZGudnWP3PCAvpEVV541LOZLWcKiLbLot202Te4r5zE0kII9pygJKNEPdA3hQhBQ2kkyrZ5KMUF3Gj0TA/FTkvLAN/M5Vl+jIhxvI6N2E/yX2lDuYgkk2KNL/oNlXEydfDaroNGTKkXtPtwIGDtekAvygxaFTJBoo4+H1dxaILKYV4PDTS+YTHuxB79u71bhJS63+SYmEiWqJA2nA1o0ES4qQYNb2hNW7a0jg3tBE3tLScyUYgVeSZ2nRB33PjKDclmm0xm5CQXnr6IsIQGZZGUO25e3k9Gs+PLOQXxWR5YY02QghxRFhkl/r/OJ19v/nJ5/ibLuL8BhXUgYKipbLFnc6yVgfufEYUmy7X7tv5el2y3XHqWN/UkkCt6Sblm+S444Z50g0TBBwRocdNOwfxCSGEWKZj8d+wEQoGblSTtdfScOxabqXV9ZO1jvQJIkxeC8etYRw0T1lTCei1jcOut6tyHBBC3P8M6l3hvmlxVC23JcdEWwebsbEYmrJGW4+SnnCE43pe6vx7fNIi2ubdgPSLpiCyC1OYZFPfV1EW8VuW8jvKJsieNLWZCCHZfEfjdM79QIc8Kn1i3Mi2sE69nBeWOXXqtPqAg75NkGzq3/pyxXvPi1YnRUo3b/tq04ap53iRbffufN17LUiwBaHKtuOfea7+vKlp+LELwJ79XopJ0v+4YbQMIYQQF/BGjmJgI3otz7pr8vpVvcnNRp8b18lqhJycv5wY6UYIcUCHOCbQBkS5QcL1wWi2BsR2PTXSi58484sqO7h9h9hz9331z9hI5RlnnaJwuT7E8HqYTUAIIf2xIcIhrSSm4i5qQEAOHARFoaGjj+Vi8ouYw+d0AadS9PRNbZtfqG3MSCvzUqUb0ksizSSgdBMDjhsOghJCCHEFbuTgTYj5YEOuFa3umnoDmav5Y5L1l2WkG49fQkhKOoR/dJqsv9Zx6axti3w+Q0hi0kaAVQVdaIWlbYToxN/lZ9B+LsSWnP+ohfMoV0sGU0cSQohlVLEVlo5GnfTPRnXy/YBEkxJOzkcKP/wt6HPq8suUCkemJUL9jzTsu/XmenpJpJuUQLrJ9JKNegwDRrMRQghxycs7XmEjZISN1JCQa8euwSY1ZDvqUWxVTyVJCMmdDnEstSRgNFuDgogqYq+d4kg2FTUtpss0kpRs5YMRbYQQYhEpKMLElh9RaSRNo+KwTPUO26ABgSBwF3Cc9S4Cav2Po9u2isN33J54XpBukuE33CiGX/8Z77kq2/bt+3Xlj2Ecf/PnzxennX46v9SEEEKcck/t2mPVqlVsCEekvTYCg69pF4Ovbi/8tqoZJcKyONhAvXYv4/UzIaRQnB/jvYPYXI0L0haayiA/miqcWlCNNItqJzUFpPr5OO3oMhpwhOP5E3cwoi2vDiXveiOkciQRWyrqZ9SBApWgtJFB85EDAVGYzLcMyLpuNqLd9n/rwXqkmyrgZJRbVSPd5PGyatV/F5MmtfKLTQghxCkyfWTRU1iXDRm5llSyQa7J66kiSzZ5c5l6DOFamLXTknPkO6tLt84zZ87gjiNl5hk2AQmA0Ysx0CPNMPUowmrP3cu919JItiyAyBs2YbzTaDniBka0EUIq20HMclBAFWNJ6zTI1I+4K1ZGpeE1VeCZ3i0bdx3UmhY2a000x6ip5qK+ha1oN6SUlHXdUM8Ndd1AVSPdsN9Ym40QQkhW4DcH11KQI64jkarM4Ttm1653uhJ/HjcoqddORbw+CbuOzlKuqevCGm2EEEJI/siIPVVQhdWig8watXBu4bZDXf84sm1EzIjFHkbNWYeijRBSKlBbwgWyuHlSbHXs/dYjq8571HJM1yNtW9pYBz9ktJsk6WBUlHQ7fPiw6OnZX/rvGmuzEUIIyfI3Z+zYMWLz5k0UbTFJmxqy6HItj2viKFTJVpWsEISQXFgkeuuvERJER99xQmKgRqj1aKJtRAnSZ2YVYeeTApMRlCmhaONJkBBCGhIb0W6qdAPHP/OcGDJkSKmlGwaPJrUyZSQhhJBsuejiS8S553zEamR9lUFayKSUSa4VBWSa0FO78zglhBBSJlTpZCqcknwmzeds46ouXdHSTSYB0XKsB2cX1mjLCZmijZAiwdz2pFGxVdtN1nTDBAknpRum4447rjTtsXLlAzwoCCGEZM7ru3Z5EUJBtWobHVl3LYlkU2uuUbKFg3rqsu6bnOQxiYhLCDZKtt4b1QghVuhgE5AQGGVEnFH06L6ywYg2QgghREMfgEoyoLXv1pvrz4ffcKMYfv1nxHHHDfP+f+DAwdp0oHDbjYElQgghJC9ef32X98j0kcdIU3dtyL33ezcTkWCi6glD/LpKiV52cFzy+CKEEOd0CGZOqyyyBpsaIRenLptKGdJiVh2KNkIaDEStrV3byYYgJM6PpVLbLUmayf3fetCbvHn11XWT0g2pJZFiMm/kQFN7gtpsF13YFuv9K+9/QEyalE96yjWrHxKra5MpaA+k0nSxvnHXJYofPr2h3/+3bu0Ss2+/LfDvNlGPAbRXUFRk3GMlat+Y1BLUl+myHWxtr43vSJxlm7ZlkuXa/r7Pnn2b2NrVZXS8udg3adtP/d7bbBuT49z2OSfO+SgOkBqNfuMHahIf+U6yusRVk2suIscYjVY9ZsxgZhZCCGlkypoW0y8FZVZpKUdQylmHoo0QQgiJgUwzKYk7GOZX161+wZaTdFMHNOMMtusDu6aCRcqfLIVHUrxBaZ/dm3RwP0v0AXzsAxdtPkCsNHjq0SCBEyVV/L4jWX1PVmsCJunxvcZH4mBbbG2DLtmA/v8yHRtlOhdmSaPWaEtaL9br1CvXJYQQQkoJLhJ4QUAIISWGoo0QQghJweCr271JEle8BUm3fft+XejtjhslJP+ufs6V+ImD6fL1SBAM7qvbYmM7XLQF5umyzdNGi1VJMPhJoDjbp75X32dp28ok4kpdf3l8xxVuQdFSNo47fAeDpBqiN9NGhuV5LCZp6yRcFzNyMa9o0EYTj0nSU6OWLOusEUJIpcCP7gY2AyEkRzrYBOkYzCYghBBCLP6wXt3u3Vkup8HXtBt/FtJNTsP/3x1i5Mj3epNrli2Ll6JLj1qJMyjabik9XdZgcBrbKScMiqtgQNpmKjqbIJJKBULFBnmmZCwaaAtVArX3HS9JkcdZWHtbP05WPjDg2MY2JT1ebK4/RJoq8fR5qxGAZUE/RnR538isySi9ZZ5ArsnJFKSElNcWlGyEEEJIw3CUTUBIOaBoI4TUYW57Qhz80CYUb/tuvTlz6WYqwfSIiDiDw6srMoAqpUR7irbICkT6qLINA/ppB7J1+dLokq3fsVFra1v1zrKWbfLYVjFNzaium/xe2Fp/v1SaukAuK/p5pMjSPivw/alijbYkck29fqhS3TVCkoBa44RUlA42ASEka4ZOGO/Vm6uxmK1hqU3ZBIQQ4g9qhEjWrXtCTJs2LdU80tQbSTIf9TNpWLBggZg/f0H9/xj8khFQSbYpzrZs2rRJXHbZxyLnWaZaLklSTUK6SYbfcKMYfv1nel+3kF5S3R9x5AAGudXBbwwMR9WgQlSKShXkjEzFVrSUmDrYLxjMl6JTPiYRQnoKv6oIjyTowhLRYGlTGOqo+62ox5ff90L9nqf5fgSlaNXbGfviuhJHzPqdR6LOqVXmoosvqcR2HL5jtji6zbyOIFNCEkJIw7JIULiRCEZ8cpa1eb37vUe9yfVnSHEZNqFFHNr+MhvCIoxoI6TBCIta6+zsZAMFYCJ7dHTRlfTubH0+pgIN8ilsMn2vKtmyBNsp2z3OtpTuhzhmxNv+bz1Yj3QTd85JFemWJmIAg796mjmINwwO+6Wa8173iUoJQkZ1eCn5tnYVfj/qkW1FTH2GgXx1PSFv4ratnsKvkUWAbEMVFzW2yiCPotJLJo1si6qDqJ5/qhAtq6cMlefUJOegRr32KgKQazJyzUSyqdcAlGyEEEIICYKSi+j851Wf8qY9dy9P9PmmXnm7gS1pB0a0EUKID3JwB1FsmBDBBfFjKnX8Bocwj7jSSp0Pli0lW5x1KSO2IgHLSJyIt0NdW3qFWx/HP/OcOHz4sOjp2Z/JumJw3S+tXFitoSjBBpGjCjkXEUIuuE6LOlqdILombbo4kyghrFNXrY3lfkNbx4kuUvcNBvbT7ps029zeFwVE7JKk9p56Hgh6f9zItijJBiA2baVZLNKxiO1Vz69YN5wLXYjcIoNsAjKKvujXAibR6fXf+Wv6/84TQghpKDrEscg1pmsjmQKp0mQxKo7kz2898k3vEaINwk0yauE8L2LNkA1sSTtQtBFCiA9IWQgwyCP/j8lEcGFQSH4e71VTLcZBn498bATZhnSVss0gG+V+aER08QaCUlGp0m3kl77i1XMJk25JjkvgJ8PUAWA/AWcySKx/rtHqfmW1vbqcME3lp9fgsiEWGrm2W1HQv89xvrMgTvSmLtvwnfdbhvqeOKlJ06TVLNqxKNtFtoW8gaGRvjOPfPe7iX+nsiCOXEO0GiGEEEIIcU8jpsUctXBuv/+j9loM0UYsQdFGCCEafun0IHpMBJdf/TJEscnXTOVYWB20RpBtMvIPbSAFJ9DrxTUqemqpo9u2isN33N7vNbWu29DWyeK4L3xZHDhwIHCepmnHTGSYOnCuDxJ7f/dJN6gOrJcxckOPhil63bI00UXYP4wkKxeIsDRNrRg3Hag6X5PziHrs4bygyzZdskWti17DrmqgvVQZKtunEYTbjZ/5dOHWyVSuDbn3fu9mF0IIIUTDrxbbIjYLMUFGLxEShUnkImQcIxztQtFGCCEaUnBB6qhECS4IoSA5hvSTMjotirD5mK5LVpjWi0sChJqUaohqk+2i3t3eaGklg8Bgnn63vBr1hhSTh/5gau8Pf+tkbwAQKSZV1FpHYaiSzXRQ3fucMlCsR8OVPYpNl2xlSXdpKtvKLkGL0IZp0OufJanFhf3WqhyTtkSpXuPPdL4QaPI8gO//mr5Uq3rUpMn3SE/buiZB2taiI2ti6sdaI9VIxA1Ied1oYyLXKNbS7duwyEXc7Ibr6CKsi0wpz5u+8gG1xteu9a8pjlrjYbXICSlDl45NQEhyypYWs8dBBN0IpgbNHYo2QkipOPqTrU7nr8owv050mOCS9dT85I8aERc1WKTWZTMVWXnJtiTLTCLn9NSR6j5Iuh5VR496A4cuv7BXuv3h+d7/355+rvijwSPEhg0bjAZr9RRxcQaz5UAxUKPiyizZ/FJklm3gO0oUDYjUo2QbgCqN/NrQ5jGWNJoQks2FfNKleZzzgRqJpkfcpYmaXF0S0ZZkPfXoNvlY9ei2PKLZ/SLF+3WimQoyMfLmKZ2iSSy5PhKZZUG9IU5eo2YlAgkhhDQ2jECqDkMnjBcjPml/nnF4l8eT/f3KJiCESHCHYNHvBPSrS2W78x+Fn2yLI3zQOQ8aREiSIrERarb57QMMdMj9leed7qX60VcGBtFmG/9ulej8cO1ibPq5QnTMFf/fA18Xb7/zTuDn9ciRoPpKUehySiKljq36Xy5IW8+qiATJNl2ysZ6aP5BGLmSbX6RkkY+xuOsmv+N+aR/jzks/XvE9rWqkV1B0W5UJu26ySVjkGsVaevQbrYp+zapLP/0YlMIw7EY7QggxhNFsxAiKkeqA+mmsoVY9BrMJCCFkIFGdZfXvppJNTUXpdyevnE/cu3n91qXRoGSLDwYuN7+zR9z2XyeILR3LvQmSrfkXPxeTO+YGfk5NW6fWXYsCA994r/p+DBarkwQD7/K9emq6rFijrIM66ZINggXrXvZIL10KUbLFQ43YVNswyTGsf09k+xftGLMhdyDb9Eg4G8eanwyvGvp5s6rISCHT9NtxQZplL9q7NknJNmhiqyfW1IkkBzf2qNenuG61KaVkLd+wyQWIZFOv7f1qPKtAyGW5foSQwrJYec7abISUkD13Lxf/edWnvKlidHDvpoMRbYQQ0kfcjm7cSDbIIJlqBp3tIEGmp0k07ezLO2rxmGQeZUGvn1Hlbc0CGU0io0v2vv80T7oFcV1ftFmaaIqgwWH5+holjZzr1Ghx191lasi04iJtG/lFsbls+7y2Oc0yo5bnlx41qfQpU5Rke4oIVFvb2K5F3Jbt+2f7e1sFZKQoZNvmzZuspedTa5gC1lfL7prNpmAziZCTy5fvtZ3mUb22D4q8VNcTy+Z1KyFEYTGbgJDyAMF2cPvLA14btXCuk+Ud3L6jNv/7jN8ft0bbbz3yTe5Uy1C0EUKIhnp3ahRxBwzQwdbvylbTVSYdgMB8sd5q/Ygy14uIkp4cqHDQ5r/4uRj5i9fEG21/YPR+dVA5KJ0igCzAAHgcOXWdkjoyaXpKk3nnzXUFTJGpD9rblgd5yIg8lqkfs2u0GmRB3xWbx7rr7S5aNJWMjjM911TpWCzbfE2R+xK/92kj2qRcG3xNu28NU+KGLCRb2HwhvjBJ4WY7zaN6De/XfzBdT5KeMpRAIISQBHSwCdKD2naSJKk3/QTbqIXznKV+VAXbsAnjPZEno+eC5Bj+niK1KI8zS1C0EUJIhh1gPzlkSxjJwQTX2xt3OUmWy8EI93RO+oCYOrpZDG2dLJ7/+FVir+iNZkuCX9o8W5Q9JWMZYZpI+1xX4LqDVaKqddkaGdyoYaMOK+VadUgir3D8yBvRgI1jSl0Pk9rKjVRL2dm1a2cnG4EQQkgkYZFg7yrSDYRFdWUt2I4t977IdSPFhKKNEEIIqThHt20Vh++4/diPf+tkMWPrv3rPV/7R1YIJswghhBSNNX1RoKzDSmyAG9ukHAtK86iC96gReX5EZViAWIPck5FvceUcIYQQojIiWbRSHbWmWFKJY5LOUEZh5UFQ3TTZdlh/VZ75RYr5zSNr6aXvawg+tHtPSNRa2uODpIeijRBCCKkYev0Z7we/dbIQS1cce+HLX/UekPKREUyEEEKKBqJA1ySouydvLkGayMFXt7Mhc0StZ1zmiC4INUxJxBg+p243pBvkmyryytou/H4Rkgh0vDoEU7WRBDTlLFKCJJYORBbem7Vw09fPT441BXwmaNuKElUmo+gQkTe01q5qVJ1cdwvHB89LKaFoI4QQQkrOocsv9P+Rb50shtx7vzh8+HDgZ1HTiBBCCCkiSVKuDpo4SQx9/GnvuR7Rjd9E/J1khy7b8qqzGzflpKuIM3XbqyAhCSGx2dA3gQ42BykDiKLSUy6GpVCU4kcKtzxkleky8T5dsuUZkRe27ng9KKKQaSaLAUVbTvgVSyYkC5jbnpDyEyTWvB92Ta6FSTbQzrpRhBBCCgIi2GzWM1SlW9Dvp/p34gY1hSIepWBKIrN0cQdxBXkXhirZ8pB8hBBiifW1qa3v+QXimLAjDUJY2kCXy4xT10z+XZVXkEOu65r1KOsIURYHub5Z1F9LC9bPoVTrELwBIBWD2QTWOcomIMThSesapighjQdSQWJwUE46kGvNT/+od7Bw6YpIuaaytauLDUwIIaQQrO5LFZkkZaQJ+J2Uk0T9fcWE31xiH5lCEZO86RSpEyHBoiYdzEMKM8g7+T5IPMk99ywb8Hl8LkrK2UIuH4/qpG+XnlqSEEICwFhj25OPThR3zR2H/6/ve01ObWyi6gNhZYseTZ4FvSeuZJNAWkmiarrZJoksw3YVXbKR4sOItpxg4WNCCCFB+NVY8wNyradnf+9FcN8jIYQQUmYuurCtHm09duwYdx1hRbapv7t41G9qYcpJ+31hv/4wRBSQtcvCUAUVPofPQLrp74kTwTZ16rS6BMTzNODzWL6+La5SUjYCa9cyMwtpSOo38/e8NdV7nD5ltLizV7Z5LF3eLZYs716vfW4Qm656IBVjGtRIMynQgiLk/GqWxYmkorRKh2k9PJURtX2Zdx2/RoeijRBCCMm796TVkAnj+GeeE/v2/bq3s2VBrnVt7RLXcRcQQggpENdlnNZ4yL0r68/9bnbRf6MHTWzt9xliBymg4oqoIHEXF4gxWxFvvfNimkpCSGLaRG/UWl2wBQHppoq3S2dtExuf3a1n26J4Ix66bHvXILJNfq4sxNmutLiQW3L/ZNjmHbVpEb8d6aFoI4QQQnIgrM6ajirX5KMtmDqSEEJIkfjh0xtyXb4q0IJuhGHUGyGEEId4kgyRa0gVGRf9Mz7iDT+0F7CZGxcIHKShNEnpWCbBRuJjMx0poWjLFaS4YNoIkjVMuTHwe2iSnkZHraWg136wsS56Whkb66mjrnfc1Dph2510XU3X369Wh04R0/IceXi1OPKd1cbvh1xDxBrqrdmWa7KN5H5CLZysowcIIYSQKMaOGZPr8iHO9HpuQehCjuKNEEKIKT2rxq1vuqUbT9u8/0dEscXBR7y1UbyVF4gRG2kZMY8qSbSmCqVNRJRcFhF5PRlF/TUSFG05oBZ/pmgjpDgklWT4nJQ/eEwyHxRvD5JsttYzavlJ110nKn2PKuLiLA91N2SR+yRiMA/iRK2BkV/6ijjYMsGZXAuC6SMJIYQQg85zQF03PyjeCCGEmNJ0S3cbHiHFEMnmEl28Nb1vM5ZN8VYSDm1/uTT1zxgNl/B80CcMkUIyozbsYKtb6iuwCbKHco2Q6pFWtsni7RBIWZ8j9HUvqsSSkq3IReTj1FqTQK4dmTBRHDhwQHgV1w4fzuy3SApPpo8khBBSFGbPvk2sXPlA4dczqq6bDsUbIYQQvy6kfGIzii0O+nJ9xNtiwYF4QjJD1mjTn0cRt14c3suoNrtQtBFC+tHZ2SlmzJjBhkiAKqwgzkxllZoKMS/BJcUg1sVmdJsLihYNbDK4NuDHt3WyaFq5yksN6cm1AwdyW381hSQpPxdd2Gb83vb261OlDI2zLBvLCwMD80mEsYt10tvFtN5U3PaMwmadq61bu8Ts228zXibS0a6uTVmQdz0vYp8ySDYdVbqZpoqmeCOEkIYGF37r8SQvwRaEuj4bn92NVJOLak8XKW+heCPEITlEAnb0fccX8budDoo2QgixiJRtkFUmdRht1Xezuf4yRWPRotv0yLs82y1uSkjvB7d1she9JlNCQrLlDSVbY7NakyGTWludDnDry1t5/wNi0qTWxPMLkmtR8kz9nLpOadenKphKNXnMtLLNCOnH4KvbvQnEiXSneCOEkIbBixZDikg9jWPRwDoaiDekmdzA3ZoNValDRkgVoWgjhJA+VHkTRZjcgZiCrJICI0i2JZVFttYzbP3lcooW3SbXA+sl022q7eFSDCaRa+D4Z56ry7Us666ZQMlWbUyitVTphEdEVSURbqaRYWrUlpQ5cSOS/ERQHEmmbpu6/UnXxxVZrkeYXEuyHtfFjBRMGgVIqs3YsWNKvw0QZbKuW9z00vp71fpwhBBCSgki2OoXPZBWmFzXZLNJgHhbr72N4q2gIE3guzmkCoyb0pAcY8/dy8XB7S8H/n3Uwnm2avYhUnURWzwdFG2EENKHLZkE2SMjhTBNnTrNe00lTURWVtILy5FCS65vUYQb2lNdF0QPoq2lGIRs09s8LknqrUkQubb//+m92CmaXPPbz2gzDLQzmqfxkNJJF26uaiRBoOhpBfF/Uynjl14xjZSR26jOF89dprksGnqbuo5sJCQMHH+SsWPGVGrbVOkG4t7Ao7+f4o0QQkrHBdr/O/qiw3y5a+44cWdtKjK6eFu6vFssWd6tirdB3O2ExEetzRaUShLidM/d93nPKTOLAUVbjhS1/hEhJD0yig3yB6JK/b7LSKwynAek0FJTNtqQWC7aG5NaIy9J25rWVfFj+A03iqNXXisOHz4s9pfkOJVthP0J8cHB9cYF+14VLknqnZkCgaWKttWGog3yT8WmEIKsU7cf64T5V1k++6XeZCQZyQsp3BspFWka6aZ/ZvA1x9JVEtKosNY4KSEd2qTStmR596La1Ob3QQguSLiiRcPd2ScHm963mXvXEZArSYVKUwIZo0bBUeZkg5RsUbXa5P5U9xH3T74MZhMQQogbIH6kkJICCJFXiLoCRZFsWKcosK4yJaMa4VYFINcwWIUprmRD3bUR/7LZGyw79Mk/8yRb2ZDy1KVYIURljSLZQLth5Jh+jNoWw7pkMq1TVtZ9QMlGinhcNkok6YDridp1hJwGTYwvG3H9Iq9lkqa6JoQQkhsdPq/hwgwRcIP8po3P7l586axtntDymxBZRggpLyNiCDMp1/JIC0q0a3o2ASFEZe1a3gloEwgMNRpMUsaIVj26rUjo6xTVvmki17zlPf0j0dPTG7d24MCBUh+jaCsT2UqIDfQoKtPaaknlHPFntdaelGykKMekFG1VqM+WlCH3rqw/T5rGWpVtEHfqPAkhhFSCDuEj6HpWjVvfdEv3YqRvXBIg21ynpFQk32LuJkKS8W6MyMWD23d4jyMYzZY7FG2EENJHHIEUR5TpckpGhhVtPePMU9ZuA6hHV4R9E5XSMq1ca1q5ShxsmdDbgenZX6ljHylOQSNHEzQ6ep0um+IF9f/06LC4aR91MeTqOG3X0lrm+Z3wq0cXB8ozUmaqVp8tKWpdt6TS7ei2rn7ijbXdCCGkujTd0u3VgetZNW6DfK6zZHl3B9JSBs0jrYhTBF8H9wgpEhBSsqaZCaMWzhPDJrRkvp5IGYn0kZiGTRhfW4+5ge+VaSbxPqaNzB+KthxA5ICs30QIyRdZ28s1aYWXi/VMs04yui2rbUm6rLRyDakhxdIVvRdlFf4eQJZCtq2maGsY/OQXsFn3zE8UUf6Yw7YijQbOPyQYVbqBpCkiGe1GCCHVRxFu632EW4cIlmAdfbXhRM9bU9mQpPTElWsq6uei6qXZRi5PCrcgokQcyRaKNkJIqUCh9zTihFSfpHd89/tx5N3epAJAnOqRYEGYpnCMA0SRLvQg35IsK6tIs6wi5wghot/3GbT2nRcaOW1k0muVpNKN0W6kSrAEAikpHcJh5FeEcAtan0XcLaQK+AkqpFc0ifzq+d6j/WqeyXnlJdwygN97G9fnbAJCSBUZfE07G6GBsCHXhtx7v3e3eCOCCEOZPhI1tGxFNJF8QXRIqyK08pBGEGoQbmsU6SfFW5yIres00eYi+hJSsFFA26sRh3jOCDqSFwPqszFtZPxOvQXppn8W19K4wY2QItDZ2clGIFUFg9sdrheSQLiR4hwf/fcl0wNG4hfFFldYNSlCThV2eJ5XSkmHdPCosXRNzibIHgxmMnUkCePGG28SDz749Up2kHiXIbFJmsEkwJRJA9na1cVGqAiQbEWJyMJ6YILIlceYFD2mgselHPJLpWlj3u0Fjojza08XkY2EkIw7+JakGzJIqFkkGO1GTFix4otizpy/qtQ27djximhpOZM7l1QC18Jt6bH6bBvY2iQPdMlmQ4pB0qnzxaMt2eYXKReWKjIM02g9HxjNZus6nE1ASPGAZKuSbEPnZMWKFZWUhyR70so178ePg0WhrGGtNuIIGS2pCx5gIrZcyCFV/qnLSYJel67o3yNsp7r9UjbarNVHSJzvzAfGt7BRbHb2LUk3/fO8jiJB4KbKKvVjIQ537NjBfixxyeI8FppBhNsz3LUkD2xLNgnmg/mpss1GWke/eWSdnpJYvPZmExBSTFpaWirRSWHnhNjg8B2zvToiaWjk1JAm7N27TzQ3j/Ser6ZoI46RIiuJcLMlh/QBfpBU2vnNqyypGGWbqek90bbqNlG8kazOCc3NzWwMVx1/RY6lva5SpRuvrxoTZIXw78P2Rn5VoR+LbQDsx5IqY1u4LTkW0dbB1i0eet2xuLyb8PMpIq1ioUaCYZm20ztifsMmjBcHt79cX17FpNhifktSXm+zCQgpJki5gYt7THPmzLGSriLr3PaycwJpSEhcbNRdY2rIeCxYcKxWG6PaSBYECbcosSP/pqZ81OVQkvWIwi/FpIpNIZV0W+Juk0Sm9/RbvmnbtmvzICQM/M60K/UXx45lbbasUK+N0ko39VqN0q1xGPTh4P0ss7OUWbbJfuzMmSx7QJzTUYSV0IQb9wopPa7E3qiFcxOndjTFL52kyWeyEpokGIo2QgoMLuzXru300i5CVpUp373snICq5eknbmFqyPxA/dBNmzZ5E6PaykmWUVQ2l4V5QWLFjSbD+9X1UKOywkgauSY/I2uv2fyOFC0CLmx91vS1sd7WSdujLNF/xC7y+JH7f+wYirY8UKXbkYf712WLiyrdBl/TLgZf3c4GbvB+LPqEeF6mOt1qP5b1xUmj0SfcjrIlKrp/KWIqSU+KKEViF4o2QgoMLuzRQQFIv1iWuwLVzgnvAiQm2JBrHNCxw7p1T9RTSCI9H9PFkaxIU2dNcl0GEVWUQseEGmV8+djy0kti8tln574eUtZKac1otmKA6yh5LZVWuuGz8vPMMNDY/Vg8omZ3mpsv5bxcIuuKS5gykjgGMmtQQdcN6eMWLV3eLe6cO457qkCMoCQLRJVNrtsJ85cpNLHcPOXlnruX11NZUqLmD0UbIQVHpt6QFFm26Z0T2cnKa6CAFBsbdde8HzJGr1lH1muTNbAIIYRUg1PGjBEPfn3gdeTZZ5+dqYCT0WxS1jKarXjYlG643pM3VVG6NQ4ofyD7hkW/aVTWFZew9AEh8Vl6rD4b6zwVlIPbd4hDfVJm6ITx1muYkWQE1c4zTVE5auE87suCQNGWE/fcs8xL0UWICbjQVy/8i9hJ0TsngHcBEh0bddcAa4BkB+oyMYKHEEKqwSmnnOL7+ksvveRNOi4EnKz3x2i28kDpRvyOieg+7MAa40Xsx6o3tUpY+oBkQOVk1JJjoq2Du9cNaSOWINmk0BnxSVFZOfNugLgq8n5V922SGm2kINdHbIJ8gGSDbCPEBL8LfXQIEEEWB1cpN3rXZYfWseLdFES5oLv8Qm9KI9kwGIPoNUyUbO5BVBshhJDqceNNNxm/F/INEXD6tMVHypmAWowSRrOVdADh6vb69RjSdqdBSrfea8TZbNwK4ifV/MRWbudDn3Vh6QNCknHXsTSTRyOmDrYWIcFAsFGylRNGtOUABy9JEtTUGxL8H0IrzzvugjpKvAuQpL3juf5DxdSQuTFt2jTRsfhv2BCEEFIxrpgxQzzWmfwGrKQRcLNvv817XHl/b/3Pc8/5CHdGiWGkGzEB4kq/4RN9SLyeV5mBsH5snutESEHoqE2LlsSs0Yb3Rr1/47O7xaZnd2PeiyJmt6E2PSMo5YghelQYMUOJ/FvM71t6KNoIKQl+qTdAnvnugyXbHO6wBkYOkqSBqSGLwbp1T4hNmzaJ9wxvYmMQQkiFCEohmZYgAYfacPevXMFUxBVGlW5p6/BSulULiCu/zCp4DRlasr5B06+uuISlD0hGtDXqhk+fMtqbooTc0uXdbUtqU+1plJCjHCCVZM/dy8XBvnp6cUgRCXd+37mJF+spoGjLkWXLWKeNxAMX/kFyK0vZFtY5AUFSkFQXG3LN+1Fi9FohGdXcLPbs3cuGIISQCoEUkkgDmQVv7Nolrrrq6gHL2/jMM8yCUEFUMWZTuvFGrPLil52lt1+Z7U2jfnXFj/VhWfqAZEYbmyAck+g4sHR5d1B0HAUcKS2yRtuohfPqdfSi6rbJv6c8LyGKdAP3QHIo2ggpGegABHUObHVSOjs7A1NmhHVOQFHuApQ1EJPI7Obmkd7jggULKMNDOLpta6qaaxIOmhQbpI8Ez7/wIhuDEEIqRtoUkmmRg+x+17sUcNXApnRTrzsb5easyy77mJddQPZNJFOnTqtfo8WdFz6HrAXZ9mHDb8TMQrZF1YbjOYeQ8qELuaXLuwVSXpJokDJQSRvolBFM6xibYRPG1yWbbMMM9hekdQdbPzkUbYSUDHQAwjoJ+BvuGHQRVRbVOcGgiOy8AcguRG5K0DlU/x+HuNJLLsd0eWrtRNZRDMdG9BrTAJUP1NGhbCOEkGrhKoVkWijgqolN6aZej2Yh3dQ+DlAFGF6Xz232ceSNg3r/Jg4QanK9TeXa4GvardRZ1gnLziL7mq5kW1Q/FvXiCMmIDmUillEk24Yqbh+illKkBqw0PYo4NBV7ST6T5nNxUCUbaOoTbX7HQE/fuiACLgWIAl3EIykdFG05wsF8kpSg1BsS/M32QERU58Q7Ky9e1O+4xp2WqlwL6xxOP2N4bXqPuPOy0QHv+LYQq7/d+/SDI8Whn40M/+FbZZBmYN3u+vP7rhzbe2GmvBa3Y4xIuDhCEB10vDfu3ah5kLbAfZYDIcQdF13Yxvo6hBBSMbJMIZmWIAEnr4+Zvrw8uJBuaW/kgizD9bkfuqSS1+/4TJRku+TT7+97PNXnr8+Kr2273PdzJ14hxKwrBotZXtkUc1778TvitS29fZoH/vHm2iRfe8fo849de5WYknL/QhL69YkgtPzqtal9TrwnKLuKq36szeUREkGpIkaa3rfZ9/W7+qLITNI75gQ7rREwyqy4IJrNDwg2iDa/NJF6BBy/N/kwiE1gnaNRb6BgI1l1GIB6V6DpZ376023eJEFNjSjmTdwmxo/encm2Q7JFibbhf/pm9l/+k8+tTed4As/0jlNVzKGTjk5p1qlcTAYu0sDUkNVBplWlbCOEkGqx5aWXxEu1ySanjBkjrrjiCu8mjUmtrWLlygfEB8a31H5LmtngxOm1J0BU1n07X/eex4kEk9fmuOaBIPOXY9Vm8lOHxFlPHQx9zwkbn4+cjzruAYEp+zgmfVL9plHTfqwq6aLqivv1lwlx3JfCGCzGDPHYIcob1aaut7UIGCnvpk0ZLaZPGZ1oHooYrMp494Ax5jQRbVlEYuVF1SLaTNbBO+ZTLluRdqxraAFGtBFSUqJSb6idkkceedh7biLMVE466XfEhRdeZPTerCRbkRn05vPe9NdjhPjrkIi6ja/+xpNxG1/d73X89c6/lBkSNeVLFqS9q7j+A8PotcrCyDZCCKkWk88+27poe2PXLi9S7sILLxZ33nWXGNXcTMlGYl0/ppFuyMTweXntffwosfmdPf3+HizReiPMVvzofO6MEILa5wff2FmbfuHbp1H/H9UvldGrSSVYVF1xCYQeISQ2HQHPjelZNW590y3dFygvtS1Z3t3W97yfvOt5aypbnBANRiMW9DqWTUBIeYlKvaF2ZKRsM+FDH5ooPjllnHh5t9ldRN+aupk7IwZIkTn91pPCBwdaP1ePjNNT2LgqYM7oNRKHPGXb1q1dYmtXl1i9+qHA9yRZtzW1+YXN0w8ZpWGzXZOuf9Q8w9omybYnJWjb9PUMo739enFdbcqqfUw/m9W6p1nnKhwrQeeF2bff5nQZNo4Dm8euyuzZt3nnxTTb7SqF5EknneTNF6kdCYk1WGFJunV++FgKpm/c28SGjeCN0waLsxJ+FvIyKgrwhNcvF//yj2bnqySyzTT6DbDmI8mRUqWQtI2UbIpw2yCOpa3rUB4XLV3eXeQUlYQ4Q42cMyFldN35gvUj01+7sgkIKSfyjkDTKLW40Wymku3j47qzP3F9cF9k6siyM7jrbwMj4460XiGeUWpIpBFvNqLX0tbDIOUBKYDUu5Hjyrag1GRnn322F03hh+tB/aDB6TCBpq4TPqsOsicdtNcH6l0Ityqx2ue4KEtb6eu+8v4HxKRJrdypCQiTa0Htqp9TbHx/8zp2o+Rau4/Q6+q7USGIsx1EtklkCjemaSNhII16WKrHqceP6ifO4vLpO3q8R8ikdTe9hw3uA9omjB9fPCzV/N8e+7j4yF8K8eKXxxq9P444M7kJVYKbVgnJmA61G12b1temCxq5QXyEm95ei5ZQtJEGQ6/BNsJQng2dEP/6CPPuk3noFD3D1k8HRRshJexwQqzInPenn366cXpHF8zKQbRFntg+WO06iJBwF/RejPa9slOI1RO8GnFLtpzpOzih1oIDNqLXmBqyMdFlGwZ6r73mv4ldb7zhpQmLi59kSyK/4uI3QG8qPK7TIlLUgXrbggzzy0LEXBczysZVRFXcebpse1frrK+3PA7LIgqLcqzo8zU9P2Tx/c3i2NW33/j8FfH3OCkkEQH3Ru3c/1hnZ6z2kYPmFG4E6OkFcZ0ha6Sp3Py3k8TpZx3vPf+GPF4NaokFccrPj9SlG4RblFwi9hlz3l6x67n80snKWm6E5AgHtfuIEG6ENCRp6vHFRNaPJCmhaCOkYGxSIpX86JUrvWIF7Fz4HnFDTpkb503cxh1WIHrrwz0/IAoOaSj/cP5j4vcfP0dMHZ2uM8vUkI1HZ2fngLuD9QjZpNEPp4wZ00+y+aVfcyGZkg7QB4HBcV3cpUmtiSgUrJOcX9lETJbYbvss1ztJ2kniL+LT7G/5WV18uRbcaY5d16I7TgrJU045hcKNGIM+Dvo6fsiaX6iPpv4/jC0XD/Umb95f/40nzxKtV+2zgFFu2TLmvD25iTaed0hOdLAJwqFwc9y+6VILGqOnPMxQGJEEx4Syr1igNiUUbfZZLLTCnYSEEZUeBTx56+94db2CQI20GzZnXyB2/Ojd3IEl4MCCfxRrcX9KQsnG1JDVxE+gZc0VV1xRf540OiMu+nJs1UvCuuryJI3wkfNTpQLmZ7smXBVg2sXGAWkfbUo2fT56pKFrYWvr2EW72K77FjeFpBRuIG6dNwq3ahJ18yC45NPvj6znZYoqyJJKN0a5mSHlpg0+8pevG6eQtMUvf/lL79h0UfOaEGIHSjZ/RmQgyZKw5+7l4uD2lwP/jlSIWcq2d2PWNkv6GVegrdBmWbebYJRtaijacgKpMGTqP9I4mEi1uy4bLe68bHTseaNW2ve7s8tbDblX2BPbB/ndOrDhRHHkl8elmscJG5/vfVJ7XHf5H3kpS0nx2bHjFfHKKztyl2hRyAFZkEUaQrDGp9ab7cFpiDu9/lOa7ZFSTbaRrAnH6LZyA4Habz/fT3lqguu6fDZluUv09ZR132yu6+SYom2Nsg44v49qbhZf/OIX4/0u3HiTaGlpEXPm/BUP9pL2b6MwiVKzgSrdpDiLC6PcqsvTTz9VP2b19PqEkMLhBTMsNajThvcon6kkEEFNBZBteg0xnWETxotRC+fy6LXQvlFtrTIifcQiAoc6uAeSQ9Fmnw7BiDbiQ5Bki4pWM2VWhqLt4wWsy0Z62f8PJ6f6/OCTDojj2n7VexH3l58Ul37p333vSMYdoBRv2VOEKDQbhEk2l8LB9SA9uE4TbbbQ08zFqemEKDi/mndVIStRawM97SEjFM3RRXm7ZUletmPXL/2o+n8b3wPTFJJSsqn7ZPz4lnqEmoxYM2HHjh0UbiXET7LZjFZLwzfubao/TyLd1Cg3dV7EHllGtbV84i2x4i/PFxPeucPr36B/rvbRKd5IBnQEvNbBpglsr0VLDEQbcUeU7BmRUUrKMJoKsA62YKrN8kLRlgNBeelJNTudv958n3jv1Hne/5NGq5mCmmn3bZvofLtmUbQVChvRa8P/9M0Br6Hm2w+urD25sveC9ujJ54olW870OqO6eGOEbnbMnDnDi1rDYGQZUSWbH0wDGN42fhE3UWk2WydVT7TJgX2Vogk2vf6WH1WQRVmh7+/rHLWdHpVqOy2jzWNXfs6vbp16nkgjdE1SSMobDGQ7nXvOR/r9XQq3FSu+aPzbJYXbnDlzREvLmfwCFAzcQIg+7a5fbxOvbXmnd//+qPhlPaQogzyTEWtxkMKNUW72GXPe3kzqtTWP7d3v24+/t98xO+O0e0XLyb8/QLzx5kKSER1sAqssEtEBELiIeqZsbZ9F6siD23eIPXffZ/ReCiFC+kPRlgNRuepJuYFc61nVKya8x66/rf/fNVnUTIPMI8UgbfTacRf8Sgz+7QPG74d4++sxtWnVQPEm72RGR5T1DtwxY8aMvsd080FkHMg6Oi5KshEz5OC6HEiXMqfq6ST16B1Q5IgwKUZ1VNGiizimBOWxmwR9PvryZMpZ770x619GpZCU6TXlsatLNhUZoRZHuK1YscJ7ZP22/IFce/HfH/ai1E68QohZV6B+2aRSbgtEmZRuSeq5McrNPmPO2+NctCFyLvDa+Od39BNvMuJNHbvhjYXEAh0+j+trE+uRWQARb6ZRb0uXd+PCqG3J8u44GckWa/uvEvQY1CZThVqcVIaENBoUbYQYgAts3LUpJYJeY2+AXMsR1E67YfNUZ/PPQuaRYNJGr6mpIdOii7cjrZ8Tfzj/MUq3EnBM2PU3doiUk4OatjGVbLajR6oMBrbVSBYMeFc5FaGePhNg2/FamSIhcXyrx3jcCMVGxXWkmcRF5FzWx64qbPUIuiRiPiiFpF7DLkyyqUjhFuc3R6afpHCzi5oeHH0bXMOp12+QD5s2bxKnn3W8J9cuEadWrg3S1nOTn/nxxcPElos5vJIGlykkm383XgSjGvE25r0TxU+/O6pfilRKN5IQSB29flgbmyV7pJCLk45y6fJuL4WliI6WG1TkbWd9NULcMYhN4ISjJm/ixVk5Op5+smDIk9d7kqGoPNo9zkm9Nki8ohAWzeWXBrHspI1ey6NN1p/2Nd4FWhLiRBckIUqyZVljy/Wy9EHtdk2qmKyX6WdMt0tfJxvb7KId48zTLy1j0nVIsy222iHufFwdx3nv17y/v0mXkdexG4e09QG3vPTSgMi2c887ty4KTSVb4O/EjfEininc0iGFgX5thlSQkGuNTtLUkpIqRLmFSUeX2+dKtIVFs8VFppmUML0kiXnu1cdhjwqOzUbRUZsW3RUjYi0Pmt5XHy+zuT/7jS+nrYXmJ9nizlOdB1NHVoPaPh2kHGs8H6VgMJsgH1BklxT34gcTBAE6n1Ky/eiu073X8VhkyQZc1FD7eMHqsg39YPWlzaGfjfQEW1LJBrkmpzy44Oef9SI8Me17dX39u6XeDUryBQObmFxKtkceeTjyPfogMwatMRjtAr0mFgafbYF1thENo8/DBLRhuxYl5ZeurirItIyQBY2yzWHHcVmXkeQ4188VNslC5OV17OpSLW7dRqSQ9NsWkFayAYizOPJM/n4Rc9C3kddh6N9IyQaxJl+nZOtFppbEhEi1uEBSYYqbkpLYFWKSlk+8ZXV+Ms0kpoe33uKlVZXfITwnJITFbIJEdOCfvmiyhiYqxWMUEGN6nTfME/JMTqRxv2MkPbSUbg7OyBy/EG3z51O2FQV14F9GsA168wUx5Mn2Um+XzRSSRYpmA5BQmPwoe0Rbmug1CMiiS0jUdhvxye/V/8+7QLPFZXpInd/7vfPEpz/9ae8cazJgrUdcABepEPUIL5B2QN1vkDyPyKigdbG5rbbX18Y807R/3hFt+jySREG6OIYbJUrOxjkhr2M3Dvr5NUmKUtxM8Pxzx242Q7SyDcnmRxyJ1tLSUk9HSfoj099LpFz72rbL2ThJ2jNBPTcAcaemqCwDk586JM566uCA17NIkbnruVFW67W5kHdByNpu6rgCIZJan8hvDJYRbYbDCPin562phVy5pcu7pQiETO2wvd2StBFtfhzcvkPsufu+wL/ry2REW7FAjb2hE8aLYRNaEs9DiWhDJ4Q1I1PAJOI5QclWiIsc39ch2BC1Bqaf8R42lCieZPNOXh/cFyjaysiR/zhOHFh/YqLP2qy7lgWICJW1DCHdLr1nWa1D2jsIxJsQ3GEjPSSiDUwHP2fOnCF++tNt9XOtXsvHDynU1AFhPKZNq6gja2TptbFA3AHurAbJ4+BXD6rqyDa3sU+zwu/YiSM/sF02ttdPcBe1zaK2Pa488tt2G+eYIh27aY8ziTynfOhDE70JuJJs8vfG9LcLf8dvE4VbL2rdNR0Itq/cslXcvGoSL4wSkLSeG+ScfH8V0kq6Zsx5e6yJtiwlG1Bru0G6sa4bCYByLSFIzzh9ymhvAkVOJVkWIGh0YabKNES8pY2kI27RRWkKAfoMWzMdPLHbp0MYRLTxIqt4HdC7Lhstpp0xvHJyzUZUWxFFG/CL/CpDRFfUNphStVp0eqQb7wK1Q9rUWmoqr87OTrF2bWfkZyDZZsyYUf+/OsgQd+A4jTBKGtGkgoi6VmVAOiytYxFrT7kSgWWr5RU2P9vRSC6PVdvfEZ0kAiavY1viJ8tU1BSYYd/fNNue5bHrF33nev/KNpbr8eDXvz7g98E1cW4WmTNnjmhpObNhf/f1mwlPn3y890i55o440k1SdOEWFNGW5Xqnrdc25ry9nrQrAr96bIpYtuxYWklm9GjY87Mcg1VFW4dg2ra4yPaC1U59MX6XIuuSirsyR7SZsOfu5eLg9pcD/87ItmIhRanp8aJEtNk+fhsOijY3J3yKtgJ3OhExo17kQrDdednoym73o93jxPe7k9/lU1TJBsoq2tJErx13wa/E4N8+UPnvqyrd2BGNT9r0kEGDlCbSzi+iQB/0szHQDrmAgd+gAeekUSlxBrFtRr6ssVDbLaytgE2B4mJ9bc9T1syLSj2aZrnys1HHjBS2eLQtsnSixJO+XrZTs2Z5bPvtc1PpaHPbsz52TQSvrfOTHl33gfEttXN6s/d7kKVoS/L7lsf6FamPA2RkDckGRK4hvWQcECWH1JJFxE8glkm0ZR3NZtw/n3fEu/GXNxU2HgGijeRAz6px65tu6ZYp8jr6Hn3FHURclIBDpF0fmOcGi6uKdauPMecl2ga0X0SU26iF81KlMiTZ8p9XfWpx33FG0ZYSntjt0+8kGARFW/boNQpk6rpGIGlU28fHdYtZ44pbcNZPtBVZRCWNXmsUuRbEki0tYuk3/6V3MILSLZQ06SFNUm6ZiLawgU1VuLmInCGEEGIPSDZVSKqpIhHhrEYuZw2FW/DvK+VaMYgb5ZZF7TMb25B1JF5S2dbyibdE89jfFPoYGfPeieLqSau855RujQFFW/HQhJtOR21aFFO0xd2vbSJazNWj2ooi2nSi6rwNmzBejFo41+k62KgdF7UdWW1L1lC02YMndvt0CIq2QqEKtkaSazpJZFuRo9mAn7gqWjrFpNFrZau7lhWH2reLe+5Z5t2xTel2jDTpIeMMQEYtx2Re6mBgFtE0hBBC4gPJpt4Q4bIeW1a/gVUTbmoqfKSHZGrIYhI3yg3RbWotuDwpgmjb9dyoRPXaihrNFsSM0+4Vr215x/tOU7pVF020cUC7QAQIN+wfV6KtrTatN/xM4UWbji6sskgtmVa0qZ83Ia1w63FQ+y7J8dG3r6RooydKCRvQPh2Coi3PC5cBr00/Y7h48taTGr5t4oq2oks2UGTRdmDDieLIL4+L9RnKNXOQWvLSL/271xGFdGvUc2pSwZakfk1U9ECcAUz1Bgjb9ZoIIYQkR6bPlZJtVHOzGD++HKl/qizc9MwcEkavlWw/fv03nngzJe86bkUQbSBuVFvZJJvOZyc+Xr+xEClh589fwC9PRaBoKz4+ws2TXD1vhY+nxRBtbeKYYDP5DI4Rb4x5RJ9AKYNoy4Okos1PeIWlvtSFXNnr0/VtPyPaLDGUTUAqcLES9APJxlGAOEuaQpKYkTR6rWhReGVg0JvPix9ciWc7xaZp0/qdB6ou3ZKmhzRJDRnGK68ELzPuoCXu0pUDCIiaoGwjhJD8wfkYtd0wQbLJemxlQf4WRQk3+feiC7cguXbJp99fm07lAVtC1Eg1k9SS8j15C7e8gTgzlW1jzttb+u392rbLxYlX1Pb7WcvFp/9kbr32IrN5VKs7KziYXUikZItIKZmENtEn2KZPGS2efHSiKueMgRAqi2hTBVZRZZSfZItaV/xdlW2ICKtAPbpF/PbbgaKNlBY1XYqE0WvhoOba97ujBWQZotmKRJLoNco1e/zgyp1CXDlOXPqlX4qNr+6vS7eq3QGaNHrN1kDi2rWdVuePfTN16jTvPI7BXUDhRggh+SBveti6tcuTbEVOFWn6uxd1Y4r8XU0S5e0avxsJGb1WLaQ8m/zUIXHWUwdD30vhVvtO/O5vxN5/i06pOea8PZXZ5rfHPl7/3s/56DP9xj6YIakS8KReYCxKNnR0+wm2sgM5Bbl0cPvLsT6TpSA0WV4SySZBxJtMjYnHske1EXswdaR9jpq8iRdG6VHv8nzy1t8R0894DxvFgKioNsi4WbWpDBz62UhvUslSYPmlrgyDci3TC+PKnHOTCDYXd+n7rYet5egDimpdIEIIIe6YPfs2sbWrq36jQ5lSRZrS2dkZeLOIStrIb5vI30XWXmssTKLcQFbCTV+fH188TGy5OL97taOi2lo+8ZZoHvubSh8jj8470i/SlfXcyoWSOhJ0CEa1lYGkqSPbRIRgM0w3WR9jlpFUrqROEoEWRF615NRIs7B18KvHFrdd09aEizP/OMRdF004MnVkSijaHJ2Eo6Boi48Ua/98zxXiD+c/1ntCYHrIRITJtjJFs+Uh2uJGr1Gu5csl3z21lJ1R00FBFdd35OuizbbM87t7nxFuhBDiDhlNLG9uKFuqyLhE1RqVZC3cZJaOb/yv3jRx4Oa/nSROP+t4HqQNjIl0QyrKN04b7K7/rdWUy1u07XpuVG0KPkeVvTZbHHpeGSf++vq/7/cax5iKjybaSDmIK9oQCWcUwZaHaPOL4jIF4mrohPGFT5OYRFAlaVOXok3OW52v32tRn4mxPFmjjeeolDB1JCn6hUj9OdJCgmXffIqCzRFlSxk59IP7+ok2/N8VcaLXKNeKg0wrueG9nxEfu2GhN5glzytF7IzGjV7LajAQ4k/FRcQc9gcGGiFC5T5CpMXKlQ/wQCaEEIusWf2QWF2bgJRsZU4Vaf6beab3+xUl3JBu0nUdN1mnFKDmGoBkY3pIIjFJLQkRBlwJtzdPG9JPtOUp2QDSQgaJtkaSbKDpzG7vfDHmvRPF1ZNWea/J62fWciMkV9YXOUVkkGSrUupDbAsi82Rqx6j3FpURWjQe/p9UkhqymF/f9NBU2ocRbRZg/TX3+EW1lbE2myrAINpsyrY40WuUa+Xg8KWrxcgz+qdbL0JnNK5gczXwZ7J+WdWyUW+0YCpJQgixg4xiA4garnoUWximEW62f3fj1l9DurxGkwjEn6goN9vCTZd8RakRp6eQHHPe3krVZksK6rgB9GswnsK0ksWDEW2lxDiiLa5gu3TWNrHx2d14GpauD9Fx3sXbsAnjvbSONuRQlIhizbFoXEe0+aW+DIpa23P38lTHRm2+gwTT2VqBJ3lHJ+EoKNr88RNsrL/mhke7x4nvdx+LDCyjZAOqaLMlu0yj1yjXSnyiPvlccfjSh/rVesxauMUZ4PM6zxkJLj+kaMt6HdQ7/gFTSRJCSDIaNYrNhBUrvuhFsZmQVLhBrsnBb4lp/TVIhebf/Y1o+eO3uLOIB6LMZDSbHzaFmyr3iiLadvzT+8Tefzs2PkAR3Z/PTnx8wLgKx5+KAUVbOYcO8E+UaEvC0uXdYslyr7Z8mGjD60jpZ1W0+SFljR+jFs4rfMrIKgER2rvPB7Z5UGrMNPuIos0ePMk7OglHwQud6M4n00O6R0a1fXxct5g1rruU22BLtJlGr1GuVeyE3Sfc1LvLXd/9GSd6Les6MWHrPHPmDDFjxoxcfh+wP+RgQXv79eK62kQIIcQMGcU2qbXVS8fbyFFsYcQRbqY3nuCGEfRvkgg2iYzeoUwgfuh11FRsiLEiijZ+L8ygcCseFG3lHDLAPzmKtvo6yNSBWUWbhdVz84u2IuWlT7QRC7AhHZ2Eo+AFzjHkxR/EWtMt3RRsGQPZVtZoNpBWtEVFrw0+6YA4ru1XPFAqDlJKHj35HKfCLY5gyzo1ZBiIvEONtjyFn7wZY/78BfXBAka3EUJIOKhzubWrq985k1Fsdn+vo4Qbfr8g1l7b8k5swSZR0+RRKpAgwqLc0giyooq2Xc+N8uq18TsRDYSbmsUDcDwqtz4Nx2DLR8NEtJkQFE0FmG4yXyBGk8rP2n5FfZUNbMX08CTv6CQcBS9sjnU+kRpy6brdrL9GEpFEtEVFr9mu9UbKg17DTcqdpCkl86r/YhNsQ14pK3WkZJMRbhgwoHAjhJD+bN3aJWbffpv3nIItOWki0PEbtevX2zyx9tqP3xGnn3V84vVQRRtrURGj66WAKLckokyKth9fPExsuXgoG7fE/OqxKfWU7PJamuNS2ULRVkqciTaA2m59DApbvqRokWRhUW8Ub8kJqsUW9Zkkx0dfvT6ZOlIIpo9MBa+USC7Iujsyem06JRtJehL74D5x6Gcjjd4bFr123AW/EoN/+wAbtMEZ8mS7d1665Lun1lM9zZ/fe1NAnI6o6eBcUVJDhq/jmYVZFz3CEPvk+Rde9KI2kA6NEEIaHZkmUgq2Uc3NYvx41tRIgrwBxuQ3HSkn5fseeeRhseJH59ee9UavpZFsOojgoWgjkddLN/XWL9Oj3KQ0K1JkGsmOE694Vtw8dpL4yue21m9ew2OamwoJqTB1wXXXXGbdCqKpL51lEQiTfi4pgvzs6dvuJOuh1XU7n0d1OijaSOaoqdkISX0SixBtYdFrrLdWXu7bNlHMm7jN2fx/cOVOIa4cJw61bzf+DNIrrl3bafRe09ouJBgp3eSgMiGENDLyXLjy/gfEpEmt3nNGsdkBwi1OhPpVV10tXvyyuzSPiHBjujxiwhunDa5LNTXKLYlwYzRbNYD4x40AM067V4x570RvbAY3FRJCPOpybfqU0eLJRycWbgURfZTnrRJRMgvpLUctnMsjKSWIZEOEGiaTqLaiyE7C1JFOT8xhNGKI/qA3X6inZJt+xnCmiiTWQKSanu7RL3qNKSGrwaPd48T3a1OWtQWDhFucgTdQ1PSQVQADBeoAMyGENAJrVj8kVtcmCSLZKNjcEfd3H6SVYmrqSAlTSJI0qHXXIONkBJwfk586JM566iCj4CoK6reRTPsrHIMtHrnKtaKnjtxz93KvLlwQRUtlGRdVHBZxW2QKyVEL5+mRZwP2T5pUnbXlyOOvQzB1ZCp4WxJxCtKuIQ3BfVeOFdPOGF5PFUmI9ZPZB/f5Rq8xaq1avLx7tCfZMj++Vk8QR1o/59WTRHqVNHVbiBtwA4uMmGbdNkJI1VHrsE1qbfXS535gfEvtPNjMxnEIotFx08yKFV/00kWaIEVZyyfeEs1jf2NlPZhCkqRBj3KDeINsg3TTwWtnsckqy9e2Xe49QrghjaSs3aanayekYqyvTW3yP67qr1licW1alMWC+mp1hb6HddeyBe0dtV+4T4oFRRtxhp4ismfVaDYKsc6R/+gVazKCjbXWqgskG1JGgo+P6858+V/4+43i57V1MJVsTA+ZPZBtGBzQaxQRQkiVkOc4CrZ8wI2Eixf3jnldeOHF4qSTzLJ07PjH93mPtoQbU0iStKiRbDLKTRdufvKNVA8It5tXTaqP4eARN0xTuJEK0U+uqShRZR5qTbY7M6rP1rNq3PqmW7ovyLJBmAayHCCSLUOZ1sEWTwfDlu3D1JGif5pIRrERF0ixNvikA14UGyPXqs8Nm4/daZZV2khV7pnC9JDFQL3ZgyklCSFVQBdso5qbxfjxLWyYnH5fTp98vDcwDfzSO0bO53d/I1r++K3I94XNmykkiW0Q4YZINzVVJNJHskZb44DoNvU6msLN6u8Hx2DLQYfy3Go0mS7x9NSRPsKtQ12HtOkNZSpCP8qeBjIJRU8d6be+EpvrqqSOJClhQ7o5IUeeiKss2pBirfbDIJ689XfE9DPewyOCWAPRawfWnzhAqh362UjWXqs4qmQDrkWbvjwTHnnk4cqf38sGotsQeSCRg9OEEFImpGCTNw1QsOVD58/vEFdPWuU9X/Gj833f40K4Rc2TUW3EFVKwQb4xsq3xeHTekX7X0QsWLPBS6JPkULQRcUzi4UKiTXl9UMj7rYk2k/SQANFsiKSqungrS402k/2VJvqQos0ebEg3J82GFG2Dt/6teO/Ueb0nK0axEUIs4Se9XIi2JHJt3sRtYvzo3eKS757aryPKOz8L2bGtP6dwI4SUgdmzbxNbu7oYwVYA5q6ZIr7yua2Bgk0niXADftLMZF6UbYQQF+jRbYA3Fabqj3AMlsSlQ1gUbToQb4e2vxyaQjIMrM/QPilXRooq2vbcvby2b142FmhSyCVNMUnRZg/G/xM7BxKj2AghDkgiv+LwaPc48f3u+DcG6KLvB1fuFIe/ud5LmSvv9mQh8WIhBwUwWICBaz1ChBBCioIq2FBrkoIte3DzDG6aMYli8wPia+/r76nXZTNFSrW44mzXc6OYQpIQYh3UbsO5b85Hn6lfT+P8uHnzJka3EVIBIMhMIteC6rn1vhYt6RoxLWUa4kg2AMEG2YYprmzr6b9fUQ6L0i0FFG0kERhAxoXV9DOGi3tv/bhYsm43o9gIIVYJkmwfH9edar5J6q5JwiLphjzZ7p0Hm25Z5nVAIdnuuWcZO6EFQxVuYPbtt3mPFG6EkLyRgg1QsOUHfh/wW4EBZgwuX/Lp99emU+PPZ+xvMhNuu55rpmgjhDgDsm3CO3fUz4+4EYE3FRKSCYuKsBJNBqIsSMbJz5N4lDVKsNGhpXTD0ag3lD3cXq97Q8lGCLFJWCRb0rSRSaPjIPZmxZR760/7Wr/OJzqjpLgwrSQhJC+2bu2qC3/Jrl1v1M5LzWycHH8TTp98vHhtyzuxotii2PFP7xN7/81t5g+mkCSEuGTMeyfWo3wxpsWbCmP/vnAMlsRlwPhy0vSAZCBFTx1puk5pUkf2tQHPTZZgQ2Z0ItQpq2iDXMPgMSLZnrz1JLF03W5x52WjuccJIdaIEmJxRBsi1xDBloS0deCOnnyuuPRL/16PbqNsK8fvm4TCjRDiEl2w4ZyzedNmNkyOyJsuZJo0m5JNJWn9NhPGnLeXkW2EEOcguk1eN7NmW6zfGY7BktjDCup/mIIxmLCIOpe42ieon7fn7vsGLEuib2tSAdvXbotFbz1AkhKmjiRGqAOQavQaJRshxCY2arKlSQ0J0go2yaA3nxc/uFKIQ+v21Qfv2BEtLhCh2D8yYlut44YUboQQYgNdsOH8cu45H2HD5Igq2CSuJBuQUWcuhBtTSBJCsmD78feKHW/+b/GZP5nrnUNljWpCCCF2QOpIVZ7pItGW4MtDTlYZ3k3hhkpFtMnO512XjWYtNkKIM0yiz8LSOKaRdEnSQ8bhUPv2+vmU0W3l+u1ToXAjhCRFinvJCy+8xPprOYOUZ8uWLfOeI1Xkzasm5bIeLoQbU0gSQrIAqSRnnHYvbyo0719wDJbEhRFtxCmKwOP5yQJsxAxOhH6U5QJEHWiEaGMEGyHEBY92jxPf746W+Hq0WZrUkH7zc8mR1s+JZ/Z82BvYY+HwcoDIts2bN9UHYiVMK0kIMWH27Nu86Fj13MH0kMU5v6vpgvUItl3PjfKiw8oKU0gSQrLkV49NqT9nZFswFG0kARRtJBIpy5IcHxRtdmEjZnAi9KMMog2S7c5P/YFY+s1/YRQbIcQZppINQIzFeX/YfPLib3Zdyw5oCZEpJVXa26/3Bs4nTWplAxFCPHS5Bhi9VrzzOSLLv/vP/z979x5zSXnfCb5gsLjYXGY9AoS1Bhn1GqEwjfFlJQdw+x867hixq3g3lj1jPCYzFksreKIoDg02BwxvGyvymF0YdlbCa7KJ5ex4V2tl3A5oM43Bk5VmE0yPJWRvqyPsSaJgrXe4OFxkoLd/p/t5ed5669yr6lSd8/lIR+/9nKqn6tR7qr7n93v+5fDrWSrZ+hTAqWoDWj2n++zr3kw4gaCNOWy5vjzvPFzrIOY0e/WpHw4/P+XSS4atF9fFIkFb+NlHPxUfPnjs9qg9aTHmaGOb9A7PYQXbFT8qrj7zPIMCNCKq0WYJzRZpD3nJ2c8Vn73sB0tf589d8AfFq4WgrW/yCwfp/+RDD32tKB46/j1tJWF9leddC6rXuil167junpOL4k+KmdtFRpVYVaVYFwO4aEkpbAPaEsfVv/m7HwzbSTKVQekjsIAI2dJ8Y2d8pFiroK0mB4/d7nBMWoygjU15C5W8gu3qHacaHKAR0fqxacusXhv5z/ehS4fztsUx1zs/+ycqIfLK9Lhwm8+/JHSD9VBVvfbDH/0/xdsuuMDgdEwK2H70t/9X8cd/+bvDz+uck21UAPfCX59a/Oh/+wdLW+8IALWQBNoSx9f3nPfx4nOf/F+c4wD0z+2FoG0hgja2nHzGi6EP/uWnDQjQuEWq06bRxYBtyz/ghy49dsx9asubHOIYHCEO/ZJCt7Qt89DNfG6wevLneNAasrvytr+PHvmfNkO21s6x3vZKZVVZWwFcVNkJ2oA2/fkzf7j5RoZ0nSnObwRvANtlc6SxAvQHbkaUW+4a9wtdmaMtv8AbyxQXfgGa1lTI1pX2kLN4bfdDxdHz37t5Itql/xHMb//+jWJjY2Pb91W7Qf+Ug7UUoL/vve8xOB2W/q/u27ev+KVff37Y0qzrmgrgtJAEluHTl317yxse1j1wK83RNiiOz4cUt5iHy/VZqsR+cnv6og9ztJ2Y72uLNpY7D6zmnatsGfK55RY179x02TYzT9uCHMhbOBBWnkR14CJqfhFQyAa0pelKtv/q7T8Zfnzn2c8Ng7c+SGFbfiKqum21VAVvQjforqq2kF15Dc9keRVFVFb0IWQbe+7416cOq9Ne+Kv5Wvpf8F++oLINWIoI2/Lj8jr/Ly0FbUdPfDypELQxXtpXehG0hXFVWm+69JLirM//TqOP2aegrQuyoM0cbQtyIG9G7JSdDtpUsgHL0HTIVqcU2F134mPTXr/8puK7z//D4UXB/F34t9yyz46zYvL/wV/+F18pdu683KBAR+TVa+n5qXKtX/KLub/3Zx9Y+fX90f/+D6YK4FS1ActSrmwL6xi2VVS0xT+pqCARtDHOMGhrKqBqy/N3fqn4RUXlVl3h4bJaMPY91IuKuufvvCf/lmPRAgxewwfCUZb9oiJd4IsLup+74A9sLaBxfQrZxrnkRKVcEwFchG2v77xpy0VClW0rf8K95WtVbtC+qF67fOflw5aQKfgWrvVTVA/HG1Ti2LoOIds4VQGcsA1Ylgjbyq971y1sG9E6cldx/I36rs8yyvD68qpVaUXAM0+bw1EEbQuP2x2ORYszeM0YFB2vaEstrF667+22FtC4voRsUcXWVgXbKBG2vfnKz671Seg6yy9ApHmggHr9/kNfKx46drv++k8Wnzh2O3ToyWLPnj3F2y64wOCsyHF03UM2gC767fd/d/gGwlTZtm7dOyqCtnRzcZtxhkFbX9pGLovWkfM70TpSG9saGLwGD4LjLOuiaVSyRXVEnIAK2YA2dCFka7IKrQnCNk6cjG/5OoUCwOzylpAh2kL+1j//jGPrCkltya654aJjtwsNCEAHRdgW16TyqUzW6LX9qGuwLm4zjqBtCoK2+f3so586ybGoHqcYgvURJ55xE7IBbbnnB5c1/hhdqEKr28lP3l/8/PDB4i07Prj5vdQOi/WR3vGbPj50ogonEbzBeNES8tCTT277fmrJ+09/4zcM0opIb0y4+IpzhGwAHRYVx3ve/6HNsC2O3970At1worJpaJpgL//9KsLB3rnDECxG0LYm4gJdesfQwzefZ0CAxn3rJ28vfvjc2XP/fQRo7zxRibaO/t7D1w9POtPFw2j3K2hbL3EBoup/eWqzE1/nVTqCN9ZdtICMKrUkwjQX71ZfXv174307DQhAx3390N5i/96Nza+9odDFbabz/J1fKs76/O80/jhnTKgGi/nVnr/zni3fO+vznx3OuZZXlkUQp7qMdSJoWxMpZAuPH365uHrHqQYFaEyEbP/HT0ZXzq5iFVoj/6QfunQzbItwxTs+11s5NIivY7+IEDaFbwcOHCh+/df/2+HPBW+sst8vVXgmjpHrJc3zA0B//M3f/aD4wtf+cfHij/YNr1VdeeVV6zwcu+wRTCuCrGUrh2wpYEtOPxGsRSj4i6d+OAzdBG2sC0HbGshDtqt3nFbcuudsgwI06jpBWn3/qE+EbfkxvVzpxPqKcC1/B/CZZ565+fnb3nZB8crLLw33GaEbfRaVm3/6bx8dftx5+eVb2kFG4OyY6DwnRDuyeT3y4I9H/qytVpTjlmEW0yxvF9b3gb2HiiNPPDv8PFp+1lGNeOT7zx67z+cWHp+mt9EiyxfL8MiDT9ey35fF3Fm5ee67zf04f8y69tvy8lfdbxf2g1H7/wM3Hap938jX9+Irzi4uftc5tdzvnz/zh8W1V3xx802Fa/xGmUcLYRtTaiuwGhWOTQrZclF5l1pLviRs66yXTlQfnjAwIosxwV0zjk76hTZfROTtVMzNBtBPr17/1PB47qIy04o2PFHtNorwjS5KlWoRqH35y1/Z/H6EbHH8i2A5PkJ+jrPoBeVywDCLukKiRZYhN81YzPtYdV64z8OicM0NFy0cllTdbxfGrc7lqFqGOrZLHnwucr9t7cdV27qO5+I0YWMX9oM29438fut4npZ9+rJvb75mXfWw7dj/rVHXYHcVxwM3qDK8xtzWfGf5vGtvuvSSYWBW1SpympaQs8751gd5a8xVWK8T6yMfqomBbPAgOE5bLyCEbAAr8o/l/PcVdz3xXwxbq7jIzLyizVrsP/nrg9yX/8VXip07LzdQtOK3fuszW6rTQgqAzzrzzOKSS95pkBh5LEvVbG1fSC5XjZTdeP/OuSo+8mWos0ppkccaFVwtWj04Kgxb9CL+rNVeTQUTs+5TdYxdE9tknuCqrf143FjM+xys2ifqDPGbCKnG7ct9WocI29ahqm1M0Aaj7Dp2OxiftBno5AFZlWmXZRWCttQCs47x6CJBW720jlzeP9jGX0TkcxYI2QD67aS//ffFvn9yU3H0/PcaDOaWQtrya5C4YB2vG37rn39m83tCN+oUFWlVIli7Zd++4m0XXGCQmFoK2eKCetviAn75wnVeDZRCuLoq3ZYpLqini+r5xfb4fJ4woyoIy4PL+FmdrekmSduxvG5NB53zKo9dHcsd4z/qfssVbl2WL3fan7q6HetWFW7m34vjU9ePRf/qB79qjlWotmsZD1p3cBQtJvtiUsiYqvxWRVQlvri1fSQLONkQrP4JqJANYDX8vYevH36MQCR/MwUsKtqRxgWOdIuvI3SLcCTdBrd/blhlFPLvQ5WoVqvaT8r72n333SdkYyapIjeCrLYCmUniInZc4I5qjyRCijZazLVlW7g4pqqvSlWgM9yOx7ZhHpjG/cbvtinfbn3eJvPsb5Pm9GpjPrI6xyPfljEefVr+eYyqIMw/j2NRhG1d9xc//frwY7SRBLaL9o19E4Fd3EbN49YFEazlt7JokZnWI26rFLJRP0Hbkuzbt6+VE9Db9pxtsAFWyCkPXTp8I0WqQIImROVbOXiL/e297333tnAtD1PiFnNssR4OHXpyc7tHsBZi+8fn+27Zt2UfSjetb1lEfgG2ixUaUf1VR/ixasrtNstjFGFbHpDMGuItat553do0TaAyHLsZApVR95lviz6MzbjnYCz/qj4HJ7XpLIdtXQ8d//yZP9ycq21Ui3NYZ69OaF/IZBFWTgrWkhSsTZqHDnJaR9ZvMM0vxUTuTclflNwqaANYWRG2abNCG1LwNs1rkIce+trwVrbz8suLL3/5KwazwyI4y9uHjhPb84/+6H8t/ulv/MbmhbE//T8fGVaoQVNiPwtdbwkXQUXfAoomTaqaOj5mx1tUpnFrq4Vj3XNyLUO53WMEKpPm0RoX0sTf9n3/LbcljfWdpp1rX567086Fl+8bab2amieuDn/+zNe3nOfEG72A46K9X5uhz4m5u0b+PCq9uh5CTVqHkLfJnNQ2csUdPXa7o5gy16CaoG2FaRkJsLrH99P3/sRA0DlVYVwKYQ49+eTYebo+cez2+1lIF98LnzjxkXpNG6pFyDrpQle8gazJN5FBSG8m7EObv3JQMU3wkVukAqeJoKhckTbL40wbCKRxi8dKc4M1FbYtsj7LkFcijdr/ZwlUZtkmYd45vpa9H6f5FNMciqmd6zzzC3ZJPq7TzFMZv5PPgzhu3+jCsTPmaYzl1bkD2vP8nV8qfjFjxdyLFSHWssO3dZtfrQG3F4K2hQjaVpSWkQCrTdhGX8wSwrzvve/ZUhH1wgsvFM8fu+3f2KiskgsppKsSYdLOnZevxTjHukaYGeP0p//20S3fj+/Fz8aZJlCDZYrW+xHad7kaI1l0jrFlhz7H51P78WbglZslpCgHLfMEL3WGbSlw6dJYTyMPbcft/+WwLQKL8raapxKqaj/ow368uc+eCAnT+qTQqY/Vi+Xn0DxtVkftG10Ry7VGbaYHhYvazCBaH9Y539m4YGpSaFZVLZaHb3mlWBtGza+m9SNtErStmPROTy0jAVZfvKkiqoVUkrC6r2vOLO67738YBkV5tVyqkgujWlWOc/2YKrm2K+jSnHaj1uHL/+IrW8LC359ifaNyMM0HHMeHaO+Yxs3xgj5Kz/m+XBgvX/zucjg4TfgVVVSzrkOd82LVFbaVA5f0eZcrnGadVysPyGI/zMdt1kq28nL0IeSeNDaxHnl70mnaSfbpuTrLMarL+/1195y8LvNbqh5hJjFPWx1BW1UoddbnPzvTfZ9eEWLl9xuft1lBFsFeOfwrV921Hf710B2GYDGCthWSQjYtIwHWQ7yp4vS9Lpyz2qoq4uZtVRjzfUQronFB1SyhXcxTdnmpYm6aoG5UC80qeXvHeIf3tPPljRpL6Jv0vI0L4n3Qtzm/mli+RQKdUfdTZ2Vbup9yhVMXg4e8mm3a9c9bBaZxm2eb5POVxce+B23H1+nC4S2v1mtrPsC6nlPzBN9v7E9vBI1dD9v60CYY+qgcstUZPqX7So8R7Sjj87YCrnL4FxWAz995z8h1V/FG3QRtKyKFbACslxe/+ZHiNcMAU+lKa8R5gzJY53OcrledVFVf9LE1XZ3jMM38UeOUA6K6A5GuB27ztiCNZc9Dsnm3SXmuwVUS2z6fqy+NURfDnXz7xRsOFgk809/mYVtXj1OxrPEmizVqIwmNi7nYck0FYHG/eagVj7uMudGiQq+8jvlyVc0zB4s42RDUrvVXKekENFqIqWYDWC8n/e2/NwgArJxoFxk++ZvXdvLid8z3FRfA0y0XF66FbPWEVeVxbKKdXDxGHkBF+BCPs+hcewvvY1kL0lmfAxFSlKtA4z4W2Sar1sovxqK8f3UtWCyHbHW84eB4Vd9FvdiuZ7zzP/pnCDWKCrOk6Sqz/P7zx122WK78Fu0tq0QgN24OuxX0qGfI4lS01W9Xmw8W7/BJ74qOwM3cbADrJ47/KmQAWCWpRWz8j2sztIoL7bNebF+klVuVRS58170s8yzzooFOWdOVbSGFLnmVU5cq3ObZpvWEMhfNHT71ZT8ub/euKI9fnVW9MbaxztE6c5bn1DzHx3ycZ7Xr4n9WHDjwn6tqAxpTrrQrz/NWDttmncuuRz5ob1icoK3n0guOOAFVzQawnqKiWdgGwKqJqrYuzc22rBCrD2I7xUX7psYoD9uaDF5T4BYVi7E+sV7LCNliLq00psvd599oH7nKc2al7Z63kFz2cz0POZvY5yO4S+u7aJvXpsR673n/h4bXvbrS/rsBgxM3oAMmzfOWfx6iIm4ZbTHpppMMQe2OTvNLdV4MjRPQjY0NQRvAGrv7wHPF65ffNHz3PwCsgrar2QDolqi8+9In/l2xZ8+Heh+2HfufVr4Gu+vEbWBLM0LsG7enL84ohUCzyquzmq7MKgdUTbeqbMsqrtex/UI+VBNztK2ACNkevvk8AwGwxqJ1cGqxBQB9FxdVAVhvUW0Y/w+iqi3N3blCHrWFaVMeCkVYFKFRE1Y1ZAsRTuZzvEFO68ieSy80rt5xqsEAWHNfvPm/Hr7TUxtJAPou5qJWzQbAdfecXHz6suNvKNS9AxYT4VCqbEthWJ3VbeU5zVYxjMrncVux9RuUPjIjQVvPRTXb1TtOMxAAFLdd8aPiVZOFA9BzEbIBQPI3f/eDVV21ga1L2/KwLeTVZ7O2pyxXr5Ufp08iQIv1+cVTP5zpbxZp58lqEbT1WKpme/jmcw0GAEMn/e3/bRAA6PU5TryZEACSP/7L3x22j4R1Vmegk0Kw5+/80pZg6cWsWmseb7r0kuKsz/9Op8ZtngBtlEXnyesB7SQWIGjrqSiZ9yIDgLKYw0DbSAD6KlWz3Xj/ToMBwCZtI1lnZzQU7uSh2LjqtPH3UV/ryXm9tEBAGGN7yqWXLH0dOmKXIZifoG1J4p2ai75I0FIFgLKocn7VMADQ03OkdI5z8bvOMSAAbDrjnf/RILC22qiiiqCpr3OOjQrZVnGOOLrrZEPQb7ftOdsgALCFN2IAAACrZNfF/8wgAJUiUItbVNflYi66/EalQekjcxK09dytgjYASqJ9ZJrHEwD6Is3Nds0NFxkMALaI/w1xngPr6KUF5k1bJ6kqL7/FvHFJOXiLdplQF60je8bk4ABMfBF+39uLV683hwEA/RFzUCcXX+HNhABsdc0NFxafvuzbBgKYST4PXcjncyvPSRfztbXRprNjbi/eqGa7wx4zP0HbkkRYNs8cbdqBATCNuGD5wgs/NxAA9I752QCo8muf+aXiPed9bK7rabDu8taJs85dtmjbxS7NlXZ6RZiW1u/FLITr4rI3JA/XBp4p8xO09UwetJmfrX53H3iu9vusq73nY4dfKXbf+8zm1w/ffF5x9Y5TGx2PeMzHD79c3JWNS1TKNPVY+fot+ljlbTnrdij//VU7Tmt8vOte5i7sw7FMd025XE3tW+vq7753T/F6IXADAKjDIw/+ePPzqKwB2ne8qm2fcxzWToQ/y6y0OmOOx36xR+0uy2FaXvVWDhnXIHhjToI2yNzV4aCtHELF100HE+XHDKfv/Ukjj1v1WHVuy1m3Q/nvb9tTNB601b3My9iHd9/70+Kxwy/P9TgRypl3sj4f+ie3H9sWnzUQAHSeeUW77bff/93GH+P3/uwD274XwdYjDz7d2P0vMgaxXIve5zQe2HuoOPLEswuvY778Mc9VHUFheUymHY+69qdpHm+ex6prfGhOajUc/ztUtkE7Tl/xoK1qfV9cv3nxBoWKtoUI2nrMBenmdaXCJsKtUd9fxjJGmPLwzec2vn6Cl8VE1Wtb4zcqYFOltjz59nASCgDMa5ZAqYlAZ57lqNOosCa+X/cyjQuGLr7inGFb1VUKgdrcpqMe68j3ny0euOnQ5tcRoqaAd1n7HKPllaXzTskCffSmSy8xCA16qaJlZHn8y3O9rZCBPaAegjbouDyEunrHacPgJK/+aipsGxV+hbiAX1cINu5x7lpi0BYhVVMVYqu2zFUhm4CtO/bt2+cEFIBOi4ulSYQz0BV58BVB14337dzyvag4i+/V+TiJkKcdEV7mY51viybCVBaTV7lqHckaGBy73R6fvOnSdy58Z2dkVVrRDrHJFogvZaHVGUtseTnK83d+qfjFUz8cO1and3C56baTDUF/aKmyfsohVFSRRfvC8vx848KqOsR8cOXgJAKdRecEKy93VTgTc7fRbeWQzfyR3ZJfvASArtOyja6IEC1JIVvIg5do65j/3qwiyCmHeXH/wp3lKY99XkEFsCx1tDFsMzjKl3fZgdUvnvrRMFjMb+WQLULH/LamIdvAM20xgrYeSRdLo6pJtcjqGxdCRZVXk2FbOUBLc5NVhW3zBmGj1q/8GHXP3Ubz+lYJuMqimg0AuizNtROEC3RFeW60ctVaHWFb1RxndVTHUS/hf9e2x0Wbn3szOszurM+/MY97BE5NaOp+pxXVdHmo9vyd92z5ebSBLAdrUAdBWw9VzYPEapmm0ivCtghdx/3dvPKgpBzo1RGETbN+9EdUPFZt42gpyfLEcze9QcNJKAB9MG5+KmhLOWQbFQCXw7ZZKp/Kv3vj/QK2Lh6HosKQbknB54ED39G5A+YQLSjz+d7qDsXK99dWiJUHa+Xqv2gDmYdqKzzXGktmjjbomFlCqGglWZ4fa9E528rVbFVzpMX958s5y2OWw5eqvyvPNXb3EudqY7KoeCzvEyH2y/x7AtV23XrieRRzFzz++OMGBADotUWC2GmrJSMAmyZkSyIge+CmQyf+9unhx2kqoPJ5pkLME9aWeOzy46/yNp3Gke8/u7kdm7h/6ve97zm/gXlF0BRVX/l8bWGRUKxqzrM2K8WiUq9cuZa8mK1rhIwRNpp/jSYI2nqoqnqEZixaIRaB0SwB0TyVXhG2lf9ukbBt2rZ/84Rtdw9bTb48cf1uLQVtdwna5t6WdbRxnHZfSr9XDn8X2b9ZTByDoprtllu0kASg+1zYZpn7R4Rs5QBq1iAo/v7iK85uNTibVbTeq6MdYh0VqMt8zlctf11jQ/PHgt9+/8bwDYXAfCJoiltegZY+jzBqmqqvPKzLnXHivtsU4Vke7MW8bK8+9cNtyxdh4C8qvl+1DqecCOVgWoK2Hnr88Mubc2axQv/kFgghqqqJFq1sC5NC3VnCtrtLoc+syxZzwdnvZxOtRZcxZhH+jtu3y9+P5Sz/DYuL59zrl98kZAOgF6IyKIIOF7lZhqqQbV5RGRX787iwLa+ES49v329XCvnywK0PQSnHt5mQjXUUwVbdAVYKp/LALYKoeVpKLiNgG+V4i8zJlWujwsLj3/tWr9a5JoMTN+YgaOsh1T0t/hNrqeKmKoioY761WcO28mNOE9JME7ZFSDZryBYhXz7/W3yuAmo2sf26cKwob7dRLSZjmwtT63N82/9B8WohaAOg+4488dzwIrewgdb3ve8/uyVkm7fKKg/rJoVt5e8LeJanHLilAFSFLbBO8mqwqjaQ0/xdH50+RVA2KoxLf79CBp4JixG09ZDWkaulHDosGjaU7y/a+M1TLXTbDAFNORQrh235z6YNywQuqyvtA9v3VWEqAKyrCBpc2KZt5bm5FtkHU0ich23j7i9+9sDeQ5tzwgl4livGPd8fUvBme3Th/8PWik/bBJo1TdvIdXL66lWtjTOwxed3siGAJR6sS0FDhFuLBkzbq8leHoZtk5R/Z5ZKqFjmcjCX1i1fx1lD4vJ93l3DfGN0R1WoZhsvxvgBAEynzpAtiTAg5vlKJs1jduN9O7c9bvxN3CJcoF1RURjb4+Irztm2PVieutq6AjDW7YZgMSraesgcbauhHGxFqFRXm79yO8cUto2rbIvfWUQse7SIzO8nX4Z5QsS4z7zlpLapq8/2nV+aB/GqHacN/0/EWMYcbQAAq2CR4KnckrSJkC1/rLj/VKkWIc2k+08/zyvcIlyoChgiyFuVFquLbNMmW21GAFreHirclr+vqHxm3b3YwBxtQH0EbbAEEXrlgdTVO06rPWCoCtvuHhFUlatgbptzWSLIK69b3et3d0th210qgxq3fU7A0wxKLccXLTgB6I99+/YVGxsbBoKJFqlqKQdTTYVsSQQ1eUgTwds0oVAKeN5Y5x9vW+9VCuAW2qbFRY3PaZe2R17RVm5jSPf3lY4ZFFqzAd10hyFYjKBtiSeUrKeqIGqeOdSmUQ7bUnhUDqrKodIiQVasy9013t9tqtpWRqq4qt5vzlOpu6BUASqwBACWpe7KsKYCjTaqYsqh2TLHoIn1nfc+26xIquuxVFF149iinSrr7q3f+OpCf//SN781rIpr0xnrNb9Znw0KbwJYmKBtSa688qq5/1bQ0F8RNJRDtqYrTyaFbU3M6VTn/lluH7ksd40JiWbZFk0vY93LPGm5y1Vps4hAqKmQeZ3lY3r0vPcZEAA67ZZb3qhom7bqB4D1o5KQNRVVRr2dOyuCvVMuvaR406XvtCVZeScZgtodneaXXnjh5zPf8f79G5snoXXO58VyTJozrW4xf1pfK4buFi53etuEUYFehGmx39l+7YjgMw9GX73+KYMCQOedeeZbNj9XOQJArmqew09f9u0+/q+La7CDE18ObFmmFPvKMGhbtKKtST/76Kcqv9/lZWZz26Vjk+PSglS09Uj+bk/6r+1Knj635RPSdH/b2EbdUQ7bAAAA+iwP295z3sf7vjoRmgxsVfruF0/9qHj+znu2ff+sz39WBRtr6WRD0C9pbrcutNIDoHtivjsA6JsDB75jEACY6N3nfswgsE461zby+Tu/NKxgK4dsUb0WNyFb7wwMQT1UtPVItI4EgHH6XL0KwPras+dDBgGAba654SKDAB1Q1R5S9dpKiDD3DsOwOEEbAKyg1y+/ySAA0BtXXXVV8fjjjxsIALY48v1nixvv22kgYAmieu0XT/1wy/fedOklxVmf/x2DAyVaR/ZIzNEWtFUBYJLXdwraAOiPdI7zyIM/NhgADEXIduSJZw0EtCyq1+KWh2xRvRatIYVsK2lw7LbLMCxG0NYzEbbFuz3D3eZpA+CYxw6/Mvx4256zDQYAvfPCCz8ffoz5qB958GkDAsDQkSe2Xvd6z3kfNyjQkDT3Wt4iMqrXzL22NnYZgsUI2nrozDPfMjwJvUvQBsAxjx9+efjmi1sFbQD0VMzRljp4AEC45oYLt3z97nM/1vdVGtiqdG1/Ub229szPVhNztPVQesfnxsaGwQBgWNH22OGXN4M287MB0DfROjLeUAgAyW+//7vFNTdcZCCgZlVzr4UI11g7txfHQ930kTkJ2nrKSSgASYRsOfOzAdBH0SL/8ccfH15Y/b0/+4ABgR4oz6tYrkCCRfettE9d8ObLDAosKG8LmUT1mraQa+2O0kfmJGjrudP3/qR46b63GwgAAKDXonXk449/yED0wJHvP1s8cNOhLd+rIxyNkHUWF19xzvAi/MXvOqeWx2si4I2wIJ978Mb7d1Yub74ssy7HA3sPFUeeeHbq359nPau2efX6Pr3te6PWuYl9Iqqf6gj7Zn1cbw4oGnjubN2Xrn3HFw0KNOD5O+9p9P7P+Mh1xenHbnTWo4agHoI2AOixu0/M13mbtpEA9Nz3vvf45ucRTqiM6a6qwKWJSsS8ZVxVgBPh0gMVAdO0yxG/lwcqda9DhFPThGzzqgqD6gqaFn2MPPxL+0sEozfet7OW/WHUfhFfp+/N+nhVYeKiywzQJdEa8qVvfqvVxzzl0ksMfLc9WmgZWYuTDEHtjk7zS2metXnt37+xOUdbXFxN8/IAsF6isjmk6uZXr3/KoADQW3mLfBUi3VSuvKqzKmze+xpXbTXNfTRV2Zbf76RwataKtqar8aqq5OZ9jPKyzhI4zjou81Zblv+u7sCS2eSVoLH93nPex4t3n/uxvv9/S9dg47qh67FMY1AcnzdryPxpNOFnH/3USSf2tYHRWMzJhqCfUsgW7jpRzQAAANBXMT8b3VYVepRDjAho2hahTSxH3CLEKS/zpGUqr8OsbQMnjVXToU1Vpdeiy56HbDGmiwR58bdRGba5j9x0aNvcbnXuC+V9YJrHKodzQrblSiFb2rf7HrLBnG43BNjX+kPQ1rKY4LsO5Yq4xw6/YnAB1kyqZkte2/2QQQGg1+dK+flSHWEH9RlXWZR/PWznuISwLUmhWx4+xTJN2p/qDNvyv03zyDWpqq3m/Pe1NZSKcayj3WW5/WKdy1y1D8yqHFY6/nSDwBOgFXcYgsUJ2loW79I8cOA7tdxXHrbtvvcZgwuwhqJl5MM3nzf8/Oj57zUgAPRaXedK1Gua9n3lsK2piqVpxQX6cngS7QHHqSNsK4dsTc3vVbWs01TvTVIOwOoMOpqoHJy0DaZdh/idvOouH9NJ+w31b798X/n0Zd82KADNetQQLE7QtgR1VbWFPGy7WwtJgLWx+96fbn68esepxeuX32RQAFgJ+TmOqpLly7dBuSVfWX5xPAKbLoRtuVHzuI1ah+HfzBBcbZuLrKGQLV/W8jZJ1Xvptsg2qLslZdNiW5X311laXsb2Kre5TPtNPqa0c9wxTydAax41BIs7xRAsx/79G8Utt+yr5b7iXZ979nxoOFfbrXvONrgAa+Cxwy8PPz5887nDj6/vFLQBsDoibDvzzLcMP49qkjpa1zG7cmgxzXaI30uBVoRtF19xdu+2X1zgT+ueqvMmVUWVA5i2QoLUKjOJsCmfX+144Pn08d9tsMJuGeLYUBWeTruvjtyHszGqeoxpKjxZ7JiTAuRr3/HFVVzNR21pgNUjaFsBUSG3b9++YmNjY1jZkC66ArCaUjXbbSfeXKGaDYBVlMK2uMjtYnb7ysHRNNVgVeLvFg0+5lVu+TdLhVYetqWgalTYVq56W+b+Wg7S8u2Yqt2m3R6x3l2eIyvWIQ928+/X+RhbKzV/vKW9Zhpfx6j6t2244M2XreLqKYsEWEGCthUR1XERtKUKBwBWVzrWpypm1WwArDptxNof7yTCqXnCljyQWFbYVg5gZl2PcnVe1X2UK8i6tp+m5cm36bjwOrZ3eZ62upTbWNYxVikIy7dDrGtT1XvH5/67cFvgFo+/StWCyzzupP3C3GwA9Ik52lZQqnQAYPWcvvcnw48P33ze8ONrux8yKACsrOjcQbvqCNmO/+2FWyrI5q2Im3cd6mjlmCqmkghW8iq5CFu6HLJt3R4XTb3dRu0PiygHU3XP/5bmV0tS9d4sc+zNun/n8v2A+fYPYJs7DAH0h6BthURrlb/73j1aRwKsqPyNFFfvOHX48ej57zUwAKysNK+1arZ25KFKVAQt2jawHLbVFdpUiQBsVMC2yP4TYVs5MIzHilseHHV9H52lSq28LosGVvH35ZCtqZaU5e3dVOBWDobyQJb590/VbAD0ldaRSz5hrNvdB54rPneB8QVYNXF8j5aRL9339s3vvXr9UwYGgJUXbyj8i59+vfjzZ/7QYDSoHLLV1QYvApVhMJW19VsklBpWkWX3V6XutoHldShX53U1ZCtXkc2yvOWWkymwmvbvY7yqqhjbGqtRy7/ovlFuFdrl7d+nY08+hu857+MGBYDeEbQt4SSxSRHgfWF/UXzugj8w2AAr5K4Dz20J2V6/3LxsAKyPCAv+sw8bh6aUq8Dqnmsq7q88h9Y04cS0FXBNVkiNWodkGSHLPJWB845R1Rxvsz5+G9tn3PLnoV8K3PLtNiqQnHZsmF88p8ptRN997scMDAC9c5IhqN3RcT9sOmhLTj50f3Hyk/fbGgArIuZmU80GwLr7Vz/4VYPQoAgkolViX++/DXnLwGWFR1XL0vYyHa/we25bQLXMUG3R/W/UPGFdXZ9VUA49V7ll5JlnviVdgx2cuMEksZ/cnr546ze+akSo3c8++in5UE1UtLVs//6NxtpG5l7feVOxf2OjuHXP2QYdoOceO/zKlq+FbACsq7//179a/Ke3mbunKU2HYH0P2UKXQpdlLktsy+Pz1124Mvu3QG25LnjzZQYBYDkGhTcALOxkQ7C6os3Y7nt/aiAAem73vc9sfq5lJADr7Ib/5nfmapsHQLdd+44vGgTYapB/8dI3v2VEoMMEbSvuscMvF3cfeM5AAPRUtIwcvqg+0TYyKpYBYN0J2wD6K9p4xnE8zc+2yi0jYQG7DAEtiRalA8OwGEFbyzY2Nlp/zKhsE7YB9E+EbA/ffN5myKZlJAC8QdgG0D8P7D1UPHDToeHcbNGucw0r2VzQZloHDQEtucMQLE7QtsIOHPjO5ufCNoB+SZVsV+84dfhRyAYARfHCCz/f8rWwDaA/opLtyBPPDkO2EPOymZsNgFUgaKvXoEsLc9VVV205Eb1L0AbQC/HGiKhi22wXaV42ANgkbAPop1TJlpiXDaAzVNsuSNC2ZieiqUICgO7K3xhx9Pz3mZcNAMac44RHHvyxQalJtHVbN7H/2IdGizA7blVjFBVKXR6/ri/fuu1Heci2xvOyfdDeAHTMoDjePnJgKOYnaFvDE1FhG0C3pUq28NrurxkQABhxjrNv377h5488+LQL6QuIcC2FKTfet9OAsBTxHE77YZf1YRm7SMi26VF7A9BBHzAEixG0rdmJaLSTDMI2gG557PAr247N5mUDgPFuuWXf5psKI2yL6hWmlwKDa264cHgRPL8Qvk5i/ePG7C5+1zmdHr+uL9+6HGdyax6yAXSVatsFnWII1suBA98ZfjzzzLcML+jmVRMALM/ue58prt5x2ubXQjYAmF6EbXGOU57/h9HSxe9J4zVN5c64+8gfJyrnjjzx7Mi/zR/r4ivOGYYkIULUUY91vC3g0zOtS/n3xo1F+tk1N1y0ZTlmHYd8OSf9XT5O045DHcYt4zR/M2780hjmUvhVtY+Vvxd/m4dl0+5X0+4f4/bz+Luqsan6G8ef8eNqTrZNA0PAFKKV3+2GAfpB0LbmJ6LCNoDuePjmc4cfhWwAMN85zp49H9o2DxDbTRuy5cpBR5LaTk66v3HbJSoRIyQddR95IBO3CJ9Si8v0swhBxj3GPOtcXsZJ9x1hTHmM8qBhmscet5zlcahrP0+PGeM6KSxrYj+bNRSbdr+aZpum/e7G+3duBprV+/+F24JBx5nJYoxSpXGEbBe8+TKDAnN68ZvfKk7/yHUGgqYMCm8CWIjWkfXq5aus3ff+1JYDWJLULjK96UHIBgDzi1aSwfxJo9UdEkTgFSHFpHEf93h52DFOuo9y9VIEIBESDe9r76GR6zzp/scZF8JMGusIKacZ73yewRSmVd2qfr+O/aHu+fny/SJuTbR2XWQ/zsPdebYv4/erzQD32NgK2QBYdSra6rWrTwub5jKIyrYI21IlBQDtiJDttj1nb34tZAOAxcSc1Crb2ldXSLHI/URIlFoI5pVlKXibVLHUpHnmB1uFfTfGO69WS8HWsrdHWh6aUQ7zhWwArAMVbUsQwVaXxInon+z/sMo2gBalkO3WE0GbkA0A6hNzU8d5TlV1E/VbtGIszd01qRJx0vZMFVnRfjCqpyJMieAt7n8Zoc40lX5bx+HCqde1bk0/XqxbBC8pfMlDt2VY5livw7FAyAbAuhG0MfTa7q8N3/0pbANoXoRsV+84TcgGAA178rt/pY1kyazhT9nxebR+vKWVYZrba94wK0KPfLnKwUeEZsPWg088O3IesSQPciJwGzW3XBtSRVcscz5ewwBwRBvFYQvHY2MR65p+f1ipN0XbxXy7TKvq8Zqs9hq3bPl2auN5m4K/fN2nWf/UpnSadpizbo8+E7IBsM5OMgS1OjrtL6a2jV0RVXYRtMXte//6y9pIAjTEnGwA0I5oH/n4448Pz73ifEcbyTccD8ueHgYGk+bl2pxn6djvRnB08RVnzxSopdBilrArLV8yT1g2y+OO+930s3HrPc3vlEVAc+SJ52ZexjfG5MJt9xfh4jTbdNply7fBqO0wbj1SK895t+O4+552+846zlXjPenvRm3/uudD7LLyun76sm870JYc+z/kGiyz2nad+a3f+KpRoVY/++inTsr2N8epBRi8hg+Ao3QtaAv7928UGxsbm1+ni8AALO6xw68Uu+99pnj45vOKq3ecOvyekA0Ampe37he2bZW3fBwVEKXfWWZlGOOlkM026t5zS8hG9r/INVhmJWijcVnQNjhxY04O8g0fAEfpYtBWPgkNwjaAxd194LnirmO3dEw9ev77hi17AYDmpcq2RNi2Xd7arlwRJWjrhwjbljEPHeu9PeL4kB8bhGyjCdqYg6CNxmVBGwsykA0fAEfpatBWdSIqbAOYX7lV5Gu7HyqOnv9eAwMALYrzmzjPScZVcLHVPG0RgdWWqijzY6mQbTxBG3MQtNE4QVt9DGTDB8BRuhy0ZS8CNj8XtgHMLkK2q3ectjnvpVaRANCdc5w65rICWDdp7r1UHXzBmy8rrn3HFw3M5P8/rsEyK0EbjRO01edkQ9Cuffv29WZZ8zAw5hYCYHpCNgDo5jnOVVddNfw8LhQDML1oFZmHbBGwCdlmNjAEAKtH0NayK6+8qncnomH3vc8U1/yRfvwAk+y+96ebn0fIFvOxCdkAoDsOHPjO5hsg87nJABgtKtlCCtmiVWRUswEAWkfWbWLryAiuol1JH1pH5vIWK3mFBgBviCq2aLUbVcBX7zjVfGwA0GHledvSxeNVl8LFvq5v35cf+ibmaXzkwae1ilxQ1joyrh26Hss0tI6kcVpH1ucUQ8A0UkAYHjv88vBicjB3G8Dx9rpR+XvbnrOHX0fIpooNALotWkhGdVsK21KAc+P9O4uL33WOAQJaEUFWuOaG0V2E8urbNueXLAfbEbCpYlvYHYYAYPUI2phahG37928MP9/YOP6xPAcRwLpJbzwIt+45e9gq8rXdXzMwANADEbbFeU6EbVHhFh64aWt7NIAmRbVYGBe05cejaOHYdGXnke8/u+1YGK0iAYBqgjZmcsstx+cySCeh8TEq3FKbNIB1kkK29IYDVWwA0E+psi0+pk4ecTG7raqRslFzx11zw0VjL8bHMh954tmp/6bq95NxlX35RfgqkypuUiu6UZqoKsyDiXGPHz+ftH5V4ca4+xw3Hmm5YjtdfMXZIx93mvuYdlln2Q/G3ce4xx21vOP+Ztx2n3ac0n3MMyaLbvf4+SyPW/7dqr+tesw0rvH7cas7bMuXI+77Ped9vHj3uR/zjwIAxtCDs14rO0fbKPncbUErSWAd5FVscdxTxQYAq6M8d1ubrSTLF+2nUb4oPu3vTxPcVN3fNC02R/1OVZVM2aTfmbeSZ9I45WM/KpycdaynGbP8PkeNaR4yjQtaZ9nW+ThPetzyuqZgbtQ+NM12nne7T7O8o5Zr3PNr0n41ahvUsd8sUp1WZ2Vbvg3SGKpiq082RxtMyxxtNM4cbfU52RC0Z9++fSu3TikwTB/j4vPdB56zsYGVFNW7eRVbhGxRxSZkA4DVkeZuS+c4ceF5XJVKnfKL9JMeMy7w5xfZZ73QPk+13paqojHhY1qWcnXQNOFL3G/c/zRjMI9Rj52P/agwKy3XLGI7RWhRNR7l+64z0I3QJC1vuVotlinfFrM8btxvur/4mKqq8lu+nmn+sYn3+8RzU/3NNOM0at8etV3z/axqffKfj6vErHO/mfp5fP/xdY3wcxH5dot94gv/8z8SsgHADLSOZGFp7rYIEuPdn3cdiNtzqtuAlVJVxfaqgA0AVlKEbUlqKxkXoie1RKxDCoLKF/jLVTx5FU3bZqmqmvf+xwUaXZRvq9hPYh2Oh4axLsXY1oyLKLd9TFVV8dhxqxrHRfadFIjN+1zIxymvAOvCNu/jvIzpmDDv/lVV5SdgA1grUTmpqq0GgjZqkeZu29h4y/BENJx+ot2KwA3os6jSvetEpW46npmLDQDWQ7ypMLWRTNMANDEnUpX8McrVJiGCt/heXCRvOvgqmzR/XVQ9jRM/H1eVtGh1TtvqbN/XxuMusu+kQGzWYGeetqhticAvlq2t53adUvXfPKFpuaXpte/4YnHBmy9z4AdYP7uO3R41DIvROrJlUfm16iei6d2febuV3ff+1MYHeieq2FKFbtxe2/2QkA0A1kx+XpPOeeJidFvtJHP5xfS4MF6ufpu2Td+80uOlloFVIiQb1SIybyk5KkyL+00hTt9Cj2UFhLPui4vuO/P8bR7oTQpi239eXbjZgrFcSdqG1Fp0nsd9ozpxtrn74hbrnFqHRhWbkA0A5qeirWVR+bWxsbHy65m3WsnbrQH0QTpupQq2aBNpHjYAYHPethOByqTKrFmNutCet9gry8OofN62pO52l+nxqh4rPd64gGwzbNtbPffduHXtqknr1PTjjtoW0/79PPcxzd+OClqXEVJPkoeP8bwetYxNhL/p+Vk1juMeb9aKxlRVmB8TtIkEoFDNVgv9N+t1dNwPYw6zCNqi3Uj+jsh1Eev98M3nFVfvONWeAnRSVN8+dvjlza8jaFPBBgCMEh1LYp7q6+7RLIbV0uVWj+suzcs3S4ieB3ixPbWJbN+ZZ77FNVhmte0681u/8VWjQq1+9tFPxQfHpxoYxIYPgGWpr/86Bm0nXlgMP5q3DeiSxw6/Uuy+95nh51fvOK14+OZzBWwAwFRiDrcI2x78118q/tPbVIfQbynECXVXQ7KYFJYtErBFuBYhG+0TtDEHQRuN+9lHP+XYVBOtI+t1x7Hb7ZN+aV1DtrTucSJ6+t7Hh18L3IBlS20iU8A2nIft/PcaGABgKjGHW0hvKox5j+psJwlNabrNKPWJCsNZKgvLAVvQJhIAmiOxrNegmBC0rXPIVpZORIOWkkDbUsCWjj8RsB0VsAEAC0jVbUFoAbQtr0gUsHWLijbmoKKNxp2oaBucuLEAB/kWDoI5QdvoE9GQKkoAmlIO2I6e/77itd1fMzAAQG3yNxUGc1wBTRKw9eL/gmuwzErQRuMEbfVxkG/hIJgTtE13MipwA+omYAMAlnmOE7SVBOp05PvPFg/cdGj4uYCt8/8PXINlVoI2Gidoq4852loW1VtXXXWVgaiQQsg4GX3s8MvbLooDzKM8B1sEbK8K2ACAFs9xUiePdEFcW0lgEQI2AOgW76ao38Fjt13TnGwxXvndn7ftObu49dgNYJLHDr9S3H3guWFoHyKw/+W93zAHGwCwVBG2ReiW01YSmFYesKXjh4CtH1S0MQcVbTRORVt9HORbOhDmBG1zvSDZ/FxbSWCUCNh23/vMlu/9/PBBARsA0Dnl+aoFbsAov/3+725+fs0NFxWf/M0PF9e+44sGpkcEbcxpyzVmQRt1E7TVx0G+hYNgmaBtdukENH/3p8ANSMoB20v3vb149fqnDAwA0Gnp/EbgBlTJA7aY4/Ezv/Y/Fhe8+TID00OCNuYkaKNRgrb6OMi3cBAsE7Qt/OJk2/fiojqwfnbf+9PN9pDhxW9+pHjN/GsAQM+Uq9tCXFS/+F3nGBxYM+X2kHEs+NIn/p2B6TlBG3MYHLvdnn9D0EbdBG31OcUQ0DcpqNy/f6PY2NgYfn763p8MP8Y8TFfvONUgwQorV69FdeuBA98Ztod8zfAAAD0Ur2XK5zjpQvvFV5xT3HjfToMEKy6vXgtfP7RXe0gA6AnvpmiGirYWVVW4BaEbrI6qudfiOf7+u44YHABg5VRVuIWYm+maGy40QLAiyuFaBOsRvGsPuXpUtDGHbdeXVbRRtxMVbbGvOUYtyAC2dCDMCdoafeGy5evb9pxd3HrsBvRTqlbN/fzwwWH1GgDAOqgK3czjBv31wN5DxZEnnt3yvS987R8Xn/m1BwzOChO0MQdBG40TtNXHALZ0IMwJ2tqRt10JQjfoh/K8a+FP9n+4+OW93zA4AMDaK7+5UOgG/VBVvfbkd//KwKzPsds1WGYlaKNxgrb6GMCWDoQ5QVv7qt4FqrUkdEs5YNMaEgBgtDi/ifOcnPncoHvygE1ryPUlaGMOgjYadyJoowYGsrkD4R3HbrdX/VDQ1q2T0XD1jtOKh28+1wBBi6raQr5039uL13Y/pDUkAMAMRs3pptoN2vXIgz8+dnt6y/dibsVP/uaHi2vf8UUDtMYEbcxB0EbjBG31MZDNHQhPKkZUtgnauqMqeBO6QXMeO/xKsfveZ7Z9f9++fcUtt+wzQAAANTCvG7Srqi1kzMPm+g+JoI05bLmufMZHritOP3aDOgna6mMgmzsQCtr6+cJn8/OorAHqkbeFTG1bVa4BADQvf3PhjffvLC5+1zkGBWpw5PvPFg/cdGj4eWrbGi0hVa5RRdDGHAZF1i1N0EYTBG31OcUQNOJRQ9BPKQTdv3+jOH3vxub3VbnB7O4+8Fxx17FbCq3j46vXPzX8/FXDAwDQiquuumrzPCd/Y2FQ5Qazi+q1CK2jTWQ8h95z3seLd5/7MQMDNErIBt0msWzG4MQtbKtqU9HWP+UWk7ftObu49dgNyF70ZXOupXDt6PnvK17b/TWDAwDQQXnwlipygDfkc67lwXRUrUX1GsxwvHUNllkNiqyizfxsNEFFW31UtMEU8neBRrXbXRsbw0qdRPDGukpVa0lUf0aLyC/8zT8y5xoAQMflbwKN0C2fZ0rwxjorz7mWvueN0wBAFUEbzCjCgzSxeHwelW7ffeEfFnftfWOyccEbq+yxw68Uu+99Ztv3I5D+9oHvGCAAgB7at29fsbGxURw49nouznGiWkfwxjqpCteCcA1YkkeLrKLtpW9+S/tImrKrMBXWwpQGNr9zah25BlJryTgpjbAh5G1YBG/0VbSDTFVqSXz97Sf+X4MDALDi4hwnzm9Sp4Lo7hFhXBC80VfRDvL4x6e3fD8/n4e6aR3JnDavK5/xkesEbdTuROvIQfHGNFjMSUVbMx41BOslby2ZpHeEhvfv/Ubx+ln/oTj5yfsNFp2Xz7UWImSL/VkrSACA9XKg1K3gyivfCCF+/Vf+u+Lad1xb/PFf/q6BovMe2HuoOPLEs9u+743QQF8I2aDbvJuieSra2FLdFiK0iCq4uEV10MM3n2uQaFXe/jFVXObzrUV4fEAbSAAARsir29Lrx9RaP9x4/87i4nedY6BoVQrUrrnhomO3C4ffy1tCuh7DsqhoY06b15XP+vxnizdd+k4jQq1OVLRRAwPZ4gHRCztyqd3kKAI46pIHaFX716vXP2WQAACoRflNhmW/92cfMEjUoqpKLe1f7znv48W7z/2YQaJLx0bXYJnVoMjmaAtv/cZXjQq1ErTVR+vI5kTAdkfVD+Kdf1qwUdVuMg/fol1fauH30n1vN2BMpSpUCylYe233Q8XR8987/N6rhgsAgJpVvbE0znHiXCek6qK84gjGOfL9Z4sHbjpU+bOonPz1X7lJqAYALJWgDTqkKnyLk9LT9z6+5Xt/sv/DxQfO/A/Dz1MY9/DN5xVX7zjVIK6ZUcFaVetHwRoAAMtQfl2a3mD4yINPb37vk795bfFLH31++PkjD/54+DNh3PrK2z2W96U41wEA6BJBG/TspDQqIn/llo1tv5fm20rSvFushhSohlThuPvenw6r0w4c2OdkEwCA3ii/wXCzs8d/v/X3ImzLw7iLrzinuPG+nQZwRaRANaSWj+l7Ma+5TkAAbzjjI9cZBOgwPTibc7Tqm/FiMU4iyuEJ1ClvzVJF9dvyjapEqxKh6S3Hjh13n/h9xxAAANbNpDmuVb91Q9W8aaN8/dDe4tp3fHHz/FW1GqvMHG3MYVBkc7RF0Ha6sI2amaOtPgayOSODNu/KoosnpiHN45VXT8X3IpRTHTe/xw6/sq3isEpVu0cAAGC06PixsbEx9ndiHq+olMoDIMHc4qYN1QRoIGhjLoNC0EbDBG31MZAtHAjLqiaHhq47+dD9xf5jJ7CjqrCi6uqqE6FcEhVYqxjQRXAW6/bY4ZeHX6dWjse/98rm90cRqLGCJ42bn8/7hpJ4I0Cdz4t8mUb97y3/TlNGjUmdjz/Na4tpHi+WNSzzTUFxwTRUXTSdd/+a5s0mTR6jl7F/92WZ6nweNPWGtnEX8dN6TnOhv8nne9vjOGl907HkyiuvcnGdTvuLn369+KM/uX9bCJdEq8qL33XOtkDuyPefHX5/1VS1cox1PfLEc1taeI4iUIOxr3lcg2VWgyK7vvzWb3zViFA7QVt9zNHWojjhbOsEHOr2K7f8m2MnTn9dfDb7Xn6R5XgAtz2Em7Y9YpXbJoR0s4Z4qfXiNMuUz4M2LjiL5/UX/ub4RenPXl9sGR9g4snmtq8F0cuVjunl1ytNbJdZwq98+aYNUia1UU5BQHl942/yfXPei4Zd3L895xbbZ5j9WDLp3EinD5YtwqO/X/xq8eR391We40T4FrdpQqZZRDXd6J9dOOM6/HhzXSaJyr4ICPNArUr8b/j//s0vH3+OXnbsG584dvuK/QUAYBSJZTMGRUVFW7z7NC5oqGhjnbVVQZKkC6TzXDxzAQhmf17P8rwZdzxY9B3RdVT85MrVG3X8L697Get+vKqKlUVDmXHH4rreBV+1X81631XLOeu6d3H/7sMytf06edSYNP0aoI5K4GWO4zzHxElVcM6R6LNlBPXpOTPr+ZVzHFjaOZNrsMxqUKhoo2Eq2uqjog1Yyglh27xbH7ovnqepwil9dOF1eeIiXNzyC3hxETEuls96ga6O8Guex5n3MdL/jPzCaap0m3ef7OL+vc7Puap90vGmnWNKfjzJq1rTNrEd6OtrmHU7vwIA4A0nGwIAoAsiEClfLIoLr2nOLpajvE1mbYNdFX7FfTYdstXxGLGs5Yun81Zmd3H/XsfnXAQ7VfuKC9XL2/8c9wEAgL4TtLUsnw8EANiufOE1gp22287yhvIF71leyzQRfk37OHWJ5S2v86xzy3V9/16X51y5tVtV0Mjy9sFc7IPCNgAAoC8EbS1ysggA0yuHMnHhX+DWrggl8gq22B7zzsHX5xa+5XWuYx6eLu7fq/6cK283baW7d8zPzVo9CwAAsCzmaGuZSYcBYHrpQnh+sT8+b2J+r2VbJNCouyon3hxUvsi96GM0tb0Wqbizf3dvmRZ5HsS2H/Vau8/7SZfGEQAAgO0EbQBA50XIE9UoqWVf+rhKbd+WvS5VF+YjWFH1s57797KWSStH4wgAANA3Wke2SPsTAJhf1XxKEQ4tMl8WbyjP0xUiaKmjTWJoqoV2ufKmr6+3urh/r9JzblX2EwAAALpH0AYA9Eo5EIogyNxt9Y5vXsUWoco847vM+ZbqCgfzMcg12Xawi/v3qjznyq0vHTe6pbw9VOUBAAB9IWhrWVPv5gaAdRMXYfML53GR1oXzeqRKpjxwm2d826qGKj9OnY8Rr93KwV0b81d1cf/u+3Ouap45x4zlqwrzhWwAAECfCNqacfuoH2hTAwD1iQvnVWEO9UiB2yLhSvnvUzVU3YFbE6Fe3Ef+2q2qleK67d99f86NWv641V0JyWjpOFAe96rtAwAA0HWCNgCg9+LCbJPt/NbduHBilr/Pt1F+ob2u4K1chZc/xrRG/U35vtd9/+77c65qTsJUWZVuOlHUI8YxH9eq53vaHuWKQwAAgD44yRA04uikE3sAWBV5IBEX3qdtq9dUq7CqUGXR+44LxXllUx3LWmcV0DTjXud41zXGdcz91uQYx0X/ecO1Lu7ffVimRS2yTuXneZOPOe9xsyvjOO9YOR8CYI3PmVyDZVaDIuuadtbnP1u86dJ3GhVq9bOPfsqxqSYGshmCNgBYoqhKUhnR73FO1UTli/lNBil1BB7run+v+nMu7Y+xnnmrw77sMwDAcgnamMOgyIK2Mz5yXXH6sRvUSdBWHwPZDEEbAAAAACBoYx6DQtBGwwRt9TFHGwAAAAAAAMxB0AYAAAAA0K6BIWBaqtmg204xBO2LycpnaR+Z5oQIi0w6HmIeibrua5Xk47KMeTYWnVB+kXWO9Y25Rr73vccrf6+8XDH/yoED35lpv63blVdeNdc8MKPWs2odp7n/OrdZbI9R61Uey3nXv61t1tTydUF5HzIvD238f5h230xzZMXNvklb/5Pb/F/J6slfc9V53Er7/LT3Gedn85w3rPJrnjqPO/Nu2/i/tmfPh+Y+r6uD/6dAw6It4MAwMI1fPPWj4k2XvtNAQEfpwdmMo4YAumfUiXceNjZ9Ml11sTNdIKfZbd7nCyXLCOOXta3q2k75c22a51jV45efrwIDAACcS4+Xv54e96be/PX1tG/o7bMRc7TF9UPXZhllUGRztIUzsqo2FW7UIZujzfFoQQavGYI2AAAAAKhR3W/Qa4ugjTkMilLQxnpJwWqToaqgrT4GrxmCNgCgK+4Yc+LmtQwAAOvi0WO3DxoGeiLO1wRtyz1efHfMz2/v8PI+euKW70sDm7RZgrbmDoR086DDarij4p9GV17Q3DHHsWBQ0/PmjjV5Dt8x4oUDb9h14tbEC7cuj/lgBdfJ66Z+vra4o8YxiOfyQbsJC/rgjMe6fJ/8QEP/U+p6Ht1eurjQ5nHdeZ//WcahPcs6FnXhNUUT4z3pfKHO11vp+LxKz7VBT543ALRE0AYAAAAArJrBgj8HAAAAAAAAAAAAAAAAAADoEK0jAQCWazDhawAAAAAAAOi8XcduR6e87Wrwvsu3gzWu46Di/utUvu9BA/dZdGw8Bg0t3yLjeLSFZTrawN8dbelW95g1vWx1Pe6gAAAAAACAmgyK5i9MzxucjVq2XQ0sT11BTBP33eTyDmq670HRraCtyZCl6aCtWOJ91hV4DVo4dgnRAAAAAABYmqarxkY9xrwO1nRfu4r6KmmmWcYmg7ZF73fcWAxmvK9B0Y+grYnt0fTftXmffQnamqzwBAAAAACAkZqqjJr0OLsaut9F/n5Q030WRXXQ1OX7LSruY7DA/Q6KbgdtoRyEHmx5HxS0dXOdAQAAAABgKk2FX20/Tl1hwKjvzxrA7Bpxv4Ni8UBgmuU92tD9zrLd6ljXScs5qGkfWXT/FLTVu61mdbAQtgEAAAAA0LK25jIaFM1fBC8/xsE5xuDghJ9POz67Jqxrk+0Y6wh86rrPQdGfoK1qu7URmAnamjueNdH6FgAAAAAANrVVAdLlx5nm92etdJp0n00HF7MGDZOWZVCsR9A26vcONriPr1PQtuhtGrsm3MegAAAAAACAmqx70DaY8vd3FdOHbdM+ft1tLsf93sGa728w5bIOin4GbfP8vqBtur9tOmgb97w9WmgvCQAAAABAjdq66FyeP2lXR9ZnlmUaFLNVqjUx9otUWQ0WXP95lndQ9Dtoq9p3665S1DqyPbsKgRsAAAAAADVqs61a23O0DWb8/XkeY9T6LXpf04zhPOM+mOL7097XrobWcZF1anIfPDph/QVt9W6rph0shG0AAAAAANSgrbDtYMOPs0g122CB9SiKdkKIg3M+zq5ie0B0sGgnqBoU9Vcy7iqWE7RVPfbRGu5b0LY8g8L8bQAAAAAA1KCqumNXA49TfoyDNdznrmLxNoyLrse8YzbvHGCDGR9nMGJ5Dy54P3WvY9P3V9eyVI2joK3+/bZpg0JFGwAAAAAANaorQBpnV033X3U/B+dczzrGalDDOowyqGF5Dzaw3oMWx7uO+6kzgNo15vkiaFtsf2nDwaL+0B8AAAAAAIZ2FeNDhPzC+WDOxxgUs1dZzfM3Vbp08X+aEKNLc0nNuywHx+xDTW/vJsdR0Dbf+MxzG3e8Gkz4WR2hKAAAAAAAzG1QLH5BvI777mLYsohJc68NOra8u4rFg8q6g5YubPs6Ql9B2/xBWxvHD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2vz/ArB3tzF2Vfeh8LcNSDGNSQKqFKkC58NjjCAh+VAaGjz4UFU3iVtCVZGIBlAUpLSBqpWSOjGe0Pi4Su3kGtoP1U1pI1FVN+SJCqqu4caUXrUzyTgpt6l0EwgogB4pwaqEdAWFkGujC2aeWcfew57j83722q+/n3IyL3jmnFln7bXXWv/1X8v/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ME2KQIqrDvl9/N6ruUzD6jLdbJr7dHp+/6BSNcKQB3v8/oG5K1T4ToR87V1XAv6erSmjetU+B6d99/nWtLvAwBoTEd3dYpH3p2x/t8fs3MZ6zmK+huy79nSmPdp2tc87LFUsw54HmUzaT2a9BHLoPcqhqWIbUBZZVXF19vNqZyXIrXV8/790/x9qwU/Yr3fRb7Waa/jstotfYP860/V79N5v5edKe95RV6H6XXWidhfXyrgPRo1BugU/Jyxxh916evNew1V6T6UR9l3S+wrdCtU56p8bVdx7Fy18bV+HwBAA5U9yBjUAcy7k7+UxA9IFNFRzXsANmtnf6mC9TjW4HSewUoRA5iiBkmxnqdb0CRGN2lHoG21gPZUoC3+PTbvdqSKE6n6BvHrTzepjjzrVmeG96yo67Doe37Z44F569k85d8psO2pQtvZ5EBbd44614RA21Lk96CK95BOhcaXVRlft73fBwBQa52KDLCK6OgVMUiv4+THvJ3+KgTciho8TvL70se4AXMn8t+f98C4G/EaLTMg2a3gtd6NVE+TirR10/x9Am35vJ9VzVjQNyi2/nQq9n7m2XetcqAtZn95qaDrIWYdq1rAp6p9vXmvoaoG2pZyeP66B9qKeA+qeP+oQr+jquPrtvb7AABqq5NUY/XzUlJeMCL2BEhRA4B5tosa95o7yWSr/MpQ1FZanTn/7qUkXpCyW/LEU8zfnWdblHc51THQVpW2rhvxfa5q2161SaQqZiTrG8z28+k9eprJ6rLk8To6c9TnMrf4W410TRT9HnUn6BMuRagXkzxvrHFRFfp6edThqk2mT9pmdSvaFsW+B3UacG3Per0tlVjuRY2v9fsAABqmKh2wsrPmYgYMYg1A8hyALU35mjtJ+ZN3RZXNqLrTyen3LOX8/sUoh07k5yj7+q/aALp/oqOb49+6VIG2bt6/r4z3pa6BtjqvVNY3mO/nu0n1stFjtL1LFb0OOzmXeaeg1z/tc3RzqF95BrWa2tfLow7XIbhU1ILPqpRFEdsjl3ltV+EeX9YYUr8PAKBFilgVO4nugNdQ1mTaUoTnyPP9iTUx1p3xNS+VNDgusmxiDFjyHtSVMUmc93see8DbSQTaYgdH5/n5mNdr2e1kXj+fV72vC32DuD9flVX28/78UkXah2n6K52Syi728+S5pd08bVw3x3agSn29POpBFe4HnYa0RbFeR6dh1/akv7db0JiyyDFkGXWszv0+AIBaq/I2QrGCgN1k/MRdtwLlGmOV7rTlUvbgqyplU2TgKtZANe/Xm/cgrhv59w+7ztsUaItdpt05f74O97Z560w3Kf6eW/a20PoG+dXLGPeLKqy0n+dnlyrUPsS+39dhMn6ev3We51xK4gSiq9qHrHOgrZNU5+zIblK9xaZFb2dbZl0e9Ls6kcuj7DGkfh8AQINVMZutE/n1dQvo1M/7uzpJ8ZNg8w42i+rUF102naTYc4GWcvg9RdXpOv3+ZMh7mGegqOqBtmETDHmVaTeHelv1e9u87WQ3KX/CpS70DeK+l0VPNubxd8S4X9ZlK6+iJ07nKaNZr5syr4+69PXy+FvLvidUaUu7bgVeRxuu7Uley9KI15jXtVjG+LpO91gAABrQERv1GmJs6TBsUJXnBHRVV9XGHGwW9ZrLHiDFDqbkOXkfazDcGXLN5PX7uxEG9KuRyqhugba867RAW7E/36YJF32D+O/lUlLOmW15BGGWanpNzPJ3LNXkPRr1892KXx916OvF+lvLrP9l35O6iUBbWa931Biim9Qnu7SK15tAGwBARTr3Resk41es5f0aRw2qqnBuU1mD0HkHm90CXndTB0jzDlqHvcb+92TWybmlCX9/J6cyiFH+sTJj6hhoG/Tf8sgM6eb4vlf1us27nSzjPt9Nqk/foLh6XYf7apWygfKu2+PunZ2knhO1s7xnVQq0Vb0trmOgrZtULwDQTaoXaFtt4LU97vcsTfA8nZqVc5nXm60jAQBa0rmfpfOZd2dx3KCq7PM/yjqzII/BZtGBtthls1TQ9bGUY51ZivCejLr+8rg2O8nkq1qXcijfmBMOMa/Jbs6vLY/rSaCt+Ha2bvd5fYPqtzdFZ7VN83fEeG1lXw/T3PPreI7eoOtptcLXR136erHGGWXVqaWkfN3EGW1lvN5JdsTIu1zKGl/X9UxQAABy6ogVNfDpJJNPkuXZWZxkUDVvZzyvMzjKXGlatcFEFVbddys6EBv1GrtzXt/jBsN5vCexn2Oa8qlSne8mcQNtnchlO+3P12FiY9760k3Kz1au+qSLvkH59boqE72x+qdVuBYmCbqUNTGcRxnNUqfKuj7q0teL0Wcs8z5UBd2KvKYi79FVCLQVvdCgzD5QVa43wTYAgBI791XbOijPQfAkg6pOSYPYMidV8hhsFhlo61Ssjpb59007OTzr6+pGKqNxv6M7x/U/rl53krjBrDyvyRivbSly/Zi37lbt2p23newm1ZjoKeMeo29Q7QzaqgXaYi4Cq8rk46i+d9lbf9Ut0DZPedWlrxerrMqoT1XIZivznjzpPbrbkGt71jLPKwu0zosW2tDvAwBolKURnbGYA6FpnqeTY0d10g7+PAOJon+uCoPNbtKcScAynnPWwfUk79tSxN8de2vKPK+pbg5tUZF1pJsUEwRcjVy+k/58Ha7dvNvJonRG3OertspZ36Cc9qZKWT2x+6JVqv+D/talpPygRN51tRvxOedtB+rQ18vzNVehP92pyP2mW+G2IFZ5lXFtz/P8VTgftY73mzr1+wAAGmdpTGesCpMceQ06phlULeX0Wmd5XXULtMWcpCujbIp+ztXIdW3e392NOEkxyc/PEizsJvG3pmlCoC2Zo80XaJu/XZn3kdekSxUmXvQNymtvqrJ1WRELvlZLvA7rcl2WUVdn+ZlOkm92TVX7ejH7LUXU/6pO8neTat8DYwTcyrwPdWf4e+ZdeFD2+LrM+00d+n0AEM1mRUCJrjvzGNdRizHhsTzFa+zveBdRLkkJz1s3nSEDGyZ3IPLvWJ7gPRv137sjBrDzvO/dGa/F/RP8zP4Z2pm22jTg/e8olkZZHvA+96vSxIu+Qf3uQfNaHVAHrmvBdbk8RdtcB0sFPs9SzcrrQAKjr/flMXW+zIzAea/t/TPc56+bcvxCfft9AJArgTaq0hkb1ent5NDBXxrTgR71+pISOtsmoEfrDHhPTSSUdw1POlBdmuI6XZ7iNeyf8jXvn7PuTfrfRrUz6utsdYR62jTBfbeM7er0DdptdYI2qS1t77A6VgdLA66DvP+O7pCxyCaXEQ1pDzZNcJ2t1uza7uTY99Y/bUa/DwCiOlcRULEB/6AOdbaDu5zMNgnSmeO1hU75/r7XsamgMlkq4Xmrblgd6SqaQvSX8/IM1+LyFG1CFQaKqxNeh0tzlEu3pXV4+cyj0zfw1tbFc6DE93rTmXq+f0T7UOT7r2/QbssD6kBR9a8Kiy367291tDrkfc2zz7N/RPlR3/rP4DrdSUYHP4pqI/O4tpfmGCv2t48d11sj+n0AAK3UTfI7u23cWXBFnIvRnfHnpzmTpYxzJvJ+n2d9H2Moo2y6BT/nLM+3lMQ5A6XIszemPeNrlmtw2texNOPrr/MZbaN+bjXH92/e96ns96WblHP/ia2TlHuGh75B+e1NEWejjfs7lgqqf1U9o6ZKr2vS19LJcYwwS/9k3nKqQ18vZr9rtYV1uw735Enrfsz3P89re1wfY5ZHd47nbmu7XqV+HwBA6w2bAOnkNEgoakJtnkHVpM+d1wR3mYPNIiY2TQwMf65upNc3bf0t8prKa8Acq1yKriPdpJxAWzLFpIpAW7E/X9Z9IPZ2QvoG5bc3qzlcz3n8HZ0C+hcCbfGvyaWIf3/e9aPqfb3Y9/cy6lOnItdc1e/Jk/SB81hMVfS1XfQ9XqCtev0+AIjOGW1U3XXJ4C3kJu2IdRtQBpvm+PtnHVDVpW4Uvc1Ep+HX2/KU//7AFO9V/wBw3vrcnfFa7xZQLrY/yaet6yTOn2qD7pBrphP5OfUNqlkXyrr3DeprWmFfr+vhuoKvt7rWj+WW1pH9LpOZ68umEsdFsa/tou5T+rPl9vsAAMiYZpuk/kFwXiu6lub4fd0k/y1bOjn9rWVu3dBN4q9onEcZZVOVFf6T/Exez1XkCulZ389OMvnWY7O2KUkJ7dq4a7JbwHsyaTkPeo7unPW+7OupiPtHN6nH6vlOge2fvkH59XopqWaG+ry7KJTRbjfldcXaxi3Pvz+vfmHV+3p5/54y6lm3otddXe7Jedb/oq/tPN/3To5/cxvb9ar0+wAAmHNQ2q3AgDzPQdW4jn7dBsDD3qPso4r1LraiJh9nmYCYpx4Pe76lpLxAW15nucw6ITtrG9XkQNsk14BAW7E/X2Z7G+P16htUo14XPbk2zd8RI9gm0DZbnUgfnQr9/XksAqtyXy9GXalKwKEKY4s63ZPzqk9FX9t517dZ7wcCbdXo9wEAkMNgKUanbdbBdV6DqlED8zwHwGWtNjUAKG6AVNT5bON+fp6JzHkH+9056+tSDnV4lr9hKYk3cbRawnsy7XUn0Na8dnbYa43xevUNqldeVbyv5p1lIdBWzdcyy3N2kmLPhyu6rxfj9ZZVz5YqeO3V6Z4co+9dx/O1u0m9strqFLjqJgJtADSIM9poqv6B5IGcfu+gM4SKFOsMkSadPZG3KpTNauTrY9j38nZgzN+1POfv60z5d3fnLLfwfPsjtDPjfLvv610Rn2u5QtedQ9LRNyi2b1DU/ayK51oOek37tUMkg8/06+RQN5rS16sSZy8S61qa5D5vfA0AQGXNs+1PzNcxycC6m8TdwiKPFZuDfkfswUA3qccKtjLKJsYZMcN+d3eGn+vm9Nzz/L5OUnyW69KIvyF2u1ZEG1el7JfOkOtARlsz29lB11e3Ju9Rk/sGeZZZrPPPimxrq5y9lNT8ddUt86ObQ92oYl9vkr+1W6N61kmqtT1dne7Jk5Rlld7/paS4rdVn3YWirll9de33AQAwZ6exk8w/IZJ3BzbvQdWwQWPek/6xO+h1GmwWXTaxnmvW39v/XnVyGlAVeWZIzG0NuwW1JcN+Lo+B6VJSvcnkpTHtXHfO11iHiY1528k6t7N50jcoL9DWTfILWJVRt/K4bwm0VfO1xFiktjTH81d1e9aqnvU4bxvUqcBrqfNYvFux97/orac7c1yPdS6Htr5WAIDGmGYQW8UzD2IMqsZNQOc5OI9VlnUbbBZZNkkSf6KkrAyqPCdbqxJoy+samHTSopPEP+y9KgPmmIGDOkwWzNtO1qWdjd2u6hsUP0HeHfE6OiXXr7zKtUr1r6rXRZVfS6xM9zKDbXn/vqplxsZoG4tsj+o29smjHhTx/i8V8J52k3yzo+t0Fm0d+30AAPTpTNkJ6yTFrJbuTNkxjDWoitVpHzdR14n0+us60Iw5sMvrOeb9PVVaGT3L7+q/Brs5Pu9SSeWRZ/3LK/i5WvG2rpPE26Im1t8+71ZIse4/dZps0TcoboK8m8TJuK/C9TlPsE2grZqvJeYCnHmDbWX09WK1zVWpZ50k/yz5Jt6TqzyGKLuOxciObuP4WpANgEbapAiooDAA2T9jvV0tsI73P9eBEQO0mK9rNeL1PUmnd3nt8e1k9i3c6tomxS6b7KTA0hzv8dKQgdt1Z15f3d+r/vZi2HXYXw6bKlyXNs1ZD5fPvL/JHPVjUwl/S8zrYNr6UqW/fd7fO+heNa/lKduPQe/n/mT4pNJ1c/5+fYP8+gbj6s/+KX5XntdbWXVg1jYzxnXYrdm1UcXXkudzznM/rkpfb9w4bNa2uWr1f9JJ/RhtVl3GPqPqwTT9zCL+5v76H/NeM+ha2xSh/uU5vq7C/abofh8AQCuszvkY14ErcmXUNM9X5Er9vJ+jE/E9q/tKtphlM+210808xv3bzpx/51KF3oPuhK+tynUt74yTUXWjm8TNNolZznmck9RN6pfRFrt+zPLolnSfj32v1jeIU3+6SfnyLOtZyjbGdVjldqsuryX2Fsx5ZLYV0deLXd/qUv+LeP6qnlc36aNTwb+56DLN4/mKHF/Hvt6q1u8DAGiNmJ36bskD9DLPjVtKigmELCUCbUWVTV7PEWO7rG7F25W61bWYW5oVPRle9GTKtK+5mwi0VTXQFqtd0TeYr29Q5+BazLLuTNlPFWir5mupYpmW0dcrum9Qlfo/7D4h0FbeecrztsXdGrYbscfXVQ20Va2fAABQO0V0vpYKHLh0J3yuovamLzLTqDvhwKAuEzxVK5siB2TT/l1VbVfGtRmdKa7ZMiY9lnIYdM5SN7oR3ovYbV13zrIWaIsXaOtWdJJF3yBOv6175tGpWf8zD51k9jPaBNqq8VpitttLObVZRdSJ2Av2qh5oG9ZXbGKgbZr3Yymntr2Iv7no/n2Mc7ljja9jX29V7fcBAADkMiAzkGFU3VA/AEBfDwAAAAAAAAAAAAAAAAAAAAAAAAAAAAAAAAAAAAAAAAAAAAAAAAAAAAAAAAAAAAAAAAAAAAAAAAAAoLE2KQIAAKBCVkf8twN9X3cVF5CTztpjSTEU7sAUbfq0bb57BABQCIE2YJrByf4c25thg55da49vGxQBQGv6GYP6Fwf6+h4HZvjdoU/ROfP58pn+xSR9EYrtX5Zp+cyD8t7P/YqPFjlQkfavk7k/TnstDrqf5mX/BOVXp3sMAC0i0AakHdEyB7nZznqbBtvh776uIq9l0GDLYAWa3/b3t0nLiqXS79Ego+6bB6b8XbO8njzqTfi9u8bch9rmQKTfK6hRj/exiv2uJdcoQK7MyQJo1CE3nWT2lVRNGXB3Syx7W6MA87Rf8+oq0onLIK97YwjuL5fwt02yQrlbg/dHkAIAgDyYkwXQqJODTvJmgMmkTbOlE9PLZx7dzH/z3gPUS2jHv93g9jv9+/q/13HvAv3ZPt0pf0d3QBtyYMKfMY5q1n3mQDJ80ceweuW9Bup0jxzVBqYLns3JQrlCnyOPXTXSMXTRO3QcmLFPTiQa9XhWFQGRBqaT7ofeVRcBmLGT7t4Bzb/eqzYwz74WQZVmjmOuK7g+7RrwnIPqvK1roT33vSrc/9J+tjlZZukntbmPtGmOPmPoh3xbGY5sJ7uKYT7nKgKoXMdvkoZt2AAxG4TrnLmRbMp83XFTAWiN7GCiO8PPdhQhtOJ6j0n/k1RRQbbumLrWzfm51O344+Npxsjei/bUi6Ludel9bNq6lb0vB7uS6pzPTr1YADm6LAYdjdBJBu/I4h5BVFZPaAgp0eLi4lnf27fvze8dOnSw9/HgwYMb/s3CwkLvMehnBllZWUmOHVvpfQwP6qf/PR9mXF0Idaq/PgH1bQ/GXfPzCPeL3bs/rMBpRf9rlLLvm0Vd85NK+6dVKBvq45VXfl5o3Zy0b5zX87oW6tF+ld1mzqvJ9SytK02tJ1u3vjU7/yqjjWm0en75/Btv2PD1ljNfv/bU08nrT/04OfHgkdaWxaBymcQLN9026Nsy2nKgUdcQktPAYdbBQ+h4C4DV27iAaVWYNIf63FNGtSHp4okw2RL+/dGjj8SeGGh9mx6YRK3mexTzfltk3Q9/086dky2qidE/CG1K+nnd+qTTBE5nrS/ZdpfZFRFsi32dqAOD+y5tDaIx2b1lWD+qfz4l+28mbduLvCb7X9M09V6gjTn06st5l1+29thR2cBS+vqyxgV/Tg75W0IQrf93ZYUyCEGn9Pf3/57w/fC9KpRVf7mcO6CcTk74OkO5vPbUj6d+/gl/RqAtBxr1yA0h5Xb48+yMhU5VngOIUZM34bULvBXbSS5rcmucvFZAZutu0wJuowZhk17rs2aXTjMIrNIgkenuHYPa/mmuo3lWc0+7GCPPe9UsK/Snef6ysmJmLaN5gy6TTM6EOtXW+39RwbMi3/NB7UBR2TVVvbfMM0lZdn/MfTq/ayH2ApF5TdtXztbrMif9Jx3P5JlhJcBGkffdQeOuqozjh9170wUGAm3MoVdfsoElmNeArDaBthxo1CM3hFmDVvCN6uTG7qRXbcV2XbKCJh2spOU4qpzzXL08aDJ20HM3ZZIg1kTNqPeyjImIcXWj/++OMSkYc/Ay60B/VOAhj0zTqutfIVq2tkyyhHJP29r+upZHGeQ9kTsuoJS9/mJlsZTVjgwLis+aeZ79fUW1MVWc2C8ic6jo/to0r3VQ2zuobsTqk1S1D5fWi6ptazlqjDUqsyrGtTfJtROrHZ51QVAR9S3vhYwx6lI6Zpu2zZimjytYBc0UxuYCbeSgV18u+OLekVleMA2Btjg06pEbwqwqb5WRnZwfNxgzECCPQWuqqplk4153k6+D7N/qeod411n/5J3rDUb3UYuSBsuqnuledOBtUFBkkoUfsV/nsIVJVcxymEbd7wmz1FXbEAJN68MItJGDXn256Jv3KQlyM2BrTYG2HGjUIzeEWXXekx4AAMqQDeZMMmHf5AD2uKBNHXYusMAAgDYQaCMnAm3kbkCgTXuUA4UYuSHMEmgDAAAAgGabINAmg4RJCLSRO4G2ODYrgmLMujc+AAAAAAAA1STQBgAAAAAAADMQaAMAAAAAyMnCwoJCAGgRgTYAAAAAgJwItJGnkxvP04K5bLnxBoUQgUAbAAAAAAAAzECgDQAAAAAAAGYg0AYAAAAAkJN9+xYVAvPqKAKoD4E2AAAAAACojo4igPoQaIujqwgAAAAAgDO6ioBZnHjwiEIgNyfVpygE2gAAAAAAAGAGAm0AAAAAAHHtVwQAzSTQBgAAAAAAADMQaCvIysqKQgAAAAAAAGgQgbaCCLQBAAAAAAA0i0AbAAAAAAAAzECgDQAAAAAAAGYg0AYAAAAAAAAzEGgDAAAAAACAGQi0AQAAAAAANNyJB48ohAgE2gAAAAAAoKJOCo5ApQm0AQAAAAAUZ1kRAGU4/8YbFEIEAm1x7FcEAAAAAMAAy4oAoDkE2gAAAAAAAGAGAm0AAAAAAFBRW2z3h7pUaQJtAAAAAAAAMAOBtgIdOnRQIQAAAAAAADSEQFuBDh4UaAMAAAAAAGgKgTYAAAAAAACYwbmKAKi7lZWVZGFhYcP3wlataRbp4uLihv+2c+fCWf8eAACg6mOcIIxz+sc4wb59iwoOAKAEAm1AZWUHksErr/x84L8LA9BsYG3QIPXo0UcGfv/YsZUNz5EKA1cDVQAAIMYYJx2DjBrjhPHK7t0fHvjfw8+GMc6gBYT94yjjHKik7pkHAA2wSRFEsTrsPwzrREOTB5LZQNmgTLMwgAyPcQYNCsPvm/TnR/3ecWTBAQAAqa1b3zpwjDPse8OEMUb/osBRgbK8xzmCblBIe5HOv2bnCw8kAm2MFurH/vSLi755nxIhNy/cdFv2SzGiHMhoK9ig7R+gCdKAVxiohSyxdFCYre/pYDQ16cBx0OBz48Dw4FyBtmErPQ08AQCg3cIYZtiCwUFjnGHfG2TYQtwwBplnfDNsnGOMAwAQh2hlHEMz2mzTQFMMyyTLbl8y6QCz384rL0quee+Fvc/33rJ97L//ytefPet7w37unIs/2vv4tss/OdNrcw0DAECzxzn9Aarswr9Zxzi933PHXac/3v6Fsf925S//9OyfH/Jzl7xlNdn2ltOff/ji82ca4wTGORCHjDZmFOqHjDaikNGWP4UYh0AbjRLOBQiDy1B3Rw0sh63IfOP4A72A3G/+3pudgr23ng6ETRJIK7WRfNsVyZf/y3/rfR6CdIOy30LZhMe4DL10AJtuQ5meuTDsbAUAACCOdHvGNHts2Flow/rqx17a3PuYDWxtu+ra5JK1xySBtNI98Z1k5dhKsvD2N4aOY9Lxy6TjnHSuI4wZzX3AmwTamNGG+WWBNvIk0JY/hVhAQ5jljDbqNOic9OyzO3//t5J9v39Dcur4A60rqzRDLmTVzXKGQtomGIwCAEA8YVwTtrgPJu23P3L8RPLTV5PkuVfbNXWSZsit/OWXpiqvVDquSbMDzYPQdgJtzEigjWgE2vKnEAtoCLN0MCnbsC0fJ/Xf/+q25APver4XWOpt8XjlhQp1gBCA+42b9iTHHn9h5L/rbxNCwE2GGwAATD/OmWXhWxC2dLz5M4vJoY9/qD4ZaSUIAbj7/3xtPPnVL40uz74zttNswWHnbkPTCbQxI4E2ohFoy59CLKAhzBJoowxhYJMG1sLgZti2KMM8fPhqAbUchODkV/7rs0MHo/3BTxluAAAwWDawFvrN0wbZQnBNQG1+4Sy5YYG3QWOcwLwIbSPQxowE2ohGoC1/CrGAhlCHkjJkg2vpisLs90YJmWrhDDXBtbi++/iLvYy3YcG37ADV6k8AANquP2st7SNPupBQcK0Yo4JvWXbyoC0E2pjR0tqjk34h0EaeBNrypxDjEGijEgPQbEbUuK1UQmBt7y3bFV7JvveTd/Yy34YFRA1GAQBoo9A/TgNq2XF12Hp9mG1XXZvcfN+jCq9kC29f7Z33Nmw8aicPmk6gjTms1xmBNvIk0JY/hRi5Eewn0EZRxgXWZK3Vw7nv7iZf/i//7az3UsANAIC2CcG29MzpYWStVV8aeOs/O9xOHjSVQBtzWK8zF3xxb3Le5TuUCLkQaMufQozcCPYTaCPPQWa6ojOsAAzGnUsga63ezrn4o8l3f/LODVvjCLgBANAk6Xb3oY8bHuPGOLLW6u2St6z2Am+f/u0PnXX0ATTF1q1vTYNqAm1Ma73OnH/jDcmWtQfkQaAtfwoxciPYz6Q4eQ08J/Xw4atlrTWx8X7bFcm/vPhr60G3/rYlfN/gFACAOhi3G0c/WWvNld1msn9LyVBPdu5cMKdC7Qi0MQeBNqIQaMvfuYqgWMeOregUMmvHbMPXIYgS6lP/gDRsCfnQ4fcrsKb3tF5+Mrn6nCeTFx/dfSbodrqOpNmNoZ1J64wAPwAAVdQfYEsDK4POXbvlvkeTS666VqE13MpLm5Lkd/44WVx7hKDb7t0f3DCWCXVm9+4V57oBAJUi0AYV1z/ITLcffeP4A2sDjNODUsG1dtsYdHstOfzQeRsmLEJ2m+1XAACoiv5dOtKgyXOvbkp27z20/n3BtXYLQbeFr/5j7/Ob3/nGhu0lw3gnPBzPAQBUgUAbVNCwrVN+9u//mrz2vY+tfx0CK5AVgm57diVrj929M92+8vVne3UpDEhD0FZ2GwAAZRmUqRZc8sm7kkM/eXPXosUnTiosNrj/+c29oFsYyew8vry+hX6oUxYVUlP7E1tHAiU4+eARhRCB/TfjWB31H624YtqBZ0pgjVmd++5ucsEv/cpZ3xd4AwAglrDYa9B291my1phV9jy3LNtKUjWZM9rCY3/mP5mXZRxntJG7EGg7sTHYpi3KwWZFAJXodI0Msu29dbsgG3N5/UfdXh36j8c+t36OWxBWgoa6l926JwhZlQAAMKvQzwyPUUG2kLkmyMas1s9zW6tH9/79P6x/P9S5MMbpH9OEMU//uAcAIA8CbVCS0OmfNMC295btCoxcnN5a8ge9ehW2Ik2lAbfwMdTN9BD6cVmWAACQSrcrH7SQKysERmwPSZ6e276rV6ceOX5ifWFhNuAWxjkhuzId90AR1DWA9pAWGIetI5mro/Xw4auTa668UGFRiHCW22/+3n0DJ0NsuwIAwDgheDEuU2jhjruShdu/oLAoTPYst37mZShCmP8Jdc3WkczB1pHkztaRcchogwIHn6OCbDuvvKiXZRQegmwU6dTxB5Ijd23t1b3stpJBugp02AAVAID2SjPYRgXZwhlsIdNIkI2iHbu406t7T/7v/3PWf5sk8xIAYFICbQXrn8SmHUKQ4ujRRwb+t3R7yIcOv19BUbp0W8lvffOeDd9PJ1EE3AAASMc4wcLCwuCx75ntIZ3BRtnuf37z+raS/fV12JnVEElXEQA0k0AbRBb2g0+DFFnOX6PKfvUd/3TWOW7BpOduAADQXKEfGAIW/VtGbrvqWuevUd16+9KmZOGr/5jc++zwgJsztYioowgAmsv+m3EMPaPNPuDtEjrpIZMtmwXk/DXq6Nx3d5MLfulXzvp+GKAOy9YEAKB5QmAtXUy43id0/ho1dMlbVpPn/uZLve3y+5m7IQ99Z7QF3WTjnKF5WcZxRhu5c0ZbHDLaIGKHKmQEhSCb89eou9d/1B2Z4QYAQPOFsc2xlzYnz716ej7G+WvUWa8e/84f9zLc+o/5CGOcEFCGeTg+BqA9BNogwuBz+d5f72WufffxF52/RqMMC7gZiAIANFdYXPXuX9vd23Zv5dhKcvOZAJvz12iCYQG3kOlmUSEAMAmBNphygDmso53+tyN3be1lraUPaKJBATcDUQCAeuo/ay0r9O++8fzmXnAtkL1GU2UDbtkz3JxPDZSkqwigPgTaYAJpEC0MQMP+2v2ZO+H7p5480As8QJukAbfsOW2y2wAA6iH028Jj377F5NixlQ3BhPD57r1flrlG64SAW8jefOT4mwG3MOa3qJBphbYVgHZw0F0cq8P+gwN16zn4DMIWEqGTlB5mG7xx/IHk1NoDOO2xU3/QG4Rq8wAAqiubwRb6a2GMExZOhaBCCDLc/7w1uZC6+Z1vJFf84i+sf53ODcCk1trYA2c+7SYb5wzNyzJKqC/70y/Ov/GGZMvaA+Z18sEjyYm1h7YoX3rPMER2m8gw+Awd6TSjbfVnTyWvfe9jgmzQ5+pz/iL5j8c+t77yM80EBQCgGtJt8EJgLd2tI3wM/bdDPzlHkA36hGsiZHamu3jYMh8A6KcHDQOEwEB4pIPPVPg6BNjCdnnAYKsvP9k7qzA9vy0NWjvXAACgXKFPFgJqaWAtCAsKQyAhBNmA4Y5d3Omd3xYy2tLryaJCACAQaIMBg88gO/gMXn/ygFVrMIX+89ucawAAUI504VMY42TP1g3bRIZz2A59/EMKCSYQrpnkd/64d35b9tqyqBAA2k2gDfoGn+nnaUc5bBO5fO+vJ++4+nCy88qLFBRMadB2kmGLIgAA4stm3WQXPYUMtnDu1MpXv5TcfN+jCgqmmT94adOG7SQtKmSMcM5WVzEANJdAGyRnb/kQtoIIQYF0m8hrrrywl5nz0OH3KyyYQf92ks41AACIKyxsyva3whgnZLRlt4kMgYLwAGaTbidpUSFTOKAIAJpHoA2Dz8zgM6xGCwPQN15+qhdkA/KVbifpXAMAgHhCHyssbApCACDNugkBtt7Wd0BuwjW18NV/TJ783/+n97VFhUAMJx48ohCgwgTaMPjMCBP+4Xuf/8j/TT7yuf+pkCCSPbt+kLz81N/0PneuAQBAfmOc/gn+0McK45zn/p9dyf23fVAhQSQhWzRkiGaz2ywqBIB2EGijlYZt5RDOYEvPYbNNJMR16vgDG7LbnGsAABDHLfc9mvz031acxQYFyGa3WVQIAO0g0EYr9WeyBXtv3d77KMAGxcpmtwXONQAAmN6gifxtV13b+3jJ2seF27+gkKAg/dltFhUCQLMJtMEZe2/ZLsgGJUmz29KBaJgoEmwDAJjcoC3qQoAtTPYD5QjZbff+/T+sf22Mw5quIgBoHoE2WiHdrmHQKrKwVWSY4AfKd+Surcm3vnlP75odlHkKAMCb0jPZBmXK9LJpZLFB6Z7bviu599kTvc/DGEewDZjQsiKA+hBooxWOHVtJXnnl58nRo49s+P7Dh6+WxQYV86vv+Kf14LcDxAEABgsLk8JZt2Gck555G2yTxQaV89yrm9a3kgzBNttIAhNYVgRQH5sUQRSrw/5DGARR3kA0O2Eviw2q74YvvbJ+3oj2EwDgbNkJ+1vue7S3XSRQXc99/zvJ12/7YO/zECTft29RobSjnc7OwabzhuZlGWd9jvn8G29Itqw9YF4nHzySnFh7ZGiLciCjjVYIAbY0yGarSKiPsJVkyDxNByey2wAATku3x0+FbBlBNqi+7NmJstuAEbqKAOpDoI3GCxPzaUaMrSKhfq658sJecDys9uyfUAIAaKPsbh22ioR6CtftzZ89fY5iGOM4uw0A6kugrWA6TvFls14+fM229SBbmKgPE/ZAPe3Z9YPe9pHhEa5r7SkA0BbpYqPwMRtkC1tF3rz2AOpp2yfvSu599kRvjBO2kLSoEADqSaCNRkk7pWHwGYJsxx5/wVaR0CCvfe9jyRvHH+gdIi67DQBog+w2+NnPbRUJzfDcq5uSQz85p/f50aOPrAfVgdbbpQigPgTaaIRBE+4hyGarSGieU8cfSF5/8kDv87CdpIEoANBUw/o5toqE5gnBtrCgMDyyQXWgtTrZL7bceIMSgQoTaKMRg89BHVBbRUJzrb78ZHLkrq3rE08GogBAkwzL3HceGzRbCLbd/JkvjGwHAIDqEWij1oZ1Om0VCe0Qgm1he1gDUQCgSWOcQQuInMcG7fDc9l296z3bJtjBAwCqTaCN2hrU0XQeG7RP2B42DbYZiAIATeQ8NmiXS/qyV+3gAQDVJtBGbfV3MsNEu/PYoJ3CtR/OZDQQBQDqLCwYCuczZdkqEtore/3bwQPa7eSDRxQCVJhAWxzXKYL4sgPQMMEuyAbtFs5kzGa0GogCAHXzyis/X8/Mdx4bEPS3A3bwACBHBxRBPgTa4lhWBHGFTJW0Yxkm1sMEO0DaJhiIAgB1lC4SCkE257EBqRBs25bZPtYOHgBQLQJt1MahQwfXDwbPBtkA+oW2IZv1GtqN0IYAAFRNGOM89+qm9SDbLfc9KsgGnCW0C/f+/T+sf20HD2iXE7aOhEoTaKM2g8+DBw/2zmETZAMmceSurcni4uL616ENseoTAKiKdCFhmDi/4hd/ofe9EGS7JJO1ApD13PZdyb3PntjwPcE2aKSuIoB6EWgrWJjoZXLZFVohyHbs8Rd6nwuyAZPYs+sHybe+ec/ANgUAoCzpQsKFO+5KPv3bH+p9L2wNJ8gGjBMyYAcF22yXDwDlEWij0oPPbPZJCLKFYJsgGzCNX33HPyU/+/d/Pat9AQAoWv+in5Wvfqn3MQTZACYVgm397Ybt8gGgPAJtVNKg7d1CkO2hw+9XOMDUXv9Rd2CwzapPAKDscY4gGzCr0H5kz6a2XT40xn5FQCxbbrxBIUQg0EblhInv/snvhw9fLcgGzCUbbHvllZ/3PoZBqGAbAFCEQRn1gmzAvBa++o+9YFt4HD36iO3yAZiGoG5OBNqonP7VVyHIds2VFyoYYG4h2PYfj32u9/ni4uJ6myPYBgDEMmjSe9tV1wqyAbkJwbbex0x2m2AbABRHoI3KCHuJ93cEBdmAvK2+/GTy+pMHkn37FtcHoiHYZosVACBvg85MCkG2m+97VOEAuUqDbSGrLSXYBgDF2KQIolkd9h/SLctIRnb+Xnx0t4IB4t0A33ZFcu4V+ze0P+l2KwAA80oX8WQz5wXZgNj2vetUr93JLiQ0D1WuM2PO7BxsOmdoXpZhzppXPu/yy5ILvvh5JUMuXrjptuyX2qIcyGijEh2O7PYGgSAbEL3XeiazLTvo7B+QAgDMIvQpQva8IBtQtEM/OeesBYQy26D+zrt8h0KAChNoo1RhQjs9rHfvrdt73xNkA4oi2AYAxBAmuUN/IgTXAkE2oEhpsM2ZbQBQjHMVAWUKQbbQ2QvBtQs/eFSQDShcCLat/uypXrAtHXymwTbbSAIAswh9ihBc++n3v5Pcct+jySVnAm4ARQnBtnTOJds22UYSAPIno43SB6APH75akA0o1es/6vaCbYuLixu+n93uCQBgEmkm28LtXxBkA0oVgm3ZwFoY78hsA4D8CbRRmjTIds2VFwqyAaULwbY7f/+31r9Os9oE2wCASYV+w3OvblrfJlKQDShbCLalDh48eFaWG1BJBwZ98+SDR5QMc1OP4hBooxRh8joNsgFURQi27bzyovWv0/NVAAAmHecIsgFVc++zJza0U8Y5peoqAiawrAiI5cTGQNsBJZIPgTYKF1Z5hkcIsn338RcVCFApDx1+//qh4aGtCis+Dx06qGAAgJFChsjiEyeT577/HYUBVErItL3lzCKAdJyTjnmASlpWBFAv5yoCipZmszmXDaiqI3dtTc77wOmzDBwYDgBMMsYJ7r/tg+sZbQBVErJsHzl+Itn59jdsHQnQYuffeEM2q22XEsmHjDYKlXbmrv/cY4JsQKW99r2P9T6GIJuBKAAwTLpjR2C7SKDS7dVLm3rZbWGME85roxQmtYEq6SiCfAi0UZhvf+MP1z8PGW0AVZcNtgEADJI952jh9i8oEKDS7n9+83qwjVJ0FAGz2nLjDQoBKkqgjUKs/uyp5Dd/777e5zuvvKh3PhtAHaTBNgCAfrv3fnn983A+G0AdhGAbhesqAtQXqkDANg53Vgrx+o9O3x/23ro9eejw+xUIUK827MkDvY/ptlDpRwCq7+GHH04+9anf7X0MD8jLoZ+ck6x89UvJtquuFWQDatmGBWlWru3yo9uvCFBfoLnOVQTEEiaiDx06uD4h7Uw2oK5WX36yl5kbBqG2WKEMITjw9NPPrD2eTnbs2JHs2fNHCgUmdP311/cewd1335M89NDvbvjvH/nIm/8dJpGdjF644y7bRQK1FYJtCwsLvXmbMM4J452jRx9RMFBBspCg2jYpgmhWh/2HtkzS9q+GEmgD6u6xU3+w4RwWQTdiCEG1hx46O+tmz549yY4dlyogyEnIchsmBLTD9SYAR7/QD8hmtstkA+rukresJp/efn6yuLjY+zq0cYJt+RqRLWhelmHOmle+6Jv3KRVy88JNt2mLcqYQC2wQU22YmA2ZbAcPHlz/WpANaArBNvKSzVIbRnAN4gvX4d133z3Rvw3Zb5deusN12WLZydJb7ns0ueSqaxUKUHs3v/ON5Ipf/IX1r0OWm2BbnHtHH/OyDCPQRlQCbflTiAU2iKk2TMpmOxGCbEDTnPeBv9vQzoVBaBiMwiBhEv+ZZ54emKU2iG3soDzDMkpHkf3WHiHLI11sY8tIoGlCsO3+P//T9UXTgm35EWhjBgMDbScfPGILSXIh0JY/hVhgg5hqeqAtnGN0wS/9Su9zQTagkTfPt12R/MuLv7Yhs02wjWCWSfpAcA2acz1nr2vZb83y7l/bnfz0+99Jtl11bXLzfY8qEKBx9r3r1MZzKAXbciHQxgwE2ogm1KMTaw9tUb4UYoENYqrpgbble389uf5zjyUPH746uebKC9UEoJHOufijydsu/2Sr2nfeNG2W2iAhC2bPnj9SmFADd999z8htXqchsF5Ph35yTnLwPVsE2YDG23l8ecOCQsG2+Qm0MQOBNqIJ2WznXX5Z8tpTP9YW5ehcRUCeXvvex3pBtr23bhdkAxrt1PEHeoG17KApfC7Y1jzzZrX0c+4a1E8aFJ/mPLdhQnvS36bIfqu2Yy9tTlb+8k97nwuyAU333PZdveBa2C43CB/Dw+4dUL4TAm3k5LzLd2QDbeRAtDKO7tpj/7D/2NRJ2NefPJC84+rDyc4rL0oeOvx+tQBohcdO/cGGFZ9NbuebLgTUgjyDaikZLNA8eQTdtB31sHvvl5OVr34pWXzipMIAWiGc13bFL/6CMU5OZLQxg4EZbSETKXyEeYR6dP6NN2S3j9QW5UAhxtFNWhZocy4b0GYXfvDohq9tr1J9eWepDWKCHLQpsdqWQPtSjNsf+G7y9ds+mNxy36PJJVddq0CA1ujfQjIQbJuNQBszEGgjmrQehY/aovzYOpJc/OmdN/c+CrIBbfTyU3+zfl5bCLLZVqU6wuR3yDrJ62ylcQTXoJ3CdZ9e+7GDbunvHrT9pPYnX+FcthBkC+eyCbIBbXPs4s7652ERYQi6hYcFhQD1d/LNbDZyIloZRzdpQUbboUMHk337FnvnsoVsDltGAm2WbiGZtvHOaytekRklWTt27Fg/vwkg6+677yks0D+sfQrnvgnATS6dRA7nsn344vN737NlJNBWl7xlNfn09vPXd+wI80A7d1pYOC0ZbcxgYEbbSWe0kQNbR8Yho42ZOwlhAjmcy5ZumSbIBrTZ1ef8RW/AmbaP6UA0LEggX0VnqQ2zZ8+e3gQ2wPB24nQQvojz3AYJ7WR4DMp+u/TSHdqwPisrK+uTx/f/j5Xex7BlJEBbPffqpuTev/+H5NO//aHe12FsY0EhQP2de/lla/8vqy1PopVxdJMWZLSFc9m+/Y0/TK7/3GPJw4evTq658kLvPNDum+rbrkjecfXh9RWfBqHzCRPTzzzzdClZasPYmg3Io20rI+g2juy3N4UtIw++Z0tvy8ibBdoAkpU7/lNvMUIY24SPgay2ycloYwYy2ojGGW1xyGhjtk7WWscqPRQ3bBkpyAaw1hN++cnkZ//+r8kFv/QrGwaiBqHjlbXt4yQE14A8hWDW177215Vr+2S/nRYmQ7edOY9NkA3gtIWv/mOy8p4t6wsJLSgEgI1EK+NYHfUf694ZCQG2dAVT8OKju73jABl3f/t9ycGDB3tZbYJsG1UxS20QwTWgaFVecNCWdjKbcRC2jLzkTMANgCRZePvq+tmVgmyz31/6mJdlGBltRJPWIxlt+VKIBTWGWXXukGSDbCGTbe+t22WzAQxww5de6bWXbQ621W3SOGyblp6nBFCmu+++p/RzKGdR5+y3dBJ04Y67kpWvfilZfOKkigjQZ9+7Tq23l4Jt099jBjAvyzACbUQn0JYvhVhQY5hV185Iul1kCLA9dPj9yXcff1GQDWCIc9/d7W0hGTQ92BYCakGdgmpZe/bsac2WaEC9VPU8t2lVPfstnQAVXAMYb+fx5fWjRATbprvPDGBelmEGzi2ff+MNAm3k5oWbbjuw9mG/tigfCrHAxjBVx45If5ANgPHO+8DfNW7FZ92y1IaxNSSg/S2/HQ7KbosF2QCmE7aQXH3i2705orCYMCwqZLJ7zQDmZRlGoI3oBNrypRALbAxTdZtsPXToYO+sod4A//DVstgAplDXYFuY0A2ZFHXcumwYwTWgKZoWdCurrU7vz+E8tp/+20qycPsXVC6ACYQtJNOjRZxLPfn9ZgDzsgwj0EY0mTPaNp2payHg1lUy89GgF9gYpuoWaEs7BCHI9pX/+qyMNoAphC0kN11wea8treqKzyZP2Dp3DWi6Jrfh2bY8bPGbZwCuf9JTRhvAdLLBNltITnfPyTAvyzACbUTTF2hbWnt8OxFom9u5ioBR0n23g+s/91jy4qO7FQrAFF7/UbeX1ba4uLieHVyWJmapDSK4BrRJCD6lAai7776nkW18+JvCoz+gGLLfLr10x1znbG676lqZbAAzOPbS5t4iwhBECjsh7du3qFAA6icE2ZYVw/wE2hgprExKCbIBzOa1731s7f/f1/u8iEFoCKY988zTjc9w6Ldnz565JluBdgqLEPLStna3bKfLe2OZT5L9ll1MGFxy1bUKE2BKKy9tSna+/fTnYUGhQBvEJ5uNPJw4k9G2pnPmW8tKZX5SlONoxNaR6RYAwc4rL7JlJMAc0i0k89aGLcOaJJ0AzoPz5pikfciDNoYmyGa/ZbfwsmUkwHxW7vhPldwev0psHckMBs4tX/TN+5QMc3vhptt6dSl8TJzPlhsNeoGNYSoE2kIAq+qHxWY7ArLZAOZ34QePzrzYoq1ZarRXmBSPzfUEvOPaG5J3LHxEQQDM6Kd/86Xk3gP7FMQIAm3MQKCNaM4E2FICbTmxdWRJjh2rdqAtdALCZHDY7uwrX3/WGwaQg/947HMbFloMW3QhSw0EwYCC7s3fOdJ7ZIXg25ZLdiRv2bZDAQGMse2TdyVbt25ZX1BYh4XlAJA3gTbOkp5ZEIJs3338xWTvLdsVCkAOVl9+cm3QuX/965deeklQDQAqphd8G/B92W8Ag9377Im1/3+j93mYU6rLkSkAkBeBNjYIK4/CI5zJFlz/ucdsGwmQg2/94C3Jt/7XW5Lkb35XYQBADWWz3wTdAN703Ktv7oAoyAa5CNv57VcMFGCXIsiHQFsJDh06WMnXFQJsaTbbQ4ff3/soyAYwn/UAGwBQO1u2hS0kLxNUAxjj0E/OSXYeX7ZtJEC9dBRBPgTa6MkG2cIZQmF7MwDm9xvve7X3yHr2+XOT/++837FlJABUiCw1gPlsu+raZPfuDyX79i0KuEHOzr/xBoUAFSbQVoKDBw8mi4uLlXpNaZAtpPiHs9kAiGf7O19PLrv41eT66/862br1revtr/PaACC+EFDrfRRUA8jV/c9vTo4efWR9jBM+F3AbyLaAAA0j0MZ6BygE/15/8oACASjAqeMPJJsv/mhv4BmyikNbHAaiX/vaX2/4d08//UzyzDNPC8BBBDt27Fh7XJrL77r++usVaEZYOJAX7R/z+NGPnkj+5V/+pbelGQDxhfPawiLCML4Ji7rDeCeMcziLCTigFOddflny2lM/VhA526QIolgd9w9CUCuk0pctdHrCBG8gmw2g4Jvw265Izr1i//qCh2DSVZ9hEjsE4Z5++mkFyVk+8pH8gj4CSBBPupgiD20PSIZ279JL3wyeZzPGBdkAirXvXac2HFHS9mBbdrx3Rhpk66otDBHqxoasx7B15BbbR5KDkw8eSU6sPTLEiHIgo63l0iBb6PAIsgEUKz0PM13xGYTBaPh6nBD86I9/tDn7bdrMpOxkLEB5bdelubRFof1Pkva0/SGoNmoRQHZCM2RWAFCsYy9t3rB4MMw9hYdtJNd1E0E2oCTnXn7Z2v8fURB5l6siaK/sAHTney9KXv+RMgEoWtiyN2S1hUzncIZnEIJts6z4TCds+ycf25D9Fv629O/r334ToKnuvvueRrft/Vlqk0gXEgans9k2qygABVt5aVOy8+2zLSgEIK7zLt+hECKwvC+OsVtHVqFzkT2bbc+uH3jXAMrq5Hzg7za0y0XdJ0IArsnZbyHLbc+eP1LBgEZpYtudZiXnsVVt9l76yPETvcleAIp3yVtWk5vf+YYtJJOBW0eGm1Nn7bGspjBEN7F1JBG9cNNt/W0Sc1KIcVQ+0Ja9yf/s3/81ef1HXe8aQIlCsC07CC3rXhEmcIOmTeKO22YMoMqaFFybJUttlnFOmMg9dnFH5QEoUTirLbTLIcCWZhy3MattSKANRukmAm1EJNCWP1tHxnGgvzGsqtDZEWQDqIZDhw5u2EKyDGkwatD2k3We5A2vPX39gm5AHYQtf+++++7avv48s9QmlZ3I3PSeXUnyknoEUKb7n9/cC6xlFxPOuk0+tFkIsr321NPJFkUBlSXQ1kJhIjddTfStb94j0AZQAa9972O9AWd2kjB8XpUVn2GitH+yNEwCP/PM07ULwGWDbnv27ImWVQEwrboG16q0gCGMcwJbRgKU77lXz26Ls2dptkGYg4Nc5gye+rFCIIYDiiAfAm0lCNkKZdq3bzHZuXNlrXPzYUE2gIoJwbbsis8qCwGqQdkKdcp+Sye0necGlNsW3ZM8/fTTlX+dIaAWVDUrOCxOCYtUTp/Npl4BVEHIautfUBiCT2FuCoDihezIjLArX1epzE+gLY5uUvGtI8Mk7p2//1trn/1f7xZAVTo73/tYcuzY+zZ8r46D0Dpmv4UJ7k996nd7nwu6AUWo+qKEOm6zm2ZJyGYDqI40qy27RX74KNAGkzvx4BGFQG5elx0ZhUBbCcruTKRp65//iCAbQNXs3Lmw4bDwpgxCR2W/hSBclTI5skE357kBeapicC20c5deuqP22+iGhYTh3rlwx10qGkDFhKy2Ms+hBoDYBNri6FT1hYVU/bK3rgRguKvP+YveRGF2xWeTnc5+2/i9KmW/Zc9zE3QDZlGlc9ea2o6l2d9ha/yF27+g0gFUTMhqS+ei0jFOWCARtpQEBtqvCKBeBNri6FT1haUTtw8fvtq7BFBRYcCZPTS7bWcYVDX7LRt027NnT+2zP4B4yg6uNSVLbVJhfGMxIUC1XfLJu5JPbz9/ffeOdAePFusmzkViuOvWHkuKAepDoK1FQjZbulromisvVCAAFfWrF/7zhqw2ZxicNij7LShjK7Z0At15bsDGtuGeQhcDhDZo0MKEtgmTtuFeect9j6qEABWVzWoTZIOxlhUB1ItTouPoJiNSfF955eelvKgQaAv23ro92XvLdu8SQIU9duoPetuplH3vqKsQfAuKDMAJukF725si2pq2ZalNO8YJFp84qUAAKmzh7avJhy9+M6stfGz69pFhd5IBRwKE+djVxLwso632f+Oib96nVJjbCzfdNqhNYk4y2uLYVbUXlJ2sFWQDqL5r3vX8WQM0WW2TS7M7Bm0/GWtCPGSxfOpTv9v73Hlu0Gwx2xJZarNZuOMuhQBQcSsvbeoF1tI5KpltMLnzb7xBIUCFCbTF0anqC9t55UXeHYAaOHX8gV4WW7pS3/aR+Ti9/eTGyetwltIzzzyd66R59jw3QTdohhjnrmkf5pNdTLhw+xcUCEANbLvqWoUAQOMItLWEVUIA9fPG8Qc2bKtCHCFzZFD2SF4ZK9mg2549e2z7BjWTZqrOIwTUAkG1OGOcMGl7/20fTG52RhtA5d3//Ob1BYVhjGPnDpjMFhltUGkCbS0QOi2pY4+/oEAAaiJktYWtVcIgNHw0CC1WjOy3NBvGeW5QbXfffU9vO9hZyFIr3k+//x3nswHUzOLi6XFNWDSxb5/yAKDeBNpaIHvo6ouP7lYgADUTVnyG7bEE2co3KvstBOEmnZh3nhtUz7RZrOHavfTSHbJUS5JdTAhAzdrwn5zTG9uEMU5YUGgHD4DiXPTN+5IXbrpNQeRMoA0AKuy1730sOe8Df7e+0jMdjFItp7PfNn5v0uw357lBeSYNrrk2qye7mFA2G0A9pbt3hOw2gTYA6kygreGyB4Q/fPhqBQJQU2HwGdr0kN1GPcyS/SboBvGF6y/dxrWfLDUAKMaxlzYnO9/+Ru/znTtbFWQ7sPboqgEAzSLQVrCiV+ikB4QH11x5oTcAoIbeOP5Ab2uV7Op96mtQ9lvQn1mTDbrt2bPHxD/MKd2uNQjnJA4KhFMP2W0jb7nvUQUCUEMrL21Kdr799OctXFDYXXvsVwsAmkOgrWBlpcLvvXW7wgeoqVPHH0g2X/xRBdFwpwNwZ2e/BWn2TQgO7NnzRwoLJpReQyFL7Wtf+2sF0hDZhSeXXHWtAgGoOVvjA1B3Am0Nls1m23uLQBtA3Tm3oH3SwNugAJxMHJj8GqKh98U77lIIADV26CfnOJ8NgEbYrAhy163KC8mezwZAvb32vY9Z6ck6wQOgrbKLCRdu/4ICAai5sEU+ANSdQFsLvPjoboUAAADUnsWEAM1y7CVTkwBFeuGm2xRCBO5m+dtVhReRPSAcgGZ44/gDCgEA1iw+cVIhADTAykub2vYnp/OG13n3AZpDoC1/nSq8iPSA8L23OpsNoClOnQm0bd36VoUBQOtYTAjQXGGM08Ss5XR+LqNz5uOyd51pnHzwiEKAChNoa7i9twi0ATRJejaNrbMAaJt0snLhjrsUBkCDpNtHZs/hBDbacuMNCoFcnHf5ZQohAoG2kgaHMZl8BWiub/+/f2gQCkCrLdz+BYUA0CDZ7SNlLwPEdd7lOxRCBAJtTeygnJl8tW0kQLMZhALQFhYTArRDEQvUASBvAm0NZttIgGa37QahALRFupjQtpEA7WnzAaAuBNoaRnYDQPNlM5YNQgFoE9tGAjTT4hMn1z+XxQxJVxEQi/P+4hBoa5g0u8G2kQDNlc1qW1hYUCAZq0/8UCEAAEANpWObV175edP+tAPeXYBmE2hrmKNHH+l9tG0kQDsGoWx06s7PKASApt77bBsJ0GiL33hUIQBQS+cqglx1y34B0usB2iEsqLBt5ICOzbf+OXn9N36t95H8vPGNv53o360+/sNk9YkfKLAW2nzzJyb6d5ve8761x3sVGDOxbSRAs628tEkhAFBLAm0NZNtIgOb7wLueVwgjnLrzs8k5X/6zxv1dwwJeb9z/t950yq2bE9fB+HV1WNBv88c/4Y2qqa1b36oQAKilxcXF9WNeAGgugbZ87ZrkHx06dDDZt28x2gDUtpEAtLpzcyarLZzXVlbmzKCAmGAYFHT93R8vID0oiCeAF1eavW3bSIB2CO19rHkzAIhFoC1fnbIHoAC0hwzm4cL2dOG8tlm2kOwPkgmQAaPag1nbiP6gnYDdYOnW+LaNBGiH0N4ffM8WgTYAakWgrQQhZTzvDkM6AN155UUKGKAlQgaz1Z6DhW0jQ1ZbeITJbMEyoGr626VJ26neOXdXvpmt2+QAXbjHAUAD7FcEtMlrTz2dnHzwSHLBFz+vMCoovDd9OmuPZSUzn82KoP6y2WwPHX6/AgFoEfv9D3Z628j39T4XZAOa1b79wD0OgEa79+//QSFAyX72J/85eeGm22b82a8krz3145l/nrhODA60MScZbfkprUKm2WwAtM8rr/xcIQwQzmZLs9pOf/2+3tfj2DYSKIqtI0fLZrM5nw2gXZ7bvmvt/0814m8Ju4+cWThyIJHZRk2EjLQQKAtCsOyCL+5Nzrt8x0Q/K7hGWwm05aejCAAo2hvHH0g2X/xRBTFEum1kyAA5neX23tH//uPzT3yH5+nPOFl9/IetykKBprcr49qOMpy687MTLSioi2w2m/PZAACKEzLS+r8+7/LLxm4FGbLgskKADtpCoK3mQjbbwsJC8t//6rbkoDMMAFrnO9/6q6TzaYG2YcLkd5qVdurOzyTnfuufoz9nCOadFdD7+Py/d1AALyXzDrLX4MYzzPrbhCYK2btFtG9FC1nbW7e+VaUGANqmm5SYAXnRN+/rneOV3WIw3Qoy/LdBsllwQQjMTZoFB00g0NYAR48+knz4mm3OZwNooWOPvyCleoxzvvznvSBbUOfJ6IEBvDNiBg9GBfg2/DtZe603KsB11r97z3sVWE7XZ1GLCIoUgmu2RgZot7CwPMx3AeXYcuMNvUf/VpDh6/PP/Les/iy4cdlv0DQCbTWXdjrCRCsA7WRCcrT+Cf2mba9WRPlNFBT5uLKCIqVBtrCYoGnSe1o4p835bADttLKy0rQ/qZs4o43p6kslhAy2kK2WDaSdOJPtlma39QfjhmW9QZNtVgQAUF97b9ne+3jI9sEjZbM90vPaAOoqDbI1PTswnNPmfDaA9rJ9MFRD2AIyBM/CdpBZIcDmXDY4TaCtAUI6/c4rL1IQAC0WJiMZLUxIp9KtJAHqJmTlpm2Y7FwAmirNaG5IZtvygO91vMvUTdgOsj+Q5ly2RpBtmwOBtvzsKuuJQ6fjmvde6B0AaKm9t27vbbMlq220/gnpcF4bQJ2EIFt6FmLTzmXr554G0G4ho3lxcbG3uLwBrhvwvY53mRGWq/rC0uy2QZzLVlsHFMH8BNryU+oNMt06DID2Se8Bstom6Pjc/IkNXwu2AXWRDbI18Vy2fr1tI53PBtBq9/+PY8nRo4808bw2GGc59hOEbR/7HycfPDL374S2EmirOSs9AUjvB2HFp0HomI7Pxz9x1vfC5DVAlWWDbE0/ly1r2y8vePMBWuySq65NFhYWmpLVBpUQzlQbFhA78eCRiQJu/eeyZQm21dKyIpifQFvNmVAFIDh1/IFk375Fg9AJ9GeChMnr1Sd+qGCAarbvmSDb6TasPeeyhQlWANorbB9p3gvyEwJk2TPVhkkDboO89tTTZ/2O/q0kRwXiqKRlRTA/gbYShHN08hI6HOFsHgDazRbCkxuUCXLqzs8oGKBywva22SBb089lS9m1A4DUsWMrvZ07GnJvcA4SpRkUIBtnULDtZ3/ylQ1fp0G2bLAtPE94PmgTgbYG2HnlRQoBAKYwaLLaeW1AlfS3SW0JsgWyFwBILdx+V7Jz54LzqGFO/QGyC764txcc63+cf+MNG/5dNtjWH3jrz2TLft3/fNB0Am0NcM2VFyoEAJLVnz2lEKbpBN3svDagmvqDbP1b3jZdCLQt3HGXigBAsvLSpt45bdB2485Nm0YIiJ13+Y6B/23LjTecFUALAbb+7SBDoG6Q7PdtIUmbCLQBQEOsvvykQpimE/TxswNtYYu2N77xtwoHKE1/kG3Te943cMtbAACYRDZI15+xNkx/sC277eR5l182NFCX/f60W1VCnQm01ZizCwDIOnX8Aas9pzQoS+SN+wXagHIM2sL2nC//WSvLYuH2L6gQADTZLkVAUU5kAm1bJgy0Bf3BttQFX/z8yJ/LBvOc1UZbnKsI6mnr1rcqBADOsm/fokKYwrAskTDZ3abzkIDyDQqyta0dCltGHjvmfDYAztbABYXf9q5SR8OCb1khmJcG915/6sdDs9+ojM7aY1kxzEdGW83tvXW7QgCgyQPQ6IZNZA+a9AaIYXAm25+3rhx27/5wL9gGAP33h6NHH2nCn7Ls3aROwtlsWcPOZRvlRI5nyxFNRxHMT6ANABpExvOMHaKbPzHw+6fu/KzCAaIaFGQLbVJbz2UTaAPgLO9pzC6Ly95M6uJnf/KfN3w96lw2QKCt9vbeIqMNgDe9/NTfKIRZOkQfHxxoW33iB2uPHyogIIpBQbZN73nf0DYJANqoged2dtce+72zFCV7ZtrJCTLMwr957akfb/jeuHPZoO0E2vKzaZp/fOjQQSUGQO5OHX9AIcxo2DZtp+78jMIBcjdse9pzvvxnrS+bhTvuUkEAWPfc97+jEGi9LZlg2Tw/O24rx9eeevqsfzPJuWzDnD/H64Y6EWirIUE6AIb5yOf+p0KY0aht2pzXBuRpWJsy7MzIttn2y84bBeBNP/032wpDnvrPXkuF7SJ/9idfmfjfT/v7qayuIpifQFu+Dkz6Dw8eFCwDIH/HHn9BIcxh1CS3YBuQh+GZbH+ucM645KprFQIA68LWkbt3f1hBwBz6s9JCMCwE1sI2keERvu7fLrL/308iZMRlbZHRRksItAFAg+y9dXuydetbFcQcRk12n7rzswoImNmwINvmmz8xMqsWAADm1b+NYwishW0iB20ned7llw0MzvUH0jb+vqcHZsRR7XpAPs5VBPW188qLFAIAG+y9ZXty11f/l4KYw6jJ7tUnfrD2+KEJcWBqw4Jsm97zvmTzxz+hgABglPfs6h2lsm/fYhP+mv3eUMoQsstCMGxU5loQgmwXfPHzvc9DsC2bzZYNpJ0/5uy3ec52g7oRaKuZbJbCNe+9UIEAcJY3jj+QbL74owping7St/556KT4qTs/4xwlYCqjtp4958t/1vrycQY1AOOE7SP3veuUgqC1wvaOeWzDGAJoozLPBgXH+oNtqUHBtTefZ683jVYRaMvXcmJVCgA0QtjK7Y37/3bgfwuT5oJtwCRGBdm0I6c5vxoAYLQTOQXagvMu3zF1ttmwYNsgIcgWngPaxBlt+Vou8snC9mAA0O/U8QeSlZUVBTFvJ2nMVm6jJs8BxrUTo86DBADOtnv3hxUCrVWFbRjDaxiXqRb+jSBbtZ17+WUKIUa5KgIAaOYg9JVXfq4g5u0ojdhCMjh152dt+wYMNKrtCOeyOetxsG1XXasQABjIYkIo3yzZcFTvPezTPfNgDjLaSrK4uKgQAIgmBNkMRPMRJsSHWX3iB2uPHyokYINxGa8C9MNdItAGwIgxTjjXU2YbQK4chZUDgTYAaKgwAA0DUeYzbkL81J2fUUjAunFBNueyAcBsjr20ubeY0IJCAKpGoA0AGmjr1rf2PhqE5mPcxLjz2oAgbCc7inPZxtv2ywsKAYCBPv3bHzK+AYhjVRHMR6AtX52Yv1xnAgD3jvKM2kIyEGyDdgtBtrCd7NCB182fcC7bBGwdCcAwP/3+d+r60rtDvt/xrgJFOvngkWH/6YDSmY9AW35C1Hdp0n+8b9/0Z7QdO2ayFIDxvvL1ZxVCBJOcqTQumwVopnFBtv+fvbuBsqo+8z2/UZimWIKItlfNEhxdiI0RSAw3GaGQ1k4cNZjp7tjXEYzGtOkkk7U6plFC4UhhBEWJ2jN9NS83Rifg2Bnn3iX4Mt50DKHgriRoonjHULCSK/QS0k7EBBzKOyAMv131P+zatfc5+7/fX76ftTYFh6rz8t/nnDpn/87zPO4br+tvZKEAAIDXfJYAUR16vZ9FQGIHw4M2JDSaJQCaw3vwfcmiqSwIKnF/Xf394NBoyQ1TuS8jd2r71m4mmw60H33tVapWgAbRY75TyMZcNiBffY+sbP29+4vLKnNdq3B9kd5+3711U2CF1pTZ89zqXu4L7WkWdZwPsQMVogqj5eYfh1/f7oyZPo1VQVb3NSRE0Jaznh5eBGRt0hXPDfu3DsZnfSDef5lpSPt6X3Pbz5zN295u/XvLq/uc9fd/tPC1yHL/bNm2z1lw20/dv+974arMb6vtZWRxv7G5HmXaV2H303ZMAEfQFr42cuDAuyxIihSgqYVku4PqCuI4qA40g0K2duG7+4aL5wMksOqirtwvs/tLd4Qe4M/i+rS7vDjW3XzFsPBCYcbCR18ofF8qWOl7+O7O69FhLfz7IO31S+Myot5WWz2vDWR2+Vmso5fuh2uP3Tej2DUUwBG0havRe5xe9iYA1AOtI3M2d2784d6rVq1iARGbP7yIGmZkTYGAAh9tabW70/no/EzIJlmFWk3i3VcKxFI976F9Vpb7JdBOlBaSzGsD6i9KyKa5bADy5a8QKnKmkwIfhVbasgiekOK+OrZ/zL7anfJ9RucZNWRDOO9+UTVbxfSyBxHDcu8/aPmHNI379KdYhJQRtOWsu7s7lfMxLdOAKMICrLLNcTJBjirRkp5PkLTDoSZTIJZWOOqez/eZKYZqUQvJTgjbgHrrFLK5b7aYy9ZRBQ+WosT8bRg7nZ4VwrVqUyiWRvWmgqEk55P3/bbsdr3UxyIAyMXAU0+3tgbpZc8nQ+vIiqJVWsn3TwpB6NwZp6Z2fcJCDJ2e9X0paC06hSqqRNtw/8ecOTMmpXpdFA4pxEv7fMt0v0n78tVitF2VmfZlkjakYeFnHm0qgSSizmB7/2tfjVQBB6BaogTptIyMpq/v+IHTRSVo71c2amdnI2jmk+15TPlId2bXL+nldbw/hQRbOj2PNnxRQxWtm2635nBxXy7u8jsFodqfUdtVBgmrYtNzXZP2fWr78Nhj2OwzdXxiPhsAQ4HYodf7j23bnVOffDT2+bx93c0jTjOVhKoA66IKDO3e/7EE1TB+/EmtvyuAQDgdoC+6OqZMAUGniiP9f5bXN+i8vad556h5ZRW26XyzmNdWh/tN4OUvGv7PoBlq+rdOtw3btO+DQryy7p+qPg8yJDzDF1HPvtjxYLtmuam9XNRgDkD5EbKlR7+jvEEbB55Hsg2HtJojgrYMA6YyzZDqVP2j/8/q+naav5X1/K863pfzuHzvaWFz3eKGbUGhKwFbOp577nnnqquuZCEAtCRtq6mQbv9dqztehrYkQV6ZjJ5+wbE/aUeaJlpHVlBZq3FQTv7Q0V8pV3QoqfuzgpWgCr6gAC4NzGuLT2FaUNgfZ7Za0P4lZEuHCU17enqY75mxKC0ko7SXA1ANUUI25rLFk6RqBBB/SDLFF2hk1cZRAU27yiXdt5sWspUxVIvyM2HPQ+ss56sFzXgjZEvP5s20kARwnLe9Y5y5Y1FCNq+gqrcqMWs0Zvo078nLuSclR9BWoLjzCJgzhaj8s85U5RJUdZR0JloadL3SapfpP5+g8IawLT6Fo0FhW9J5bYRs6aOSLXuqVBt10ayO38e8NqD6oj6OmcsWD7OI0pFmG8Yq2R3QLnNhQCvSoAAk6f02KMBTyKfQJotgpYgWjE0KCoPCtl2W95ug4JWQLcXHXV+lg7b57EGgXMJCNgVS2sa4lV/DKZyrKlWyVfn6lxlBW87SGPYdp3IEzeSvGAprTZhV5ZitoBAwTngzZ+bIqs+gEIfQOr6gylqb6sikoRzy+52DzqLOYCNsA6pL8xYjvXGlZWRsWVUbNU1TD+b7g42wYGitZWVSOwrtgu63qlxayLzBSkt7XmTR8+nqRGtJ0AYgLfvvum/EaRPuXOK2h+wamsk24c7bR7SLtKmAKxtVsh1+fTs7PwMEbUBNBVWzGVWqHEqztaW/CkuhdRmq+arKe58Cmi7qwfWoB+urSuGuNu9s2bjno/NIIyw252V7nczPpLEF3Y52/5fl7dJMk3bXFcGPW81bTOt5AMdReY00BFWzGVm2JA0K7WgPWA9B+5Cq23IwIbpa5ANAUod8gZNCNl9LxRZ/2EZVGPwI2ioorfZ6qLeo1WxGE1opqgrLHw6VpZoPSJvu65rPpmHhyEeUFpI6WH/0tVdruwa6z5m5gElCMnMe+po0bPPOKVTI1FQmYOv0KXAqYYeLGrIxlw0oTtRqttbvhYu6El/mOkI2WKBiN318UANAUkGz1sJCNsM7A67KVW3IBkFbBQW11wPaCQpnmzoPS4Gjfz2Y11bMfvCjlWc2a9zd3c1i5CRqC8n3v3ZrI9bDG3DZ8AdBSdoDpXleVaaQzX/b9UnwAwfeHbbptLlzec4wFIpHCdkUsjOXLTlaqyENUwKCriyq2oJmdhGyAQCQv9GeGWoHn3o69vn4K9aCdHmCtiqry+0oG4I2oIb8wVHUcLaMgVMW7QmD1oOwzV6abT1FrTwJ21D5F/kRW8fVcV5bUCVUnGDLX3WWJBwLqmCLWrHlD6H8m833Fvmpa62fdw3bXSedRjg/SCFb1FA8asiO9jpVIQFB/NVpUWejJalqC6pmy7JFJar3HBX0wYE0Kikx9Hh74gUq8NFIYzyBUpHUMlHVYP5tIEHIlWxdpln/jL+arSxri2ojaKsYhQ6r1+5kIZAK/8yyUt7nF2UzByyooo+QJ/nzk42gSkvCtvRoHf1hAHJ6cRWxhVzdwragCraytGr0tlCNW2lXVd59QCvZ6KKGbMxlS8/ugAohIC2LIgZwUezivlp7SeexhYVyCtt4rkv4evPYGupDQbSORBPFCZS8vKFYkvMIa5moajL9fxVnl02483buYEiMoK1AcV8YpF1FgnrxV2a1axGpmWV+RYYceVeV+YNGhTxbtu3jThTleSgg8LcNRcMqLbUfdF/gQwXJaB1R0IsrixZymv9UNzr4EbcqSjPEjKRD7r3npevjPb+mfgqaarVooobgJ977IIuVorUBVUJAO/4KoXZVZUFtHdeldJ+j7Wn9+GeqxdnHYeGunuuobuPxBuTNG36Ni9k2MGpApyCuyLBt/133pXI7wnir34qq4kvj/pB0HTDSaJagWlQBstrh4HPZpREQaF8HBWFpU9i04Laftv5d1MH5oIAv6zlyWl+3StQTXmstippfl1awlFUVoKEw0h/4x62O1FqHBay6DG3aR1nfJiD1F1jPvhjpYL3mP6lF3aiLZtbmtptPGZugS19tqyv1/d52h/p73JDIBGy6TqaaTV/5JDSCRA3ZNJetTo9bIK6klT8y5SPducw3U/DhDXTTqkwruu2pKqT6GnJfyWOtg0KwOJer+7RmBobdz8zl0HYUQFSqGIs7W+vw69sTXbZtKKOwLcrMs7RMuHNJq9Lu0LHbqiApqAIw6HbYXk+d76GE61n4e56KX/+yImirGKrZGrSfbnCsgzZ/WBUl/Airaos61y0Nujx/wJdX2KUAZ8ur+4ZdvoKfIsK2tB7fWYZSCtm8way5nyUJhduFbWZdCNxQRWoheWTd4x2/Ty3q6tR+Lm6A5W8z6Q3WNm+2C9q81Wze66PzMAFekvCuqlTJR8DY5g2nRTtX5rIBg/yVP7F86Q7roM1fjRalNWRYVdtCi7aSaYRFaVOQU4V2lmncV7IO2oJCtiRBmO5bCkLbVewSuMW5DxxlIYAchVWn+QMqVZJ5AyiFWnmFbf5QzYRu5vJVeXYwoPqsqbPZAvbpRu7pydE6smIUBhRVbYNq3D+8ooYf/tlaeVa1KWApKmQzgkLFvNtYVoHWJO2QzbvPOwXDCtt0HWjvGcwftNvOzEMGL7IsWkhWfV5bUCtGbxVblFltJgALmiMWd66aP0jznndZ5sdlzdsyU+vorRTEcTZtXJnLlo0pOVQ0oT78wVLUoM7fdo55axCFYWmHbN77ZpTz0eWvo4UugBIKmskWFKBpzlnctpRpUFWbn5lJdzCkxWNTZ7MFVOT9hHt6cgRtBbGdDWIOknDgFGGSHGQPqhLKcj6WghIFJkFhVlFBctDlFjmvrmz3raB9lVbIZui8tB863XcV9rFvRvIH1lT/lYPNAfkqh22dgrBO4Y73dVHSKjNvgBYU2jWNv4JN6+Ot+IPjHHnicbeNaxTMZcuOTVURms0fRtjMbAqqiCpjlRryoX2vgMtfcTYlYjhmQ+fX6Tx3hQR+AFCUoBlk7arU/K0t85xhpqq2oLAtTJ6tLdEMtI6sGLd9GgdPS6+IsCioCs0mLNNMOO95ZHlf81dFmcvPs11lkKB5dQoF85iVV9T9ppOwyr4sr6vud9p0/w1rp6l9k3eLUyAuHZhXe8goVFVT5ZZ03uopUdBlgq92bQtNUOf/ef3btpqtU6inSrsk8+PSptsXt2IvKu9tNsy/i779RdOMxCgtXoW5bEDA834B7e6CqtBswjL/3Cy1NCx6zloSChrTvv5ZhD1la43ozrYLaGepNqRZzgw069BujfV/tJI8/tiu8uOzg43sYZSdvxIsSsWad15akrlycZiwLagKz4uQDVkgaANqIChQS2Pel843i7DNH2hJnu0qwyhQUzWVd+10PZvcrrXT/LQsdQrcCNtQFTowrwP0USpm9D068F/Vg/n+IM1bnaYwKSho81az+f9/7tzjPx9lppr3vJoeIPlpPRR6+oNIBW5a16ZW/0UNwYW5bEDxggK1NGZ/RT2Yr+9JZS4dCqcwzR+6yq6X+jIN2oxOgRthm/3js4Jo1YbcKOwyoVnU8CuoGi3Kz/nnpeVNl68gTXPIdBtMm0SFhGmEft7wsavAVpkoH1pHAjWQRqiW5/kq0Aqax1WGdoAKdlRd59X0eW1BQWOea6J9EhZ2liGgLRNVYGbZ9hXx2RygtznwXwadKsi8AU5Q6+ywajbxBmubN3eeLRa1MqyJs9rM7Q4KILUPm9hO0qZdK3PZsrebWVmI8jsno5AryfnSerK61LLWPx9S94U8n48Upi0KaZ3LzLZsH/cA2otTzVYmg9Vtt7uhm7a0QjGtg7YqV8WNIyDMBEFbQbJuEYTmyPqgelbnHxS2mQqlogVVSBG2XVX4moSFbQRLx6kCM6uAHMnVdV5bpwDMX9Xm5Q3pwtpKRn3t5A/xFByFbd5wrVNQmDUFjAq/bLegYDIqcx5+TQrbCNnKR1UkQDtZB1pxz58QoNqCwjbNbMszbFMFXVDYtosPIBx/HcjsOiBVqvZqZ/9d9404LW5Q1emyqqYrpco41A9BG1Bx/oPqCiOSbJ3OP00K2/zVY2UJ24LWogzXq0hBVYhlCNsIllAlaiEZVVXCtigfHvKGQt5gywRenVpCpnU9wgRV2jWBwjZ/y8gmrIVmIUZ+s7TwRp64gJLwB1qqBEqydTr/MJqJhnpZGBByFRG2cd8CkKUx0y9o/b3dDDMFY6bdomFbAeX9/sO+80LxCAqzQdAGVFgWlTxBQYba0WVF1WNlDduCKu6aXD0V1vKz6dV+ZeJ/LKF8bGc82QQCRWtXYeWtVgtq1dhuPliUyi1veGdTIWY0udOAQk7vGtd9LTQDMcq8xNabpesJ2oAyyKKaLShsixKsBM2Kotqm+oLuD3mHbUH3LVqTAkiL2ih6vX3dzSO+RyFbUAhHMFN7y1mC5AjagAoLqmbLgtrRZSnrsC1uOBZUcac1zzJ4LLsyhG1LbpjKg7/NY4n1KT+bNnQKBI488Xglblen1o/+qrWobQq95xtWbeUN7zpdDy9vwNTUqjbbNas6mxmItIwEyiOomi0LayPOxPK3GhTmaVVfGcI2BLyG9FX6TR57lEUBYvJWtYnCNu8WFLJVeRZZFgbDyPtYCIxA0FYRTToAgmiyDHvyrmqToLloZahsC7peWQePZRcUQAqVbUB0J977YOTvPbLucbcKp4xswilv1Zo3ZAuaFRYmaJ6av5ot7usr5ufWn007VpvHKIBsZRlyxK1qWxgyT4tApvoI28rJG24TtAHx+avaOvEHc01nKv7UWrNms+dWsHeTI2iroCZX0+A4f9iTVTVb2OVlIeg2lCFsC7peTQ+VgqoQ81oXZrK1t2QRFW1VMOqimVbz2myqcPKUdzgVFLTFrWYzvJV2QeePerAJ2fTY1GMU+Yo6HwvN468yy6qaLezywoQFMlS2VV+ZwragdpJNFBRuV9RG9iaKFrVCTSGbbTBXZ/62mu3m3KGZCNoqqOnVNMgnbM06uLO53DKEbUHtEpuuyLCNfYM6sJ3XZhMUlJW/eq3dbDZb/taUUXmvQ9D8uCbwVhjaVgVWge2sQ9vHJoDs5BFsJAnuFoVUtjGzrfqKCNsIaUea8pHuut2k+exVlIHCtnFt5q7p/5OEbN5qrzrMdwubXVdl45i7lzqCNtROE6pd/GFrXkFDXgFKGcO2sHaJTRfUWjPL+0rQ+WrfAFVlOwPKNjDIS9xwJmo4Fnb+3oAozdCuKdT60z8rr27tytV2VbMOs3pMAsiWv7psUU5VLVGDssmz54VeJ50HgVu15Rm2KWTb5TvfRfWp4opNj7GaVTwv55GFslAApkAtaEtKrRXrIixkY3Yd/AjagIoJqmbLKmgoslKojGFbWKjUdGHVj2mGbdrvQedXVOVllZ4fUH42LSQVGBx54vFSXG9vm0WbcEZVbWaLynv+NnPhbK6T4Q+eqswEaWGbv/WnzT6pCpu2qzaPRaRnWPvWR1ayIGgJCjMme+Y0pSlJoKHr1K4qzgRuad2/i2hfWLXHZprXN+i+kWbYtnuoAtIfsmkmWVb3d5RGL0uAukoztEti4Kmnnbevu7m16d82gkI2tdSsesimdeiioi11o1mC/GVxgAjhVOGWtMrN9mB+WgFD0OX6q9mW3JDdPKagAE+3La9wQ5fjX0sTtrULvbKsagy6TmnJ8n5TxL4Ku78oDNJ+DJsltnrtzkj7kZaRwfd9PSdQ5VctalNn0xbyyLrHSzFDqqjXMwqHFLx5A7E6BkR5UjVg3NabZWbbbpWWkcXQfY/5iOnJOxBJq2IrrHJo2H3lS3dkdjuCAg3dNpu2kvreoKqk1r55+O5hlTkmSFFrPJtAZVcBQVsa98M07iu6D+Q9s8xULfrvj/q3TvfvO3Pbw66n/l/hWqf9uJBqtmH02GJNAESlUC3Iwaeedje1TewUNIWFbMytQxiCNqBCgqpVwsKKtOigfZHtOOOGbXlfJ0QP27T/kgbgVLIF09qunzH4uDjx7GtZkCq9IHv2RatQQFU6Rbe4M60a8wrc1D7SW9lmwrW05qqZ25O0naXN7ZG5c+MFXPq5TtfBrJe/ck23UVvd2kR62YZstIwsTtzHAOotqFoo64BFIU7SFnUmCGgXuBm7hsKWoJg5ydw4pM8mbDP3obj3JQWwBErB+wAAoggL2bxM4BZWmRYUskUJ59BstI4sgP9gh406DqhHdDqI7pVlNVvrMhZNLfx2+yuXNCut6DaOeax9FQUFYP7Tksy6032BkI37ZF2deO+DVt9vGyRkJa+wJuxy0prNZsInm+tjtri3R1vcSjITlHW6fP2/t12nNq1ZnUM221mGto89pEv3Zd7jwG/XS8Pjpyyr2VqXkWKQp6BEYVmc653HbYU9t/rQF/YEVbTFNWWoBSkhW/aPTwD1FSVk89p/132Bp/lDtgl3LqlNyKa2kQoSkT6CtpwlCdmkzgdF0JlCL4UMJqjIKwQzB/B12UWEHGqDZ8I2fS3DrDSz9toXRa1LWZm1MGsTtD9t739mjWmJiDpTK0jbGVG2gQJQd0dfe9WdZRj9cVd8G9amo20kguigukIHE2zkdZDdhFy67DSqysztMBshWrUpBDP3Se3PpCHblKFKOQI2AHVjZqLlKWj+mpmnZrZxvrDs0Ovbh4Vt+rtO81LINmb6tFrtH/9tRDpGsQSp+fGxbX7HF9qeGQS280S8s0g4qA8A8NJsO7XjNL8fxlzyAxalomwr1U5YeKNzwvU3snCAQ8vIKlL7WTN3kZZpAAA//7zEpee8X7nbcOx3nDn+etRzMsdk0clR/wlhrQ7LxB+w5XWdbS7XH6gpTBus9NpeufW2NeBpm+lZsxXHtl4ecslQ0Zaen0T5pjoOmgcAlAPtI+vB9sD/kXWPu1U8QNMRslVfp5lWAIBm6554tMpXv5c9iLoLqmIrok1hp4Bswp23D6tuU6vIJoRsyBZBW9VeVAwFdapcAAAA9WQ7M+r9r93KoqHR4lSCohySttYHAABA8YJCtrzaLga1jeyk3cy1BoVsK7jnpoegrWI0vB4AgCB5zW1E9uLMa7MNGoC6iDOrkHar5dHT0+O2jwQAAEA1BYVsCqvymm120BO0jWsToAVdxyinAZHeY7IE1bTl1X0sAgAANXbivQ9Y/0ycwAGoMrVNPfraK1Y/Q8vIctF8NqHFPgAgiOZ3GnMnHmFBgBQpIAvaNMPM5jz8igyruiyCNhkz/YJSXO+CbORRkB6CtgrRpz2NzdveZkEAAC61E179fVoK15FtIKDA4cgTj7NwaAzbtqmEbOVF5w4AQJDJnqANQDoUpAUFZIbmlbX7f6NsIVscmtemsK0pIdvB4W02N/JoSA9BW4WYT3t6AzcAAAjZav5izXKW1JF1BG1oBtt2qbbtWJH/+xwAAIzdWzexCEAGFLIpSItCQdqh1/tD/8+vqmGVwjYgKYI23ogCACpuyQ3DZ7OdePa1LEqdXqzFmCXFvDbUXZz7eJx2rMgfB1YBALLrpT6n75GVTvcXl7EYQIqihmzG/rtWjzitTiEbkBaCtvT0RvmmpCHZ+PEnsdIAADRMnHZ3hG2oqzizCGkZWX5XXXWlO4dHB1YBAACQPn9AZlom+rcJdy4J/bmw80C1DAxvIYkUELQVJG77xwMH3nXuuWcVCwgAaNny6r7hv9ypaKulOEFBnEACKLOjr73qziK0ceK9D7JwFdDX1+cs/PhcKtoAAMd/Nzx8d91vYi97GUVRQBbWMnHM9GkjwrOguW7tzgNomtEsQfWsWjUYtG3Zts+ZM2MSCwIADbd529ssQkNoXpvNDDYFEgomRl00k8VDLbz/tVutvl9z2bj/V4P5IOIugjYAgDMyZOueeJRFARLwVzBFCcgUtplwzd9ysqwhW1Bby6xQyQcvKtoqjAOrAADDP6cNNX3hFmNem20wAZQVc9nqTS32VdUGAECQyWMJ2oAkDnqCtnGf/lTkn/O3kTSnUclWn/vDMctZkeQI2nKWRttH82nP1d/fyYICANAwzGtDEzGXrRkI2gAAYQjagPR0WQRtaiPppZDNfxoAgjbePAIAKm312sEPXSxZREVbkxC2oWmYywYAAGpiBUuAuPztH/NiqtrUKpGQDQjGjLacmaBNrVHi0s+aOW0AgGbzVzefePa1LEpD2M5rE1UF0UoPVWMbEjOXrQbvmR5Z6XR/cRkLAQANN2X2PBYBKAGFa2WeR8asNJQBFW0AANTpFztBW3P2dYx5baoKOvraqyweKiNOy0jC5Orre/huFgEAmvx74JGV7tfJ9QraeiOeBgB5oso2JVS0VZxahtEuDACAhr6Qe/ZF62qf9792a2VmV2m2rboBeFtvHzjwbu32Y9gM3yQdEIIuw98Robu7270MfS0jhcK2LSOZywYAQP10T6zNfLaN7E3ENc5irhqA/BG0VZxahhG0AQDQ4BdzMcI2fX8ZAwkFaldddaX1z3lDpKRB3PjxJ7X+Hue8bK6L97KCeIOxnp4e6+BNa9luPrD+r7u7r7RBm0JhG2oZCQAAqs9UNps2wnMnHqnLTfsJexex3/dNv8DZf9dqp4vADQkptD1Y0Ly/Wj9GWQIAAIBqizOvrUxhW1C1lZdCpqbT+miLGv51CvG855tm5VxabMNjoWUkAACogN5j23KWAbY0Jy0tAzmGLASDaAqCNgAAKkrtg71OZD5bY2lem23QJpp/VXQ4ERQIPffc86WtsspKWIDmr/LTetlWylVtPePMZaNlZD0oVDehu+bzmEoGAAAApOcgQRuQuhNYguoJm+MBAGgWtQ/2GnXyhSxKg8UJGjT/SnOwiqAAyR8IKUDS1rSQrR2thT9Ya/da0N8qsorraTuXTRWdqAdvZatpGwYAAAAgPZ7ws5fVSA9BWwX52/v4KxoAAM0yd8ap7tdRE6azGA0XJ2yznYOVFm+VVlCYhOFUlWa0a7PpDeG8P1MVcVpGqqITAADUgyqavbonHq3TzetlDwMomUtZgnTQOrIAac8ZUUXDkkVTWVgAaKglN/A7AMedeO+D1uFZ3vPavJVsCtmqGAjlLWpVmreirWqVbLSMhAL3qPMFAQD15K9onjz2KIsCDBmXoA3jqU8+ygKmwDvfriZtMeezV9NBRVsB0hg4z6e+AQAmYJszYxKLgZZRF808ts2y/rk4IUcc/raHhGzReAO0qB/aqlK7cbUwtW0ZqVAZ9bZ76yYWAQAaatGjL7hfCdqAQQp4mHcW7O3rbm5tWf6MaL6d2WpgOfee9BC0AQBQQWob7K1mPvHsa1kUHL8/3PuA9c8o5DjyxOOZXzdv20M+OBSdt9Vmuw9teUO4di0myyZOC1OFyqgf73147c1XsCAA0EAmZAMApGscYW1mCNoqzPsJcOa0AUCzqG2wmPlsJxC0wSdOS70j6x5n4UrIG7J1qgD0h3Bqw+ethiujOHPZaBlZX2l0/wAAVJMqmbu/dIc7p23y7HksCACgMgjaKsw7d8MccAUANMekK55z1t//URYCoeK01osTekRV9sCnTLRWCti8QZkqAKPMXfOHcf7zKZM4LUtpGdms9zkAgAa9/nlk5bAZbd0TaRsJAKgGgraKizqjAwAANE/ceW1ZhW2bN9vPGWsihWIKx/zBWNSZawopgtpymsCtTGznsun+TMvI+vOGxTroCgBohl1DszkXDrWOnDvxCIsCANlawRKkg6Ct4rytVbZs28eCAEADmHbBpm0k89nQTpx5bRKn0gjZ0sw1m8q0sAo4E+QVLU6gG/f+jOryVjYAAFBR81kCAKg3grYaWXDbT1kEAGgA0y54yQ1TB3+ZE7ShgzjzrFRpdPS1V1m8Aigg82/ewEwhWdTqNlUGBQVuCuuKrG6LE+Qyl615jwMAQHPsHqpmq6kfs4cBlEHXpz/FImSEoI03oQCAipozYxKLgMjizLV6/2u3pnodvJX4qs5CdArMvO30bNfPBG5+UQO7NCnAjdMyEs1V84OvAADneKvg7i/dMfiV+WzAMAefejr3yxw4dpneDbV0KUuQDoI2AACABijbvDbYU1WatzItTkjmr24rIvCME+DSMrKZzCzHtTdfwWIAQM2Z+WzdX1zmfq3pfLZe9jTK7O3rbh62Kdzzbt7/23/XfSxYPcxnCdJB0FYz19z2MxYBABrwPG/aRjKfDTbKNq+tiGqqqktS1RZ0HnmLE9zSMhIAAABwnEOv92dyniY8s/u57bF+Dqgrgraa2bztbRYBABrwPL9kEfPZEE/ceW1Hnng8lcv3ti+sY/tIzT5DsDiB7QkLb2ThGszbbhYAUF+mbWQD0KINiRx+fXuq5zdYmbY6pfOhwq0qaAOaDYK2mjBtVQAAADqJM6/tyLrHU7t8b+vC8eNPKu1rqjgVd1kHbd7z965jFdjOZXPfrFxP0Iah+35zDsICQPOe4x++e/C1zdB8toVnHKnrTZ3P3kZZRKlEG/fpTw3b2jEVbkBTEbTVBJ/2BID6oz0w0qJ5bXEqhdKa1+ZvXaiwrSyVYN7XVGWsuLvqqitD17HMaBkJAAA6MfPZJo89ymIAGQoLxBSmnfrko62t69i/vZv3/8KCN8I2NBVBW82YmT0AgPpptY1kPhvSeBEYs1IorbDN20JSFCCVrbrNXK+ovNfff/vyvi5Rr2ceYV2clpFxqi5RT6oyVYXDlI90sxgAUENULAP5CgrCTMDW1aFqzcsEbxPuXBLpMoC6G80S5EftfbL8tLbehC6+9BUWGgBqaMu2fe7XuTNOZT4b0nsh+OyLsYIzzWtLo6Wfwii1Z/RWjpkQSK+bVF1m2x7Rtt1jUFcAXS9zPfTaTX9XIBV2Xfy3Ie2Wjv7zN9cx7Hv9t8msif88dD2zbj959LVXY7WMVNUlYB6jC98b5az7LZ8RBYA6UttI0zLSfX0ysRHVbCvY8yhC0Bw1hWVJjJk+zT0Pf7imOWA2wR3ypXD1ILPaUjWKJUj3WEK7/1QQpgMcWXzC2Tjyz/+H8/6xDQBQL5OueM7ZcP/HnDkzJh1/QXvJD1gYpKIMbf2CwqSw11NBQVLcNo/tXpfFqbBTcBW1SiyL8496nkHrWNf7FqrPDYv/x/+ZhQCAmtm9dZOz9uYrnJ7XBlqnLT3n/drdzmOvzxSs9TqDxw1NyNbLPQAdjDjOPG6ohWNc/jAsaciW9/lHvdy85HX70jYwFLD5gjZyooT4WGDNrF67k0UAgJryhmy0jUSqLwgLnNdmKPRR6KVNIVC778uLrotNxZcCsKxaMWpNdH2Snr85nzzWkZaRAACgHYVsix59oQk3tTfiaUCopKGOv5oti5DIf55BFXQoHpWG2aB1ZI50QCPup62jUnujxZeOZ7EBoEaCPkRB20ikSW0gj26zb/GnsC2L6iO9ZrIJgmy/34YJtvQaa/PmvhGv5ZJUhmXR5SDLzgm2bO9Poy6aRctIhD7GN//+qNP3ez5oCwB1M3n2vNbfG9I2EijEode3t/4+LsOgxduS0HuZQN1R0VYzOhhElQMA1MuWV/c5S26YykIgUyfe+0Csn4tTtVRFZmacqbozW54VdlUSp+Ix7n0QzbDq+isKvfx3+tY7v1n5uWEbACBdcyceYRGANtKaqZVlRRPVUmgqKtpqSFUOzGkDgPrYvO1tZ/39H239mw9UILMXhs++aB2QqGrp6GuvUomEljjhK3PZ0Ik+UHjPG/ldnoK1dzaFH8w6a9Ht7BQAAFAJA56Absz0CzK/PF2GqWbTZWcdvlV1VlpRDr3ezyJkgKANAICKoW0ksqQZWe9/7Varn9H3E5TAiNMyEohCLcWyaB/ZKVQLMnbKNHYIACR9Xv/SHa2/Tx5L20ggKweHBW3Zv4bRZZig7WAOQRvsHKalZyZoHVmAe+5ZlfllUO0AAADiUGVanOAjTqtA1PBNGy0jkaG0Wor520DahmynzONgEQAk1ffIymH/XnhG49pGXsq9ALbSqNzKI/QiWCu3tFqQYjgq2mpq9dqdzn93yj5nzoxJLAYA1AgfpEAu97N7H4gVmKhlIKFJcx154nH7NyNUQsLSqou6nJ7XBiJ/f5xqtU5O6b6GHQEAKeh7+G6n+4vLmnrz53MPAFAU2kemj6AtXSuObctL8QZ01WDV3L4XrmKvAECN0DYSub1IZF4bLB1ZZxe00TISWcgiWPPqomUkAKTCDdmGWkeqNTAAID+HhrePXMGKJEfryHRtLNsV2rJtH3sFAADEonlttmznu6EeaBmJPKmqTfwtIOO0gbR15qLb2QEAkLK0WgNXgDmY3cteR57GeVo5DuTQNnBg2Ey4C9gBaASCtnRtLNsVWnDbT9krAFBhk654rvV32kYib8xrQxSqYrQVJ8RFs/X373A2bNjgXHfd9e6WR6gGAMjG7q2b3K8NbhsJFCaP+VwHhwVtdANAM9A6EgCAkjIh24b7P+Z+pW0kihB3XpvmdZ1w/Y0sYAPYVjEqvKW9KDpRqLZ+/YZSXadzl32XHQMACfU9stJtG2nQNhLIXtenP5VLwBZ22UATELQ1gA7UMqsNAKrF2/p3zoxJLAiKfcEYY16b5nURtNUfLSORBlWr7djRX7pgDQCQPjObzVSzNahtpB8zkVCY/Xfd50y48/bMzhtoIoK2HN1zz6rBFxFzuzO/rO7ubqevr49FB4CKMq1/zQclxlzyAxYFhVKrP9vKJYUwCulQT7SMRFxlrFbr5CxmswFAahreMrKXewCKMM5T1Xbo9e3Htv7U2zrqPHXe3ssEmoKgrYgXFN3ZB23PPfe8M378Sa1/U9UGANVjWkYCZaBWfycsvNGtVLNB2FZftIxEFHWpVhs7hfkiAJDUupuvGPbvpee8z6IAOfG3j9x/12rn1CcfTfUydJ7+ywSagqCtxnp6epxVq1axEABQMavX7nS/mpaRJzKbDSWhVpC2QZuo8qnuAYs6F+h1l15/+S1d2hP7PNWhQB/SinseWXn/a1+1/hlaRjZDFavVOjllHgeJACANu7ZuchY9+kKTl6CXewHiSqMCbcKdS4aFYW9fd7N7WtLz1XXzh2w637zodhQh7aAS1TaKJUhd6BRXE3wdOPBublfGW9U2d8apzvr7P8oeAoCS81ch0zYSZRNnLldVqtoUbG3ePNh+O+gDS1Fex7U7D/PzpqV42OWEvZYsS+Bmex9Qy0iq2ZpJwZuosq2/v7+St+HcZd9lRwJA0tdYj6wc1jKye+LRxsxnGz/+pKDjr70OwRvaG3GMOY1gRzPUvO0dk5530PmNmX5BZjPgghC0JV6vFTwfJUdFW815q9o2b3ubBQGACtAHI4BSv4B89kXroKWIFpKmysy8JhJvqGUz01bfa77f3wbchGZRAjPvh6CC5PmBrLhs9z0tI5ttwYIFQ1/bf58J5MpWDddFy0gASEXfw3cPC9qaErL5zD+2beTegLjSqWq7PTCYMqdprlqnlo9BFWz+ywCahqCt5vSpZ+9BH7UjW7JoKgsDACV1zW0/c+bMnNT6N9VsKCtVKNnO6FK7wSzaBwZVh/lbOAaFYFFDNvO9moEb9nrrqquuTOW2tAvizG0qsqrtyBOPx7iv0DISnR0P5NoncnkHcmcu4kARACA18x2CNiSQNGQzVIkVVtmmOW7eWW521++CQkK2cTFmwXlv4zhmySEFBG0NoE9Gm4M2q79P0AYAZabqY9r8ogpUoaRKpaOvvRL5Z/S9See1mbaMQcGZgjBTEabvsw2/brzxJvfrZ4a++v1860uhP9u74uuxb9Pll82P9H3mNvtve1BLSYWPWQRytjP6FMgCafIGct5g+rrrrmdxAKCk1DbSa+k577MoQMEUiA0kCNVGnt+S1IJAW10Jg7YugjakgKAtR1Hnb2TB2xppy7Z9zpwZk9ghAFBC3tlsJ559LQuCUlOlkm0bQVXB2bSQ1IF0BUlz53a3Dc78LRfPPe88Z3v/DufNN/e4//7qV7/ivPrKKx3DtCL86MWN1j/zgQ+c5b62+y+/+XVrnfyv/VatOinSeZn11c+YdpsKLf0tMmkZibLR/VTPC1mFbMxmA4B0qGWkt20kXBtZAhSta6hNZFh1WxRFVbEBZTOKJUjd0bYvLrq7Q9sOZc17AMZ7IBcAyuxL35s47N9Xf+g95+pZ7zXittM2ElVhG8BIUNgWddaZ9wNECs7KFJqVwYTx453xE8Y7/9vjj8X6oJcJLfXa0bx2VctI22q2vGfyoXn6+3c4a9asyez8CdoAIDlVs3lDtoVnHHEmjz3aqDU49prKHH/tHdqAKEY8UNTyMUs2FW5FVrClwTunLut1bXfZabG5DQGXv4LnpuSoaMuRDlp4Z4jkzXziEwCq5PwzDjs7fnv819Wzvxzrbv7vmXrm4UoHcGY2m2nvSzUbqiTOvLaNc2c7C179VeTv9wZqCpCStGqsu/0HDrjb5X/2CXcztG6vvPqKW9kX9bWrKHB7Z96/tr5PAFnKOmQ7i9lsAJCKvofvHha0NS1kA6rEVLihcXpZguQI2nJW5PB6fSLZfAJ80hXPUdUGoBK+cuW7I6ra/BTEafMHcKp+c0O4Y1vZaTabgjbjBII2VEiceW1zTx7f8XvCqtWoYItH6/YZ32kK3x4/tnmZLghqKamKONuQzdwngKysWfMNp7+/P9PLGDtlGgsNAAmtuqhr2L+7JxKyAUDeFXTIB0Fbw6iqzT/DAwDKzl/VFpVb/RZwetnaT6qaTUw126iTL2Sno3LizGtTgHPKpp8PO+2BBx9yZs6cxYLm5DO+MPPVoYq3x4faTs6dOMH+DQYtI5GhPEK2U+bxSW4ASMuU2fNaf5878QgLAgCoJYK2BjItJHVgd/39H2VBAJRelKo2G0HtJxW+uV8LCOBUzTbsl/OFy9npqBy1x1616efW1U8bZv6JM+7BR1jAklDIqc2Ebx/utWufR8tIZOmWWz6fy+Wc0n0Niw0ACWk2m5i2kbSMBIpV5EwyoAlOYAnyU+R8Ni+1jxT/gV0AKLPzM27/aMI3BXre7dlXxmZ+29TKd+6MU9nJqCy1pRbN9Lpvwh9b/axaSI5/4zcsYhmfdx/7lvXP0DISWckrZOuiZSQApKIVsA1VtC08g2o2AEB9UdHWQN7Ab/Xana1WZQBQZmlXtUUVVP3mzn0783Cq1W+mwnjMJT9gZ6PUTKhmPrij1xU6TZtaDcolM/8k0gw2Y+pj33R+0Xsfi1syJ73xa6vvd9uAjj/JvW+ogwKQlrxCNjlz0e0sOACkxLSNpJoNAFB3BG0NtHRpT+uA2OrvE7QBqI64s9rSpuugLaj9pBvCRay+27Jtn7Pgtp+6FW1Amek1g9pOR7Xg1V9Zt5BUi0LCtvKwbRm586YvOFu/8YjzgQ+c5fybf/NX7kxgAjck1d+/w1mzZk2i8zh32Xed36z8HIsJADladVGX0/PagLPw0Rfcf1PN1rKRJQBgY+CppyN9X9enmTFcNIK2htJBDx0AEaraAFRFUVVtUbnVb77T2lW/KWTztoykmg1l485dWzW89bXCE1PV5jVz1izngQceav37F459WHPmxh86e+d/nIUvWJxWngfOOVe9Q5392/ud3hVfd0/7kwumtQJab+AWdBrglzRke+utt5yP/f0Gq59RKAcASMbMZjOoZhtmI0sAoBOFawcjBmwGQVvxCNpypANVqiYrC81RUdhGVRuAKilLVVtU7arfTj/9Xznr77+YnYrS8QdsPT09rdcw5oM64g/X/FTlpLaQURG0lYPNPpOwSsRfeUK35557zq1086LqDWE2bNjgrF+/IfbPHzr0/zkvvvhPzllbN7VmAwEA8tH38N2tlpFCNRsARBcnZEM5ELQ1nMK2K+dMcduXzZkxiQUBUHplr2qLSsHbZZddfuy2HD9t8ak7nGnTzmcnozCqNPJXq+m1wpt79jg/3/qS8+qrr3QM14b97DnnOu+ec57VrC9aSBbr/Me+ZfX9ClOjOO2PT3d+9OJGZ8L48c5/+A//ZyvI1f1NgZvCNjP3D822Zs03nP7+/tg//53vfNv9+tZb/+KsvfkKt3VZFGcxmw0AEjPVbKZlJNVsAGDHhGwT7lzijJk+rRW8nfrko4HfTzBXHiewBHju+efdqjYAqIrzI85AKyNVsk08YY/z5JNPOA9/9vetTQcGCdlQBBN0aPOHbArVFLC9+eaewX/PjB6yGTtu+hv7x7hl2IP02ISi4raMtLD/wAHn8j/7hBu6be/f4VZLikLeoPsgmuWWWz4fO2SbNm1aK2Rz3+M897wbsu3euinSz4+dMo0dAABJX1dSzQYAsZl5bGOmX+CGbGJaQg4QppUeFW1wRk2Y7qy//6NUtQGojLJXtSlMc78GzGWTG5ZsHPZvZrMhbwoz1B6yXahhU7nWiSrUbOa12YY9SIftTL2klYcKcBW6afvd//OW21rSzG8zVFGJZlDIFtfixYsDP6zSPfGoc+XNVzjXXXd9258/ZR4zLQAg8etLqtkAIJFDrw9+4GzCnXRaqCKCNgzeET7Y6yy44l87+164isUAUAlFz2rrFKaF0YcaxDzfjjr5QnYmchXUHtJP1UZpsw3baCGZr/Fv/Mbq+6O2jIwqrLWkmQnoD9wUFJdp9jGSSRKyeavY/OZOPOJ88IMXdTyPU7qvYScAQEKqZvOimg0A7Bx6fXvo/6k9pKlu85+OcqB1JFyqahNzABgAyk5VbVlTmKbN2+LRbArYbEM2WXDbT4f9e/SFy9mZyJxCibD2kF4KOrII2Yy98z9u9f20kMzP1Me+afX9ti0jo/K2lvzHfzxe7av7rrkf6+vcud3u3/0VcKieuCGbv1VkGNOeNEwXLSMBIDFTzWbmYqqiGMdfhx/TG/BfvawOANQHFW1wD1Jo+LzmGOhgBVVtAKoiq6o2nW8WQd7qtYPzMJfcMNX9SjUbshaleu3GG29yPnNsy4OCtjM3/jDy96uFpCqtsgp1MMhmn0helYamyu0DHzjLueWvP9eqcjNfRa9hUU39/TucNWvWxPrZsFaRXnru03PgE0/87+3v/4tozQMASfmr2VRRjEGqwD/22uVSVgJl8vZ1N+d2Wac++SgLntC4T3/KrVzbf9d9w9pKmlaTKIdRLEHq2n5sp6xzJkxbHh2suOSc3zpLFk1lTwKohCxntalyLU2TrnjO/Wo+0MBsNmRFn5z1hhFBHnjwIWfmzFmFXL+8Z4Ehvf2hsNS2MjEt/raSXqpaopVkdSQJ2aJUsXnf43Saz3busu+yQwAggXU3X+Hs2rrJ6f7SHU73F5e5LSOZzzby95Ez8hhsr0NVG4YM/MPkH3d9efef+k4e8UBKElrlGa6ldZ2bdtvM7Qg6X/N/Ct3UQlIh2/67Vg++T7pziTNm+rQk60VGlAJaR8KlajbRJz9Xf38nCwIATroh3jW3/cz9aqrZTjz7WhYYmb2RV1u9MKY9ZFEhm9gGZ7bBHKKzbc9ZVMgm3raS5rWrofDNtJVEua1Z841YIVvUVpFenT7kSMgGAMkpZJsye54bsgkhG2AnJGRDAylgCwvvFKaJKtsUlJmQTWxCNmSHoA0uf9sdc0AYAMou7aozP4VtO1NoT7l529vO3BmntiqGTyBoQwYUMuh3un9u1cxZszKfv2bLNrBRC0mkT+05oypTZeEfje0aMcdNTOAWpW0q8qeQrb/fvsWNWkUuXvx3LCAAlMyqi7rcrwsffWHw6xm0jASG9LbZjnq3ri/vnu87bT7LBz+FaSZsO37aBbTmLBFmtKFFLXdMKx4dEAYADHrw+ZMSzW0zLSPX3//RwV++H+xlUZE6E655w4U856/Zsp3XNvWxb9JCMmU2lYLvnnNeKW+DmeP2JxdMc84668zW6Xoc9PVd2ZpDjOLdcsvnY/2cbRVbVGcxmw0AEtm9dZP7ddFQyCZUs6FizBvz5SW7XhuzvoC6hTNqp9gECtsy2nd68qZ9ZEIEbTnTm/6yDm33t5nSgWEzRwgAykxVbVnOapMdvx3tPPT8SdZh25Zt+9yvG+7/WOu0UROms9OQKlXwbN36sjN79sXuv4ucv2ZDwZlN2KM2hztu+ht2eBr3GcsKwbKv+6+294cGbnp8lHVOclPECdnUKjLLKraxU2ixAwBJrL35Cvfr5Nnz3K9Lz3mfRbFzKUtQuF4nYA5aGu64fXLo/y0L+b+u0zazR2LqakjQhnIjaMvZ5s3lDdp0vbTRZgcAgilsU6Bn065ywW0/db/OmTHJ/Trmkh+wkEiNWkW++eYet3LtH/7hfy1Va8iobMI2tTlUQHTgnHPZ+QmpQjCqnTd9oTK3KyxwU9hGdVsx4oRsahU5bdr5mV2nA12nsGMAIIG+R1a6X3teG3C/UskWywrneCtBFEdVPK078MDv5rIiAGJhRlvOTGvGsvIffDDtzgCg7LKe1eYVdW7b6rU73a+mOnjUyReyo5AaBQeX/9kn3NaQnylxi8gobIIcm4AIIfcdy2q2KgabJnDzvrY11W3IR3//jlghm1pFZhmyybPf+7fsIABIoO/hu4e1jGQ2WywbnRxaBCKSVss8qsoAxEVFW87KWs3mpdY63oMQOlC8ZNFUdh4AeGhu261XvutMPeNw6Pes/v7OYS14R1+4nIVDJGbeWlD1jf7vz//iLytZvRb62uOcc90ZYKpYi4IWksnYhJVVn4v3R2O73MfKf31voPW40utczSZeurSHO0NGFLKtWbPG6meyaBWp6+H31ltvuV9XXdTVqsQAAESn508xLSMJ2RLZyBKURquyTWEblW0o0tvX3Wz9M3Wbu1dFVLSlq7fTN1SlXY33eupAMQBUgU1V29Ufes8NypJQ2Ka5bUH8FcGjP9jLDkJHCgBMizuFAN4Pvhw4cMD58pe/7PSu+Hol5q/ZsgnOTAtJ2FNIGdXe+R+vze1W4KY5hgrYRF0mqG7LxoYNG6xDNrWKzGIe244d/SNOe/HFf2r93bQ+AwBEs3vrJver94MKtI1EjVDZhsLFCdlQDlS0IZC38m7ujFNZEAC18+wvxzpXf/b3bjinVpBxBc1t27Jtn/t1w/0fO/6KfcJ0Fh2hNGvNtJdWZbla3Ok0/V1+vvUl92uV20NGYTOvTVVZVa+2KkLUqkGpU9Am+w8ccNut/vmf/6Xz1a9+pdVKktlt6Vmz5htOf3+/1c+oVWSetK9NdWP3F5ex0wDAwtqbrxj276XnvM+iRNfrMI+tCqhsQ2EGnnq69Xcq1KqHirac6aBZVZiDe5u3vc2OA1AZcWa16WeSVrd5wzpTCTxnxiT365hLfsCOQSgd6FfIpoO/5nevOfCvgM2EbE1hE+7YVGfBiRxiSp1DTAVuqgzds2ev+28TuOkr4tM8NpuQTa0isw7Z1q/fMOzfujzvBwrX+Q4YAwDCmedMM5uteyKVbKit3CvbNm35A6teEQrD9t91n/v10Ov9qZ73waGgbcKdS1joCiJoQ1vmjai/BRoA1I1mrcUJ6bwUtl1ww8vu35fcMDjbkpaRaMdU0yhg8x78fXPPnsYFbIZN0EYLyWxoXl4T/Gp7vzu/zVSzqcqJdpLxKGSzcc01CzJpFRmV+VDDrq2baHkGABGoZaSpAjaz2eZOZDYbai3XsK3veNC2gqW3p3aLZsvDode3u6HY4WNfszBm+rTMb8OY6RcMu58jOYI2tOVto3PNbT9jQQBUQpLATD+r+W1xXXbZ5c5/c9qHnCWLBoM2WkYi8I1USMs6M4ftgmnnN3p9bKqp1EISndlUs9nMy6sDM7/NhN16bFapC0XRbEM2VZUtWLAg9+upOXBBvjB1HDsRADpQy8hdL/W1qtloGYmGYGYbcjXu05/K7bIm3Hk7C54ygjZ0ZA46qIUkYRuAJrh61nuJwrrTTz/drW6jZSSCqGrGzAfytqpTBdtZZ53pvPLqK26VTdPZhG20kGzPpupv501faOQa+dtJqp0r1W2dxQnZijLN9wEGU9Xm7u+LutiZABBCLSMVsPU9fLdbzUbLyNiWswSVlEvYRutIuPexoaBNrSmzopaXQ9VsBlWUKSFoQ0feT9oTtgGoiihB2bOvjO14HuefcTj2dbA9AIl688+B6unpcQ/0ettEKmB74IGHWKwhUdtIqoUkwkWt+lPLyAPnnNvotfK3k9Rj1gTjOK6/f4fV7zi1iiwyZNPlB/G27CVsA4CR1DLSbbM7e57T89qAexotI+1QJV8LmYdtnqCtN6sbceqTj7Y2xGfmqMno4YFVag5l1JLSoJotGwRtiEQHAw2FbcxsA9AUX7ny3UTVbToQqQOSaDb/wXpzEF9tIt98cw8LFMJmXptNa8QmOXPjDyN/b9NaRrZj2kmKPyRvOv1OW7NmTeTvL6pVpFfY5Xs/UCgK23RQGQAwSC0jpwzNZBNaRtpTlTwy1Ruwzc/gcmgjaSHPeWlFymKWmglCBzyBHqqBoA2RLF3aM+I0wjYAZdcpIHv2l2OtzitudZsOSK5Z8w12SAMpXAtqP6fTT/vj01mgCGxaSNqESk0RdU2a2jKyHbWT9Fa3hT2em0S/y2xDtqJNm9b+AIj3A4Wig8qEbQBwvNJ34dBcNlpGoqSWB2w/PrYdzWBrtdgjbAvmD9iybIFYR4de728FbKqcG7DYUDyCNkSm9lb+N6KEbQCaRNVtt175bqyf7e/vp5VkA4VVwDzw4EPO448/5nzmxptYpAiihkAEbcPZzK5resvIdrzVbaKwrYltoBSy6XdZFEW3ihz8vTtYTb548d+1/b6gDxQqbAOARr+GfWTliNNoGRmP/zgasnHH7ZNbW4aGzdkjbBukcCisgi3rFohBqhw6HT62Xt7WlPp71C0qMwcu7H6N+AjaMnzCreWLrb6+ES1WmNlWXQ89fxKLgNpL0vYxyNQzDiduJYlmCDsQP3PWLGfmzFnMYrOgEChqG0laSB4XdXadTdVgU5nqNnOwTG2gmlTdNtgGOVrIVoZWkbJjR3/k7w36QCEz24DyeqdvPYuQsb6H73a/LhqqZqNlZHxBH+hA+pbdPrm1DfxubiabN8wz28r7djd2zU3Atv+u1aHfM25kqJMJ7+XoemV5m4Ewo1kC2FDIpoMKeiNq+kwvuWEqC1NRO37LUwAQ18KLf+N87v7/4lx22eXWP6sDlosXL3amTTufhayxoHkMCtkI2OJR0Ba1Ym38G79pfIVW1MDRZg4eHOfyP/uE8+d//pfO7NkXu/82sxf9H0SrE5sPiJShVWTc6zN3brcbuDW9PShQBe9seto5pfsaFiKr17CeDxpMnj3PWXgGlWyALMu2Wq4yFDa1C9dkwp1LMplfFkZVWqaqK8sqOu/tHjP9gkxuR1dO4STSR0UbrOkNqNeC237KolTQTkI2NEjaVW3mue+tt/7FefLJJ2L9vGbcbNiwgZ1TMzpAGzbHSdUwhGzJRK28mvrYN1msiAjaYrzBHqpu6+7uDm0PWxdRQzbNQStbyLZ+vd3vWO1PPX97Q9N1tJAESodqtmx5Q7ae1wacyWOPuhtQUr36Y96ck1mJHKglY6cKNgVspz75aK4hW1Em3EknFQxH0IZYVPruba/CrLbqefaXYwe/vjKWxUCzHwsxHgPe57x9L1zlfOvOj7vzaGzpIKBm3qAeTLim35E6YGuoik0H5ZGOqPPabOaT1U3UajZaRibTu+Lrznf+3XfdsE2P/zqFbppvFjVkU4V2pzloRYgT/Clk8z5/79q6ydl9bANQHqpmk/d20b4rbd65bKZlJNVsqIIaB22leBNpArZ2c8AUrpUpYAuaF5fGOgDtELQhNn+facK2ajFtI03gBtRdWlVt3rmUG+7/2OAv07OvdefRxDmop5k3zG2rB1V8a9NsNnPA/YEHH6KKLe11Pudc591zzuv4fVHnk9WN2mZGQSVbOs4997xWkK5qKNNKssoUsqnqOgr93qt7G+S1VLUBpbRnLR8WSZuZyzZl9jy3ZSRz2TLRyxKkarn+qHpLR8+ctxW+//pJkddr/133RQ7YykDVdFk6SNCGDgjakIg+8eltJek9AA0AVWATNm/Zts/ZvO1t9++aTzlnxiRnzCU/GPY9gwcd7T/FRdhWff6qFh18nzlzFguTgR03/U2k74ta2VUnUdtmErSly328z5pV+eo2VVnbhGx1pfc36t5hqtu8rdQAFIe2kdnxPs8tfPQFKtmys5wlQNmZgK3drLMyBWyGv5ouzao2rYn/9udB8/B0O/wb1XXlRNCGRNReRQcTzCwDHYDWgWiUm79VHu0j0RRJq9rMTMq5M051liyaOiJkM9RCS620bClsUyUBqkcH1U0lC60i8xG17eGZG3/YmDWJWs1Gy8hsqHpVVaxSxeq2wd9BnVuxlXEeW1bP6955bYRtQPFM20iki7lsAMSEOO0CtrLzV7X5A7I4FHYVsSbt5uEdHGrnmULg1ss9Pz0EbUhMb0DVJst84lMHognbys1fwUP7SKAz0x5XIdv6+z/qjP5g+9cjaqUVp7pNlQTMbasWb8hGq8h8RZnX1qSgLUo1W5S2m4hPVawK2k3HBzO70SjrhymiVlXrd1oZ57Fl9R5H+8/bvWMdbSSBUqHCLTnv85pCNqGaDcjX3cdbR/oPMuRSAWkCtjDjPv2p0lWvhfFXtSkgSxq2+cOuPNbCuz/GTL/ADRBNFaH2h6HALeHto8o2RaNZAiSlgO2ee8zMtsG5NArb9r1wFYsDoHRuvfJd58HnT7L6Ge8MSoVso06+0Bk1YXqkn9UBSZt5N2LmtjWhYqCKFKqZtnDf+XffdW7568+5f6eKLX+a1xaFWkjWvYorajVb1LabSObnW19qVUPpOUOvl/VaWb8LyvTcvmHDBmf9+g0Rf58trv08Nj9v2Kavu7ZucnYf2zS7CEDxVOF2Svc1LERMej7T85qYkI25bJnjDUN65qd5Zp45aYHu7vD/7Qz8bm4q19EbsCSlKq2wainv5XWleJl5URjlDapM2DbhztsTr5FCr6yZ6z4YsI28zl1D+8VcP90+/d0fMkb0p8e2H/N0kg6CNqT6JlRfly4dPKCgA9OEbeUT1iZy529HO1PPOMwCofZs7+fe2ZPmOW30hXYf+jHVbbZz2AjbysdfnULIVjwFaFFmsSmIihrMVfK5LUI1W5QKQKRHYdsHPnCW+3eF86tWneRcd931pbl+Nr+TmhiyiQJSbd6wbe3NVziLHn2BsA3I2d61tD1O29qhajZCtlz9hCVIzXz9ccftkyP/gMK0JIFZXLrcZRbXM0tqNXiwQ7tBVU/FDG1KQ7fBG5IpjFKAFSU8bBdC2oZ1yW5D+8vSPjK3U1vMSjsOZKSI1pFIjd58mtZZpsWKtwoE5RDWJpL2kWgSVbV5KWgOoja4mj0pJmQLm8sWhUIz29ltzG0rBx0k94dswjy2cohSrRYliKqqqNVsdQ4ay+rNN/e02smakM1UxBbJJmQbbIN8fmP3oT5I6K1s6+npaR2cBpCfgV3BMyRpHxmPmcumDw4I7SJzNZ8lSIX76dfuOSendX4rvNtffGjcRt9po2JsqhZKLdw7mHAel4Kmdudh2hNWPWQT3Yag6jMz28zMN/Nu5vSwkC2PlpFm5lrUy6rDvqoTgjakSm8+Na9NBxD09w33f2xYNQjKa8dvKXBFc/ir2oLu/wrZ1AZX0gjZDFPdZoO5bcXSh0jMB0m8mMdWLlFmj53/2Lfq+ZwWIUSse+vMMtt/4IDTu+LrHZ9T8qBWkbYhGwYr20xFm1qAPv/PB1sHqQEUS+0jYccbsqk6d/LYo+6GXGx0jgdtvSxHcvMsgrZNW/5g/hoUnPWabeAfJl/673958E+9pyXY39qcrtM2l3YNzeyvuoU2qghTeBjm4FB138EIVX55zaiLE6aOq2B7z7oiaEPqvPMo5n/hn9x5RoRt5bCTMA1o8Va1BVV0+kO20R9M933QYIVA9BeyZm4b8uWdx+alKraZM2exQCUSZfbYSW/8una3O0o1W5QQEtl65plnhv07rEo2S/odEnUem/k9heFM2DZ34hHnmzsPOuuobANyQdVaevwhm1DNlquNLEFxPEFb6Jv7gX+Y/OOuL+/+0xQvtnVeV3zqtdKtSbsgqg4UHiYJyUyVHxAFQRsyoU99mhYrqgBR2LZ67U4WpmAPPt/+gE7Y/DagjtrNajNtb03INurkC51RE6anfh0WL/476wOZhG350YHwsJAN5RSlaivKPLdKPZdFqGaLEkIiW3v37HG/XnzxxW7LWUOvlfNoJWnzu0MfAiFkC2fa5U/e+RP3IHXfIytZFCBjnarW3gtpK4nhzIcDpqiKbShkYy4bcFwGIZvhnqcn6CsNtUk0bRTrTGGZTaioKrEiqvyC2l12cvApKrvLgqANmb8R1QEEHbResmgqC1JyzGlD0/hntYkJ2dT61hh94fJMr4dtdRtz2/Lhb+3GPLZq2HnTFzp+T9SZZmUX5XZEWQ9k6xcvvzzs32o5q9az3uearFpJ6neFbcimD4GgPX2gcPPmPqfv4bud7i8uY0GAgu1ZS3vkTnZv3eTsOrYpZFs4NJeNkK1wy1mC8sgwZJONTglaSB5vERk+u2z/XfV9PjXVbWZTmObdvP/XVVA7RnO5Be0HeggnRNCGzClsk//0xhksBjI1auXvWARY8Ve1mTa3c2ec2modmcZctih0YHPx4sWRv5+5bdlTdbahkI15bBV53XHOuR1bJUapAqvEc1iE26H1QLFe9gVt7nPKzFnDwrYsWknqd4R+V0T/PbSYkM2CZrUpcGNWG5pgznOPjTjt7J2vOLf9T5dmftm0jUxOIdvaoWo2KtkKs4IlSFWv/rjj9smpnFnGIZsR2EKyiCo3zS4LC9wOvb699oGboVDLu5WBqaDTfohSZah9JbZz2gaogssEQRtyobDtk3/zqNt+DcWI2hayiu0jR/UddL8eXXaaG7aNnnQROxyRmao2hWybt73dOl1tI/MK2Yxp0863qm5jblt2vG0jdTCckK1aorRKPHPjDyt9G6Nc/yitNJGtvXv3Dvv3hy++uPV3hW3+Ktm0WkkOVj5Hb6WmkE2/g2BHH8jQ1velT7AYqLVLnv3esH8rYJtz7LT7/+1PMr/sTm0j0dlazzxJVeEyk61wVLKVaA1zCtmMUfpD4ZoJ2PqOB225h7EmcAsKaUzgZoIc5MfMhDNVhodeH/mafmDo/wzboNDTbrKXFU8PQRtydcrH7mcRChK1LWTV20cqbHv/737sjPnP57HTEYmpatvx29HuV1Wzaa5k3iGbl211mw6oUt2WnA5u33PPKufJf/zHVhs3HQTXwXBUT6eQqe5B2975H+dOUALPbNjQ8Xv0POOtoNXzT9ywzbZVpAx+wIOQLS43aDu2v3Z9724WA7WngE3bk1/5e3crk720jwzkrbrteW3A6Z541Jk8lu5gqIdlCSvacg7ZDDdQ81a1Fa1rqG1iWFUUgVv+vPPkzBw97+ady2aCOVtBAR6SIWhDbkwLSTP/CMiKwrbDT/+M6jZEsmXbPufFF3/knH766aUI2QxT3RYV1W3JmBlJ/+255zm3/PXn3NOYx1Z9nVpInv/Ytyp5u6KEhARt1dK74usjwjbbuW22rSLF5vcMgqmFpKx7YKUzeedPWBDUlmkTqSq2f56az4eQ3tsV/SDgwC4OGPr5QzYFbHMnUs0GuM8ZxYRs7ss+8xfNa7v7vt3mn5HefGbZ8q9T4Ib8mHlyQe09DYVxcUM2Ofz6dhY6ZQRt6aLncgc9PYNvRAnb8mXbDnLnUGVPJew65DibDo44+eiik92vqm4bP/te7gQIpJBNs9jeeutfnA9+8CI3ZBv9wd5SXUcdBL3mmgWRv19h24YIFRRFUsVFmZhWbWoRSchWL51aSJ70xq8rebs6BW07b/oCO78Mz9/ftguxFLb94z8e/6CHzdw221aR5vcL0mE+UPiFv/jv3VlIQF1c99DftgI2hWt5tIr0eqePtpFxBYVstIwsHd5w5GilJ9AqMGQzRsW9P4xuE7ykxQRu3qoqP1VVNXXOV54Vfqa9Z9Bm5rnFO98lw6rikA6CNuTKfOJTCNvyY9sO8sHnT6rMbRu1+1Dwf0wZ0wrb3v0f/toZf/rXuSNgBIVssuH+jzkPf/b3bsg2asL08l3PBQusDoiuX7+h1NVtthUXWVG1iDmIPXPWLOert37F/TshW710aiH54d7bK3V7OoVsquI7cM657PiKOu2PTx8Wtkm7sC1Oq0ghZEvfc889737VLKR1nnlIQBWZgO3sna+0TiuiVaRtldo7fevZec7IkE0I2UqJMugC/MWHxjkFh2xGrOuQJFyJc1ntAjczQ6xJgZs3YKtyO03P/YiZkSkiaEPuzCc+RWGbKkqATEwZ4zjzxrl/ffdvv+iMeXYy1W0Y9vwjCtnmzJhU2pDNa3COTvQX1oMVDjtKdztUoVd01Z1/BtKrr7zihm2EbPVUpwqvTkFbpyo+5OOZZ56J/bMK2/bs2TvstKCwLU6rSP0OIWTLhlp/mvafu7ZuImxDJc157rERAVveVWxJvLOJT+d7n3tMyLb0nPe5c5fPfJYgtl79MW/OyVY/tGnLH9yv//6XB8vypFaZN54mcAtrU2gCt/131XtWZlCwxpwzeBG0oRDesE0VJYRt2alUG8gMHO0eNxi4HXP4lV+41W2nfOJZ7hgNV8WQzVi8+O+sDpLqIGzZqtvOP3+aW3VXFAVs3pBNFLI98MBDPDjq+rqjQ4VXVaraxr/xm/a/82kZWRp79+xJ9PO/2t7vbN368vD9P9TmVuK0itSHHPQ7BNkxVW2isM1bVQKUmYI1BWyXPPu9YacrZFP4VgSq0+wpZNNzz5TZ8wjZym++7yuic/vZxg3aHM+MtBIYVbXFbxe4HXp9e65tFfMUdJtU6ZdnhSHKbzRLgCLfiJoh7wrb5s441Z2PhHTFbQOpuW5Xz3qv/DcwYD6bn1pIjlr7h8F5bsf8/tKPOuP//hHn8PjtzsCv13EnaRh/yDbq5AsrE7J5KWxTNUPUA606KLt48WJn2rTzC7/u5jqoqk1tMfNmfvcYN954k/OZYxvqTS0k2wVqCrHK3nJx6mPfbPv/tIwsyX3t5ZcDT7/44outzmf/gQNu2DZ79sXuh9QUtN10003OZZddbn2dyvL83wRmXxkK28wBb6CMzAw2r/909WedLVcV+9oobnXae7v6nbFTmnfg0xuyLXz0Bfc0QrbS6x3aNrIUVubrj2W3T67L7VELyR9X7UqbsE1VbArY/EwwFRbKVUlQyJbG7VI13OGhtdNcPP9ptsx5RDHAfLZMELTlbO7cbhZhiGmtYmze9rZzzW0/I2wrCc11q0TQFpE/bFMrydGzPuyc8vfPOu/8x6vZ4Q0RFLKNvrC6LalVmaDWkFFbh+n71DasLBUNqmrLO2jzt1974MGHnJkzZ/HgaAhVfIWFVTq90zy3InWqZivzdW+al0OCtjhM2CbLl6+wrmIb/F1ByJa3np4eZ9WqVa1/E7ahjDSHzdsi0tAstn+eWt3XRnvW3uecu+y7jdqXJmQTQjagcjY6FQ5bJ9w5+EHGdoFbUZVfYZV1Y6Zf0Lrecc4jrfBQgdrBocDLhGTe02zZBG0HCdoyQevInPnDpabTJz69LVZM2AZkQWHbsF9qr/zCrW5TK8nRky5igWqubiGboYOnNq0kdZC2TK0k85rVpio2Qjao4uvdc84L/f/zH/tWaa97u2q2drcJ+dq7d2/q56mwLU6rSBmc7UnIlrelS3uGtcoX2kiiLILmsBlqFekP2fztJPNA28jodm/d1ArZaBdZastD/n0pSwNnsKqt0hRcKYBSiOWXd8im0K9d+0rT4rKTLEM21NMoliBVvQG/PIfxv+HCcf4DoPteuIpFSeih509ydiSY0Xb1h94rfVXbqJW/c78eXXaa9c94TfzJYMBLdVs91TVk87NpJSlFVrd5wz6boDDu7xd90MU7l42QrdnatZAsY2WYqtnaBW1Us5XHd74d/nx2y+ftP+Sg4O6ZmB9IyPq5FdHogx7e3z/etm5AnhSsqYotiMI1VbIFMa0l82wn+ZuVn0v0802paFPItvbmK9y/E7KVm+d4l47DHvX8Hfbc9Rv43VyrH+o6bbNTwXU/6j+hKkGPqXDL+/qGVdaFCau2q3vI1iZo5HkpASraUBr+EFIHxrds28fCJJAkZBO1j6zlq7KAUE6Vbapwo7qtfpoSsolCM7UIi6os1W1ZVrUFhWw/enEjIVvDtQumyljV1i5kUztM1NMzzzxDyFYD6t7h7WqiypN1QwfGgbwoLAsL2RSwhYVsVbV3bf0/gELIhobqZQmqwVS45e2Q5Xyz/XetHnEalWyIi6AtXctZgmT8YduC235K2IZMBIVtmtumbfxH7nXGz76XRaoBE7LNnXGqG7KN/mBvbUM2w7aVpChsy6uFo3HNNcdns2lWWxZURaADnArZVMEmCtkA2Tv/44Gnn/TGr0t1PTvNZlM7TJRDu2q2OOe1d8+eGL8DphGylVBQ2EYrSeRB4ZqpSAsS1CqyaO/t6k98HgMpnEeZEbLVRm/Nbs/RhFtvyDbCHbdP5t6DEfwBmdpYKiDzb6piC/u5sPMAoiBoQ+kEhW2r1+5kYSw9+0o61Wg7E1bF5WVU30H7V4EBYZuZ2zb6lIuobqs4E7LJ+vs/6oZsoyZMb8zttz3QqrArz+q2888f3p4hi6BPBzYVtilk++qtXyFkwzBhQZu0ay2ZN1pGNux+uXdv7MDurbfeKqwdMKL9Turp6Rl2GmEbsqI2kWFz2AyFbGW0Zy2/29rxhmzdX7rD/UrIVlnMZxtuecjmDePcT80uswzaVt632/x1RdMXeeCpp90tj8tRaKUtj8vzU0Cmqrrg/5s2IjwLmuvW7jyyXjcbcdZ43Kc/xTNOBgjaUEoK27yf+lz9/Z3ONbf9jIWxkFbbxwefP6nW6xQ22820kqS6rXpUBet9vlhyw9TGhWyGwjZVN9hQ2NbfvyPz66bKO68sqtrUNlIh2+OPP0bIhkBlD6raVbO1CwqRP7V5TOM84raKfPHFHzmHDv1X98MFKK+lS3vcwM2LsA1pa9cmUlTBFidku+TZ71VqHd7pW1+7fau2s2s9rWcX3tpDyFZt82t0W3rNXzQ7Lc6mKjX/Nm/OydxLUqRA5uBTT7tb3fiDpigBmTds87ecLCJkS6KO+7SKCNrStYIlSI/ehHqr2zZve5uwDZkIC9vURvK9x/5dq7oN5aeQTVWwer4QtYxcdu+6RoZshqobvG0ao1izZs2x7Ru5X9c0q9pMyCYPPPAQDw6ECptxVoaqtnbVbARt5RKnzaNX3FaRopDtrbf+pTWL0juTEuWjDxP6P1RI2IY0dGoTKXWcxxbmnU31Ouio5wm1nTW+ufOgs/CMI9zxq2tjzW6P++STpKWjqtT82wtPXxQYytnatOUP3ONqzhs02VRr+dtImtOqFLKhPAjaUHqEbfaq0u4xVbsOJfrxsLDtve99xw3cRGEb1W3lZUI2r+e37Gp0yGYsWLDAWbx4sdXP9Pf351bdZqRV1WbaRc6cOcvdgLavM9rMOOs0Hy1L7S6blpHl8ouXX479s0laRcotn/+881d/9VcjngMJ28rPP7eNsA1xRWkTKWWcx+ZXxyq0NHifH9QukpCtFn5Ss9szX38sK+nsNE/Q1stdr/66LII2tZH0UsjmPw2IiqAtZ/fcs4pFiPlG1CBs6yztdo8PlbR95LC5bAmDNgkL28zcNqG6rZz8IZsq2fzzHptOrRpt57ZJ3tVtSavadHBZGwEbbIQFV+0qyrIWdtnvnnMeO6xkXo4QtJ151lkjTkvSKlIUssmf/8VfOjNnzWo9B5r5lKgGwjYkoSq2dm0iJW6ryCKkXYVWh+BuRMi2YikhWz30sgSoM2+FWVfJ54GZqja1kqxayKbZcqJWlza6mNGWCYI2VOYNqD9sm3TFcyxMTnY0qEIuLGwTM7dNFLZ1nbeQO0cJ+EO2fS9c5VayIVicsM1Ut+UhaVWbqWa7/LL57GxYCWshWWRVW+Dv5Jv+hp1VIqpIi+KsM88c/lycoFWkmJDNUItcvVY2IRsfNqkG8/6GsA22olax/aerP9uYVpFBqt4+0vt8sOjRF9yQbfLYozwAqq2XJQDKReGad15b3jRfzmyHXu8fcVrYppl7ZrYcrS7LYTRLgKrQG1Bt3lY4Ctt0UB1Ik8K2USt/F/h/aiM5etaHnZP+/hFn7HnXu9s7//FqFq0gqm4189hEzwdjLvkBC9OBwjZVqSlAs6Gwbdq0ae7ct1T23zULAoM1tatUBZ4tzWWTr976FedHL25kR8NKWAtJVZbl3aoxbD5cWBiI4thWpCmYeyZh5a4/ZDP+aGyX869nf8QN2fR8SNhWDUEViDq4roPqk2fPY4EwQqc5bEYaVWydgrw00TbyuN1bNzlrb76i9W89Hzxy7Ry9U2VxUEa9+mPenJNZCSAGb/Vfu9PC2FazITtUtGXwywXZWbq0Z8RpVLYNl1Wbx2dfGduodTy6KPxForeVpKi6bfSki7jz5UyPfW/I9s5PbyNks6CwzHZum+RR3aZ2lba8rZlV0QbEERaolaWqrd08OZTbhy++2J3lliRkU/vJsJDN+PnWl9yv3k4QKL+g/aWD7DrYDhhznnss15BNJucZtFW8+iwtfY+sHBay9bw2MBSyoSaW1/U2EbRVy8BTPOdWnQI2VeJRzVYeBG2oFFW06dO53vYqQth2XFZtHp/9ZQmDtk0HszvvKWPahm3ibSU5/iP3MrstJ2oV6X3Max7b/jd/7oy+cDmLYynu3DZR2KbKsyQWLFgQ+n82533gwAFn1arBoE1zipjPhiSCqsbynNV2/mPfCjw976o6dKb2jzbfG2WWW5iLL77Y+eQnPxnpexW2+V8ro/z0HqenZ/iHCnWwfZ3ngDuaSwHbJc9+r+P3VWkeW172rq3O709Vs/Y9fHfr3wrZlp7zPjsRlbDs9sksQsmN88zlOphh0EaIZ0dhmdnMPvKeFrYlCdjYR9mgdSQqSZVt3d19rQOrogPvG+7/mDNnxiQWCOkYCttGrf1D6Ld4W0mKwrYDL33NObzvNdYvA/5WkQrZmMeWnMK2OFVqpvIsbljX6byjnu/SpUvdrwrZNKcISCKsakxVbXlUlJ30xq9HnLZ3/sfZMQ32yQULnDN9M9462b6937nggmksXgXf46hNvrdV/q6tm9yD7zrgjua57qG/jdy+UbPYFLRV0Xu7+jM774EMzzst/laR8s2dB52FZxCy1dQKliA7K+/b7X7dtOUP7objuj79qUwDNsN7Gd5wLy95hkhdBdw+lBdBGyrJzGvzBm2y4Laful+bOrct6/aOOv+rZ73XrEWNELaZVpITf/Iz99+qbjv8zmvOga1f48GaIn/lqoL1+V/4JxYmJXHntolCOrWhjDNXrZ0os9pMmzS1i6SSDWlR9Zh/Tloes9rO3PjDwNMJ2srnmWeeyeVy4oRssv/AgRFhm8IbKt3KT20kzcxRL+a2NYvCNYVsUWVVxRalii4Ne9Y2t2pbVau7fG1i/+//5/91Jo89wgOhvnpZAnspBGgEnD6HXu93xkzP9oNZRQRRBysctOn88lizvELXpqF1JCotbMi7ql7UXq5psm7vWMr2kXmI0EZSvK0kR59yEbPbUqLHsz9k0zw2Qrb0xZ3bJqpAU1CXpnaz2nQQUtvll813/03IhrQFtZDMelZbUNAWdD1QvL179mR+GZrHFidkMxS2qbVuUGiD8r/HCZvbpvlNqDcFbGUI2erknb71pbxeCtC9IduU2fPcx//ksUfZaaiKXv1xR4K2kQrQzNZ12ubQ7e5j/68tQsi20RkM1bSN8my97K7BuV6t14p3rU79/PffRbt7NBdBW868bUCQ3RtRb2s5IBUK25ad1vHb1EpSm6HqtvGz72X9YlLA5n88/+H17zGPLUNJ5rapGi6N2W3Dz3PkefkPGn/mxpvYcUj/9cU55zrvnnPesNOynNUWFuLl0a4Sdn6RYNZaVArZ0vCr7f2tCqmrrrqS0K1CzGzqEe8nPfObUC+qYtMstqitIpnHFt07m8r1qX1VsSlk81LF6n9+kdnzNVbXair3jXn3nJMjfXNQmGYCtLuHKtba2OgEB2j+7U+dwVCtl7vdSP65XqpqS9Oh17e3/u4N9YAmGMUSpK7jR4/CqrCQ3D33rBrWTlLzm9bf/9FG3Ha1dcyj4uzhz/6+PE9gK383/MEXIQjL4nLDmFaSrTd4//FqHqQRqSLVtIL1Pp6Zx5avOHPbjGnTprkVcp1s2LDBWb9+Q9vv8Qd/3gPFP3pxIzsKmfK3kFSFWRbhl/9yJOtWlYjnO9/+dqbnn1bI5vVf3xtwgzbej1STPqzp3X/CzLZ6sZnFJnnNY1Pwl/Xl7l17Xy5z1M5d9t1S7Gt/wCaD89hoFVlnx96/KBxSKKWvveYQhlP947LuMdCB382N9M0K1gLoDZ351IBZG2fgHyb/uOvLu/+04XedEceYT33y0cRn+vZ1N6d+nlmeL7Lh319DyIoSoKINtaIB4jpwYOZPqBJGFTFNaCOZV1vHh57nk9BRAz1vK0lRK0mq2zoLCtk0j42QLX8KuBSYxWGq29LgrWrTByoMzWUDsuZv3ZhlVZsXc9nKae/evZmd95lnnZVJyCZ/NLZrWLhGZVu1mOq2np6e1mk6WK+qGFSbbRWbqIotj5AtyGSL6xlVHiGblKF9pD9kU6tIzWMjZGuEXt/XpmtbgUbIlu19xR+AhQQuVvwtI6lmS077xWZD8QjaUEtqkeNtJ6mD9v4ZT4hnx29Hl/fK7TqU20VFDdv8rSTN7DYE0zw2f8imVpHMYytOkrltorBNVWthFixY0PE8vLPaTNWyQjbmsiEPQS0k057VFlTNRtBWTs9s2JDJ+Spk++QnP5npdd8+1EaydT8mbKsc/4cKNdtJB+53e2Y8oTpsZ7EJrSLjK7J95O6hx6qXaRXJPLZGoVIkAkK2YiQJagaeenpYy0jxt6hEdGrnSXBWTQRtOfN+ChHZMp/8NG9ERWGbDuSjpq9adx/K9fKihm2qalN1m5fCtq7zFrLTPPTY9M5jW3LDVPcxfMLZ17I4BdPctiRhm1pDJq1uU1Xbz7e+5P595qxZhGzI1Y6b/mbYv7OuavNX0aHePrlgQeYhm+w/cMCZNWv4cydhWzX5P1S4dmjeE4FbddhWsdV1HlsZqsyypsflWl/1qVpFPnLtHB4IqLpe/XHH7ZNTO0NCtvwEtXWME+6oku3gU8M/yDDhziUscJLX7Hetdr+qKlD7adynP9XaZ0Gb+X8Uj6ANjXgj6g3bTDvJOgVuebdz1Dw4DLKZC+cP28aed33jq9tMW1d/yLbvhaucOx7+JXewElHY5p+VZkthm7cNpA1VtV1+2Xw3ZHvgAVpGIn/+8CutqrbzH/vWiNOymAGH5LKazaYqOZ23d3vmmWecX7z8srul6Vfb+0fMZyNsqybzoUIvE7ihvFTB5p971onmommro7yrzN7LqU2lmMeiN2RTFZset7SKRE1o5pyzLKWgjZAtf2FhmzZVVbWjgG3w+4ZXsikcGjN9Gosbk3fdTVVg11CQNvDU0yxQyY1mCdAECts0QFyDxA0TuKlqZsmiqZW+fXm3c9Q8uKtnvccda4jCtlFr/xCpdaXCtrGfvcUZe9Nft05T2Hbgpa85h/e91qh1M+Ha3BmntkI2zWK79Pr/xRk1YTp3rJJS2LZmzTfcGWxxmDaQcUK700//V4RsKIxpIXnSG792/62qtl/03pf4fM35GWmcJ6pv75497iYvtwnb1HLyrDPPdP/+4YsvjnTeqg5Wlw3TilcUtvlDG1TkuenYfvOHpeYAf89rAyxQidgGbFK2KrZLnv2es+Wqmyq7D97pe9o5c0q27cxMBVv3l+5oPRY1i23pE/8XARsQgpCtOKo+MxVUXkGndaKQjZaRyRweCi6DQlCUHxVtaAyFbf4h4rL6+zuZ34bEji46+dg7qDGRvve9731nRHXb+I/c26jqNj3mTLimrwq8VcWmWWyEbOWnuW3TpiX7lFqc6rbLLrucxUeh/C0kkzpz4w+H/Zu5bOWlCrMyUhinIE6bvyrOu5nqOFMhd/mffWLEeelDaagmvcfxtpI0dJC/75GVLFDB4lSxSd3nseVZXWYMZHyZ626+olXB1vfw3e5XBd56fBKyASGPS0K2ML15XIiqz9IIddS+sCkhm6n6y8LBNlVrYf/XqfoQ+SFoQ+OYIeL+wE0H/lev3Vm521NUG8dSto/cdLDQi7cJ28QftonCttGTLqrt40+tIv3BtqrYeo49Lsdc8gOeoCpEYVuSuW2i6jZVx11zzYLIP7N3714WH4XytpD8cG+yN5MEbdVhqsuqyoRxJpBT4Lbd92EHb+cHVI9pJekP3HSwn3aSxbGdxSZ1ncfmt2dtvSq49Tjb5ZmTqIBNrSKXnvO+M3nsUR4MqJv5tj+wacsfRpxGyFYeCttUkRb3Z7saMCfMH7CpfWYZ+Nt3ojgEbTmbO7ebRSgJE7jpzagJ3apY3aY2jk26XGNU38FS7g83bJs3LvL3K2w7/Movhp2m6rbxs++t3WNOQfaC23464vT71o9xTjj7Wp6UKiiNuW1qQbl+/YbI369ZRkCRspqfRsvI8kp7TlreLr74YueTCxY4t3z+861NbSbffHNPK5QxnR+Y11Z9JnDzf7BQIcBuTwiAbM157rFYVWx1nsdWFu/0rU/9PIPCbJ32yLVzWHDU1Xz9cYfFfLa+40HbCv1ByFY+qkhTaDYuQmimUE7fW/cWh6oWC6tgyzPgMvuE6rVyY0ZbAW98UL59ok2f4jWf5FUgUPW5bSjO0e5xjjN5zODctgje/dsvOqNnfdg56e8fOf7kfMpFtZrdZuaxiWayrb//o86JZ19LwFYTCtvUCjIvqmo7c2gmEVAEhWKmmu38x74Vq6WktxpOs99QXi9XLGhTsBZ1XtsfjR08OKy2kSac0d+D2hCievTBQm0mQFUbyYWz57EwGYsTsEnZqtgUFtbRO5uedk7pviaV8zLz2FrHFr50h9P9xWVuFRtQc8v1xzKLoM2LkK3cVJ3WhAq1dhRodZpTNy7HNdL+UOtIXSdvuGkCwHEN319lQdAGDNEBBfMmVJVtCgPmzJhU6utcdPvGnb8d7Uw94zB3niBTxrjVbVHDNlW1qbpt4k9+Nux0Vbcdfuc158DWr1V2KVQlqhlsCto0h01oE1k/CtvUBlIVallTVZsqMoBCfwfe9AVn6mPfdE5649eJzyvt2W9IT9nb1SpUO/OssxJ9+GDr1ped2bMvJmCr+fsc7V+1tdMMqYWPvsCiZEAtIjWPLY4mtIoc9txag7aRCq4VtE2ZPc8N1yYf+6o5bJPHErIBQe6+b7f7dd3nTruUkA1lFSVgm3DnEne2XRYUog2EzGIbNxS2BVXXdRG0lQKtIwEPfYrXVB2qxZ0CAs2UKqui2zcWffmlp7Bt2WlWPxLUStJUt1WNmcemcG3Lq/vcr6M/2EvIVmNpzG2LilltKPw1g6eFpH/WWieqgjO8M99QPmVrV6tgzd8CMmmF7/4DB5w9e/a2ujuYUAb1ofc3JkRV2KaWdus8VThITlVscUK2psxj8xvYVWzrq6TtI/UYmvKRweMGCq7nHnuMMYsNMaxo4o1e+N3fEbKhfL+XhgKsdiGbArbBWXbTMr0uYaGZTg+ao1f39p1VQkUb4GPehJrqNjNTylTi4Lgdv+UpJAqFbaNW/i7y9we1khSFbVWpbjOzDt2Qbds+Z8O3b3ZGX7icO0MDmLltWbeSpKoNZWBaSCpo2zv/45F/zlsFl9XMN1SfTQvIpH61vd+d52VaSNLuvn7M7DbtYwWqJnAzre4QT5IqNs1iU9CG/MVtH6kqtr6H73Z6XhtwHz/6SptINFAvS4C6UMB2MKSCzChTkKU5emkxFXJIDxVtQAgzp8IcaFBwYMKDMthpEXJd/aH3rM77/Cq0g9x0sFL3J9vKNtNK0q/M1W2mgk3z2BSwmZBt/hf+iZCtgRS2ZY2qNpSBCdjGv/GbSN/vrX5TUIcSP499+9u5Xl5QtVqeLv+zTwzel8ef5M71Qj3pQ4V6j2M+XKjQQIGBAgTYUcCWpFVk2UO2s3f8MpPztakmO2tR9AOKp8zLrm2WKkD1OBGFa3q8PP/PBwnZ0FTuIMo7Ys5nA8pg/133uRVs7YImBWxUi8EGQRsQ8c2oUZbAzaZt49Wz7IK2r1z5bvTr8QrtI6OyDdskqJWk+0byE886/z97dwNlV3nf937rjWh0Qcax6xpYF3ztmKGqFU0hzmpjici4aS7YgpV7uddc5GrANm2c6y4jhfIiXDQQEEIhAne5JjWxYRRD3ZY2F2QgbmpZIOFbxy+RrCxFgpWuQJbkJsvYRpI1uhIj3fntmWf0zDN777Nfnv16vp+1jmY0M+ecffY5Z2bv/dv//3/gPasb89gUqJnqz2d+dzIgVJtIhWzoXwrbBgfLa6vQtJZu6E8maNO8tjRM0Hb0Xe9h5fUxN1SrI1iLohaSYjo7oLtMhZthAjfNnEJvahWparY82tIqMu/j60XVZGktvCjbduS77/xS6p89nrJ9pd4XqgD92Je/PjmLbeHp4LkHbg+Wn3uKNwL61Ur9cydBG1rIBGwn9+2P/Zl+CdiY6+YfQRuQkttGp+7ALW3bxrUZQrM812NOWzZ5wja1ktRl1o7ne66vvbrtga+8Er4PTMi27Xf/YVjRds29R4I5i5fwhKP0uW1UtaEJ8lSmvXzDP2fFNdjXvvY1r7dXd7VaWmohacIXwrb+2ccx1W3ylanKHQK3aB947vEwZMujX+ex5ZUlNLMNpAznDn0l/m/3a1OtVU0Vm7z63Z3h/1e/k4ANQCVGWAX+KFzrFbABRTFgCUhJBxs0u0I018CwZ1E10XtztoF8bxvaR7ZUOLPtK29M7K2dTH0d00ry3Be+Pet7CtuOfPf24M0f7630cShke+APX5nxNQVuOljDbBfYypzbxqw2NIUq2zSvLSl00/fllRt+kxXW9Ofz0KHc161ytloZ/vQ73w3DF2376mJXPaF7tF+za9fO6efcUOAmquK58P2Xs6KCIHfAJsxjm5S2beTARfk7Ipz3sVuD/37fJwotp3n9z7D3BX4fooiVE5cdztdG8h5SsD7Xbb5Q8PaAzlK4lkRzylTZ1evnqqbKu6yhIG0u60fQBqSkjWrtiG7cuDH8v4KEugK3tO0av3DjTwvdj67/W4+dm2p5sran7HenP/aWzGGbKGybP3RpcPbnHpnx9XN+adPkzut/+XAlyx9XzcnOJw4ceDl4+eUDwTPP0NYR/UVBmz1/LY5aRh5517tZYQ32/e99L9PPtz1Yi3Lw0KHwxJmrrroyvNgVT+gW7dPoYkI287wbBG6TLRTzzmITqtjOSNs28rwMs9miaLZbUsVaHM1iezWimpMTCeHBymB20ObrdldOfd5rMPrd1ucjOe8vvN7lH3gLzyga6+S+A8Hhex5I/BkTsDVRjaHf3bx6iiFoAzLuiJrAzRx0sD9KFYFbmnaNH/4HfoKvi9/5Zs82lVoegrbsFLYpaAsDtwzqrG5TW8hdP3h9xnuCg2/9p2lh2qNf/CJVbWgEVbNd/Pi/jWwLaUI4WkY23/cSgrYuhmpRDh48NP03Xtu42vblIHO3mZOl9Hyb8M2cVKiP/Rq4KWArMquMkC278wuGbJJ2tpsq7N664uqwVaRbxWa62dxxx3qeFPigEGzEx2EE/aOg6+tPLw3u2/za9DfutT5PWIaoz6PEhXIbzP1nYS3nDl4KqY2keJ4yKTPAaUJwNfbU08Gxp5JP6Fh8123BgiWDjX3Sx6zlb3IYiGgEbUAO9vBwfW7arZidU+2M1t1S0lfwdfOVR1NVtSGnixacqW7LSGGbKttU4WZTddubP9kbHPnO7YUXT+0h5aU9P54RsHFWZ/dRmQbkE1etpqCNlpHN58597JdgLYpaSJq/9dq+pWq9P5gTqO6/f2O4T2Oed/1fnT36KXAr0ipSbSLVLhLZLbzIzwFQzXjr1UJSFXaP/NZHZ+zncxIh2kAhm9x564XTX7M/j2LCrhdfeiO89JAYyvW6rwScfdBRx6ZCrrrCoV4hYtMDNns9CiFbOxG0AR53RrXzqTPf9DVT9eY7cEvTNnLtlX4PhOj2Hnr+7MSfeeV/zGeuW14K2zS37b4fZb7q0c98KrKV5Py3Li1U3fbSD34czluLer0TsHVHl8I0qtrQFGoh6Trnr/57+JGWkc133nnn8bvEcuTIkXDbVtu4VLX1F1XxmEoeM6vaPrGwy4Fb0VaRzGOL+fuYopWjwjGfNOtt7NUDPX+OgA0tEVazfTZnyGXCsTtT/GzGUA6YZgK3pswLa+vcMkK2dprLKgD87Yxq51MftTOqHVCzQ7rtd/9h2HIvbq5VFmnaRhYJvKJaTqa5vTTLhR5bzXe+Pdf1TCvJKKpuO+f9mzLdnl6nbshmqjg5wNYN27ZtC2666Z8FDz74IBVrQAXe+/jvh20lgbb5i/2TB6h1AFodHNCfzD6OTiw0s9z0tef/+ljw6nd3BhuXDoSt97pAAVvReWyEbNF6BV4DF/mvNEgz6+3JJ/8dIRtapUA1Wab70EWVc2M/Wj7rkpXV1nKEZ7A/1DhnbJqq2NpmUb0BG+/Pgqhoq4F2UOjz3f2dUdGOqM4AVjjx/Euvhv9XK77bPvbe0u77Czf+tLTbTWoh2WuOG9IJK9vURvLVk5mvq7Bt4Y03BQtv+OTMX/RT1W0/+S8fjryeeU3q4wN/+Mqs71PF1j2rVq0KLzaFb9Lm4I2qNjRVVJUb0Ba/8Rv/e/BHf/Sf2H/BdJWbHbhpO3H1P/7j4In/urP1lW1FWkVKv8xjU8VfGWHieR5ms9kU/ioIfscl/zBYsP+/xf6ctn3d7WKgiYcK9M9nKwjZ0F1lVndFzUc7fM/mYPFdt9b2eA/f80D4sU1tGLWcWo9an1S1tQ8VbTVQ8IL+YCqA1GrH7Ix+9gt/FlYM6aL2fFm80iPMiqpG8+niFrSGnLPzWPu3oD/2liC4fFGu6x5/7NHY6jaFbXZ1m4I1vQ4VrkUFwDpwQhVb/zDh26OPfnHG5eqrOfAAFKHZbARtaLPDR46E27KAYTp5iLp4/Ob/9r8GK849Fez8rX8SVrftfOS+Vj2eDzz3eOF5bP0SssmFr+zOfJ2f7Hwm8fvnewzZFLDpdaj2pju/cG8wcOEgb1q03UrzyZ0EbWgohUIK8hYsuWT6ayf37a/s/nXf7v0bCq5UYafgry3c0BLtQNAGlMytBjKBm76m9nwKOtRWMo1e7Rk/PFRu0HZzj9lvaebHIZ3TKxZNBm45KWxTS0mXqW7T6275L74tnB2oy0t7fhx+zbSIJGCDERW+3XLLLY0N4FTVBjQJIRu6YOTu35kRtqmiCVCbfMOe46dwQ0FHG1pKKmD7lWcfy319zWPTBcl+8mLyAcOFHtpG/vmf7w1fc6piW793LLxohqACt69+9cnE62puMdBg39Q/VLOhDdwKtqrDLd1/XOCm4K8NgZtpeXly34Eq7u5ue5OfV3AxBG014OB1/zGVQXaAYR+s2PWD16er3JKCt6T2jGt7hGC+qt2S7oc5bZ5dtCD33DY5+plPhZcop0+fDv7xb/yL8PMHXxgKW5vqtcl8AqQxOHhxbPXb4CBnDQNAF737Pe+Z/nz5cvZncKayzVwUvLnVjwo5TOimS1Oo/aGPVpHMY/Pwu+XOL3m5HQW8K37rs8GKT905/bVH/o8PTL8+k7ZRNbcYaKiV5hOq2dAWdovKKqvabCZwi5p5ZgK3JsyRi7JgyeTfK9P6Eu3BUKUacCAb5jWg6jY3dBMTvKnSKK33VtTW8b0taB/ZNeHctvt+lOu6qmpTddu5L8wObxe+5/rwcsev/IyVDC8m20/O/vo/+kf/KHjf+5ZWthzMagMA/w4ePBRccP754eecOIgo9gw37d9EtRxV2KZKozpd9/BnwqCtiH5qFVlUUtvIgYv8naBlQrYV554Olp97atb3b7nlt4ObbmL7EK1DNRtQwMDUfLaoGXLStLDNXc4sy1fmDD6kQ0UbUCNTQRTXpk9hm5HUlvELN/600uVOuj/aR5YjrGy7aEHu68e1kpSzz/6fgnnz5rGSUQrNblErn4MH/zoMv8zlsssuCy8AgPbYv/8AbSPRk8I2s49jt5c06mwpqSq2IiFbv81j8yGpbeR5Hmez/f7ddwR3vGs8MmQz1P4caJGV5hOq2dA2diXZWAPmjZkZclEVboAvc1gF3p1O+qYZGg3E0cELzTiw3fZP3xu8evL9kT+vlpBpZrMpAEvT2jHt7T38/NmxrSyrCP6SKryKtFtsvFdPBnO+8kbuq88fujQ4+3OPxH7/6FGq2+CPQjZzNvs3tu9IdZ3vf+97wfcmLj5Q1QYA/v3y+38p7MrgziEGkmh7QNsFrqqq2xSuqZKtCM1i65dWkR947vHY2XXf+vCNwUtX3ZD6tv77fZ+I/Pr5H7s11Wy2uOu71MY81fZhTFWbWkuq6g0og/5uBtmPwYbHF1XN1vagbeDtu8ynHIfO8RowFk1VZ7WB5ovZrQ+bVm3lLp+rTeu6iNev+/iO4Eyor3ltI7zt8qOizb+7WQUowsw6sFuMPvCHr8T+fJpQrAw3X0loXIuCc9tMK8k4VLfBF7tlVJaTTC697LIZlW+6fGTVKqrfAKAh/vQ73w1/rys00YHDqPaAgEuhrD2v2jCz2y5ceLq0+1bAVjRkYx7bGXEBXJTjrx6I/V6vkO2Jqfl+vsUFcgcOHODJRZk+mPHnV5pP2h6y3bf5NfMpx0v7iJkz1uTlU/i3+K7bIr+v9o1q29iEarySreTV6g8z2oCG74yK5htF2b79G8HPf/Vvpv+vyrfbPvbeypZx7ZVHg4eeP3vW11/5H/NLneU2Z+exvn99FJnbJgrbVNmmCjfXwMDCYHx8PBgbO84bEbmZs9Z10oAOyhZx3nnnhZdLnbBN1W+HfvjD4IeHDkVej1ltAFCOI0eOhNupCtr0+17brcyhRlrmtWJXvv/mexeFH1evuzN47ficYOcX7j2zXzQ1eysPtYosQuGaKtmQz092Rh+gfPedX4q9jtqKfuXjv17qcql6jWANFduR8efD2Wxff3opaw7TBmh76J0J3CRqHtqxqZlpC5ZcEiy+61ZWGBJR0Qa0wPveF71x9bd/+zcz/q/KN3uuW9niwrSo8A3FPPCVV8KL8dIPfhy89cU/DXa9cST3bR79zKfCSxRVtam6DchjqjVKaGiovLO/Fbx95CMfmVUBR/UbAJTrL/ZPHqA2lUlxbQGBJFFz3J7Yct+MkC18fU38P+tcN7WKLBqyqUUiIVsxYxEVbQNWJZue052P3BdeDDtki5rx50Nci8ht27bxpKEJVppPLv/AW1r/YF586Q2eUbSCAre4Fpcn9+0Pg7ioMM6nw/dsDu9DH9E+VLQBLfXVrz4Z+z07bFOVm8SFda6srSg1j+23HjuXJ6QkCtRW/cv/dub5nKpYfOmv3jld8Xh6755g/Pa1uW7ftJI894VvR35fYRvVbcjCbiGm12jRarY8FMBdStgGAKU6eOhQGJSYkytoIYm81DpfF7vCLYodwKjKLfwYUemmNpEK2grta/XRPLaqnfexyYoAtYZ8dSo8/diXvz75e+SR+4Ln//pYsPzcU9M/HzdTrahbbrklePDBB2d87ZlntgWrVq3iSULdGl/NZrWDjHRv9PdHeGr7R5tbLpqwTWGXAjaXCdvKmDunqsWT9+yPvF80H0Eb0HAHDrw862tXX70qtre8XUkiZr7b+963MHXYltXF73wzePl/8OskK7tCzVCQFlavOXP5fvz1q8IA9Zp7j4QHIu7cdGa2xZyly4L5z24P3vzwFbmXRWGb2kiqnaTLVLcdPfoznjT0ZFc0HIxp6QgAaL+DBw8FF5x//nQLSbMdmmUuJ2BLaj/qhnCm6s18vOj9lwerv/z1wlVsonls/e5/fvnPCl1fgdnisZ8E5zhf/8sjJ4KvWnPXFJhe9EsrwhBV1WvPPaAKtlOz9n0VgPk2OHgxbzo00Yj5pEg1mwnC7u0RiAFlObnvTEXzopa2vDStIpMCN8148zmPrubZdiO8covhyDjQcO5ZdpJ0lp05uOEGbmW6+cqjs6rant29MHN1XD9wK9RcdsC2/BffFjz3/PPBpn/z/wQ//+sbe84/KRq2paluO3Hi5MTlBE8kIt1//8YZv4vqqGYDAFRHJ1QobNM2iglB9LdAJwUBPpltYL2+Nm7cOOv7PlpFMo9t5vrMyq5Qk+uuu37Wz3zn2afCj7//n/84WP1ry8MA9StfuDcM2er4vaGTV92KOZ3oSgiHGm3QP0Wr2SoI2HZMXJLOShjhqSxsZZsX3g6m2j5bLilwKyMY0zw43Y+qApnL1y4EbUDLqMVFGiZwi9sZ9W3tlUdnzGZ79s8I2mxRVWpRnv3q7wVzFi+Znnkid9yxJPWOp8K28dvXBaf35m+Xo7Bt4Y03BQtv+OSs75111oLwQnUboti/a+qqZts6+njPn1kzfEMt95vWsqGhYNmy7O2q1q27Odizu/d7/xvbd7TmMbn27NkdrFt7c+bHkva206y/Ml4/RZZ3t7PcwxPLl7SM7uP0+Xjc10yW2/b5ektzv016vvXYR1M8/l7PbR1MVZv7t4CgDWUxbSbFVLltW/b3guVvOafQ7dIqMh/NWLNbeiZRqOV2ZUk6ibAqg4ODwYEDZyovdKJrXPcYoGQj5hOPs9k+GEyGYqmMff7Cbw58+rUP8lQ0wsq2LrhdzdYlbuBWRutIcz+qljtG0NY6BG3l/GHcwGpAeTsC2c6uMzujOjMvqjrOZc93c2nem5kR5nrvO9+sbiW8eKw1z9fV//Lbwa4fvJ74M70q1bKat2lLobltcvyxR8ML1W3IQ69nHXytQ5qD1e7PbHno4cIh0KjHkGA4uCH18rjBU9XrsozHlMR9rAoofAUPCl2yvn4UIG7Z8nAlr+20YUzWx+kzuBktELSNVh20NeD5/tAVKzvxO9/MalPgYdoH62MTDqCj+9sbRbo5TG+vv++fBCsI2TJRa0jTtjOKO7JAYVZT3XLLb5c2Bw7IyEs1mzM/bUfa6xGyNZ8CrJpbC6Zy+J4HOv08mMCtTKaqDe1C0Fb1BunEDqhdqQIk2bZtZi/6ImfWpQ3o1LbDNv7X/zH8qGosczHU2vADy35+Onz7wo0/ndFCsuvtI1WlFq6DX/z5WV/vVb3mO1xz+ZjbJlS3IS21qzWtw/7O33lHcPjIkdYsuwlvfARulS53ygo2l89wqm6jNT8WrX8TlvisrrNlDWNGO/T8No2v5ztvQN7U59ZUtSlcM38H7FlaQBmKnlRmvPXFPw2CiYsbGml22IpP3cmKjjuukRCyaR9n69Y/nPE1hVlNpq4xaU5KBUo0Yj4pWs1mtY28O+11CNna4c19+xsftKkSy1ZW1VdXqV2kKtni1mcS1nX9CNoqtmsXQRvSs4c+awh0FexWLHqtfvYLk4OwP/uFye+f+uv/GGy8f2MYJKlSSxc7VLriin8cvOMd7wg/V/vIP//zvbFVcG0TFaA9ELyS+vp1zB7wEbalqW4bGzsejI+P86ZF+HujKSGbqk+GnOBsd0K7OB34rrJCqYi4kK2JreV8iQucygoOhyNuM6kCSsvnM6xNE7CZ1zjBWnue77iQrS2/e+Ls338gbFtuzwhmVhvKUrRNusxZOhR2gTBbLLt+Ojf4ykP3BU9suS/8v4KkpDDpovdfHlw4celKGOfOV/uXl/9ypm0/9wRCO2hLO/qgTu5JqQ8++HuNDwfROV6q2RwjaX6IkA0+uAGRqCoL6CcEbUBLrFq1qtL7cweOawfKhMTf+qt3TvwbHTBt3/5fZwy+dqvgRC0obVFVYWV66Qc/nhUQ2svmBoNJ7TRtdjWg1lldQ71n/aL3MLdNVN129uceCeYPXTrrewMDC8OPVLf1L3OA9Tvf+V5jgraoAGKN9XnUAW+FV/p60bCkrOomezltVQRsZT+mvMqq8om6TftrUa0c9Xoqup6SKhW7HKTW/Tirer7d3zltD9gM83vfVLSZbSGCNvjmo1XkvE0Phd0fTDBstuEvWpj+NhRK6WKHcaqCc1UdxKmlY/gxIiRcv3ds1s8mhYm99nvi3t8aWWDLOvqgLuoeY1pI2jPbgAqMmE88zmZLhZCtXYrO68pSHeVDFS0Wu2b+kkuCRdeyHlr7/LEKqsUOJ9Ky20bWeRagPXD8zNesHbSdO8Mwzm4RtH37N4IrrvhQ+Pk73vF3g7/927+Zcf08VWF2OHd78NbEnzVBWtR99RIVDGbZsbTXW5P4mNsmRz/zqTBoU+AWheq2/mV+B7SpZaTCNB0kd4MNH2FJmdxKp34IX9zHrHDCfs58hKNZrZla7+6y6f95Xz9xVWxta2vaRT6e760RFXJdCNkMzWqjZSTK4qtVpE5AM3SSUNI2vDnhMPW2UERo1SvIssO516bCO/P1qJDOBGn2z6Y+FrF0ILzduGWy93F6BZpJ+zp2C8Yiow/qoFlyhGyo4lfaxGVOMBmw6RJWs439aHnhG7bms/XcOCFkQ5mqbmNoh4hp7zvPdYpcLw21Bm3DHD5Em8sqAJrJbhvZ5LMATasQ7aiay1/+5V9Of1+Bm75WdB5Z1Iy4OKqOU1WaLj/++lXhJS/tcNqPTZe2huVmbltRb+7+fljdpo9RVN1mKtzQH3RGuNrNDrc07Ik60K3gpi36rW2gQif3Ocsz78oXX6FsVMim95Run5CtOYo8325FXJMD/Tw0q83ugCD62wAUpc4MvkO2NLTN7+4HRF2KMC0qdVFwFgZsU+GbCdVm7Ht96s7wsvrLXw8r1KKq6HrdX9x+ju99HIVWbWO3i3TnpQMl+abPG0s7n42QDWVZdO01zApD36KiDWi4tp0FaC+3ab0R7hSuWBHuwJnqt6RZhfp+kTOiTatHhXtn7ufsntfTzuby5Ss6P0fRVyvJpOq2efPmhdVttJLsPr2n9V7TwdQ2Bz4KNOyD4Pq8S5UmbaaKQ1tc6FRHVVucrMviPkbpWgjTZU167dW+/fcHXwousU4Qo8INRfloFWnmsZXFhG1mxnWSXhVybrVZVPWZPRNtY4rWj6Y1ZtUnC7Z1xpm6yagqTye+Vj2+AX1ppf7xUc3miN2QJGRDGRSwFW1tCbQdQRvQQKav/dVXt3vDPqr1xmQryuTr9fp+rx3uqDNLi55t2jW+Wkma6rZzX/h25PcVtqmNpNpJopvMDMe2W+MEbXEzslA9+7mwqyYVRNlVYHW2/ByOeP2kDV4U0rivN0K2ZivyfHedqWrT9p6pZut1ghUQxVerSDOPrQppOnj4Druato9jqsDqHH1QfB/2Yt6AqMqGqu+QkK2/UWnWPmNPPR2c3Hdg4rKf568FaB0JNJDpa9/2M+jMWYwPPvh7PKkN5KuVpChsO/74H0R+z1S3oXt08FRnSesjwQDK4M606mKbTLft5XCftQLtZ21qUZuFqtrsyh7aRyIrn60iqwrZMMmMP/AZVl18cfUtKE1XGdpHogq+qtnu69E2kpANaNHvhaeeDmfBHQuDtv2JP6uf08+jfgRtQEO1+SxA93EwULrZdBBCZ/sWdfyxR8PALY7CtrPOOosV3iE6eNqrBVJbuAe82xR2RM326gq7aijqOXED3rrWxW7n9ZM2EHSDxCzXRX3yPt+uOmcLlilqVhuQljpXFG1vrlaRvk4mQ3a+Rx/UVWGm7iz23HTAs2/6vkFrPtuI+z1CNqA9Dt+zOQzYjEUpWnIeI2hrBII2oKG60rKC1hvt4Lu6TS0lo5x11gKq2zqoCxU4o07gsWyouW3gopati2Fbm6rZ8rYadV93Wx5iLmAb5H2+o57frgbl//7f/4cZJ2Iwqw29qFWkj3lsOnmszHlsiKfqL4VTXdHWGXNojXADoITZbLMQsgHtYirYFt91W9guktl37UHQVtIfyyT337+RtYRYarPo+yzAuunx0HajHSZb7BQPGI5+5lPhJQ7Vbe1ntwLrQgWOe+C8yfOWtmyJDmN0wD6qQqqt7BAqKfh0w4t166qtEnKrIYuEtMz5asHvigLPd9zzq/du1a/bsv3F/gNha+GovxmAi1aR3aDqr66FU13pMoPue/GlNyK/TsgGtItpAakqtgVLBlkhLTOfVeDdSlYBiuhqBdiBAy8HLR851zd0FrCPAfSqalN129mfeySYP3TprO+ruk2Xo0d/xkpvIVOdoGo2HSCOC3/awK0oacO8OS1jVCWMwild9Ly0OQB1A8Ok15cbXuStNsrLbf/XtvdCl8LZNjzfce9dvW71dQV3bf59arvjjvWdaS+M8vioYhNaRdavi6GU9s11IizVbSiDz2q2qPlshGxA+5gWkFSxtRNBG9AwqzqaRrFz0i6mlaSPgx+qbFPQpsAtiqrbxsaOB+Pj46z4FlKo04ZgKo57wNtX674i7eDShmRxB+zN86KLHo+vKqkqHpO9/Flv375OFeGvKpvc0CXLe8ENuOpqwTrawKDNvH7zKuN3UtHn272eXqNRoXCXArc//c53gyNHjgbnnHN2+FEnaDC3DYaPk7pk7urhYO71w6zQBujqCaPsx8KzcDbb5R94i9cbtSraRvQPIVsnbHC/oGonAhiguWgdWcEvQhdndgLlOvXkKCvBE4VtOoBRlKluizMwsJDZbS1itwBr8iyzJDrIHRWyta11nw7YJwU0CgbaNgPKbc2XJsxwQ7yyq9rCVn+eQhc0XxnPt0K0pGDfBG7u+6GNnnvu+TBko30+DJ+tIgnZALRMuGH+9aeXlnYHhGxAey1Yckmmnz+570D4cREBbCMQtAEAkv9QXD/srR2PwrZes9vmzZvHSm840zZS2lZxYQI2N4jRQfO2zsdSyNQrcGvTAXs30EjLffy+WyJq/Wk9RgWXhGzdU8Xzrd85uq2kwE3vhzbPbzt46FBYxaYTNBS4AeqWcHpv8b9HtIoE0EKn9Y/vajarbSQhW8eZtoJVUQXd69d9fMZlrOJl6DemYjHtej58zwMzrod60ToSAJDuD8az28MzkIseHDHVbee+8O3oDYuBhWEbSbWTBHyLqnQqIySpI3hZM9WecWtM2z0dsC9StVfFY4oKA/NW5Gkd+JxTF7XefM7C2z3x2NfU8J7w+bz6qp5swozBsp9v9770PES1pzS/t9o6C/PgwUPBBeefH6xfvz5sIanQjcCtf/loST5n6VA4TxgA2sp3Ndu9U0HbE594+w5CNhR1+J7Nwcl9+2O/r7DPBH6qvlp8162sNI8WLBmcXs/zJ9av+X8UBZ/meUAzUNEGAEhNBzbmbXrIy20lVbepqo1Wks1kt41sYxVP1DK3uVokiqlwi2rrmbdarCq+l893VZv7+lGYl7dSsOp2l6j3+U7DBG5R1al6fbS1jeSRI0eCO+5YH35OyNaf1NbdR8imbVBCtmqeLwDelVLNZlv9pR8RsiE3BWwKbpJCNpd+dvI6B1iBHr3tq1+eek4emA7TbKbS0CDsbA6CNgBAJnOWLvPWrqfX7DaFbapwQ3PYbSPbyj14bqpFuiZuBlTbZrYVMeo5aAvXq7NOFQ52YY4WmvN8m7Dc1fSgPM5f7OfgSz9TwHbqieLBjbY9tQ0KAG1W5mw2IK+sAZtLgZCCOvhjwjbz/JiPutgtRO2fQ/0I2gAAuYQD6Ff7GUBPdVv7DNfc1q2oqLCti2GJKmSS5j81iRsA6jnKc3Er+Xw/r1Hr1FcAsrWEYBDNfb6z/p4C2sZXq0jmsTXP6b17WAlASmqdLGVUs1nz2e5mTSOPqIopY9G114RBjn1ZFDMLTEEdYZtfSet78V23EbI1EDPaAAC5zb1+OLz4OJBiqtvO/twjwfyhS2d9X2HbiRMnJy4nWPE1uf/+jdOfr2l50CY6eG4fMC86w6yp2vh4igS5quSzQzs9r74DC61TBXp2u0fdZ9b7cV+DvufKoVnPtw9bW/oaOXjoEC+kPqLWgz6q2NQqkiq2ZtLMZp4bIJsyqtnuPRO0jbCGkVVcMJYU4Axce014ETekU9imtoYDMeFQVZLCQ5/XqYK9vtF8VLQBAAqbbOfj52C+KtviqtvOOmsB1W012rhxMmiLmv3VRnGVKrQBrJ5bzeY7SCjjOVWg574XsrbljApBu9jGtAt8PN95DHckeD148FBw5MhRXkh9gFaRqMPg4CArAY1UZjUbUITmqrntIrNWSUVVXNltDYF+Q9AGoHN87NwjOw2n15nHPpjqNn2MorBNLSVRDx1w7grCtubxESy4lUZltfrzEb64r7+utjHtyu++OsI2oC1oFYm6DA5ezEpAo5VRzfbiS2+wYpGb5qrZFLItWJL9pAVVW+m6tqZWh7WBKgKzrj/9/BgBZyPQOhIA4I3OPNbBkfHb14UtZYpSZZvaSKqd5KwNuoGFkz9z9Ges+ArYbSO7JqotXBntBhHNreAqqy2ewqsy2mi6rSolS1vBuNefAkfaSDZP0ec7q1Fnbl+bXxP79x8ILrmEqpMu0ryu8dvXFr4dWkUC6JKyq9mYz4a83FBmwZJLcoVsZ64/GN6GXSGnirkit5nVoj5vr3isAS07QdAGoGU08wHNp+o2Xwdd0sxuGxs7HoyPj7PiS2TaRg539MC/Dp4r8GnCDCbftjoH6pvW+tNe5z6XTc9d2bPa4u4r6+snKrxRwKILgW/zFH2++9XhI0fCjzrw+NxzzwcrVqxgpXSAr5OrqGJr0P4W3UEAL9avXx/uQ6nybODtu4KxHy33evtWRdsIaxtZuO0dF991a+Hb1G3YlViqmMvShrIoQiY0AUEbAAT5qnWWL1+R6SCROaPN18ElLfMdd6zPdd2dO3cGu3btzHR9s456PW57Xd6Ro7rtrS/+afCTy3951td7VbcpaJs/fz4zYErW5QqbLoZt7uMxj7NJy9fUZcuqaPiin4t6vnQbCiC71LK1C8oO21SB6bY8dduMttGRqbDtqquu5O91B/hqFakTtACga7SvrX1n/c0L91lLCNuAonyGYbot2kainxG01YCzN4HmMdU6WegMtTzv56IHl0xgJ1nDPnsZzONOuyxmHfV63Pa61M6FOXjS62DMrjeOBKv2/EX4eVzYllTdppDNrB8O3vllXi/9oOq2cGXZOlUNNevxNexAfVnVbPbjtcOKsp9LH5VtUQGL1pO5XVpKNkcZYVvce1fvjzJan1btL/Yf4IXTAbSKBIB0tN+sfVOzD6+wTfPairaTtNpGApkcvmdzpfflo1oOvZ9Pte5E/QjaavpDC6C/2OGYT3lCO1Wzuf+v4vdSr9lty99yzoz/r/rB/mDbL0ZvLLjVbR/84Aenv/fNb34zrHBTO0n4YV4zXaimSMPHwXP3+nmWwfft6vkrcqDe92OqopqtjmCi6OtHyxxX3SajEUGM29K17UHcaEzYlFaVYWTa57vI+6erFY2cGNNOtIoEgFzmaFd14rLy16/ZGwZtCtzyupf5bMjJnqO2+K7bvN++ZqWZ1pT2fSGePTNPs+3cr8WxW4ASaDYDQRsAOKo46FPnwSW3OkktJKs6AaBXdZuq2FTNFi7XTw+HVW5uAGeY6rbv/sZHgx07doRfW7lyZXgRzW47evRnvKALsluBdqGaIq2og+eqNGrrOmhiRV5UiFSGqqva4l4/mZd7KljZmiJ0cr9PxVv9vy98vn776Xcvmo1WkQBQiM4OHZm4bPA4t22E1Yq8FiwZ9H6bA1bQhnSi1leWdUg1W3PMZRUAMAYHB1kJJfDZdi9qllzRark8bTOL0lnMc1cPR37PbhlpWkkm+bW1vz39uarZbArbVN2G/NwKyH5ihzH6vG0Hu1UFo+VuattLd/2Wth6s502hRVXrw64ALXKfCs3M8zhMgNZYvZ7vrM+dec67GLLZ66qfWhO3mVpF+gjZ1CqSkA1AnxsJrCo0hW1AVUy1VNfvs18oYNNcPKrZmmMOq8D/fkivH6BFCupy003/LPH7V1+9Kli1alWjH8OpJ0eDU0+M9vy5rO1o7LDK93vU3La5XfN/VZE999zzmW5LB6RMq0ddTEiWdpnN9fP8XjLLrRltmr3ma11GHbh54NWDwaaJixE1r01M9Zv5mXNf+Hbs/VDdVuz1S1VFs2yNqXBqYyVTFZWCdVUjVnW/W6loa81ruUvv3SJMBSD7Rc1Hq8j+kyZU1Qlzc68fZj8WSL9PFXX8dfr4YZa5bZrPNtU6ckcwWSWHbppxfNm0ZFSwkpfaEZpKKd2eqs/KUNX9dJFZd0We5yxev+7j9n/JiYpu77IKAKA8SWdq56kUMtdRyKawywRtup80oZ25vg5sxYVulf8henZ7eKb0+O1rp79220UXhG0j1T5Soua16WvGtmV/L/yoVpL27DabqttOnDg5cTnBCzMHQrZm6dJB+SpeW3W9fqu6X4K19ryWea4mPfoHXwpu+uQnWBEN56OKrUggo04OSZ0XzIlnSSeARenVDUInlS1fvoLZ6gDKpsq2Xw0yzm1jPhvyqqOlo+6zjUGbPSONoBCpt3tZBQBQHhNkaYfdsAOxqFaQaZgDCuYAQJrAzL2vJh08mLN0WRi4aW6HYQdrZl7b9P+tEG75uYtnzHEzs9v00XXWWQvCwA0AANTn3e9+DyuhwXy1igxbhZdY9aTtXwVxCs6KtlK36TZ1Qpq53bzb612WpsNIlS6+mBEIaK27py6BmduWwQ5WH/IqMzyqI5hSMHb4ns1uhVZmur4ux6Yqy3QxXxurIKjUuquqmg3+EbQBQEnsnXL7TFs74Co6Hy1LaOe2mbSXqSkHEDS3Q/M7jLh5bfbnbqWbcfQznwoDtygK2+bNm8eLNCV7ng4AAOgutYq0uwzkoROnfLeK1PazTlwzlygKxbJ2a+h1m2YbmsCt2QYHL2YloI1GJi4aMj7yxCfevsN8kbltQHYKxE7u25/7+pol1yukM6EbEIegDegj6l2P6phgK6pyLE9VW9ogzfd1q+ZWt5m2kKKZbO5ctl7iqtsGBhZS3daDaX1K20gAgG+f/vS/ILhoGFWxFZ3HphOmdOKUb6ZFpLnoxDFzidp2SSvuNnVxt+FN4AYAHt099vkLR1Z/6UeatTY9H0lhmyrcXPfRNhKYxa40W5Sjmk4h2+F7Hkj984RtiMOMNgCtUkWbkrQHfZLmQdhn00bNTnOr2tLMlogL7nQgwOz0636jgj1z3TRz3JrCHKRZ/uErwvaQplWkkSZkM1TdJue+8O1Z31PYNjZ2PBgfH+cNlvA6BgDAp+HhG4I/+qP/xIpoAHdWbu6DC56r2NJyZw9ru9gN4PIw283urDhftw8AMvDp10as/ypsU5Vb5Nw2az7bCGsO8CMuZDOhnYI4t1pOX1uwpNy2xVlbVTJLrn4EbTWIOxAOoBnSVnclhWNpzqZVixpzX1l+LyT9nO7X3fG3wxL3uvp/08MUHbT52u3rgnP/zRenv3b7RRfkui1Vty288aZg4Q2fnLlBMrAwDNoUuGGSCW91IBQAAN8OHzmS+mQjlEetIotWsakLQRlVbFkoFCur2sxUvNm3T9gGoESqbhuZuGwwc9vGfrSctdLnjlUwH6wvt0fv2Tzra4vvum1GiDYw9dGuZFM4V9YstawVdtPLSdBWO4K2GuzaRdAGdJkbXKXZ6Y8KyJJ29qMOLphwzw3tzNejZk+0IWgTHbxZ/5a3TweTt+UM2uT4Y4+GF7e6TTPbqG6bbQ1BGwAAnaRWkYUPKNRUxRbFPolNVWi+Q1y7i4TZxidsA1CSkYnLjmCyui0M2+zKNvQFtQfdYH/BZ7BD+8NJbqWaG7K5699eb2VVteUJ2dAMBG0AELETXUTW2RBGUlVbrzDMDdaiHkPUwQZ9rcwDEk2m6rb5Q5cGZ3/ukRlfp7otYP4IAKAS+w+8TLePGvhoFdmEKrak7dqyqiXdsA0ASrQjmGwleVr/USvJKcxnAzyICht7BWdqJ2mqC8uoarMr7MqqmEN5CNpqQIsUoD/ooFGaA0fmgEBSVZsqYXuxq9oMcyAgqpqtzb+bdPa0j1ZHb+7+fhi4KWxT6GaY6rajR3/GCxkAgJIcPHiIkK1iPraf5m16KJizdFlfb+Obk+C07d2mGcgAGmdHip+Znts29f8RVhtwxvwll0z8Oxl+KQTL20IxTbA1YAVtZTAVdlWEbGO0I/X/WmQVADAuvniQlVCQfYZr2p3uNDPh0vyMfaDKbWXTxXDfnEXto+3R0c98KvzotpNU2NZv1W12WLvloYd5UwMA0BFdaxVZF3seXBtasANotB0pf256bhurDJgpT/tGt5ptQRjWAQW3k1kFAIzBwYtZCZ5kOTvbbkHTa9ZDr8o0ezaFCUx6LUtb5rTF/iF7dntw6snR4NQTo4Vvi+q2My1M3/3u9wTLlg3xZgYAlOrIkSMT2z/nsCJK5KNVZBuq2OyThdJ0cwCAlhkJqGbrt+d7RrBadCYYrQjjLb7r1oYsx21hS8qy5r+hXHNZBQDgf+e+rBYyvSrT7O+b8KzXsthBXFsDt7nXD4eBm+aFFKXqNgVuLoVtZ511Vqdfw5rTp9eLLqOjj/OmBgCU7vzzz2MllEitIouGbJPbWM1vFWlvxzKqoVuuvnoVKwFA33tzqq0gktlzzqJEzWbLwq5+891+0YRrCtvQPgRtAFDCzn1WdhWbO2dN4UcWWWed2Aci0syCazK1k/TV0khh2/HH/2DG1846a0EYuHWVXgt6/ai6AAAAtJtaRRaZxzZ39XBrWkXa7dupZgMAoL+oEszQnDNVhEWJCtmyVvqVXWlGG8v2ImgDAA/scCyp9WMabmCXZj6bza5gy7osWe+rqXRQSC2Oijr+2KOx1W1qKdlVH/3o/xkMD9/AGxsAULplQ0MzQhIUp5baReexaVtKHQPasA3uvn6oZgMAoL+44ZcqwuxQTZVnUSFbE0Mt08ayV2VeUcc8V+OBGW1AX1m1alXwzDPbWBEl8NFyUQGZCez0sUj7yaJhny9pD5yVsbxqceRrfpvCNs1t0/w2Y2BgYfixi7Pb9Hoeuft3eGMDAEqnEzvW7b55ekYoiikasKkNtzoENI1OBut1QpheP2W1bwcAAM1m5pvZerWJbMpsNkOBoAnAVJmXpc0lM/jqR0UbABRkh2xFdu57HVwqsw1Olw9s+Zrf9ubu7/dldRsAAGVatmzy77PbOhs5tlU8VLE1MWRLw8yYrXrbHwAANIOq2uwWkr0QTME3KtoAIChWUTU508pPRZYOELihVxXVaWkOTKRdjrKWV22AirQCMgeOih6EiqtuGx8fD8bGjrf+vZB1JiAAAEWpfeT9G++nqi2notX7Ta1iS9r21qWuFpF2KMw8OAAAmsOEbW5lm6upIdv8JZcEi67leWwrgjYAaBAOLlXwh+/Z7cHpvXuC8dvX5r4NU9127gvfnv6aqtpU3aawTaFbW6ktE/PZAABVGlo2FG4DqeV0U9pft4WPKrY2UKDVhNlrbuUl8+AAAFUZuPYaVkIKCtsUpJ3cdyBsxagWjLJoYv35WIf2bDPfz4mW3Z03h/agdSQAoO+Y+W1zVw8Xuh2FbUc/86mZG78DC6fnt7XVGoI2AEDFf3eoZstGJw0VCdlUxdaWkK0p9Br11TIeACaMOB8BeDRZ3XZrGLrp4isUU2CnS9tbTy4iuPWOijYAQN/S/DZdxm9fF5zeuzvXbZjqNrWSVEtJMdVtR4/+jJUMAEAKqhRS1ZJaGFMllKzIdkt4EICALdfr0w7Z9FolGAYAtMnr1318+vO0IVGe6xS5Xht0obJwzKrKgz8EbQCAvudjfpupbLPbSSpsa9PsNuazAQDqorbFCtjUPpKgLV6RbRVV8usEI2TbNlJbbVvUTGUAAAD0N1pHAgAwRWd4z9v0UKHbcNtJmuq2NnAPJAEAUBXaFicr2ioybJlNyJaKwjUFvrq420aaIUjIBgAA2iyiKm8Ha6U4KtoAALCY+W06oDV++9pctxHVTlJh24kTJycuJxr9+Ic50AkAQKNQxVYehWlpUMVWr1WrVgXPPLONFYGu2hAwpw3oO2rfeGyqhaNpr2l/LausLTqd+1nJM1IcQRsAABFM4HbqydHg1BOjuW7DbSd51lkLwkuTZ7ctGxriyQcA1OLIkSOsBEfRKjbkp2BNARsAAADQc9ubVQAAQDydBa7L+O3rgtN7d+e6DVW3LbzxpmDhDZ8M/6/qNs1t0/y2plm2LF/QtnX08WB04hJ7u0NDwZYtD/OCqsGHrlgZfGP7jtLvY8tDD+d+/XTZnj27g3Vrb+75c6om7UrrPP0+2D3xuPWYfL8m9Foz60toN9gthwnaphXZ7lAbbJ0w1HbLl68I1q9fP/25L+Y2XcwGDMITzAAAjXH31McNrIr+MH/JJcGiayt/jfH68vX8sQoAAOht3qYt4ce8Z5Yff+zR8GKq2wYGFoYfm1DdtnPnztzX7RWwGXt27w4PkNcduJmD9GmVGX5kXZasy2nfvsKeskKwrVPPvwmT4gK3tK+VtNKEh+59lh04Fnm8o1M/7+M9kuW1pfvzFYi5j3nd7ptLW+fmfvK8P+t4LUY9Nz7XjX27cb+3fP7O8blObAcPHqI9X4FtjTlLh6a3V7pAr4UyXg8EagAAdMvr1318+vO0LRTzXKfI9Vyak+bOSluwZDC8oJ3msgoAAEhPbZiKtGJSdZtpKSmqbps3b16tj+mqq64M7r9/Y+brrVt3c+aD1SZwaws9Pi2vLnq8bZWmoqrIOrJR1TYZaOQNcsx7ROFoFXR/en34eI1HPWafj6PN78GtU79L3NcJZr9e+rlVn+bD5g3ZtG3SpZANAAAAaBOCNgAAcigSuL25+/th4KaPouo2U+FWl6xVbTrgrQP0NlUyqYrBvQxHVFa08YC5CUCqDEG8Ln8Jy7zVDdn6fMaf1nFUeKL1EvXeSHyPrL258vdJGSGfz5DX/Z0T9RpsmzaHh2VQUF+kyrrN1Cpy/Pa12XfoVw8ziw0AgD4w9tTTrAT4toNV4A+tIwEAKPKHdOrgVp4z0E1lm9pJqqqt7tltWUIS94B3UpuwNVNtzGa0MtzdjKAqarkVMmj5kiqSTHjgs/Wb7xZ7uj17nWuZfd+Hu46ytDysso1jFeJmsaV5nOY94gbYYbXZxNeKtpKMW4a4ZdbXmjZzLy5Q02uwaHvXOl+Leo7LbO2a93HW2XZVFdYrVvRXVVuRKjYAQGtpLtIIqwEJRniNoGQ7WAX+UNEGAIAHRSrcVN12/PE/CD+vs7ptKOWBXrdiJ+0BWLdqp6mVKDrgrQP3dsVR0rpoY3WbD+7j7vdqNjewMlVsWShQU8A1Yz1PBTFlvdbjXuNZK9GS3s8+qrZGW165luW10+8e/YMv9c1jVRVbnpBt3qaHCNkAAACABiFoAwDAo7yB2/HHHg0DNzHVbVUrWhWS9fbbdODchBFRYZIOkjc1bHNDG58zodxwoGjVVZu561Wvk7zrQ+GX+7xVEcREhW1ZXi+7E94DRStY3ffXcMm/q9r+3my7I4eP9MXjVMB2em+294ZpEzln6TJeKAAAAECDELT5dzerAACQN3BT2GZaSipsq3t2G2ZSeBJX/dPEsK1Jrf+6KqqSq2joGPW8VRHEFGkPaIdpCsJmhYUFqtrsoHF4qs1m2+k5doN75rVNev/7L+v04zv15GiuKjZtU8y9fpgXCAAAANBABG0AAJQoT+D25u7vh4GbPtZV3YZkPlrtVcVn4BF3G12bt5bFrDl1Dz1c2musDnlavCoIc8PCvFVtboAdFbJtbWlbSTeQ1Tra2uEWmZisYjv1xGim69AmEgCAvrWSVQC0B0EbAAAVyBO4qbLNtJNU2HbWWWd1ap20vf1b0VZ7VfEVePi+jS6IqmL0WUVYR8XTsMcWr27omCdEcqvZorR5fpv7e0SPpV/nPtrP8znnnN2px3R6757MVWxzlg7RJhIAgP62klUAtMd8VgEAxNu5c2f4ccWKFbmuf//9G8OPd9yxvtBymANOzz33fKpl0XLv2rXTyzpwl908pryPy1x/+fIVqderrrNx48bI7x05crRdf3inwrYsB9wUti288aZg4Q2fDM46a0Fw9OjPvC2P/XympYPn9sFvhUtpqm/cg+xdaP+mx92G2Uo6cG2HEXou8q7/rSVVcLWRW8XoOzxWxZP9+qoi4FzjvFbyvCYMN3QcLfC668rvjDS/R/S66ucqUT3Pn//85zvzeMZvX5d5FhsVbAAAYMqGMm507KmnK7kO0E8I2gAghn02dZ4wR2GXCYf00UcgdNVVV6a6HYVsccFUVm6YZt9unqDNXH/9+vU9g7Y0Z7QrKCoaZNbyBzhj4Hb8sUfDy7kvfDusbhsbOx6Mj48Xfo3nCZHj5kf1OjA82ict0bYWDBPK4IYnRQIP93lkDtzM9dyP7NeEGza6Ia+qtdK+Zuzwya3uG84RCDZZ3hMY0FyqYhu/fW2m66hNJBVsANAXRlgFyGrg2mu83daxHKHZMYI2IBGtIwEgQp4qH5dCMR+61j4p7+NWMKeQ0b6owk+VcW2WtaWkqtvUUnJgYKGX2W2matM9iN1L1raJWWd6taFKzHArupp68N8NQPK0p6OarX5lz/Aq2rbQ/V3iho95Zxm688y6FmoqfKyjVWhTHTx0qNXLryq2LCGbmcNGyAYAnTfCKgDgy8l9B1gJDULQBgAR3GqwJoVdaZZFFV5uKGVfFFoZST9XV1tGO6RUxZWWI6pqTd/L29azabIEbm/u/n4YuOmjwrZ58+YVvv+hHFVJacM2Hbi3W971CmfMwWXdVhsONLelostH4EE1W/WqnmXoPsdZ7z/qNZHnMWR972/tQHWbGybq9+bWPqkE7hJVqqdtFTl39TABGwD0r7tZBQCKOHzPA8Hr1328yE2MsBb9oXUkgE469eRoMPf64cK3o0AqTwtGX8Gcr6q4tjFVVqKqtb76w5yhpaQq20TtJNVGUu0km0ABmcI0HXBXyGYHOubrSexQroqZVE1RpIpPQUaaCh9VzMxYvxna+LmVTkUDoKJVi3W31dtaMJBKy2fbz1TPs/Oe83Ff7mNI0xbRXo40z/Xuidfnmg68Ft15bVpvet/2W6h98OCh4JLBi1s1hzXLLLY5S4eCeZu2sMEOAP1thFWAKr3tq19mJXTI4Xs2T39uwrYcz/EG1qQ/VLQBQAK7iipP6GUfIMrTjtIETm51Wb8EcHblXb8xFW46GNeLqtvG1n26UHVbnoPpia0i1948WZGWMWRzb5MZRX65FTNZqtrcn+3XeWRd5r7/0rSUTVtxlaU9bZ4qri6F8u7vvbztNtkGqE6WKjb9bSdkAwAAWSzyOJ8N3bD4rlvDYG3xXbdNf02BW8EKNxRA0AYADruaSkxrQvfrceJCsLTX73U7eW6rK89FP9LBOB2UU3upJKad5IID+8L5bWWLCsSSWkKmCdmY/1WNrPP4ogwTsnVOVHDuBrNR7Eq1pNeFe1tJQb19m0lhe5dfh+7vvzbNrfRFJzupQ0CTtwXUQSFNBfrk3/OHMs1kBQAAAHpZsGQwDNzsajbCtnrQOhIAHLt2zTygo9aFphWkqtKiZoXZ7Cq0qK+nZX7ePqNby2ICuDTL0nYEbWeoFaouOqh36onR2J+z20kePfqzUpYlrupMQZrb9iwL++B6P7ZKq6p6T4GH/RylaePnzsvyUc1GtWIzKOAejaggy/P89HpduK1Lo7gtSnvdXjAadPK1qN9/7vpK817tErPtpe2yJs5jzRKwMYMNAACgGnlCpq4EUyZsS/N49LMEcn5R0QYADjOTzQ64zAGeXvPa8rSH7HU7dphmH2jKMzuuLezH2fSz2Sv/w3398HRbySSqbpv/1L/zXt2WpupMB4Ldqim1PktqB+eGc2kqaVAd+2A/1WyT3FBpNEe7w1Tr3sNsPL33zEWhqd5v5uIrZEtjVuvSdbNbIrrtZpO4YfzWkp6DukT9HoxaZ/2yXdYUaavYVIk+2QKakA0AAADV6TWrbeypp1lJJSBo828HqwDoBjvgUiWZkRSmmYNB9s/nmTFibifqDO60y9Jm9mMUVfGZM9txRq85bscfezQ4csWvhLPbfElbdaYDxO5Bcl03qtrNPXBMpVP5Zs2ASjh4X0Y1G9LzMXtsdKpqTZek29N7Osv7r2iw5S6LGypmrWod7VjQFvVe1TrLUvUHvxSwJVWVi/4mhy2frx9mhQEAAAB9gtaR/u1gFQDdphAsqmWjXXVlB2T6WROcZWk9KW7g5N523LJUpczwS6033ds3/3fbcvY7zXGTuLaSYXXb0KXBWb/7r4MTJ07kvp9Z1WxbelebRLWStNuf6YCxfbC9jXPZ3MfXxoqvpPDF/p6P+W7Ixg2Pygg69ZrNc7t5gi33d4J+r5j7tqvZqJyMX2daT10/IaFp1Ym92jaLAjbz9xj5aTvYbuPe9TbpAPrOhonLCKsB8GvRtdewElA7gjYAsCRViNnBjw4CuNVmZnZaVDhm6Hp33JG8DOZ2kqhKzoR3UcvSFVrnenzuOtHzoMectK77kZnjdnrvnmD89rUzvvfm7u8Hb/7a8uDszz0SHP+FwVzVkHmrReLCNoVq9oH1Ns5li6osaUvFl7v+VbnmhqdZw9V+p9dDE1/DdmhV1vssbzA2agVted5Hut8uVrL1er/227y2OvVqE0nAVoy28ZJahFcZtPU6gUzb310P/noFygCAehx76ulggDApVtvWTRmz0Xq1i0T5aB0JAJa0s8CSwrCk0KvX7bvf1w5/1MWeV5ImmCuLgrCsl6y0PnU9N1SLCuAwSfNg4tpKHv3Mp8KDhvPmzat0mXRA2D0Qbx80ljaGOO5jaFPFlxu2RFW1ua1CMZNbgem+Hopyg868z8GaqYo1XcoKArMEzO562+q0lc0S2vXL61LPm/tYo1rxdoX9u6euKvZes9hMi0hCtux0so/Zpm3THF5tf5vl7mr7dgAA0HfuZhX4QUUb0GeuvnpV8Mwz21gRMczOftxcNYU9UeGOOQM2zzw2W97gqMtVbYYJ3HRgw67m64fHXkRcW8l1L3w9WP/Yo8HAjTdVtizmQH/UweEutIwMH0fLwsKkqja3Wo9qttnKrl4b7WhFobveirTHdG9ra0yFXBfo+Xd/70RVoqK4pIBt7uph5q8V2M6O29ZtWrWYvU1vtjdt2hbVhXbmADIYifk6B7mBPtOgVpf8/vGIoA0AIixfHh3c2IGOwjV35zruAIHd6jEN3U+a8Mjcpg5a9MuOvtaxnh9zoKafHnsRUW0ljz/2aPCTy385+KMbf6vSZXHDHdH/Va3RhgPGCqCiKpfa2MYtqarNd3VWV5XV0k8ByoznqmGVW0VnaMW1fCz6OEc7HLSZ3zN22Kb3bFQLW+STNIuNgK2YqBaRTW7FaC+X3fbdfRxR+wMAkMIIqwApbGAVdFODWl1qx3Ulz4gfBG0AECEp5HJDMxP4JF1HO+vmOqrIijqoYM+FSDt7LEt41y/PD5KpreT/e/vd4ev29osuCG6buPzGY18Ijr7rPcHLN/zz0u8/LqQKv7d7d+PnDin8iGqx2MaKPMMNPKIqgpgFFS+qqq1olZHeJ+7rrGkhdNG5aGtigjaqs3qbVYnawVBcgWvU79oyxVWxEbAV54ZTbZ6za5bb3m6nuwKAgkZYBQCqZAV92tFfyRrxgxltADAl7awFOySzDxz4Csey7KjbZ9D2GuAO2K9b2fTqweDm/2VJ8MoNvxmc/Vd/GVw6cmvw1nPPjb3erBlr67Id3HVDNh1IjQpwFLY1qUJDy6JlCpcr4sCvHkPZLQTL5IZqo868LPTmvo71Osn6/oh7n0jTg9zhnBVkvqr0+m1+oH7fDHe4ak+GrN+pZc9jjZvFpoBNM9gI2Ypx2y5qe7mskE3b8uZSNru1JDODAaQ0wioAuuHkvgOsBMzef2AVAMCkrK0dzcEDH+wd9Lae4Yt2Ushy5F3vDr4/sjm8/J2HHwgufvzfxv6sLUuYoJ9zQzZTuRIGVc6Bcv1s3qCiKAUdW6fCJl3iqkXigsI2Sgoq2lytVyV3PZkKzSzc94l5bpoe5OYNutzqtbzvp6FlQ333elvT8aDNPD6FGb62taIoYHNbRc7b9BABm0fuNq7vyi/dvk4208XMTdPFfK2s0C1Ly0u9hs3yRF0AAEB7vH7dx4PD9zzAisAstI4EAEeaAwA6UGDvGBedzVDkIJLu2yyLDjb0Q1Bnry/7jGJk57YJ7NU+0m1ZZsIEVVdEHfiNarUYNYtN/3creapoJZm3cquMZSpaRVZkmbT+4+6/rJCnjsdb5D7jXuP2eoqaP6j77DV/UO/DqDaKve6zzt8bvl4jPt5La1K0P23qe6/o/Xa9+tRuve3T+O3rgtN7Z/5tUrgGv9yQy2fIpm3BNJVkJnira44aQRoAAN2hkM3+/G1f/TIrBWf2J1gFQH955pltrIQeypqx4M52M+yDBHUGdm3hHrDIckYxZhvNeEA6LkwYjQkKXLpu3EF5fT3qwHHReVe+NDX08CVqJhLVbBnXYcxrOE91W9J7pQm/N7r0e63Nuh62lVGNZLeJnLN0KJi3aQu/vEpib/f6DLrckE3b2L3mH+vzqsM2d5u1jIo+AABQDTtkq8LYU08HxyYuaRH61Y/WkR3aaQTg5z2ZNrjRzrq5pGHfrn1/PsIxu4qt7XMiklrruAcs6jo7ud+ZMCGrtLPM3FaSdYZsCte0PLp0/cB91Hpe1oct+XzQ66XI3LK2z/1D9b+n7M/7JWTMSlVsJmQz89cI2drJbUcZt+3ubifWuY2sZSFkAwCgnaJCtjKDLd1flpCtoA08w35Q0QYAQVBKW6Je96eDAu5w+Lz6bcedM4L9O2/HnwQ/XPlrma5jwratCdVseQ/6mlaSvsOGJs1Ua/p8t2HPB+vX1BAArKkxdDD37bZETVrfvpa17NdWE1+7WdZf116Lul3fs/zWNCCw03Oq7aWif+9P790TjN++Nvxc89fmLF3GH/0K2CeV+dxms0+6UiVbr9u2W6xX2fnBfvy0OQcAoD5jVmA1cO01ma9fR8hmLJpaXoVucfeZtfIN5SFoA4Cgusoo9350cMDXfWcJnxTy5W25WHR5e11f39eBkF27ds5aZvj3k8t/OTj6+L/tOZstSVkHZKnoqV7Tw782ylsBiuy/h/r9ddbF51QncRQ5EUlVbOFOL/PXalXWyVFptw3t9u2+5hnb1XG9Hp+2a++4g9cBgFlWTlzYSARKEBc+ma+lDcqqDtmi7ufkvgMT/z4dflywZJAnt8EI2gCgI7pU4aXHQsVaeZ59YFPwK8/+5/DzV274zeDIu97NSgEAdA6tIbslb5WcAjkTtPmoalPI1qsrhXufurBtC8CxMiBoA7xLM0tNP6NqsaQKtzpCNlN9t/iu26a/ZsK1N/ftJ2hrOII2AAD6xKknR4NTT4wGv6INgKFLg3P+9e8H3xjZzIoBADSSj8ojdIcdbtURWun+3TlvaV+j5nrMFwYAtJ0qqw7f88Csr/cKrqqQJmQzTHWbu8xRj2/BkkuCxXfdWvrym2WKCtT0vbrXL5LNZRUAMLZt28ZKADpIrbPe/PAVYcgm37762jBk0/ybD12xkhUEAGgc/X2iAqi97LaOvmYh20Fb2S3FNdfNvUSFbEmv0ahQzdwWAABVUwhlLkVuIypkEwVB+v5kq8Pqxd2vAkBziVpm+3p1hmx5MZ+tOQjaAADoKIVrupzeuzv8v6rYNKfmxR//lJUDAOgcVW4DZTMzltMEwfq5qKq3qOAOAICy2GHSopxVUWkDOgVVdYRtbkCm9otq9TgwVWmni/7vtn8014sK2XQbTQjZFPah+Qja/FvZa6McAICynN67Zzpgsw1s+XwQ3PcgKwgA0N2d2+uHp6u40SxtDpXWr18fXhSaxQVnvY4BRF0vqhUlgL6ygVWAqmi+VxFZq+Diqt6qooAsaZ6ZwjY7vIqq1Ot1G9U+nlsjn4fD90yOAiGIawZmtPm3stdGto8BzAAA2Mz8tVl/6IcuDeZteig4OT4+63ujo4+z4gAAjaT2xnnM27Rl+qQTmbt6OAzgUD2FS6ZNoo99YIVdpg3l/fdvLLV9ZBmz1EzgpnDNrA+ODQB9ZwerAG0TV502uzJs88TPngn0FAq5P1OWMad9YpqATOFVXIBYV8imasO4VpAK07R+o5a5ya0t+wkVbQAAtJgCNnv+mu2c7d8Kq9jGI0I24xvb2dcDANRvq3Pyx7Khody3NWfpsrBV8pylQ+HfR/2dVKUbqmd3dCk6m6yMuW91cCvbFBoC6BsfZBWgbaKq06ICNIU9edtSFmWHU1mWIepxTFa71VPJZtpbRokL0xQKohkI2mqgM/EAACgiKWBTFdvP/fELwdjY8cTbKHIQEwAAn9wq62XLiv+NUnWbAjfRvNIzs0v3sMIr4oZKCtuqruKyA76sbR85JgCgRHdn/PmVrDJUbSyiuiqpSm3ACbnGYqqzyjRQIOyrqgKvyPLpojBx0VQo15T2liBoKwM9lgEApUkK2OTcF77ds4rN2LN7NysUANB5prrNGL997eTf0idHWTkVcNswqnVi3uo2O6BKcxtuqNeUmel2RV6ZLTABdMo3Jy6npz4ClXDbGKapFrMrrI7VELRlZcK1podsNoWJAzVVDyIeQRsAAC1g5s3EBWyqYlv0J7uCo0d/xsoCAMBhV7cZtJWsjsI2N+RSUKZLltaJbiil0C6OQjb7+02pZqNVpH/btm1jJaDzu4PW5ysDAjdkZIcyacOvqGq0NOFOGyus2hSyobnmswoAAGjwHtXePeGZ90nO/twjwfFfGAxOnDjBCgMAtNaePbvDaus1wzeUtwP87Pawks0+ccW0lZR5mx4KZ7zBPxN0uZVoqu6Km7mmCjY3XFNoZ25DYZo+t3/ODdjMfVdZzWaWyX2cLrfaD0BfGUm7S2g+GfvR8mDg7bvMf1dOfW9HwOw3lCBPNRvQzwjaAABooDQBm6rYBrZ8vucsNgAA2mDd2pvDj2UGbTL3+uHwYsI1m/nbO3f15M/APxMuqbIrLmAz4toq6jYUppnWkElhXdUhm5H02LQ8TamwA9Bo01VrCtnsjxGBm2a+jbDKkMbJfQcSK88O37N51tfytirsdV+IXmeH73kg03WoyqsfrSNr0muHAgDQn0yLyDRVbDrrnpANAIB8VN2mv6VRaCtZPoVoCszMRRVgbhVYEgVVUS0pDd1W0vejfj7rMiTdVtTXzDITsgFIYeXUJfj600tnfVOBmwndpmwIJgO3EVYdoixYcsn050khjkKek/v2z/ha1mo2++ffdG4LyRRyZg3Z0JB9C1ZBPTsUBG1oomee2RasWrWKFQHUJOrM+ijnvvDtyVls4+OsNAAAClCbSAVuCtTUQtJlt5V0Z7zB/36y/TEtX6FV1vvtdVs+bw9AXwqr2S7/wFvCS5yICrcNUxcq3DDD4rtuDV6/7uPT/9fnbhVUXCXVQIvaRtqPsWy+q8jckLOCdp0reWf4Q9AGAEDN0gZsqmI7ObhkMmQrgBM+AABN9I3tO4IPXVHP/v68TVt6/k1mjhsAoCLTc9miqtmiELghDVW12UFOmlCKloTVMSGnnicFoxVYyVr3h9aRAADURGfPZ6liO/4Lg8E4VWwAgA4bLnk+Wy+qWtN8tuS/32vDv9+nnhzlCQMA+DYdsjmtIVPRdZxwjpaSmJY1vLHbTaK5zxOagaANAICK6cCcDtBFtahyLbzxpuCc7d8qXMUGAEAbLBsaqn8n+frhVG0imeMGAPDsm+aTPCGboVaTCYHbSlZzf0tboVZhVRWsdY72onUkgL52//3Z2+ctX75i1lD1c845OxxsXsRVV10Z3m7UPAdfy2nbuXNneJ+aa5F2SLx93V27doafu8ubZ1mzLr9Z9jhFn4uynN67JzwLPi0zi+3NseOlLdO6dTcHW7Y8zC8DAEAjLFs21JhlUdiW5m+3meM2Z+nQdAtKAAAyWjl1Sd0ushcTuL340hvBr1+z13zZhHkfnLjsYLW3x9hTT3ublaawTbd3bOIS9/0iNGvMqGK+W1faW5o5ej6f6zhVzrLrFwRtAPpanjlV69evnw6AFCqZ29DnRYaeKzzSRbfnBkVFl9OlYNBQYJU1mFLIZpbJfcy+Zn9FLX+vgK3J0raIDP84D10aDGz5fCVVbHt27+YXAQAAMTSLTYGbqtFVwZaEwA0AkNXY5y9cOfDp13YEUwGYwjFdfCJw64ZjnsMX3VZZYY49Bw71P9c96P2/krVeHK0ja6IDyADazw6ZigRMdhVYHb8f7OCtqaJCNq0rhYT2pWm/X7PMYRNVsc3b9FAwVmIVGwAAyLjjnLKdpJjAjZaSAIBepkK26blsvqrZopjA7bO3Xmh/+ZsBLSXhmSrMzAXZLKooYLPu5wXWuh9UtAHoJB0MySpvu0EFOyZkUxiUtQ2j2CFdr6q4stoimjaSRfVaPjvUy/JY7JAt6XpFqgp9SnPm+4w/yEOXBmd/7hFmsQEA+tbW0cfDGW1Nah856+91ynaSQoUbUI1nntkWrFq1ihWBtpoO2YrMZcvizlsvDC/3bX4tuHfiMoUKN6ABVMmmija1diSobBeCNgAoSMGOCcrytGFUOGfkCel8Ma0r61yGOHbFX1Pnr03vJWWcwyYK2E4tWUrIBgDoa6OjjwffGN7R+OU07SRVsaYwrfe2AYEbACCSCbcqC9lsPQK3OTw9QLXcuXlZ5qjlDOU2TFzuZs37QevIGtkHjgG0W5Fwyq7U8lFRlpUdXDV1/pmvuW9lm2wTlS1kU6vI478wGJw4caI1r1kAAMp2wQXnN34ZFZqlbScptJQE8tm2bRsrAV20cupSarvINBS2RbSUPB1Y1XYAusWaAbeDteEHFW010oHjprQ4A1CMAjLTElEf81Rd1Rl8aPlNyJZ3+ftZ1jaRsvDGm4IF//TG2qrY9HqzX7dAF6xbd3OwZ3dydcnw8A3BmokLilGLPxvrFEXpvTnqvK5as1OdobpNqHADAARTlWOam6ZLE8RUuJmwjQo3oGQKvwYqmtFm2cGa97RPwCoAgPrUXc1mKHTRxbSx9DWvzRd7Dl7Tlk0HyrJSFZsCtjfHjte23Hqu77iD92CXfOiKlal/VjOQdFA77xykLPdl7m/LlodLedx79uwO1q29OfXP60C+OZj/je1+9ym2Wred9fazrtMkZT+uKHbQ5vOxVP1YgbxMYJZlu4DADQD61nSlWN3VbFFM4Pbr1+wNXnzpDXeZCdwAIAKtIwHAkzwtGO35bHWzwyszr60p7OpfLVcTWlzqzPWsIdv8oUuDc7Z/qxGz2LQeTQtjBRXoL6r6UjilQERVYFXcn+5LF5+vt3D5195c7PoVPP42UrhmnrM0VUZbW1qJhOa64PzzW7ncqm6bu3o403VoKYm2yfoaBzBDrXPZslAIqGV0Ku5oKQkAUdtHrIJ60DIS6LY0IZU9p7EprRrThoV1/A5TVZu9ftXysI5Zl6f37gkPhqVtD2Wc/blHgnmbHgrGaqxii9Or1R66zYRgVQWuCsZ8hFtxVVOqcIq7bHno4djHj6nnZ93NqcM1VUWai6oWgaKGO9KCdO71w5lmt53ZxiBwA4COGwmm5rI1PWSzJQRu3+QpBYBJtI6skX3QGED90s6q0ns3LmhSUGVuRyFQUiBlWiHWsZxJ7MfQpHlteizLl6+YEQBqHeqS97FmladNpJhWkcH4OG80VCaupV5cq0V9TUFUnnaSSe37ou4vrKhbd3PudpJRwViaFoJ6bPq5qGXSbTalDWEdc+R6tYfMskxZ1mORdptA43e2n90enqAzfvvaTNczgZuqhhTaAQA6QRuwG/RJE9tFpmGW22opqcekwE0bcB/kKW6216/7eC33+7avfpmVX9DYU09Pf17DDDekREUbAJQkKUizK96aNG8sapnSBntV0Bw5BX/66K7rMpczT5tIWXjjTcGiP9nViFaRUUw4uZvWkX3FhE1RgUaRNoy97s+tVFHYlqeKLm/IFrVMsx5/n7aRjKtg03NmXitrOlJphGbr4utsztJlYeCmOWxZnXpiNNz+OPXkKC8OAGi/6eovBVX3bX6ttQ8kosJNG+hUuAEendx3IAxHdTn21NPTF/O1w/dsZiU1DEEb0Ee2bdvGSkigACfNpVfllDvrLIpdleWGRlUtZxItk71cTZiJ5q7jqMDNd9iWt02kqIrtzWv/r+DEiRONfL3b647Wkf0rKmwqq43imoj2glmDvaggrEgFlHvdvOFfm0U933qeCNcAv+Zt2pKrnaQQuAFAJ9xt/+feza8FA2/fNX1pY/BmAjeLNiwJ3ICCFKIdvueBxJ85uW9/bVWKiEbQViPmtAHdlCWganILWTcwTDN3ro5ldFtb+grbJmekrM18vflDlwbnbP9WY6vY3L9BWYNedE+Vrfrytoo03FDYx7K7lXZlVPU1VVTIpvahRZ8nIPN7e8/uVHMBuyBvdZuYwE0nAgEAWmdk4jLHuszYkLWDN6s1YysobIsI3EZ4yoEc76enng5DNFl07TVh682oi0HY1qDtfFYBAPinAC2udaQdBDU9cLfntSk0bMq8tqTlLCrPLBXj7M89EpwcXBKMjR1v/GvUBGx6De7ceSVvWsyguVlNq2ZyQyG3Oi4vPU73AH8TH38Zz7GL+WioSz8F3KLqNsk7+9Vsp8zb9FDYmhIA0Er2TLORYGp+myhke/GavdPf/OytFwZ3TlyaTmGbKvPubXFbzCZbVHA2V55ZaXaIw6y1ahybmsfWa33r+6p8Uyinj4vvupWVVzMq2iqWNLMJQHfYAVpcANTkajZbU+e1JS3n/ffn+12bt4otXDfbvxUc/4XBYHx8vFWvVSraIG5VVxsqS3xWXamKq22Pvyj3MbrrAKiSG5xfcMH5ffG4Vd2msCwvbbPkDesAAI0yEsysdutcm0kAvY1NhWxpQ1UTrpkKONSLoA0AShIVYNgBUFvaxzZ9XlvS+k5LM0/yHqhSq8if++MXWlHFBsRpevXW1pKDr2XLhvrq+Y6adddv6wDNMtTHrz9VpBVpJymTJwqt44WEznrmGWaNo9NGYr6WOnhrUptJq5pthKcWyMZUsw1kqF5csOSSInd5N2vdH4I2ACiJXWFlwilT1dq2KqI2zGuzlylLiKmDU5p5kse5L3w7CO57sHVVbPY6M+Gv5uMATVVH9dXWDle1lTHrDihiVkXb+ef33TpQO0kFbnmd3rubwA0A2mVlhp8dCc6Ebmo5OWPjTTPd7PluAPrHgiWDrISGIGgDgBKZQM0ONMQOrtrCns/WxKq2rMtUpIpNFv3JruDo0Z+1/vWp8FcHON0D7+gvVQWtbng1nLOSrozqqza2zwS6QjPafM1dbDuFbXNXD+e+vgncNHMWANBoK3Neb0cwGbZFVrupuo02kwBQPYI2ACiRHah1YUZjEwNCBZj27Lg0y1ikim3hjTeFB8FOnDjRideoZgV++Kqrgt1UtPW1UU8BWNb7aVLLyqa3z/Rla0XPNZDVEO1Lz+ykXz9cqLpNmN8GAH1jZOIyZ+zzF5rwjfluHXVy3wFWQseZ2WxZnmvTbhL1m88qAIBJdljTi13dlVWR61a5nFHMvLaqW0emfcwK2ZLacqqKLW/AFi7H9m91dhYbFW39zX3+fYdOqphTxYqNdoXxFEgWqahLWrdNDjsBODvrz24PK9MUmuVlwraiwR0AoDS/6uNGBj792o6xz1+4cuLjSHBmPtrKicuGwKqeU/Bm5qhd/oG3BHfeemH4Ec13ct9+VoInY089PSugUsiVZTZaGXT/Wq7D9zwQvO2rX07xmiB8bdS2O6sAAMql8KeJrRaLPJ4sYV8VFK71qmQrclb3/KFLg3mbHupkyKZ5dk17PlGtD12xcsb/fbdvW7fuZmaCAYhlqiwJfaPNWbosDMk0e01tIfPSdtCcpUPhLDgAQKO84OuGrLDNbGzvCGbOcxsJJoO3kNpMvmjNdPvsrReGwRvQRYfv2ZwYVh6zwrcFSy4JFt91ay3LqfvWcr5+3ccTwzb78aQJ5VA+gjYAfc13xVcUhUBqzyfLl69oxHIWvb2qK/p0HXvGnVmXSdVrRtEqtrM/90hw/BcGg/Hxcd4w6Bw3ZJMtWx72cttRAZsQsgGwua2LL7jgfFZKBBOQFTlxyMxv08lDCvAAAN0TEbbZRoIz1W7m/9PBm6l2G/vRclYkOqNXwBbFBF2L77otWLBksNLlVcCn+xbzUeGbWQ63Ek/LiGYgaAP6yDPPbGMl1ERVQ6h+HRadTfJzf/xCcJyADR20NaY1oa8QLCpk0ywwKlbSYV2hn7i/Kxafcw4rJWkH3kN1m2lFSTtJ5KU5ggC8GfF9gz3CNve+7fs/zdOBLjFBVV5q4VhHdZsq1OyAUB+jwkIq2Rq2fcQqAAB0jeaZFA3ZwgNZfRaybS0wEwrNfD7NRcGXqtfMpcyQTVQV57agHOX11QjDToDH+x5Ncw5BW0+qbvMRkmlbSaEdAKB7TNiW8Wp365/7pma4ZWVd726eAdQtKWTTPDaFVPZlUcx8NgVcCr2qpnAvarnsZUezELQBADpl8qDR2tzXX7Dm4317hjdBSPeeT3OJauFoKBAro51jVAvKqFaVqBYBKNAd2l7R3LUiTDtJtdoGAHRLzrANaL24YMwEVAMRodpAQoClsG3MadlY2fvYCQUHYgJB1I+gDQDQCb6q2E5/9GOsTPQFVTYpYPM1ky1KVICn6romciu7hjvaunHZsiFe/ECH+Kpu0zxbbUdpewr9q2hwC6B5qgzbXnzpDVY4andy34FZbRY1xyxLBVhUJdmxmoI2tAdBGwCg9dT2qEgVmzCnBF2joMhctjz0cBh62ZeqZoC5YZuq67KGbW7oVUZY51Z29dOMNNpHgtde+/mobpvcplpb+MQltNecX1zGSgA6qKqwzQraRljrqIvmqtkUsi1YMpj9fXPtNeF1bUVnvjXQBl4x/hC0AQ1z4MDLrAQgg8mzr3fn/0O4epiQDZ2koMhc6q5iKhq2uaFXUitMZH8+aB+JuuzeM/leNi1NL7jgfFZKAb6q28z2FfPbkMW2bdtYCUA2lR7gpo0k+oHb3nHBkktyhWxnrj8Y3oZNFXMdM8Irxw+CNqCB6gzbyrrvm276Zzyx8EoHf3y0ipx7/XDfr8v169dPf051AcpSNGxzZ4v5fK26s+NUAZhHmwMr5uehDiY0H5o6GeCC8wnafAi3b1YX374x89toJ4l+xn4suoSwDV3ntndcfNethW/TvQ23Yi4vhYKqkLOr5OyvZb0UQFWbJwRtQMMMDl4cPPjgg7Xd/8sv+z8zQ+Hd4OAgTy68KVrFptZKVLGdsXHjxunPqWxBmdwAK0vY5s6S8/Va3bNn9u+SfphjFjU/j7AN6NCO/vX+KvZpJ4k0Vq1a1blQSlV6V1+9iicXnULYhn6RZSZblbeF7prPKgCau1GvnZUuUHD46KNf5ElFYTqjuugstnmbHgrmLGX+hG3FihXBzp07WREonQIshW3r1p4J1xS2KexKE26pqs1uG6lgKCowysJeFslbzeYGdsMtmPGmdeeGa/q/1kE/hI1ojn6aiVj5Dv+z271sP4nCNp2spBaVQJzJkywv7sRjeeaZbezHopNM2KaPzrdGJi4b7t38WnDnrReyotAqh+/ZXOl9Fa2W0ww4XXp9DS3a7mYVAM2js+a0Ud+FoI1e/fDFx5nUVLFFe+6554NzzjmbFYFKRIVt+jxNuKOqtqhgKG/Y5t6Wgry8AZMb2LUlOIgK28xjKRpiAknU/tUNz1EOnWCkbSC13S7SEUBMO0lOXEIUdTHpykmWDz74ezyh6LSEsA0N5c4Ky6pge8Hc16+qGuzkvv3Tny++6zbvt7/o2mumW1Pa9wUYtI6swf33b2QlIJEJ2LrQekOBIVCEzsImZKsWc9pQNoVZ7sw1hTtRbRxdPloe6n6iruO2p0z7fvE1460ucYGaHpcu/E5AGXZPvA/1njO/Cy64gPlsZVMlmgIyH1Qhp+AOsN1yy2+HH7sQUh04cIC2keg82ki2y4IljGSpc11RaYZeqGirkQK3O+5Yz4pAjw389rbeMEEhOyjIy8eZ13NXD4dzSpBMVW1XXXVl+LlmX9HGC2XTAXbNZ7OrWdJWtsW1PDTfi6OAza08Ex3oTxuymdApbkacWkYWbbuo2y4yg07LkPU9rPW2NeZ+3eUxbTH5PYEizHvffLzgfIK2KlDdhmr2YQ+0evnNfmxXRjkASXxVtr340husTNTm5L4Dtdwn4SdsBG1AQ5n2kW1tvaGA0GAHBXn4qGLjwE96mtMGVC0ubEvTsjAqbJOs1W1ZQqlet932VotrptbF1h5B32hM2EirSWSl8JvXTT3MnDUf21tm/hvdA2BTWNXG/VhGH6Af+Qjbdp4J2u5mjaJqb1qtHBeVWHlmt4/UffoO2sYmblu3n6XdpmnpWVWLTsQjaPNrhFUAXxROmbaL2thvW1ilgBDIQ60izQGbQn/gONiT2fr164ONG2lvjGq5c9eyHHTXz8ZVqaW9vpfHkKIKr03WWOHj1oLVdUCStME6SjwgMLG9dOrJ0eDUE6OFb4vqNsgtt9wyvS9YZXcWX/fF6ANUqFF/AK2wjWemoYq2LuxyEGPCr6rvk3aSmLFdzSoAmk8b+20K2uyzAH23jVQbQB8HAtBMPtoYzVk6NH2WNrJRO2MTtG2lfWTrVHmw2vd96fZU2ZZnRpoCLrM8bnVclDxtFe3raq7U0MR9+n5/NDVsWOOsL9M6U+uh17rOc/voD+Z1xHy2ZlCLbV2oboMPdthVZXeWl18+UDhos2fLKTAESvZC0xaoSEXbvZunA7odPLWo9XVcYvg1YFW0AS6CthroICaz2ZBuJ2Vwur99m1pv2GcB0jYSadEqslmY04aq5QnZyriNJGEo1OfPk/m9sIaXLAr+jbHfs8xna8jBgWe3e+ssoO065uRCFF7dcstvt2JZ7dlybZ2TDjTADlYBgH40l1UANJe7Q2LPPWsqMzgaSEsHdHyEbDo4RMhW3JEjR1kJANBBP/zhD1kJ6EnbUr6q0dSFwsc2HtrH7mpih1fsxwIzjLAKABRh5rMtooVlI1DRBrRIla038nCDQFXkAUloFdlsmn3VpblTANDPzjvvvODRL05uR553/vnBRz7yEVYK4g8UeJ7dxvZaf7HnjUvTu7PYow/E9/gDIMLKgMovAMGZsKzX15IwK64ZqGgDWsbdCfCtyPBnM/TaaEuLENRDB12KhmxqFclBG//Wr59sb7xu7c2sDADooB8eOhSGbrp87Wtfq/S+NUtRhqfakDKfrcEHC64f9lbdpm0+qtv6W5O7s7j7wIw/ANBFY089PX1Bd7ztq1/2cTM7WJPFUdEGNJzOprM3/PV5Ezf8yw4A0R2+Zn/4OvCD2TRHVPNEAQDdctlllwXf+973ZnzNhG7GRya2M1X9VpY9uydPsjHz/pjP1oKDBlS3wcN+bFO7s2iGHFCDHawCVO2YFbB1uQIqazVY3eygTCGonidP4VkWL/AOKY6KNqDhokK1JvaPL1IJh/6hVpFFQzYdnCFkq47aRwIAuuHSyy7r+TNf27ZtutqNuW6YPnBQQnWbTr5C857nMvdjmxhquTPkaBsJAABybUexCoB2alLrjajg75ZbbuFJwgy0imwnU3kAAOg/vkO3raOPs1JbTmHb3NV+whidfKWTsNBP+7AHGrU8UfuxtI0ECjttXUZYHf7Q8hEl2sEqKI6gDWiBqLPq3Hlo9e0sRQd+g4MX88Rhcit77x4vMzl0YGfO0mWs0IqNclAUADrlshRVbVF8hG7mbwrz2Vp+EIHqNhTQlO4sjD4A/PrsrRdGfXlDMDN4+2ZA+AbEUkvPGtpGyg7WfnHMaKvBc889z0pAJjqrLqo1o3YO6j7jrimBH5pJZykXrWIL/1jRKrJy69czpw0AuujSiDltWX3NOkCdZ6Yb89k6cjDB4+w2Vbcxu6171OUkan9RJ2vWfWJm1P714OAgTxqQ0523XhhejPs2vxa8+NIb4cWycuqywfra3cHkQf4drEXkVVM4BcxARVvFdOByxYoVrAiUtnNQpbizAOlrD/HRKpJ5bPW54471wac//S+Cb2xnfwcAEC9tpRttI7uJ6jYkiQvTyjhZM8tohbhZcbSNBPxR6Pb1p5cGYz9aPn1JqHpTpRstJwG0GhVtFdOBSyDfTspgZE97td549NEv1rJMcUFfmTso2pn3cdYsyqODIzoruSjNY6NVZL0WLz6HlQAAHXSZh6q2KEmVbmobqZM39uyZPAmHtpEdO7BAdRsyUth1yy2/7e32ssx/i/tZxh8A5XKr3kSVb/dOXBwbgplVb6LKtxHWIvqFZvIdyzCXj6q++lHRViNaciGLpJ2QLGfv+dKU3vpoFrWK9BGyMY8NAIDyXJpzTlsWdqXb961Qb9myofAjbSO7p4zqNrRfXLeTtMGY731d9mPRECOsgkkK3uyqtx6Vb8x7Q194/bqPZwrZPFjJWvewLcwqANqv6jlpSTs7TehrP3f1MC+KGtAqsntUhU3FAQCgKFXPXXfd9bNCN3TT5AlTQ962L1Uph+bI+twmdTtJE3q9/PIBb8seN/pAGH8ANIcbvqkF5eUfeIv7YyuD6PBtJWsQbaaQzVh07TXhRVSxFnUx3y+I940HBG1ARyTtNPiWFOz5bP+BdlCrSB9nHKtVJC2CmuemT36ClQAAHXRZBVVtURS6KXDTAfYqt19RLW3T+Tp5Su0oqW5rjjm/6LfrRJXdWZJmnDOfDWguhWxR895iwrdvssbQBQrRBq69Jpi/5JLw/yf3HWClNBxBG9Ait9xyS66dBp84IAIbrSK7b8WKFawEAOigS2sK2tztVwVuhG7d5bu6TSd4oX2SqsWq6s6imXBAA4ywCvxQ1ZsbvgFtNzbVLnLxXbdNf23BksnOYW/u288Kavp2L6sAaI9ew5l1kOLRR79Y6jJUFegVsXPnzuBbrx4MP1fruyzuv39jOD9R4cJzzz3Piy6BjzOLGXTffHoPHTx0KDh48BArAwBQ6jam2c7UQXmqS7rDbOv52HbUCV79sv1o9ktk/fr1s7bPsjrnnLOnbyvP9YvQ+zlpP1IhWNmdUZJmwtE2EhX61RYs490Tlw33bX4tDLPQTXZ7wrKpMgvpmLlsJlxzvzfgp00kSkJFG9AxZbbe6NVDP6niLmrHUYGY+zVdtBMYdclCO6W62Nftdfu6mJ1ZLZv+H7WcCGgV2WcuOJ85bQDQRZc1oKotCpVu3eSruk0zgZvaStLsb9i0L6GvXXXVlZn2cRSGHTlyNLyYYMzdxzH7Kmn2c+z9JHPd5uzDltsOq9d+LME+KrSSVYC8aB2IKCacK+hXWZMetnVZBUC76Gy75LMBHyylqi1NgOdW3NlnYapCLG9gpbMuly9P375uV8T9JO3E1nFWZ1upXY+vVpEAAKBeah+pmWlNRqVbt/isbtNtzF09HMy9frj05dZ+jGmnbe/jxO3n2N/vtZ8TxYRgvW6n1/cV0jXF4OBgYqBWVncWwnoAXXGS1oGx7Aq9tBV0ea5T5HpFLFhySdnP/wu8ioojaANaplfbDbMz4R6EKLqDkaZ3vgmztLPpBldFqsK0A1lkJ1HLY8+Z0rLYy2PODE3aASaIm5zHpjOIC//hIWRrpZEN/yoYuft3WBEAgNoQunWHtgd9bFueemI0vJSxfWkCNe0L2C0ctV9g7zuU0f1C95Gmo4cb1Ln7NL1ONjT3VdV+bK/KNZ3c2WtcQp7fG0kUAAI12BAwrw01WkQLwlZZfNetYcCnix3uHb5nc/hRQVxBO1jLxc1hFXg1MvXHMlaTzihDe/VqfSHu2YAK2tLOV8tz3T//873BW9967oy5ZqaVSZqdz89e9Zbw451TH5Mc/w/vTN5x//tHw0uSF1/5/4Kdrxyf9fV7n3sj1Toy4Z3ZMTVnnWbZUdV12hLgMY8NOlAzPHxDsGbiAgDoju9/73uNr2rrhdCt3Xy1gVRb8jlLl+W+vlupFrcfn7baTP7JJ9419fGiytbnf/nSqxFf+6vU1//J5b+cvK/VI9RUi8y4WddV78dq9luvcK/sGefA1L6UOf56Opg8Fms+NtFIkHBs87PW3LamzXAbePuu6cMPHXnpnHa/UKSCqo5KrKp0paJt7Kmnw1aQUberUC2uqi3vcliPhYzIAyragJYeTOi1s+Gz9UaaHZvNmzdPV43N3fNvwo//6vyvBMFHg+DFS/9ucN9zbwSXv/fnJjfGUoRphX6x/f3egbaWxSyPrdeynRr6v8OP900Fcu5ZomnbxIjOIlUIqZ3RplbN+WoVWfTAB5phdPRxgjYA6Jg2tI9Ms61qtlc5aN7CgxKeqtu0zZr1xK5eVWPavzGh0aGf7Q1+OHF530cPh58/+JFfDUOtv/yznwbv+QfnVhqmJYlajjTL9kt/d3Xw+Ocm3ke7/6bQOvv/2bsfIK3qO8/3BwQV1gbLyeAIXrRCkWZInEZiTM0EEDOublCCm+FerczdYIJJrqUbDMOC/Am0XEXhMsTMhbHyx8R2N1Zmx5kbQ4KLkz+omFSMUXqZsKKlFakJomuyAgpRHL39Od2/5tenz3me8//v+1X12IDd/TzP75zn3/mc7/drKuX0GUeCQrcgCseWLfurVNYi69lvQAy7qn4Hbtt0wPfPfkwoN/sj4505HxnP1gfaGLNwgXvxY6rahv/7ChauLO9pWQKgesK0j+z/YBGv9Yb94enaaz8Z6mcufeHzjvOC//9zQ60lE2qx9iP3mBCx/+9f2nryDC6FcKqU2/DNfwpVxWdaYpozZFud/VkEWkXCz32EbQCAED77uf7KlT//6FznRz/e5f754g9dxMLAl8KxNE7w0ntXVcj9P7Muc/8etruGmFDNfBba/NNL3K9f3Xtl4M/0B1jn1WIbPPnyt50PXNv3h4Rv//UZRycQms81duePMCeMphWOhameA3LW7VRjDlK307qtpfl/epKc2+oXtQvijDlWEFe2Krkyod0jTOWaKt9kDPtEqYxkCYD6CjNXrZUJE84O9X1XTz7AYjv9IdzcN77hPHzNi87xrZPdy84lZztzpp4e+DN2qKkP9wrb9G/mA2lRdIAiacimM4oJ2epHVW0AgHo5Z+LE1H/n17/2NTdkMyZNmshCo817x67U3jv+p90/dB79262hQrYbtnW5odqCjSPdUE1/NiEbfD5jDqyPaYsZ9BnHrP2sWbMH/+3uu/821HXYIZlOHo0q7HxyBX8AIuseuFzq9LebC7ro/986cGnp0ccPu6GcLmr/aF8ADNeq8g3FoaINqLk//dM/deenfeADF7iXKD760T8P9X0LCNoC+VXzqe2kPQvOr/2KzgQ1w9fzbimZxpwMWkXWW2/vHqerawYLAQA1cdVVV7nBWNrUGeHiD/fPe5o0kaAN4Shse+f+Huedb/ck+j3b/2Sas/vwUWd+7/8Y9v8UrqndI+JTNZ/dktK00Xz+qdfcv5vWkTaFb2E7ppjuLHEq3MLOdGO2I3KmuWe3Nuj+7nJOtsrsNv94fOvkuWNuOrDL873dnnWK7PaT1XO3sqsBKOQ9LEuQqu64LwhAVMuWLQtVsaZw7Wc/+1mkIdKqxHrwwGTnu+RnmdAcOO8sOG/4ZpjATewh7FlIax4bVWz1t/SLNw+2AasjtcdsVbm3aNF1tM8ESkonAujx27tnTyMfv7r/uu9Bz2FF3P8nfv4EJ2cgspGfXORekp4ANmt8h/O/5lzsXDP1ldLMUKsrvzaaCt+OP/u/DaksNCeBtqPPunFmLmrGG4DyUsjmE7Z1+/z5XVYLyJyCabKMlBC0ARUVZfaaWm+E/UBjfPcAfbHz5A3fHjn6J86jfRcTsompfNO8A7WZTFMa89iiDp9Htai60t4fi6xqyyoIs1uctdJjXf+WL9+V2jrY9yvNINO+X0FrE/a+p8HvvrXbpmlt47jrE2c/9NM1Y4azZctdhd3mKPcnaB8sel8JsnTpzYHhWtDjN421K3LftZ+PdQJE2OevoOtX+8iXDh7MZFuqWo75bIh1wOIHP07lferfPTfBefqHbztPXcYhkDyZcHOB09+K86Kz/9J5+J5fOy+88OtQPx8nNAtbAUfbSBSke+Bro6uuAsI2+O8raKAT+/Y7R9ZvjPQzZn4bisOMNqAhws5bk0/vnhX6e1dcsJfFzcAlHf/d+dLE/+JWFx57YKFbzWbCNTPHLexg93bSmMemVpGEbPXmbWEa9qBuK0/98pfuwdeXXnqp7ffqILoO8OvS7qD2nt5o+7P53XFoHZIGDzpQ771fuk0I1jOwZnmGPmlQEGRu933MO0yFefyECdmC9qPe3j2V3Xf1e6I+HwfdX7WPzJI9cwmI9j5zi/teM6kLf3jCWXzLcRa0QE++/G3nrKseD/39UdtGRnmeoW0kUCwTtrESwFBH1m+KHLKhHDidC6igO+7obycYZe7ahAkTMrkt08YfZoNkbMShJ5xRPdOdh6/p+8s1k51/vaLH2fCtfxqce5Ckwi2NeWy0imwOb1VbFArVDr70km+1xDnnnBP4c3EORkc54B70+4OqToIqR/R70qxu031gFl74bZhWpVieTGVVnduw5rHtozx+xa/yTY/pIvahpPtuq+fHRQH337TVLOq5RQfB47SCQzPoJDK/uV42tYFMSmHbPXeOYcEL1HHum87RfzmNhUCTdbMEVLYBXqpkO7HvmcG/j124gEWpEII2oEofSAZaBxpqdxG27Qbq45Sdi5wvTXScL22d7Lwz40bn9h39ByXsGW7mQEXQXDfmsSEOVbXZQZsOWPsdIH5pIFD75S9/2fZ3fvCDH/T993YBWxrt1/yuo11Ypv9nghHvz+tgfZphW56z8KJcT9gWg1ndHr9WfaZSrMjQqt11B7UYDHoclVVZ9hW/x2+Y5wWz1t7ATX9OY1vkte/Gef6SduuTZftIQ63gli37K15UMcicRBjGRa8/66xfeoEz72tvJrpOhW1PXzaaVpIF6fzEq86TfzOpuOvv7GQjACWRVtj26OOcBI7qM5Vso6dPc8atXc6CVAytI4EKUMBmh2yqYFKAklbrwLiunnyAjVP0k/iebYMtJkf2bhtsK2nOBvbuO6I5F0lDtpF/uYiQraH0/GOYg9SmBaS5fH/79lAhm8z0BG2q4goK2XQQWQejdckiZNPvjRKSud8/Y+j3p9FSs93tbDpte7+1lzK3Ywy63XFaHjadX2vVqM8LCtT0nOLdFlnuQ2ntu37fG/X5K0iU9pGf/Vy8VpBqBRdn7hLqRwGb3qeakE2V8/qM4z1R7PLF5zubf3qJe7lha5fz0ntHplKRplaSSQM7VBNhP1AuAW0kd+k/t28Kd9zJCtq6WVFUHSFbNRG0ASWlEM0bkqg9oD54zj12j9tKUN9z1pvPFXYbFxC0lesJfc825+FrXnRDt4e+tX7I/9N+pIMZacxjU8A28pOLWPCGeu2115xrr/3k4EXBWthQzUuVE7agtowmYEurUiwoZItDB+u9B82ThmNp/7660tp72+P1VGDumV/FFPPawrtvoPVhGo9fPad4w7Y89qGk+673e4us5CRsQxzmxDC7ik2fcRSofXXvlc6MS851psw8czBcu3zxeb6/R2GbqtKSOOeFd5jbBqAo3SzBST5h2yOsSrr+4DvfHLzk4bfXfoZFj0iVbDnbxaqnh6AtZzrQDbTbR+yKJJtCFAVsmtklClT++s9fZtEwzNw3vuHuH8ceWOieHSz/afcPE/9eqtiaZfv27e48Hfvyve9tT+3325UTQSFbmgGbuR6/60jCLzjxq7hJ8vsIYvwlrWwsShUDwrLwrpU3KItKzy9FhNtl3ne9J0G0kyRs27//WXbqhrBPIvR25VCopoDtyZe/7f5dVWu6hKHWj2lUtylsU+iG/Ez88FEWAcAQAZVtqBgFbCZk08wxhGcq2Y4/8GBeV7mLVU8PDcmBknzwbDf4e+eSs0t1m2kbWQ0KZVeP3uP8p4SD40dcMMM55c4tLGiN6WCngjUd+MyD90CuN2TTge8s5lZ5r2dRSge7FdbZB+eTtgP0/j6FC1qTNEPHutA2tMMXhZJlD+A+5bnNCPn49Qmw03hM6LnGG64plM/68VbWfVcnQahaOQqFbd///vcjz3fbvHmzs2zZMqez833s4DXlbWHupZAtbKjWisI2tYFMEpbp55nblp+JHz7iHPx5R+7Xq+ccAOVlzWzr7vvruts2HXBWL5/MwlSAXwWbZo7lVUFnxAmpcgy2QjnWd3vGLFzATlUxvIMEChQmYJsz9XRn55IJLb9n2vjDzjOHx+d622kbWQ1v7TrLeeeVUxP9jlPu/LIz4oIuFrNGFKo9++z+VKvTorKr2fwOnmcRsvnJ8qB20oPm3rBNIWGRLeKQHb+ZXRgurZaRfryhF4+3eM/rhG0w9Bmn3TxptYVM047PneZ+TdIKUnPb/uiFfx38Xaifiy6a6Xb8WLlyFYsBlJQVtrEYJaeKNYVp7b5n9PTO3G7TsRih2bESBW1jFy4o1e1BeLSOLAgtJPngGdQe0lgzb7zb+q9dyCZNC71Gvf91dqIQfv9f/yhxyKZWkYRs1edtAamDmkWGbF5ZHjy3eQO9RSmHbN7bnUbFkrctHvPa6sHbCjSvYLnK/Nq+pqmqbUizWpuo7SPN86vCtqg/K3pdQj0+4wa1hxyyvQdmr2VF1W0vvTf+oY6mz21LsnZRFdE+kpANqAaFbazCUGVqw6jbogq2ViHbuLUr3Gq2PEO2Wuz7A5VszLirHiragBy1a50iahE5Z2q0MyhV0ZanvK8P0SlkS2L34aPO/N7/0bfTnuHMnj3b2bHjIRa1IhSqlSlE82PP8/GGX1lW9ngDvSocWDfzo+zbrjUjmDnJG2hWYbvSNjK6rNq+tpJ1K8e09l2tjUL5NFtdRm0faT9H6WdfPvRS5NcinQjy9a9/jZ29ghSwbdjQ+kTSyxef33c5L7fbpIo0BWZqBxmXwrY05r9VzaH3npLbvLq820f+8z/vdb7znfsH99ejRzmBE0B1mPldRVKLxXbVVgrYCNfSWd8oYVvMFp1zHea0pYagraAPImgW0yJSZ8/5fQgN0x6yTGgbWV7v/M9Tnbd+clai3/HTKz/hzF9xy5D9t4PArZT6Z6o9m9tctSx4w6+6BUhpzHnyzo/SmlVhDhn8easSaU8YTxb7v7d95J6+x++nSnjfFap5g0f9PavZlu3c5xMcz58/33nf+zojV6oRtlWP3iPqM06QG7Z1OVMuPLOQ26bKLAVlSarT9LMK7fKs8kJ2FLR5918hcAOA1sIEbHnPYivLdVecPpw+0nfpHrggAYI2IAcKKMQbsqk95Op56cxWu3ryAee7B/IZEEtFWzmlMY/t9P/jkPNR52/dtqW7/s31zsc+vXbw/xG4FasMc9XScNX8+bXeTt4D9QrF0qgy8c5r03XooHqaFSxV5A2tvK02y0ShqzccIWQrl0/5PH7LuO/6Vbqa26vfq+ehNIJItYAMM2/NW5l38Ycucr9q5ppmrxG21VvQiYRZtoaMSmGbKtviVmnpZxW0MbctGx3nvukc/Zd81lb75UVn/6Xzpev+85D2piZw02cc89kdyIGeKLsdDm6jxMoesNWN2kaa1pEFPB8hIU7Lypk+hOjSbjA0avTBYWBOgc3MX0srZBOqzJot6Ty2kRPeckM229w3vuHup68/95Mh/24CtzCtUBFf2eeqxXXOOecM/tlbBZFl20jvdWXVds57H9JsEegNZbyhTdP4tR0tU/CofU4XBR+62NtL+x8hG/tukn1XlWtBz5k9A/vdfQmff9QCMuzzXtBtMWFbVHrdQzU+49gh25SZZ2Y+fy0uhWRJ2kA2fW6b8fRlo1P/nZ2feDWfffbc/jaiT778bWfBxpHO/b03DQvVzCx1jtcgA3MD/m0dS5O6d61LN8sRz5H1m9y2hUEh2+jp09yAjZCt1s9RiIigrSC8cWvGNtYbdbWFNDR/Le2ALW9XE+iVTtJ5bKde+jvn1Lm/C/z/p+xc5Bu4uR9Y+SCaGbXd0hn99uXjH5/vXqrqgx/8YMv/P6MG1VlZBz3eqhdvVUxT6H7b1TxFtcxrRWFHUNDaMxDCgX03yb6rn2tVCWcCN1VTZknP3eY+/PG04fM4FLbFqVAjbCsvvf/b9fzJbar5awrXbtjaVfrbnnTmGmFbdXkDvYNv7B0M3LztT/U5XhcgRXNZglh26T+3b4p9HEpB5rs+l26HEM6XCdhO7Hum5feVYV4cUDa0jgQy+vCpYOLOQ684c6aeltv8tTzaR5ahcm7U+1933v4V1VRpzGPzVrG1YgK3f72ixzlj6qVDPojSTjIf8wfaLs4PaL9o2ktKGavfZrYJ2tCeX8s4VcfUbbZdEL9gMa02eXmzgziq29h3kzwnaP+5r0Wwa6op4+xnYdtHnnwP3BH4/xS2RQ3PaCNZLpo1/uTL97vB2twpnytl5VoYCttm/vBt58Ifnoj188xtqxcFbmdd5Tj3X3OT889/N26wStN08WB+G1AozY6aG+Ybj786a8jfH338sPNY3+U2/5BuneercevA1+6mLbTCtVbGLlzQtoUk0HS8M0zfrWG+qdXAaFSX3oxfOfM9bhghCtjyrF6jfWR/CNcEmseWJGTzaxUZll+Fm/kgSnVbsVQ1oBDOrxrOWxXX2dmZ6237ICFbaryhmkI3byu6utH98wsqFByUNWTTbfNeVH3k12Ivj6oj1Hvf/dRAO9JWbXHjVMC2ah+p+6aAz9wPv2o2Lyrbqkvv88666nHn8sXnuZeqhmzGU5eNSlTdprltutRREQFi51+8Wvj97g/cHnerNe2Wktr3qW5DCnZF/HdYFJpFNecj453Vyye7AZz3smZ54Anq65zWVXC1cmLffjdgaxWyKWBTe8iC5oYBlULQBoTULkjQ/7v0hc/nVr1WBNpGlkPSeWztWkWGZQI3u5KNNivlZ4K4Zcv+yjeIyyqA86tm8x5k7smwlZ433NiTU6iR1dw5b2WKwrY6BzWt5lFVSddAiz1tP+/9afrMPfbddLQL3NJsN6vnHft5vFU1my1O2LZ581+zM2XIzKUK+n9/cfMHKh+sBVHYFjdYquvctiKCto5J2YaWUYI8M8PNDtzMsQAggV0B//4IS9NSt/4TJ2hrpVUAp4AuQKsAbm6VFtUEbEfWbwz8nnFrVxCwARERtAFtmDfV+pCpQEEtU+wgYWTvNuena6YMVrEVbdr4w5n9birmipd0Hpuq2Eb+4Vup3iYFzHbgRnVbdalqYP/+/an/XrUeK5p3dprdejFN3rlbWc6d84ZtdQ9q/NpjVnlGnV8A09SZe3VXxL5rArcwz1NpPIeHqWazRQ3b9NpE2JY+O2DT+zg7SFB1z4xLznUDB1Ww1ZnaQOoSV5PmtqkSsIriBHkmcNt/6Gcnfw/VbUjXrSxBuSiA2/ngBb4BXJsqOLX7ebfs9+/4Aw+GDthGT+9kh2gGu31qN8uRDEFbQVaupHVkVT58mvlT6s2+e/dj7rbTB9ERh37hjOqZ7ozcs82dw1YWhGH1pHlsSUK2JK0iw1LgduyBhYOtcVudHY3yybI1V6vWY3XjrcrLuq2hWhHa6h7U+AUHVQ/bUB7eAGpRio/fovZdv+uNWj0c9BxuP/+ErWazEbYVxz4pSp9xzMmEZhbVV/de6Wx/4Rbnhq1djVkTVXElaSWpsE0Vbohv4oePlvJ26bGgik5OKgSaSwGcXxWcQrkWAVzptJqxpnCNgK2xdnm+IiaCtvR1swT14P3wKQrZFLopYFPbvDLKqqIty0o5tPb2r85INI8trVaRYYw49ITzpYn/xXlj98bBVit6LOngDcqryPk3w9rnLaV9XqT165rRuKoov+CgyvuNd/vdl2EL1Srzhl5ZrFPWQXlR+25QZVsazz8StZrNFrVlscK2/fuf5QGRgDmRUCdGmWBN9HlHgYJCtiZL0kpSM9sI2+Kb+OEjGf3edAK8fWfe6QZunFSIFHWzBNVm5sBVmQnY0FiqrDUfFnaxHMkQtAE+9IbZ++FTTtl5nRuyNRGVcsV4a9dZbtAWVxatIkO9uOzZ5jx8zYvO68/9xP37hg0b+CBaQjpYmXXI9tnPtf793oqerFo6ivdAfdqBVFEBiV9VVN0DS78ZdVW9z0nbi+6p8Ww+W54zHdl3o75v7kj085oZGiVs27x5M2FbTAoGzImEdoeVX75yv7P8vo+47SKRrJWkwjZdUB5pB3hnXfX4kPltVLcBqDK1kjzeotINQHgEbYBFVTd+YYDmsF058z3O2IUPVOJ+XJ1BKFaVirZR73+9NvujWkW+88qp8Z7cc2gVGYYqPzW/zZz5yVyD8tBBSh2szFqY8Cmviqys2zh6D/xnVUXix+/gfW/NA5g6BhZxpBVOVzG4SnMf9+47izJ8vqjivnvV/Pm+/37xhy5K5fcTtmUvKAxQwDZ3yuecKReeySJZkrSSVFVbk+a2pbqfnluNkNI7v43qNgBVEFS5dmxgdhuBW2PNZQnSQdCWvm6WoLofPlV1Y5izPFXBtvvvt7hz2BQYVAHVZ9WWdB5bnq0iwzLtJIW5BsXTjJs8QrZly5aFOnjvV5GVVdiWVVVbGdr9eQ/eL/1i/UOnOoRtec/1q9P2TnMf9waWWW+Hqu2755xzTg6vGX/lvm6Efy3bzIMiBG8AYE5+Mm0in3/qsNsOD/6StJIkbIuu8xOvpvr7sp77Zua3cVIhEuhmCZCnk7PYpg37fyZwO7J+EwvVLHNZgnQQtIEPn54Pn5pPoHYqdptIhWyr541v7BpdTXCXG4VsSeaxFdUqMtQLzp5tblhtZh5y5mcxFLJpxk0eOjvf534NE0L5VX9lEbb5HTxPIyQrsprNlnV7zDLa8uXh7UfrXs3n3c5JAxrvY2BRhcK+NPZx7+/I6/5Xfd9Nq5rN+7oRJWwrcsZo2XlPbFKbO33GWfSF+W7AZtpEXr74PBarjSStJAnbipXV3Dcv007S77EHWC5lCWJxP1jdvonjUmkat3Z5YOB2Yt8zbuCmC8qNULRcCNrSt44lqOaHT0MH/9UmcsShJyp9/9IMx6iQy4fmscUN2crSKjLUp4sXPu8ce2DhkLkGatuK7OmAZF4h24kTb7nbVgf1wrakCwrb0q7y8B7c1u1LcnDbe5De2wozTwoSi7z+InR1zRi2TVXpVIXAIm7A4w2MkwY0Vaqq83ueSPIc4RfU5XX/89p3vffRe51h6Db9+Mc/ymVdCNuS86uqMZ99VIGD6JK0klTYpnaSqDe1k1R1GycVooVdLEEsj7AE2TGB29iFC3z/P4FbeZ3Yt38wFKXtZzkQtKGxglo67FxytvPoc7+v/P0jHKuWJPPYytgqsh0F2Q9f86Lz0LfWu39X21Y+iGYr6YHIKAc95d5773W/mu16X4KwTSGCDhSnVZ2lg9veMEoHt6NWtunAs99t8muFmaeir78IQdu0rGGb9rWkAc+wqraY97eoaq5E+7hPJVicsM1vG+RdjZrlvhu0n+k6o9JteuWVl3NbF8K2+ILeT02ZeaZz+eLzneeffo1FSkBh29OXjY7+2fNrbxK2hX38/8Wrlb79+86807m/96Yhj0lOKoTHXJYguts2HXDGvGe3W9mmy6OPH2ZRUjRm4YK2gRvKizl75UDQVgBTxYHiBIVsawbaQ1ZlFlseaBuZvSTz2MrcKjLUJ4w3vuFWt9kfRJlrkK79+59NfADy61//2mAbyDA+/vH57ldVsxk9EUIsHegOqsoygZsuSVo+KozyXkfPwEHpMAe43Uo7n/lQRbWMLOvtyJPfNi1D2Kbr175qQg9d/B4PUbeZXyin+xt2H1YwVWQ1VxJ+lWAmkA/zvBB034t63ETZd+9rUYGbxX5mfq97O7+cb4iv1x29/oRF2Bbshm1d7le1iZxy4ZksSEJPXTYqVnUbYVs4HZPeTOc5pMDATq1Z7dltnFQI78dgliCSbvsvCtx0uWLBXjd4C7qYQK4u/Fo8ZsEEbuPWrmj5fQQ6ZdgnOofN3DOBm6rdkL9RLEH+CNqKF9QvvW5z2KaNP+w8czjZfaIyLjtJ5rGNev/r7qUOVN2mcHvXv7ne+din1w62NlLbFZ4vk1HItnnz5vgHKDo7nWXL/iryz82fP9/333VwO2y1lfk+/YwOoPvRQeSgAC/MwWRdhw5YewMz++92dU+rsFAHyctWSaaD4n5hYJ1pG3j3Ga2B1iJOFU8UcSsuk9w27ed+j5E4272M+3DL29u3Zrr/3nW3nxfsx++evsd60HNJ2OeMMuy77n3rcXLdvrpO/bxux4QJZzvf374917VR2BY2RNP3RQnn6savakZVbHLD1i7eGKVMYVvU8EzfrzaUcWe+Iby0ArskNLvt/mtucj7ZtbX/NvV9xtHnG9NeEo3UzRLEO2ww8HWuczKobDm657aBkO22NmHbmuX9J9qvXl7uE+4VquR9fQpwFNgcWb9x2P9XoKOLKuDGBFTBIT9qASrHB7aLtpm2H/JFRRsaw/RI9/sAqkq2OlaxrbhgLxu+pJLMY1MVW11CNpu3ug3JbN7814lCNrXsihOyKZyzmTN5pdVB7iA6MKwD4Fm1szMH64OYg/atQjb9fBkDCr+WdFWoVkrKuy2072QdssW6nV/u37eT3jbd36SVRvr5qrYcbVUBaz9+g55/zHao876b5DnKtOQ0P//RS+cWsjZUtgWz506rasaLKrZsKTCLGpopmFPghmATP3y0NvfFVLdxAiEs61iC2PSmrXvgMqLF5dK+y60Dl5ZMhVxQZVzT2VVTfkwF1ZH1m9g7S6BdC1Bki4q2AsyaxRusvJk2DTrg661mo01kMFXEIX1xW0WOnPBW5WaxRWWq2y7/u/MGW0ja7QcRjkK2/fvjtwpIUg3gDedWrlw15MCfqk/iHNRWQGSHRGpl1q5CJQpzm1pV0HmlVSWlkGCRc10m+4KpkkkzRMni9qb9O02lU5htZIe4QYFNu9vcrjWquY5PZRwY39cmFPa7XVmGr1nu29793DwvhL3/ad33IvfdlrcppZBOz4d2kNvR0VHYa1uUyja9DsY5WaRq9LnGvF/avXvoZxy1iyRgy4cq1FTdtviW46F/RmGbvj9OC8ommPjhI87Bn3ck+PnyBXULNo50Ln/2Pzhfuu4/070DyN6ugYt02//j+NbJc8fcdMD8v7lOyAo5OINhm9+8thP7nnH/XS0MTXUVihOhyrDbodI2NSNYgtS92+4bOGhcHFWzmQO+c6ae7uxcMqH29/nTu2fF/tlvzSrv2TuqCHvnlVOH/buqvcosbsh26qW/q/QstjgeOfonzr9b+X33z3wQDS/JmfztWkW2+91BP28fCJQ82vilodcnyGtCRRjqw29eWZP2Ye/95/EbjWnLaU5EuPhDF7lfTVviolo0hn2di9v+uKrs+U+qnkEx4sxhK2PYFhQa5nlbn/ybSbF/9qIv/KbU+8myP3vE/Uobyeboe442x1+7nf5Ah+OxBfKEbUHc47vHX21/TM2qfEtzu5p9xVXGFo1+gZutiq0Lg1pl1rVFZt821D77E6c/cOZ5KSEWMH0EbRX48LlzydnOnKnN6Iv/4IHJzncPxKvaK3PQ9vavznAvXmUN2pLMYyt7eJi1vjfAPH+GlCRkU6vIzs73Bf7/7du3O9/7Xuu5PK0OuiposyuKy9KqDQAwnKkONM/V4zo6nGnTOoe83hQ5C42wzf/1dcrMM5nFVgJxWkOWLWzzC9ryni138OfjYle1lT1ok7tv6nWef+o198+cVFh/VtDGAe2SCBG2FR20Dd4GKXPQo7aRqmgLMm7tisxnzNmhX9yAr11wmNd9ydNA0PZuRvtv49A6Ek15U2O/mDbqvi+YfCB20IZ0BFXftX2Cfv/rtZzFFuMNsNtK0swg4YOovyQhWx4HS7Xd7OfitNsZAgDSo5DNbhlph2xloNetMG2S9f/r3EbSfl2lVWR5xGklWYU2kofee0qu1xe3fWRV5rspFH/+6decu2/sdQNzqtsaYy5LUA4K2UJWtmVF4UboYEOz0MoatJlWkUGBW9bBlKrQjLizycKEbP33cWMqYVvY64uiihWEdTOSJUDdmQ+gahXJPLbwrp58gEVIgVpFxgnZVMVGyHbSw9e86Lyxe6P74VMtYO02hE2nFl5xQ7aPf3x+6JAtSTWbYR88SGu2GgAgXaZlpGnx+8c+IVuR1WyGwjNVrLV/ndzvvlbW9TOOqFUkIVv5KDhT6BZWlGAOwRTQVYUet3r8qmuHgjb7cQ0geyZsK+CqTQVR6OseW4G2hQrcFPZoTluet/vtFtV0YUQNvfxaSwJCRRtqxZ4D9PpzP3HOmHqp++cmtYr0c3WMqrYFBG2JxZnHNnLCW86pc3/H4vmtzZ5tjh7Rs3fsc/9OdZsT6mz+IEUcJKUSEQDKTbMpxa5m6+joKO3tVdgW5rVQM+XatUguO3MAXq+ltIqsDrVajNJKsiyVbU9fNtq58Icn2IA5+ereK52VK3/Qd1k1eDyD6rbautWx5m6heAVUttkjh+b2XXbVbU1NhdvxElfhGXY1nM1bHeat1lM4l6SCbGwN572BoA014p3/Y0I2qtjq2T5SgZTzq3Letrjz2E699HfOyD98iwdzuxeununO24v2uQeamtxmJW7IlsW8Gh28DEtn7JqDhTqgayomAADFW/rFm92v5rn54g9dVPrbrNc0VawpTGv9urm5kjPb7BMJzd/l8sXn913OY6etgKitJPV9CuiiVMPVVedfvOrs/4f3hP7+jnPfrOx9Vdh20dl/efK+9L1fZj51LXX3XS5hGcolx7Dt3Yj7SrXXtQJhkl91ml+ApvBQwaFaeDZlbRAd79wK+rCEdOlNqN+6ErLFU4W2kX6BlBu+FeztX50ROWTT7VarSEK28BS2PfTN9YPPqU1rs6JWkXFCNgViWRxgjFohYCrbzAFdAEDxNDtTFi26zv06adLEytx2vQ6FOenDzGyrCgVsfu2yNY+NkK16olSqqQJOlXBl8tRl+Z+n3TEpWnBWlflsQZ58+dtulao+36xatSrwOAcq7xGWoHzitpG8fdPg8bNdbb51MGRbs5xjlWVw3Cc0a1Wl5g3HjqcUuqE+CNoKsHs3b5TSollNfgfYmcc23LTxh0N/b1XbRhYdVL216yw3aItCVWy0ioznlJ2LnGMPLDz5QbwhH0TjzmNTq8gsWmZpzltUdgWiObALACiOKoxNwPYpE7RNnFip+1C3sC3ofQ3z2Kotyty2MoZtpX/cTHqz8vfh4Bt73cf5hg0bBjt4MJ+6drpZgnJKOLOtVYA6GLIdf3VW7ddR7RgVQqm9oloulpW3Oi1MO8dxa1cE/jxA0Ibqvonu+/CpN59emse2c8kEFshjxQV7WYQMaR7bO6+cGulnqGJLbsShJ4aE6nX/IBonZFObrCznsc2fPz/Wz+ksXends2dwJhAAoBimwtiEbVVoGen/mve+UK95CtvinriSNYVrOpnQjw6+o/rUFlKXMBS2hZ3vVldVr1KLS493E7Y3sYMHUJSEYZufVEK2MrcaNKGauagdowmh7LlmmW0za23Chl9+1Whh1nj09M667vq38uhPjqANtaID7nOmnsZCJBCl8g39FLJFMer9r7shG9J97Bt1/CCq2TNxDghm1SrSiFPNZmjYu6EDvPf13MuODAAFUGWxXc1WpZaRQcKeYFLWsM17MuGUmWcSstWMmdsWhqra8g7bimgTGWTih4+E/L76BXJuBevMkxWstJIE8pHirLbaVbJ5QzVdqljZFaearebW8chPbhRLgKrSYGD7YDqtItNB5Vt47/zPUyPPYyNgy/ANX99zQN8b4iEfRNWi0MwDq6rt27c73/ve9sg/l2YVm26Dn7jVbIa2j6lA7Om519nTu8fZsuUudmYAyIkqilVZbD/3Vq1lZKvXwTBBmr4ny8rvpDSPjVaR9aWwLUyLSBO2ha2Ea6KwgVzVaGbb80+/5tx9Y6/7d7131ucbuxU7gFIKE7Ip3OgO88sUcI2aPi3XiipdZxVDNLWubLVOfu0s41YMtruuJBRiRtFqvlxI3Q6tbROhog2VRcgWXd1DNFWK5UXz2KKEbFSx5fRG0K1qPX3w71VvJakZMlFDtqxbRdrXk5Q3BNXB3j//6Fx2ZADIiWkZaVS1ZWSQKla22W0jmcfWDGFbSRZR2VYWTW0faeh5QKG7QStJoPRahmyrl8c7hvl2hm0Y06pUU2WY5pgp9DGXPIyePm3wz2pdGUTBmLedZdRqNvv7s9gmuo1RQzaUA0EbKsV88DRvKnVAnZAtPNpCpiPqPDYFbHmGgE2nGY0PfWt95T+I6qCfZshEkVWrSL+wL63rUXWyl9qYAQCyZU5s+NGPd7lf69Ay0k8VwjbTCk4nB5k/0yqyWcK2klTYtviW441bn3bVak0I4hS2eZ8XaCUJZMp9g3T7pgNRfy6TdpGquEprTluaoZodqOmi21jEHLNxa5cP+btfUKUAyy+EK9v8O3MbFR5qTU2w511rc0mh7SXz2VJC0IbK0JvI3X+/ZfCA+Zp5490D6kgPbSPbizKPbeSEt6hiK8jcN77R90Zx4bDnkKqIc7BPBxI7O99Xye3lbX+jyjbCNgDIjt9czLq0jAx6jczq9TcpU30/45JzCdnghm0K3dppYtjWSl3bRvrR84PdFcIO6AGk6pEw3/To40NOaE8zZOtO+w5lEaqViV3VZt9fc/EL2fKquAtLYaBhwkOzzsezb+PZzcM+GYI2lJ6q2HSAXBUqjz73e/ffdi4521k9bzyLE8PVk4PPxqHiLZjmsUUJ2RSwnTr3dyxcgUYcesI3bCv7B9GoB/nyahVpS/v6zKw2+6CBwjbNDgIApK9nIGjb8uX+2Wx1axmZ5LWrv6L82Vxuk3lfMmXmmc7zT73mfiVkQ9hWkk0L2zrOfZOdY8CCjSOHhW1VbpcPVJkVtK0zf0izki1vCquqEKr58Va1hbmvZWNaUZYtAEQ4BG0oLdPubcOGDe6byI99eq377wrZ5kxlCHTsN+WTD7AIEUWZx0YVW7kobPO2l9WHUHv+SVnooF7UkC2rVpFFUAtJ78y2rq4Z7MQAkDJ7FqaeZ/94Wmdj7nvYsG3z5s2Zhm36jGNX2puQ7YatXUO+7+DPx7HDNlTYVpJNCtuC2kM2NYBT2GZ3hGBuG1AOVQvZvKGawqoqhGpBwgZUCtmiBnN5aFVtGPT/7Co4FIugDaVln5FlKlB0wJyQLRtXE8D5ijKPjSq2Er/Z7XvusEMcBfhlOutTB/N0UC+KolpFZlk9N2vW7CEz2+yDwQCA5OznVc1mG9fR4XT0XZqk6LDN70D45YvPHxayARKmlWRTwraOSf6BWhPmswXZd+adzj1/v6ntcwyAnI47VLCS7djAvLY6hTXt5paZQDEue63KEEqeGKiCS6CbR286CNoKoAO8iP4B1FuVgvj8WkRS6TZc2FaRo97/OlVsFfDwNS8Ohm36WpazPjdv/utIIdvHPz4/91aRefFWtAlhGwCkw57LZlpGTmtQNZstSti2ffv21K7Xr6L+hm1dzuWLzwv8GaraEKaVZNZhW5i5cYUdO5jU7JaS/2vSDwjbgBLIOmRLYz6XqVrza5mo+WUK3HKYA5aLMT7tL80lqRSCrchMcEj1WrkRtKF0/KpMCNnSteKCvbW4Hwq4shBlHpsCtqxuB9Jnwja7zUqRH0T758CEf6OkA4Pz588v7PaqVWUe7Ko2Wbr0ZnZeAEjIzGXrmjHDbRnZhLls7V5Tw/je97a7J8UkpRN8vCdcKmSbcuGZLX/u4M872HkRqpVklmHbofeeUop1aHL1WisK2/Yf+pmzatWqwc85VZhNDdRFRiFbt/2XYykGYKrmCqr6MhVudQncspBmaBeWqZxTIGrTtpKxFW73WScEbSgNM8DX+2aQkC17tI08Kew8NqrYqkthm9hhThFhW9R5bEVVsdln8ufdqtJso949e5ze3j3svAAQk10dvGXLXY2ay5bGa6tOikkatnlPJtz800vahmyAV7tWknVvIznxw0c8fyd4G3zP/sItzqIvzB/SIcLv+AqAdGVYybYu69tuqr7GrV0x7P+ZwO3I+k1s5By1antp/l3bxVzsbYniEbShFNRGZeXKVYRsBaFtZL+w89ioYqu+UT3T3a9FVbZFCdnK0ipStyNPCtn0mmAOFiz9IlVtABAHc9layzps04Fu73sMhWxR0D4SNrWRfPqy0YH/vykz28QbvDWdwraDb+wdckIhYRsQW7f+c9um+h8vGz29MzBwU5tEArd8BYVm+ne/tp8JK+u6WfH0ELShcHrTp4t9luecqacTsmWsLu0j0xKmVeSpl/6OKrYaUdiWdxvJ/fufjRSyFd0qUtQyS4q4HeYkDIN5bQAQjd16VyGbTKOazff1Ntzr+P5Ir+N+rduihmxC+0h4PXXZqJZz2+Z97c3Ur68sqGJrjbANQFwmcPMLbkzgZldRIX+m7WeK7StVOfkuK5sOgjaUgt70KVwTfd25ZAKLkrFp4w9X/j6kUVUWZh7byAlvuQHbyD98ix2nZvIM2xSybd68OdT3dnZ2lqKKzci7ms3QdtGBAftAAWEbAISjlrtqvStbvnyX+7Xpc9laiTKHNEzYpvcTdgs3iROyAUFazW0754V3EodtrarmimSq2AjcghG2AUjKhDh+FVQmcDuxbz8LBVgI2lA4veFTuPboc78nZCtAXSrb4oRuYeaxqYrt1Lm/Y0epMRO22QfD0g7b1GoqbMimA33Llv1VqdaoyKo6HSDQ9rAPFNgVGgAAf6blrkK2rq4ZzGVrQ3NI0wzbdLKIDmrfsK2r/71AwpDt6G9OYyPBV9DctjTCtjKjbWRrhG0A0mAqqPzmhh1Zv9EN3I4/8CALVSCtP6FnORC0oVCmXeTqeeMJ2Qpw9eQDtahsi6PdPDaq2JpFYZtd1SZphW0K2dRqKgxVselAX5mouq5o2jYmbFMgqgoNVWoAAPyZ6l8Tsk2aNJG5bKFe89IL2/Q5R+Ha3Tf2plLJtv8f3sMGQvB7pYC5bXUN2zrOfZONHoIJ21atWjXkuYmwDUBUmg8WNMft2AMPMsctJccH1jIKrb9Cz5h2serpIWhDYcxsNs1iu33HYUK2AiyYfKCR97tdq0gFbFSxNY83bDPhThI6ABcmZCtbq0hbGarrFK6ZyjZtF/1ZlRqEbQAwnDdkG9fR4UyaOJGFCUlhW5SWyX5hm16v3JDtpl7aRSI3QXPb6hi2dX7iVTZ4SArbFn1h6HMaYRuAuMLMcaPCrVJuZQnSM4olQFH05k4hmxCyISlVoLWjeWytWkWqTSQVbM126QufH/IcZVdSRRVmfovozPmyVbGVld1G8uDBl5yP9W2jLVvuYmEAYIBprds1Y4Ybssk0WkZGppbJmq0atiJdr/nmhBkTsskNW7vSfR38zWlOxyQqeRDMzG1bfMvxIf+usE0XvxaTQRTcXfjDEyxqDShs04lrJlxThZt3DjKAIeb2XX5S8G1QALKuzItkwraoFVhZKOo2+AWOSYxyZ+L1t4JUqJmDXTzc00NFGwqhD6AmZANSeTJrE5C1msdGm0jYjj2wcPDP+gCqD6WmzW0YOjAXNmQrY6vIstMBAW0PtUD7xtfvoaoNAAYoZFNrXYVs5iSEiz90EQsTkyq6o7RP1mv/dddd50yZeWZmt4n2kQjLb26bqtoUtqGZFmw8uT9s2LAhle4dQE39xLFCtuOvzmJFAsRpc4jWTLj29r5nWIwKImhD7nSAVPPYHn2OszGRj1bz2GgTWU0b916Q2e8ecegJN2zTmZ4K2cQ7vy2I5rFt3rw51PeWtVVkFWh76Ixcc1CZsA1A0+l5UM+HQsiWnqhh2+jRpzr/58qL3ZaRQOHvl3zmthG2NZuqbfUZh4o2INC7Tn81m7Nm+eSiQ7busi6SZrEpYDsW0CKyvyoLSRyL2H5z7MIFLFoJELQhV2Yu25yppzmPPfd7FgSZC5rHpjaRCtlQTc8cHp/p71fYtmbms4MBW5gZBmHnsQkhW3IKQVeuXOX09Nw72B4NAJpKcyvlRz/e5X79Y9pFpibqrFJVnSlsy4raRwJhqf2jqttsdZvXhmjOuupx9z00FW3AEKpge9f8RQHb6uV04fIyAduJgGorhT1qpZhTy0MMbBMZkzxo28VqJjeCJUjdu6E+IDX0zCH7jRytI5EGE6R5Q7OgeWxqE0kFW7U9eGCyG7StuGBv5tf1r1f0OO/+0YcG57X5UavIsFVsOis+6gE7tKYQVNvHHFwGgKb584/Odb9u+fJd7okHCtnUXhfpCtsWevBzz7lvOp2feDXRdR78+bi+y/BtedEXfsMGQWTeuW3eAK7Vz4T5XlTL5y/4gfs+2nTwQLY6Os7g+Gt5DR7HnfOR8c7OBy/I5UrHvGe3+eOIMLdN0p4HFla79pDj1q6oZLhm36+i1taP5rMdWb8x1O0y9yHu7e/7+RED+5lmAnbzdJAMFW3IzZUzT84UIGRDloLmsdEmsh6+e2CyM2384Vyu65Sdi5wRh34RGLJFaRVJyJYNHRxQ+xtzoBkAmsT73Deuo4OQLSNRq9GP/stpzv5/ZKYaysM7t80bvAXxtp9EPWx/4RZCNjSd3kQNBlkK2PIK2USh3oDuMi6Owh6FOK1CNoU7VLClz15PU7EWtH3c9/9rV7BoJUHQhlyM6pnuPDrQKpKQDVnym8dGm8j6UDVb3hS22UwbySitIpctW0bIliG1v3E/oaz7EosBoDHskE3VbLNnzXam0TIyU2UJ22gfibg0t00XI2zYhvo5+MZeN2zz+5wDNIACtp+Yv6hVpBV85SLv6wvr+AMPugGOqajyGj192mDAhuyY9VWbzv7tscndNt7to+2RQtB5KSueDoI2ZEpv1E7ZeZ1z+47DbsBGyIa0jXp/fxtWtYr0zmPT/1PANvIP32KhauK7A0HbgskH8t3Peqa7X9Wi8LXXXovUPkohW2fn+9h4GdMZuXrNWbr0ZhYDQO3ZIZta56plJCFbPsoQtmkOHBCXqtrsVpCEbc2lsE0XfcYBGkJvoIZUsSlkw8mA7VjfVz9m/tq4tctZrJzYYaYCN20be/tom6S0PXax2ukYxRIgK97BuqvnjWdRkBm7VSRz2OpJc9kKfcHsme5MmjTL+d73tof+magH4xCfGejeu2ePG7Zt2XIXiwKgluwTCsx8yos/dBELkxOd1PGd79zvXHvtJ0P/jMK2J/9mErPVUCoK2+Z97U3nnBfeccO2oDlsT13GYaM6U1WbeR8tOnktqG0+UHGqYJtr/kLA1k+VUgpxgijMGdN3QTEUtqlNpIJQs50y2CbdrHQ6eMeEXMyZejqLgEy8/auTgS4BW71t3HtBodf/6d3R3ogTsuXv6NHXCdsA1Jqe2/QcJ4RsxTCVH1HDNkkzbFP7yI5Jb7JBkIjaSM784dvOhT880TJsQ719de+Vg/PadDKB3k/rfTVQI+96/2HMe3b7fuOa5f1ddGZ/ZHwu7R0/ceHYS/7x6WO5L0ir2WuiuV/MXisHbYfRVBJWAkEbMv0AKgrZdi6ZwKIgdXarSGawISuaC/fdCLPhOjs7mcdWIJ2Bq9cgwjYAdUPIVj6df/Fq5DaOaYVtul4q5JAGVazpoqBNFW72DDc0x4KNI53fff8jg3PaCNtQI919l1sH/ryu3Tfftin8mAoTysnq5fFG5fzj08ceOb518twxNx3YlfVCqDIqaPaawey1RlpnPUaQAEEbMmHenBGyIQuax2ZaRZ566e+cd145lUWpuajVZEVdLyFb8XQ2rpnXpgPSmmNkDkgDQFX19u4hZCuBO+7YMPjnzT+9pO+/bxYatgFpUjWbN2x7+rLRLEyDfOCaI87Rla8PtpEkbENNdAf82c9c52R7yUihXLuAbo5VITfbUymnkC2PsK1VyEbAVm7HrdlsGbXyXOfQQjIxgjak7pSd1w3+mZANaXtr11lusKaAbeQfvuX+G0Eb0qZ5cFFbVZ448RYhW0nYcyaEsA1AlSlkW/rF/rlshGzFOfjGXmfDhv6grT9k66f2jUWFbbSPRNoUtqmVpOa2vfTekSxIA5/ndDEnrbnPcYRtaJZdAxfpDvH99ve0DOYeffywe/HhBhx5VLT5GT19GjPYSiqoAvHYQOimbTcuvZaSI1jx5AjakKqRvducf7fy++6fj2+dzIIgVWoVOer9rw+bw6bZbKgvb1XZtPGHM70+BWwK2qL48Y9/5LzyysvuheHh5WDmtRmEbQCqiJCtPLa/cIv79YZtXcP+n8KujnPfdI7+S7SWe0nDNtpHIgtqI2kQtjXzuc570hphGxCoO+DP7b53XVnuwIl9zzgn1j8z5N/GLlxA+FawI+s3udum3bbTrL0UqhEJ2VJC0IZUjdyzzXn0ud8TsiF1b//qjMA5bKayDc2QZdAWp0Xld75z/+CfdeanLmaYOIpF2AagygjZyuOre690lv3ZI87li893plx4pu/3dH7iVWf/P74nVtimijgq01BGBG3Nfc4zc48NwjYgse6AP+dGFVDtwhtRxdQxq1WhEL7lR20izXZqte4K2cxXWn+WA++akJqfrpmivsLOziVnsxhInSrZ0DxR2zfGpQq2OCHbt2btdl5/7idD/s3+QIri6YCAHXwqbAOAKiBkKwdVdyhkk8sXn9fyexW2qbItKlWmqQ1krNe5mD8HAK3sO/POYf/G5xyg2tRmUIGMuYyNEJwpeFOgY1+Oe8I4pMOEnNpGrcJN/X+Fp6IKOBSPoA2pGNUz3bniKy87c6ae3nfhwx6AdPi1cFww+UCq16EwL06gp5BNTtm5yFm1apX7ZxPo2FVUKJ7OyPWGbUuX3szCACgtc1IAIVuxNKvok11b3T/bc9layTtsizobDgDC2vX814b83XTvAFAPCnHs4I3wrXhm/cJuBzOjLUylYoC5rHp6CNoQ2x139A8D11w2VbLJziUTWBgAqXjwQPYtaFXFFnUem1pXmpDN+NLE/zL44VMVVLpwxme5eMO23j17qG4DUEqEbOVx1z/8X+5Xv7lsrShsi0OhmdpPAkAZPPnytwfnT+srn3GA+vOGb+PWrhismgrDL3yDE2n9zHYIK8r28TGXVU8PQVsBTOVDlelg8sqV/fdj999vcb/SMhJAmr6bYdAWt1Xkigv2uhf/N0QL3a98+CwvHSAwBwsMwjYAZULIVjxTla4ZRXff2OtMmXlm4Fy2Vi76wm9iXb9mvEUN22gfCSAraiGpk9XMZxzCNqBZRk/vTNRyEvlsowTWsYLpIWhDLOaNFS0jAWQhy2q2uK0iFbCpmi3IiENPOA99a/1gOxUFOrSQLB8dKCBsA1BG3uciQrb86XVbB5E1l+3um3rdf7tha1fs35dX2Hbw5x1sPACZMc+DBGwAJErVW8JqK6BSCNoQ78Nf3wfQO5f8e+eKr7zi/p2WkQDSlFU1W5xWkaJWka1CNmPuG99wgxwTsNWhgrmOtI30OmYjbANQlPt67h3yHKRqNkK24j7j6IQZzWZ7/qnXIreM9JMkbAsboOl7ASArek7cf+hngzPadNIaoRsAo1XVW8Jqq8Yx63Zi3/7QP3Msvbl43WyBZEaxBIjDrtKgZSSANMUJwsL8zjhVbOKdx9bOw9e86Ix57ORZ8ZpnaVrtolxM6xtThagD3aZdGwDkwRvyb/nyXYRsBbJfEyROy0g/Ctue/JtJLDCAylKlr04i1POkgjY+3wCZ667yjVfV2xhaTMZaNwVnR9ZvdAPLdqIEcnXf58qAoA2R2SEbLSMBpK1VIBamqszv98UN76KGbMbrz/3EOWPqpYNhG8pLBwp0UNWclUvYBiAvS5fePPjnrhkznEWLrnM+e/31LExBvCHb5p9ekurvzzpsU6vJzk+8yoYEkJmzrnrcmf3Y7MGwDQDK4rfXfqaQnw8ThkWldpsn9j3j3qZWv//I+k3u92V1OxAdQRsiMSGbqtgee+73zup541kUALmJGrSpVWTc69FMtrhO2bnIDdj0nEnYVg12CxyFbaoq6eqawcIAyIRdyaaQ7aab/qNz7TXXsDAFMSHblJlnurOInn/6tUyuJ8uwjfaRAPLwf9/7H5y5Ux4bDNvUkh0AkB614TTBn/mq8M204fS2itSMPJQDM9oQmgnZjm+d7FaxEbIBSFvcYMzrwQOTY/+uqycfSBSyGaN6pg+e6WlXAqN8dIBALT7tM3OXfvFmp7d3D4sDIHXekO0bX7+HkK1A3pBN0moZ6afzL6g6A1BdT7787cGTCJnTFls3SwCgFVWoKVwzVLmmgM0bsvV/H3PwyoKgDaHYlWwAUJQFkw+0/R4FbN89MDnW71fAFuY6wlJ7XRPe8EG03LSdFLbZZ+UStgFImx2yqVXkQ33PPdOm8eG4KHre94ZsmX+umvRmZmGb2kcCQNa+uvfKwbCNEwoBIBuqbFOQNtYz605/17/TLrJ8aB2J9h8GB9446YDxFV952a1oA4C0tZrNFobmsCX5HXHnsbWiFpKzF+1zwxsdyNOF9irlZcI2e0aPwjYdDP9U3wUAkrBDNrWnVRVbR0cHC1MQPd9v2LDB/fPli8/L9/PVQNi2/x/SDcZoHwkgL7985X5a5cd3CUsApKvOodOYhQvcC8qPija0ZB9sFEI2AFlRUBaXArayhWyG3UKSqrbyW7ly1bAwtKfnXmfp0ptZHACxqDLWG7J99vrrCdkKZkK2G7Z1OQ/f82Lu16+wrePcN9kQACpJLSTFfM7xHjtCS3NZAgCoHyra0ndr32VdXe6MOSisajYAyEqSkCzpXLcsQzZjxKFfOKtWrXIP6lHVVn6mss0chJXePf0Hyn/0410sEIDQFNLr+cPQc8jFH7qIhSmYfUD47ht7nc0/vcRtu1iHijDdj85PMAcOQPbUQvLzs3/g/lnHjqhqA4D8/fbaz7hfE1T1ze277GIlk6OiDaE8+tzvnZ1LJrAQADIRp5pNP5MkZJs2/nAuIZuohaQowNm9m7M9q8BUtnlDUbsqBQCCmCo2O2T7xS9+SchWEnaFuSraROHURV/4jXupcqUZ7SMB5OngG3sJ2ACg2uayBOkgaEMge6jtziVnsyAAMvHggegtaZO2ilTItuKCvbnezzUzn3W/KsBBNSgY9as+1MFzWkkCCKLnB813tB08+JIzbVoni1MCqli2TbnwzGHfU5fQDQCytv2FW5jRBgCAQ9CGAKa12Zp5/VUmc6ZyZiSAbHw3ZNB29eQD7ldVsSWZ56aALe+QTUYcemLYwT2Un4JRvwMHqlK5r+deFgjAEN4qtq4ZM9znEOaxlYfaAl/3hfnun9Uysp0qhm5qHwkAebm/9yZmtEVzK0sApOv4Aw8OXoCiELTBl9qp/Lc7rnJWzxvvHN86mQUBkIkogVnSVpGiVpGqZivKw9e8OORDKB9Iq0MHyjVnz9ZD0AZggIJ3b2vZLV++y9n92G4Wp0RUdaHn8g9ce8SZMvPMyD9fldCN9pEA8qT2kd7nWgDI07EHHhy8ILJdDu0jU0HQVoBZs2aX/gOou3Ps2ebcvuMwGwxAZqK0f0xSxSZ5zWNr55Jx/33wz35tCVFeftVtbvVK7x4WB2gwtYr0Bu+ax/bZ669ncUrEzGU766rH3a83bO1K9PtoLwkAJ+07887BP9NGEgAqZdfABQkRtKWvu903lPnAqgnZzEy21fPGs0UBZCJpcBZFWUI294V3zzY2fsXp4IF9AEGzmLyVLACawdsqUpjHVj6qIDet8bNgh24TP3y0FPeZ9pEA8qbKNnNSA0LpZgkAoD4I2jDIhGw7djzETDYAmYtSzRaX2kSWKWQzTtl53eBBP1SXt52kDrgztw1oBlWyegP2RYuuYx5bCem11hz4XbAx+4+/Ez98pBShG+0jAeRt+wu3uMeTCNsAAE1E0AaXCdl0luelL3yeBQFQeQrZVlywt5S3bcShJ9zn2zvu2MAH0YrztpPsGZjTRDtJoL70+FYlq02tIrdu3crilIwdsu0/9LPcr78soRsA5EVhm94f6xgTJxUC6Rk9fRqLAJTcKJYA9kHeh7653nF2LmJRAGTq07tnZfr7FbApaCv1C3DPdGfHjn3uh1BdFLzpDFBUU38Vy8nB7+Yg/JYv3+V0dc1ggYCa8IZsqmK74447qGIr+eccPUd/de+Vhd4WhW66yMGfj+u7ZL/PqH2k2loCQF7UPnL+7Dvdrg/2czCG6GYJENXo6dVoS35i3/7K3NYy+O21nynLTZnrMKctMSraGs5uXaY3P6cQsgGouCqEbMaIQ78Y/OCp52I7qEH1+B1EYH4bUH2mTaQ3ZPvRj3e5VWyEbOVkd+xQhUWZ5FXpRvtIAEXQiQ2qavM+HwOovyPrN7rh0fEHHmQxqqPb6Q/aulmKZKhoazhzhpE+gI7s3caCAMhclrPZyjiPrRWd3PD2on3uGZ8bNmwYfF6msq26TNjmPaCgg/RdM2Y4W7bcxSIBFbJ06c1O757+VrB2peq8efOcSRMnskAl/4wjek0tupqtlSIq3QAgr/fF5j2xvlLZ5qvb4eA2asIO1471/VmXsQsXOGP6LvA3tjxrc0nf5RG2SDIjWIJMvNvuzUYZaDaQObCr26Q2ZgCQtazaRlYtZDP+9Yoe590/+tCQYEYHBXUCBKrP7wxeVcEAKD9vNappBXvxhy5icSry3KsTWT5wzRG3lVnVpBW6dZz7Ju0jARTi8xf8YMisTGlq2Nb3uuR3/LXb8xXw7h/rzF/+4DvfLP0NbtUGcdzaFZm2lLSvuwprVbJtduvAvkZOlBCtIxvMhGw6mHvKzutYEACZe/DA5Mx+twI8XXQdWV5P2kzLXvtDp/1hFNWm7eqtUNTBe1XJACgvv5avqmgjZCs/+zVUrcuqGLJJWu0laR8JoCh6/vWePGhGl2DQOpYAdaGAS5fR06cN+3+mpaRmuAF1RdDWUKpmM3QAcMShJ1gUAJn7bg4BmK5DFxO8eS9qXVm2MM607rUDGft5GtWmAwwK3HRRdYWoFR2z24DyMfPYvPTYpeVVNZiDuHruLXPLyCjymukGAGky8zHN+1/hhEIgtF1VveHj1i53Aze/togmcAPqiJLAbJS+daTdyurYAwsJ2gBk7sGBAKwKrp58wP3aOf6wM63vkgfNavO2GeSgbj3Z25k2kkB52PPYzEzFSZMmMoutQryt8esStAUJ215S4ZyZAwcAeZr/3judnr/Z7syaNXswZGtim/wWrSNp14ZWBo8vV7kdoqrYFLD5Set+FRXeVb1NpdU6UjPaLuUhlwxP5hk/EfopU9CmNziXvvB5thiAzGU1m60oJoxbMPA1qXdm3Og8cuRPhpzlqbM/1fYKtfywPfhnc0AfQHFUxaYZbGoPaQJw2kRW87lVB29V1bb5p5c06r63C91UDQcARdCstqafUNgmaNPB7V3sKfBRi6DNltUsNYK2xOt2q8O8yMRoHdlAOtPTvKmZe+weFgRA5p45PL4290UB27dm7XYDtrRCNvcFec+2YWd2mrPyUT9+bSTv67mXhQFyZlpFKlzr6XsM6usfT+skZKsoE7J5Z2M2Ae0lAZSVZrU18Xk5grksAZqi1Rw3oOqoaMtG6SvaFLbpQ+jD17zI1gKQuapWsylUy7N9pKra3um6ccgZn7SPrD+71ZmoqqarawYLA2TMzGJTuKag+6ab/qMzbVonC1Nxeg1tWjVbK6bSjfaRAIrU9Kq2gIo2c+yQShIEqV1FW1bsija/2XBZGZPjdWW8bjwPpWAUS9BMOqCn2WzOIYI2AJBpA4FamlVqUamq7fYdhwfPyB/4UEbYVnNqD6qLCdzUuk4I3ID0qYJNjzG1bDUtIvVvW7duZXFqQM+jTZv7047CNQI2AEVTVRuG6GYJEILCj3UsQzRVD79QXbSOTN/cMt84e/bPiENPsLUAZK6s1WymBaS5rLhgb6Ehm7F63vjBkA3NorDNDlUVBqjiRiEAgORMyCZmLqLaRH72+utZnBrQ5xydrLBgIx9xAaBstr9wi/vVtE4XPvMAQOEU5l7KMqSDirb0lfpMA72RUXXEmnnj2VIAGuPqlOepZUlVbaI5BubkCD13c4Z+cyhs07Y3Bx9MMGCqbwBEo7aQPdYMRD2Wli692RnX0cHMmJrQ5xtty8ce+xiLAQAltf/Qz5zOP/rTwb/r/S6dO1zdLAECUM2GvJ5/5rIUyRG0pa+0O6ZaqZgDt6sJ2gDkYOPeC3K/ziqFakFef+4nzhlTL+VDaENpeytYVYWbXYluz5MCEI4Ctd49Q6tC9VjiObWez52XLz6fhQCAkjJVbfYJhQDK4fgDD7pfj/V9DTsP7sS+/c6R9RuH/fu4tSuc0dOZe4zmIWhrELVSoSICQJ6eOZxtqG9mqulrnZyyc5Fv0IJmMBU2ZmC8WuzoNdwgcAPCMY8Vm55bqWKrF51MaJ4nL198HgsCACWmE13Me1zzHK7PPA3F/C2EplAry/Dq2EDQFuX2+IVson8fPX2aM27tcjYcGoWgrSFM+yl93bnkbBYEQObSrmZTmGaCtSZ46Jvrh1S10T6yeXQgQttdYasOItuv5ULgBvjzq2IzJy/wPFo/9okIAIBy++reK4c9hzc4aANCU3gVttIsr9vTyol9z2QeDgJlQ9DWEHZFxJypp7EgADKXtJqtDi0gk1BVm13JRPvIZlIoYLa7Zg/Z1ThmjhuBG5qut3eP09U1Y1jApudQDt7VmyohjM0/vYQFAYAK8Fa1AaiW3177mSF/t6vX7P9XtnAQyBpBWwOYM99F1WyPPvcmYRuATD14YHKk7296qBZEB4g5Ux+GCdh0YFn7hf6+Y8fswao3Ajc0zX0997pfewa+2o8VKtea5+F7XqR1JABUgGa12ScU0rkDqA5Vqdm8LSIVrB1Zv8mtaDPfT1UbmmIES5C6d9t9QxEVCfbZQse3TmYrAcjUp3fPCvx/CtU6B9pAos0Lyh9d7PzrFfe6z+GmjSAfQuH3+m6ChZtuumkwdCBwQ50xfw3ezzg3bOtyplx4JosCABXw+Qt+4D6H63W7CZ07+u6r9/hrt+cC+B4SsP+SZXWYXYnW6nq81WxB3xv29+V9+zFs3UZ4npOQABVtDfsAumbeeBYEQKbslpFNm6uWthGHnnC/mvlctI+El9kftG/Mm/fYYKvJZ57Z7xw5epQFQu34zV+zHwtoLkI2AKiOX75y/2ALyYaeJNPNXoAyGbtwgXPsgQdbfo+3mm3c2hUsXD2ei3g+SglBW8OsJmgDkDEFa9+atZuFSMnI3m1uC0lT1Qb4MQcotJ+YE2y0vyiAU+C2ZctdLBIqSe0hu2bMcMO1noE/e/d9Kn2byT6Z8PLF58f+Pc8//Zrz/FPBVfZ5tKNU28u0tLu9ra5ryszxuQWWy/7skcE/pzVfL8w6JtmeaW6nJNvv4Xt+PbC9znRu2NqVyTaJUyGa535sP351vWmtg30fgm5DGfaDLLZfmOfHNJ8Pn3z5284HJ3xyyOxhqtKBcjj+wIPOmIULhv27Zq7ZWrWEVEtJ0z4SaAqCtpqzB4TPmXo6CwIAFTNyzzbnna4b3ao2fQDVAWUFb4Afe7i83VbStNlbtOg651N9F6DsFLCZNqiLnP79Vn831WwEbLAlOfirg8gmuPDj9/8U7KV5wLnV9ae9Fi2v657h/5RFS867b+od9vc0gpIw62h/T9TtmOZ2SmP7Pf/Ua5ltEz0uogdtee7HLw5di6dfS2U/Hbp/nFfa/WDY89jTQ/eFu2/sTSXA9j4/ZnHigV7LOaEQKN4Yq6LtmE/QdtxT7TbWJ4izKYTLM2jLu12kWlXSohJeI1mC/NnhV9bMcFnZuWQCiw8AFTVr1my3fSQhG9rRgQo7hFBAayioUOimS2/vHhYLpWP2T1Wuac6gLnv69lX9m0440P6tCyEbDFX15E0HnlU9oov3AHfd6IB92vfTGxClGRjF2Y7ekKms/Cqp0qqu8m6DPMKkpNvOu582WVXv/1f3Xjn45zyPkwFoT0GSaRV5ZP2mYW0lx7QJ2uq8LmYenLeVJkBFGwAAZX+x7pnuzF60j4VAaAohZs8+2X5HBy/sk29k6RdvHvJ3BRpAEezqNVHlZVdXf4vISZMmOrsfox0xhrIPyKbZOk/sNpT9bdNah0DmAHealV9JWmEmva6ggEX3M41WhUHBkP49zWoZ3Vbv9gi6b9rGCtzaVQCF3S7e/Sat7el3+/VvSdctq1aIee7HEmYb5nm/stoPyrYeaek/obCRL2ndvKqjLFShZUIk8baKNJo4m81eF3t9qGqDjaCtADrQlXdFws4lZ7PwAAA0lN53mFl/qgryhm6iiiHCNuTFG64ZZh/842mdfftrBwuFwM9TWRkaWgwPMLwt6wwTuKVxYDuPuXBB12X/3Z75JAoNkrZ5DAq70giMbArZWt03v+3Y7r6FvX0P3+N4ApZst2fStolZVa/luR/b+2zW4VLZ9gPv47RqfvnK/e57U7p2AOWgEC0oYBPNXms1m61OVLHWai3M9zRlPdAerSMLkkdZ/ND5bKex6ABQ5Rfs3m0MCEdiarmnAxn6qoMaXmaWG5AV0xrSG7IpYPvFL37pXPyhi9wLIRvCKKJaQwfLdb1B1131g97e9VWlnk3BQdw2kt7KKe/vzqqyqtV29N63KkrSNjDPNc+Kdz+qSivQPJ4Tq/B89OTL33Zb5AMoB4VGQRVr+vdxa5eH+j3eVpNVovBMFWytQjatharZCNlgI2irMXOm55p541kMAKj6C/aebcwkQqqCAjeFIEuX3swCITX3WbMBvRSwHTz4khuuTZvGB1W0V6Y5Pn5BlNQpbFOl1LAgI2awY1dO+bXaLGIu2PDWmeUMnrzhpt9+l3SbeEOaqoRw2o/sWY1JwuCqsZ9rzBoUMbcyKT7jAOWi8EghkvdS91Dp+AMPNjFg62aPTw9BWwH8ziDP0mqCNgAAEMAEbroYvXv2BAYjQFgmYPNrEfnM/mfdfY7qNURlTibMe95REB3k96tuq1vYlpQ3+DC/c1jFXM4BibedXxFhX6j1e+qwdZvPH7ZN4uxvfmttP67KuhZ+vC0/k1T5VZVZg2FrUYEKv+0v3NLUl7RuXtVRV3ZAV3YmYGtVhdeUsBHJELTV1Lx5H2MRAKBmTtl5nfu1TGfzo15M4GafWWwCt//vH/9hyN91uc8nQAF6e/f4Bmzar8w+NmniRBYKiRQx/6kVv7CtDm35Tq73+UP+HjUQs4MPO1zzBkZNDEjCsEMvs+8nrWqz19rsv1NmVvck3Sq2TUy0/awAzVvF5q3wK7uDb+x1vz722GNNe2iv49kNKE6UgA0Ig6CtIFkO8LbfoOxccjaLDQA1MeLQE4OvIQ38IIocaR6gN3DbuvX/HVbh1jNQsUSrSRgKX5d+8Wbf/Yk5k0iq7CcTDm+99+varL032LQrrNoJqmY7+bvPb/n98DcspEyhcimN6sUyPQbrHLbZAZq3iq2KVW0K2/Qc39FxBg9uAJk6sn5Ty4Bt9PRpBGyIhaCthuyDr3OmnsaCAECN3Lnk37tfqVxGHvwCNz+m1aQCN1UzoRns6kZjT9/2v+mm/zhYuRZm/wGifs5Jaz5VHgiNhlZO+bX89IZ4RVa1laUlaZzbG6VyyQ6gqvR4CmPYTMGb6lclGfU+VaGqrcHtIwHkxARsJ/Y90/L7xq1dzmIhFoK2GjIHX+dMPZ3FAICaMVVtQJ5M4OZ3sWfPKnBTNZMdwNBisl5MW0gTrnXNmOH86Me73G3cve5Lzu7Hdjt33HEHC4XU2ScTlrnqZnhV24uN3m7eoDGo5WdRAZc3sChbS1LvPuRtETh8xlz0/a3V46mK+6/uj7d1Yt0Cbzs482tbW/XnooZUtf2EV3YgHwrXWgVsYxcuaPoSdbOXpGMUS1BfO5dMYBEAoMb0IVRBB1CklStXuRfNDgxqjW1mdX1q0XUsWIkpLOsJGYou6tuWK1etcn9GoZuq1mgNiSxVtZK7CpUkYcQNpNpVs9m/z261qYqroAAhtW3z9GtDto83xCoLv/lsQ9fu/MHv0dd228belv4VhtF+XxmpdaJdtaf9MOv9Kb/94cXY+1EVt2WNzWUJUFaaXdZqbpkonBpT4oDqxL79zpH1G0Pfh3b3FwiDoK1mdJALAFBfq+eNd27bcZiFQOmYwE1VJ34HxHusEEchjSqhurpmsHAFixKu2WGatrF+1mx3IC91OVjeSpK5UlmtTxqBYbuD/HbAkzWFbHYIqJDNO9eqjPyqz7whpYKYVmttb0u/75syc7zj3FP9/Vi/w74NeYS3ebC3dbu2n941aLdvFE33xzwu9T6j5ifw3Np3WcerOsoiTDBlO2aFcePWrnBGT++szP0o0+1FvRC0FSTrWRW0jQSA+jq+dbIz5qYDLARK+x7HrrT0q3Rzg52ek383wZvaTor+PKNrBhVwGXLn6e1pP09PrUH9gjSq14Dm8AYmYWd62T8Xplosr6o2VXR5K9mqELK1ovtg7lOryiW7GiqowrDMrVmjqlvY5q1mi7qtyl7VZt8f3mcA+VFbxSRMsPUH3/lmYfchTBUeARuyxoy2gmT1psEcyKJtJAAAKAOFNN6ZbvZcN1HwZkI2UQDUM9CSkFlv6bHnq7UK2bR9zPaiWg1oNr+qpDhBTNggK8v2jQrYdH+GVnSdX/mQzW99g2aStWtDWUfeYNjbBrVKolSzBX1f2efVFTWvEWgihVNJQzZb/xy0/YXcl1YhmwJAXQjZWqLCNgVUtNWMDowEzUcBANTH6s/8W+f2b/4TC4HKMcFNmADnNwcPOjt27BgM3no8bQ6pfDvpvoA5eGFbQwZVrgFlEvbActUVXXGjqpmgFo5hb5s3oIvbRlChSFpBmLf9ZRUqm8JUoPmum89MMjtgiRJoxm03WJb1VTBsV/zpq9aiapV73mo2u/VppMdUyefVeStbAWTjyPpNzol9zwT+/3Yz2IJ+XtVtZakcK7LCDs1E0FYzCtloGwkA9adZbbfzvhE1pXaTmvWm4GdaZ6fz2euvd7Zu3er+P4Vvn71+sfv/FcCZEC7IooHgqW5hXFCAFmXemtY363bmQFrPCVKnlnZlETYAK6q9Yhqz4YwqthG0Awd3dlqE++cNk+xgpt22DNuKsip0f+21KXvY1G5fSPy4qmDQCCA9qmTzC8nahWu2cWuXu1/9ZqKVJWxThV2U+wQkRdBWIzrgJDr4CgCotxGHnmARUFsKgFau7H9vM2/ex4bMfHvh+ecj/S4TPNkB1KKA0E0Vcl1dM3K9rwrM9vTu8W3lqNuzZctdQ/5NbR/bMa05Z82aPRikmfeJBGuooip17PBWndShDVrUQCJu9VqQNKvaVBVpB05VmtkVNRgJCpPCVLPputIMOcuyH1d1Xpv3eSXxY6rkQeN1X5jvvm/hPQuQDW+bxdHTpw0GZ1EpTFPlmLfCTWFbnhVlui6/NpjHBma3EbghDwRtNaIDUTJn6mksBgAAqDwdYLFDNvNvs2efnHWrAzG7dz8W6UB8YNVXT/DPmDaVfr9HwZ1fSGfPlOuJMV9O4VurYK1/LWaHavnIwSpU/TNOVQIrb9VJFSuBtNaqnkqj4iXuwfwhlVkpBj66T1UO29rx3je/9QwTWta1fV9Vw7ahs/XOj/W84m0JW+aqNt2/3X9H0AZkwRtGpVV5pqDOW92m68o7bBO/tpYmcEsSKgLtELTV7AMoAKA51swbz9meaLywYZOpjovLtKm02ZVx+n/eoM1uV2n+HKYiLQhz1NBEphqzCoGVKq9sUeZgFSXtkMG7Bklu15BWfylWtVUlbItTxeQNTtK6X2UOZaLeNu+2T3Pfyur+2eI+F3rD0zJXtR18Y6+zYcMjvOcBUqYgzKbQKc32jvpd+p12yKXrzLuFpAnS/AI3/d2EjcxwQ9oI2mr2AXQNbSMBoDHUKvjyOzYMqe4B4M9Ux5kKOLFbK4qZA2W0q5LzVqkFVa3t2PFQpEDctH7kABOarqPjjMrcVh2s91ZelfngfVbsNUjzIH7abQwVzNhzyKRsYZsdsESp6NT3DglUrPBTIVO89T9c3qAt4m3zbnt9LXOQaIeCSSt7vfsGgGbxzlLLorJLv9Oumsu7haTf/Ts+UM3mReA2aFffZR2PkOQI2mrAPjub+WwA0CwciAeiMRVwYR5PWTy+vK0wAbRX9sow35BtW/NCtrSq2QxvVZsqvNKsbFQQ6t12ZQrb7NulVp5heSuXhvyemGGSfl8V26C22vZDKiZv7C3lYzataragfaPMrTN3Pf81XvyADGUZLgXNSyvKmIH5bO0CtwbbxSMiHSNZguoz1WwAgOaZM/V0FgEAUDv2yYRlrgzTgWq/kK2s1TFZstchi9Aii0oc7VveINcOYMoi6v7kV/kUtRqqKnMR4/IGTH6z7Ypm36a0TjioynZ98uVvN+Fp81Ze7ZEXb9vIply3TWGbQkDNpWvluE8Yx/MRwiBoqzjT4si0GAIANMspOxexCACA2jEnE5axmk1VJgpj/AKZpoZsw+bTpbQG3jAkztyydvyC3DKGbVH4VT5FrYaqUwVb4LbfVp3ZbGmdcODdrlXf1wGE87Y1q2zswgWZX599HW975qQVTTPjWgVuqnpTlVtDAzckQNBWcZodohZEs6eeznw2AGig23ccZhEAALVyhzt/tH+uYtqzueLQAW8FPCZcC6p8USjUxJDNXaOMq9mMrOZL+bXPKzKASCNQtEPqNKqYvMFPHZh5bWWURTVbVr8vK3RvAtJjt0wck0PQZl/HsZIGViZwC2qjaQK3I+s3NWU3mcsjJRlmtFWcmfPxsU+vdY5vncyCAEADqb3Wjh0PsRAAgFqYNWu2OyPxv/63v829zVmccCXtKrYkAU8R85ayqmaz19cOHdKe1WavnXfti5phlUagmHbLVa37DVvPrN1+7J3XVgZZVbMF3eew+3ncddLzeJzHrD7j1Hi2bffABUAJmLDNb17biX3PuP8+evo0Z9za5XVehrkO89oSoaINAIAKWz1vPGd7AgBqRdVssvh/X17a9nWqCNGB6SZXsRl2NVsWwah3fbOqahO/sKHoSq6yzNQqQ3Vpntu9SHnMi6tKVZsZlwIAeWhV4WYCN78wDhCCthrgjQcAoKPjDBYBAICM9FdknD8YrqVdYVJldqvIrIJREzaZgDNL9u8vKki1w7Uiw2Z73csS+GW9H+exj0XdBzO5v9ZzWNmCRkPbQuNSAKTrxL79tbiOLJnATVVsfkzgVvX76bGOR0cyI1iC1L3b7htWrVrltkJJiw6uaj7bama0AUAjXfGVV5xHn/t9nVurAAAaRtXaahtW1gPAGC6rlo5AU6maMsugN+vfnwa1q1SVc9Xb5Hd0nOF3/LXb6T+wzbFZBBlyjDmo0iqM4w88ODgrbezCBZnPacv7+rKmOW2qaPNKsk3K4LfXfmaE9Xxkf0UMVLTVBCEbADTXziUT3JCNqjYAQF3QtaN6CNmAdGUdglWh7a1OVK+xbvZy5MUOukwAliX7Oqoesolms3kr3MbW4H4hXQRtBaD0HQCQtt0PbKn7B1EAQIOooq3ureoAAK3p+Jmq2Tj5AkhXli0Pa9ZOcQgTuNWhSg/pI2irON5sAADc14O+D6FqS8zrAgCgLqiQAoBmM+2DOWEdSNeR9Rsr+bvLgpANfgjaKo43GwAAMS2EeV0AAFSdqtkAABBOJATS4Z0nprljafP+zqrPMAOiIGirgTXMZwOAxpsz9TQWAQBQC7t3E7QBAPpplpxa5BO4AcnZM8ZO7Hsm1bBNv0u/s87UFvP4Aw86v732M5kElai2ESxB6t4N801Hj76eypV1dJzhHN86mVUHADhvL9rnvi6k9RoDAEAR9FompmUYAKDZPn/BDyr9Oafvtgcdf9UxRI7NwmmxfwxKqzpMIZFX0t+dxe8sA4Vqx/ouQap+H/u2m3n+6R64IIFRLAEAAPUwsncbiwAAqIXLF5/PIgAAAKRM4ZA3GDN/jxocBVWxVTGAaheqAe0QtFUYZfMAANvIPQRtAIB6uHzxeSwCAABABsatXeEcWb9x2L+bwE0tJkdP73TGLFww5P8rjFL7xFYtIvW7y45QDVkgaKsoDQhnSDgAwEvzCwAAqCpOJgQAAMiWQjS/yjZDQZouUcOoMlaypRWqjV24wBk1EEACfgja0tWd1xXNm/cxVhsAMMzKlQRtAIBqImQDAPj55Sv3c0IhGm2sp7IsLQrGgto/RqEKuHFrlxe+TmmGamMyWnPUF0Fbxa2ZN55FAAAM0kFKwjYAQBVt2EDQBgAYbu6UzzlHj77OQgAZMAFZnMCtLIFUUGVele4Dqo+greJWE7QBACw6SEnQBgAAAKAuLl98PouARssjCLIr0o4PVIV5q8NMZV0Vg6mguXMY1O3k2K2vjgjaAACokTd2b3TeYRkAABXGAVUAwNDXhfPqetduZeuijMZUOFAzqFSL5JK+yyMsQzIjWYLqeeyxx1gEAICv3X+/hUUAAAAAUBvL/qy2x3+72bpANlSNp5aSJ/btZzHaPw/NZRmSI2iroN27CdoAAP6u+MrLLAIAoNJqXLkAAIj1unA+J50DCPQH3/mme1F7SK8j6ze6gdtxTxtMIG0EbQAA1MiaeeOdO+7YwEIAAAAAqAWdgDFv3sdYCAAtac6cArexPi0jTYUbgRuyQtAGAECNrJ43nkUAAAAAUCurVq2iqg1AKJrNpsBt3NoVw/6fCdyOrN/EQiFVBG0VtGFDf6XCGg6mAgB8rFy5ikUAAFQGB04BAO38r0k/cGbPns1CAAht9PTOwMDtxL5nCNyQKoK2iunoOINFAAC0fnHv3cYiAAAqQy2P+ZwDAGhlyoVnsggAYjGBmy5eJnDTBUhiFEsAAAAAACgKFW0AAADlpJlmxxLMNfMLt4pkbo8q2RSy2UzYpgo4hXMNcmvfZRd7ezJUtFUYc3gAAL4v7nu2MSwcAAAAQK1Q/QzEc3xgLpkuxxOEZnUybu1yN3Qbu3DBsP93ZP3GJq7VLvaKZAjaAACoIaoDAABVdPni81kEAICvHTsectsNA6iOsodVYxYuCJzjdmwgoGSOG8KgdSQw4PYdh1P/nWlWHY656cDQF6qtk3NZk0efe7Pv8nv37zuXnO3MmXpaNi9sKd4/77acPfX0yLfb+zuyriDN4janIc7tsG/PbRFuUx77dJMcPfq6W9WmD6MAAACI7/mnX3Oef6r/fe2UmeOZFQUUZPbs2e5FlW36vAMge6OmT3PGLoz2Myf27R/WlrHszBw38c5rM3PcVP02xqcCDnAfKywB0O+2EgdtCrv8/i2r0CtoTa74ysu5hSEKaeKun/d2r5nnRF6r23IO2rK4zWmIczuu+Morg+EsiqOQTVVtOuNz5cpVLAgAAIhl2Z89kvl1bP7pJZldr6okL198XqLfcfeNvSf/co//7c3Sw/e8OBD2vRb5PupnH77n1y3XOul+EfZ3prkvtbvOKNeVxj6CfNz1Dzc4X7ruP7MQQI4UQEWeV/bAg5UL2mxBgRvQCq0jgQpQwBXm39LkF+5lxVvNJlmERshnWxKylYNpHblhA61VAADVwcFulI0CriIoIFNYpIuCsqCQrf97f82GSrTWvx5ca5QbIRuaShViyI+ZaQdEQUVbhdCHGnkKakOoIIUWf/BSMNsq/F0zb3xgVeDthKoAAAAoqSHVbAMUyGRV1Xb3Tb0tQzVkS9t2yswznRu2drEYAEojckWZh9odHhuYlaavWbc/PFbyuWxBNIutVSWe2mjW0Lq+y608ypIjaAMCtAoG8uRX7WX/v6xCr7yqktRmENnIMxD1C9nCPobK8DirG8JLAACQlrCBUlYtCqUJrf1UOecX6tV5DfJswRl0Xd791t0WT73m/jsVtgCQXBVmmrUL2Bowm62bPTU5WkcCA+ZMPZ3bGFKa4VgWgV4VtmUdbnOr/WHnkrMJ0AAAAFBpditBBV1B/y8pVbH5hWy6TgVEuhD6ZEPr2r++Q7cv7TjLbfbs2XR9ApCY2kPqEhSyjVu7wp3XVvOQbQR7QjoI2irEzNtBNuZMPa10t8kbYOxcMqHt92TBWxmVVjjmrbpZ4wlm4lbleLdlFQKfKt7moP1B27GMj6cmsWccHj36OgsCAACQkAIZtRRMm1+rSF0P4Vrx21fbBuW0cuUq9wIAUWnenQnYgihc0yVpy040C0FbQeKceUPQ1jx+gZY3jMqiIixMwJVGa7rbPL/DGy7dRvu7SqKSDQAA8BkHVWdXrJkAxju3K2kQ4xeyKWBjPlgxvOvOrLxyUTtPY/duXjuAJI5XdIZa0vuscO3I+o2+/3/09GmDARsQB0FbVZ8ccpy9hGJ4K9XMNvcLMdKuavMLuNQKsN33ROEN6tinq4lZYAAAIAn7YGkW1UJAGuwAxt5PkwYxfiEbAABZGGu1PzyWYdCmeWdlYgK2oPusdVG4Nm7tcnYSJELQVhF2BVyVZzkhvFaVanlUtXn5tQJ89Lk3Y/8+qtWA7NjPEVQKAADK/Blnw4aTn3Oo4kFZ2JVq3gA4rao274y3G7ax/wOtmFaqq1atGvLaASCcvOaM2fPOxhY420yBX5iArebz15AjgraKsN9E+M3pQr14q4S81WR+VW1ZVRbZB+y9t+OKr7wc63d6Azrv70W1JQlgkY7Z1gkZ8+Z9jAUBAJTe5YvPZxFQGnalWbsAOE5V2/NPD/+ZKRdS0QkAyE8W7SM1/8xWRIhl5q/ZgZ9t3NoVBGzIBEEbUELeai+/arI1Oc0zs0M9v9sRhzegs3+v937RmrDc/FuZvszCFMw8pnS2JwAAVWAqFYCihalQ87Z4tGdHhbqOG3tb/j6U5XnpfBYBQCmkFYpl3T4yaP5Z1hTwmYAtiJm/Nnp6JzsUMkHQVkFjbjrAItSYN1ha4xNkSFZVbe1+h/f2JN0fvdVssz2tUWkxyfMU4lu5kqANAFAN3jZ6QFHsCrWwAdjD9/yahasBb8jKCQDlo1autI0E4vNWcaU5T80bBubZNrJVwGcCNiBro1gCoFy8wdLqgKBNNK/Pns+mn231/XGu30u/P0n45Q1gvFVyaVXNIT8KS/2q2LSttY/S7rY49nxPAADKRieEcMAUYajV4sP3xPvZKTPHh27LGKUyTSGcHRDrZ6sQzJQp1I5aCWhLe621jw1pGcrMvFLSY1nbafbs2SwGGkUVW2NS+l2jp08bbKuor/rdaVR5eSvkim7NqPtJe8hI5vZddrEM8RG0ASUStprNUIDhDa40HyvrsGqNJ2zTbTi+dXKs34Pq0/7mDX1P7o+/d/cPbevVbO9cuY9TDl4CAIAa0IH1OLPQ5HLn/AhB268H/xw1aNHPxgl/mtyeMEklYJpBmyrZvCEbM/PKSdtd+w2dO9A0QfPG4hi3dvmQFouqBtPcsiRhm7dlo35fGdbsxPqh66YqO8K3QOscgrZECNoqKE6ggWqIUs1meAMOVRaltY+0alsZp6rtiq+8Evn+Ib402jeGDcgU+mr7+oVtZt/WhcAtP+ZxevTo6ywGAKD01A4MKJK3uipM0KJAxp63VpWqNpzcXt6wj5CtGqhoA5JREGa3W9SfVQGmEC4KVcP5tW3Mew6aXaXXiqrujvm0uCR8c9HHPSGCNiCACQaSiBJ4qRLNNsczqyxImlVt3tsQpW2lQpZ2LQLt718T4XffnkJLTGTPbP9WAZ95XKndJG1CAQCAccNW2rQhmKq+sg6wvIFLnBaLcava8hR27lw7abSgTOu2RKU2kXZAWvTtQTQ6MeOxxx4jbAMSUBDmDaf0Z1WmhQ2evFVsRhHz0LwB4XGfQC0I4RvSQtAGlIR3xlWSuVZxq9oeC6hG8uMN+B5t87O3R5o9d1rqs+eQH+17t7cJqs3+ToVutnbseIhFAAAAaCPJrDAvhThRKqKqEM7VjbaPtxoR1Xms3vP3m5xj+1kLIKn/n737jbWjPvMEX84ShQTcoM3KIKQlKJbVrUiMEwh5kbbNzYvBwrMoL5bRZIm0WcFqIwS7rFrRdHxB7eMIbLqVF+NdImZba4a82F5Gk5EmGsVZMy9sbDYjba9Iox5F07I8Iq3e2SbaSNCkA6gDXj/H/l3qluv8q1NVp6rO5yMdLvffqTpP1Snfqm89v1+EU3/znT+6phMsHzx9qhA2zQqvVhGylflkSVAmfKNpgraeiS6gqvNh0V3FTrJFxf5QxzCBy3bwTes8yz/3rG69qkNTcu3xYln75+ysLNuG8ZgVuDmeNfiH5eXavvOOuzwB6AdD7rHa/e+N2p4rwhudUd0XYVt0RuXnZosuPduu++/VzU1DR0JdJoVtybzBVOhKyDZJMXyLYS8jfJt3/ruy8K3rr5l2CdpgggiD2hrartjNNv4HYMngrI0AoxjwTeo8KwaJy3TrMb8udAHOE7gJ2wAAXT2sSnSg5VUJWopzfc3qaisGPIt2wVGPGLL2+cdf37Yt4nND2XZXDCML1CsNuzhpKMhZ+trpNR4+c4khJwdo5N2wHEFbz1zpLtHp04YI2dZ5uMKq3VBlXW1lQSLrJQVuMZdf2TCjwjYAAFYhP3xg1Yv4ERLng7ZZXW0R5OTnONMFtzrFsC0+Ctu6yw0ZrJmjlx9H2lpYdGdFl9fffOcP5/r5IQ6luEjXW8xxB3mCtp6JwOJAxaHc6OhBvIYhH6c997zhxSJzqOWdfuKWbUFasaut2M1WNUx5xjxtgxDdjLFPlIWv8fW2ukjXwVPeLwAAUxW72Za5iB8h3SJdbUWGT12dYvApbAPWVXR55YdDfLfQ3bVuc5RN63qL70GeoK2HDLs3bMt09UwKMOZRdU60smAkH5hUXZ+nCvO0PS1oG4zYN4oBbdpXdLVVVwzW4/3yG2UBoCd087AK+W62GM5xGYt2tcX38uFO/O7uu24yhOQKj0HCNoDt1i1Ym7cm6kKZjylBP2zGbK8M7+Bc6GaL8GEZZaFXDNXXtOJ6TwrXFnl9QrVh07kGAMAqFbvZ6ghUFh16svjzEc5FZxurUQxGU9hGd96nANBVgjbokDrCh+JwcWXzYbWx3tHVVgwShStM21cBAKAtdXazJcWhH/MdUpN+vrjs6Gyb9Xs0R9jWLRdfe1vYBkAvCNpgRYqdZnWFDmWdYLO62orzqFVZl+LvFLvalu3WA+ZTfD8DALBdE91syaKhXSy7rBMuwrZ4CBnaJ2zrFl2eAPSBOdpgRYqdZnUOlVic32xWV9szhfnZqqzLk4VlFtXRzfaMedpgqgjV4/1urjsA+iYupBa7gSCJsOnlk9V/v7hv5bvZ6hbBWb4jLf5/1hyEsX7xKOtky69rBHJDmsdtmQCl6eOFOds69P6/XPs4Bpi/EIAuE7TBChQ7zA7sub7W5y8LvaaFVHUNLxmvo+y5qnbrFQPDpwVtg1LcRw0lubw2hooFAGjb+EL7a9U7u6aFMrNCsCqiq63K+sa6RKAwKQiMYSWzk+29jqaNX08D27QuwrbuiPdEH/dxWJKdHnrE0JErcvjwpiKsseLF8NNP7Kp9GcXwblq3WV0mvY6q4ZhQbbjKhjO1vQEAaFobw9AtE8RE104ECvGoa+44ltiW39tb27Zl7Y2UgAVtKAH0h442aFnT3WxJhF6ffPwvt31tFUMvNvX6FhFzVtUxdKV1rkdxv+zKfjIEMRdicX5EAIA2xJCG92V31PZ8ZfOW1fO8V4ZpbKMzKUKaZYa7y69fCggX7QKre7sss32a2qZNLiu2X2zHqL+QbTViWy7T/QjATKPMzQBLE7T1xL59+xVhINroZkuKQzmWDb34TM3D98XcUPnnXEWXUrF77/zlGnQ9tOrjOi8i9olpXZVNvg/WSewzhuAEAFYhAok651BqemjApkOTuoe5S/VYtC51b5dltk+b8zDWuaxx2Pac7sKuuHvXQ4oAFfzyaw+3vsxPv/SCwvfDSAmWJ2jrif37BW1Na2NoxbLh8po0T1dbE6+7yXDtmRXN01bWhbWoCCH7ts7T1ntWeDaPCIOFbDX/e6E7EAAAGJDiEJ5AP7z7gx9mn3zwqwrRfRuXH2eVYTnmaOuhZ1oIhGhGsZut7eAlzApGujZPVrE752n7/2DEMIdCtvoNdchRAIbNsGAATNJEVybQvF//4IeK0A9nlWB5Otp66OkVdfSwvAjW6uoyqrLMCK36tu9c6c4RrnVR7EtVgs8I2IRBAAAATBNDgH7ry6+0OuxoC0aZYdqYz47Lj0urWvinFuxEE6qx7gRtcFVb3WWxnHMX3m/1tU0bnm8VXXWLrfsnFg5m6nhNbdelj+scIryN/bnYrZn/fnBzAAAAAGvsSCZgo6JP1TD8YlPzpf3dz/4i+5vv/OE1X//4534n+60/+Mc2HmtD0AYr0HY3T9+H59P91F0RoD2pDJ2RhhYWbALQF5ubm9mxY8fG///yyZ8PrWsBgBr49wG6KeZgK+tk+60/+P3s45/7bQXqh1HhIxUJ2gBgIGIoz9TZ+OHnH1MQAACg9y7+9K3L/x1M0DayRRmCv/nOH2V/97N/f83Xm+qcozH3Xn68ogzL+5gS1OrsPD8Ud20CQJ0OjOczBIB+OXx4M9u/f79CADDR7i/crAjQIb/82sPXhGwxVKSQrZc2lKAegrae7ZjvvPMrVQbgGoZYBaCvBG0ATGPYSNbUqIsrFSFbUQwVaT623jqqBPUQtNXrSNMLOH78mCoDMNOlW76kCAB0XpzfRFcbAADd9Xc/+4vSkC262MzHBoK2ldi3r/odm2micAAoyg8feenWexQEgF55+eQbigAAcMWRrqxIzMf2N9/5w21fM1QkbCdoq9dcrZaGRgGgCYaPBKBvzp8/rwgAzOWLt3y9z6t/NuvoUIAwTdl8bJ968KuGioQCQVvPbG5eGVblmVNvKwYAANBrEbQZHh+ANfCKEtA3k+Zj++SDX1WcYRhdfRxRiuUJ2nrG/AUATPLkoZsUAYBeSTcSAsAsd+96SBGgBeZjWztHlWB5graenoQ+raMNgKvOXXhfEQDopXQjocANgDL3PXKHIkCLzMcG1QjanIQC0HMxnLAbMADoq3379hu5AwBgxczHtnZGSlAfQVsPOQkFIO/chfe2ff7h5x9TFAB6Y//+/YoAwDYvn/x5dvGnb2X3PfKZobykka1Kl5mPDZYjaFuBmPC7KhOFA1D0lLnZAOi5dJ4TF1YBIFx8zagdEGLOtCaf23xssDxB2wq8+mr1oC2GVVkmqANg+D7cq6MNgH45duyYIfIBAEoUh3OsS9l8bMF8bGvpkhIsR9DWMzGsiq42APLMzwZA36WQ7eWTbygGANf8m/DFW76uIFCjsvnYPv653xGyrZdR7v+PKsdyBG09lDrannFhFYCrDuy5XhEA6C3zUAOQ58YLaM6k+dh+6w/+seKsl3uvfhwpxfIEbT1ksnAAig7s+YQiANBrMXwkAJS5e9dDigBLMh8bBa8oQX2uU4L+iaAtutpiqLAnD92kIABrTHczAACrcPGnb2UXX/vob9H7HvmMogB0VMzHVjbXm6EioR6Cth6KYVXc7QlAXrrx4sPPP6YYAPRaXLzf/YWbFaLj2+j5x17f+vy7P7m3lud9+eTPJ36vqRAnlhlD1NX1GiY9/32P3DHxNRRfd9XX+vzjr2cXX3tr5s8t81qnLSM/1N/uu27OHn1ub2P7Q9P7RX7bNVlPgLaUhWyhrMOtToI81oWgDQB67GkdbQAMTHTICNq6LR+yjbdZTeHotFCj7HvTwqt5fOvLH42YFAHSssHQtPWOj5MCveJrW/Q15V9HUxZdRoRx8TvLBG7zhFx1h3tpX5gnsKR58R4fmFHuAa2KwKvpUI1eHpPK/p8KzNHWc+cuvK8IAGz5cK+ONgD6bZ6L63RLMXhrc1+JMCce83Q/TdNEsFJcp0e/V2+QFwFn0yHbrGVcCTvvmBiIpMCtDWlZyywvfnfRfWHZfY/ZNb3thjsVBaAZIyWoh462njt/4b3swJ5PKAQAAACNays0KQY3swLY1DG2SJdbdJflX09c3K9zKMLiOtfZqVkcvnP8/DV1dE1bRqpb+Tb7zMTfizovO8RicZ+4MkfcWxP300WXV7ZvL9s1ST3vndtu/HuKAjX4rT/4/ew3E4aQZG0dyYRttRC0rUDMrxbzrNUhhgxL8/IAAADAKtQRpOQVw43i55Pmz5o2ROMsV4K6ekKVCIHy6u5mKwZZ8fxNB3nzhk6xHlH/4hCMy+4j1y77M1PXd5HllXWlmXtt9dI2v3vXQ4oBNfj45357/ADqZ+hIAOipZ8zPBsCA7N+/f+v/iyEF3ZDv+InQJTqoViUuwEcQEo+y9RgPATjHflQMwOoaBvCabrOaQ7Dttbij9nkNy4K8RUPI6K4rbpumOiJTuFc07/YshrZCNgBgEYI2AOip4jydH37e/GwA9Ne2oO01N5N0XYQuxWEKo4NpFWI9yoKRCItmhW3FgKqJOQInzV9W1bWdZvUObVgMwyIsqxrklQ1l2eScZsX9oMr2rHt7AQDDJ2gbgOKFVgDW5fj/3rbPP9wraAOgv2KI/aSJsIPl5EO0fJdS/v8nzZfVlrLutrI5xoqKXW3LdlQWg6q+z/G17LxvdYRfrI8mg1gArnFWCeohaGvZ5uZm7c9p6DCA9faUuToBcK5Ew/IhWj546UpX26T1CbOGKyx2a80Tzs2rb91RxVrVNbdcMQDt8vCwgsAVH2sK+8YXb/m6ogA05ytKUA9BW8sOH67n5DF/ElrsaABgPaSA7UlBGwDOlWjQpG62MqvuagtV5teqKxArBo1NdLMV17Wpec/G27umud+uCWQfe90bi6nHkHSsuXvXQ4oCQOcJ2pyEAtBDqZv5wJ7rxx8v3folRQGg9/LztBk+rDsmdbMl1w4NuPptVwyjZnXaFQOxquFVvlazQsnqr+3a8K6JTsKm1r8PmgwvmS06Kfs+5CoA60XQNpCTUMNHAqyXmJ8zOtlSV/OlW+9RFAB679SpH2/9v+HbuqFKgNOFbVe8SD9Pp92yXW3FgHHZuc2muWYoxsuvL8KhZYZkbHr92wjuiq9/3qEvy7ogo56rHgp1XV187e3auimhpzbyn3z8c7+jItBxgraBnIQ+LWgDWCsRsEXYloaP/HDvY4oCANQuH1BNG5Kxi11tiyqGc4uGLPmAselQaVIIFkMyVu3GajogLQYnTczTVhyScpGwpiyUSwGmDtt2RJ0j8E77ovnZWGMb+U8+/rnfVhHoOEEbAPTUwRNvmp8NgMHJ31DYxIV45rdMuNCNrrY7Fv6dfEC2yHxz13RSNdjNlkS4OSnQi3Coa8MfXttlWO8Nw8XXu+hcfRHKTeqAi/1Z4NbGMeeN8SO9d83Pxho7qwTQL4K2FdjcrG9+tfxJKADrITrZAGCozNPWHfmwbJ4h+Io/08ftVwzI5u1qK3ZStbm+07bNOgx/GPvZsiFbEmHbtAAzBW5uAmiW+dlA0AZ9I2gb0EmoedoA1sP5q/OybQ0b+XnDRgIwLOnmxEU6iqhXMSSbZwi+4s/0dZ69ql1tSdWQp/L6Xg2HJgVuafjDIe6jV7rM3ti27eqofwSY0wK3CFbN3wYAJNcpwTBOQo8dOzaep80QYgDDl+blfNL8bAAM1OHDV85xWJ1iSFY1qInOn0XmyapT1a6jCFnyr/fKvFGTO2y6EmKlwC1ed1mHXaxn2yFgm/toDDdYdydU6nCMUK0Yusbn8fU2hgldj2POlXA/hZu33XCnogDQGzraVmDfvv21n4QCAAAMSRq9w/CR7auz5qsaUjHU1RG5SGfePENsNi0FbmVz1E0LBavMabfMfrVsKFYMDWM7NTWkY+pwK9vHDCOZ1fo+S/vF3bd8XVEA6A1B2wpPGJtg+EiAYXOcB2Ddzpv6Ovxgn9Vd8z4GEdeGOOXhY3H4wFV175WJwKI0HJqwPYrBV90hdxPv5eLrazrYLRtOcpVh8hCl95CONgD6xNCRLTt+/FijHWiGjwQYtjRspPnZABi6ukcCYT7FEKbqUIP5zqkIItoesrAYgC3baRYhUVkHVr5rrgvdbGWiUy0fckWA9uhzN1d+zV0T+1Z+f2t6iMzi0KLUf9wBgL7R0TYQabJwANaD+dkAGLr8SCAuwrYn352zzFCCxd9tcxvGsorDRlbpNCsGZ8XXUOz46lI32/ZtsT0sq2tIzUVcO2zkHbU+fzFYazoIK3a1Uc9xJ+0XXxz2sJFHbHGA4RG0DYR52gCG79yF9xUBgLV08TVDJ7dS50KQtEw3U/F32xpeL15DcVlVO82KwVnxefNdYk3Pb9aWYq2KnYFVFYeNbKJTrrjuTYZtXQ1V+25rfrZdDykGAL0iaAOAnjh44s3xxwN7rh9/NGwkAFCnfJBUR8dO2+FTWcgWr2OZUGRSZ961HVqf6c12nrZti7WK7rdluxGvmceuoW6wWPc2wzbqe98CQN8J2gbm3eduVwSAgTv9xK7xR8NGAjB0p079ODt78Y97FWL0VfFid8xDtazidmsy9IjnLgvZln0dkzrz+tTNtmgoWByGcZluxLJhPOvYtyZpK2wrduhRXVvdrgDQJEFbve5d5cLjJPTSrV+yFQAG6JlTb2dPHbrJDRUArJWYp+3Xf/GfK0QL6u5mS5oOoSJEKQtS6gjZJr2GPnWzRdBVDIXm6fAr7gNVwqqyDsNiiNeEeH11rP+0fS6v6tCkbN8v0r7xwGefVRAAekfQVq+NWT9w/vz5Rk9CPzj4oq0AMEBPn3o7e/LQTQoBwNo5fvyYIjSsiW62pO6utgi5Urg26bnign2TryEfXDU1DGIdYsjGqkFX1K8srJp3zrayDsM2A6lJ61/HvldkvrblaloMsm+74U6FAaB3rlOCdjUZtIVDh+7PXv5H6gwwdB8c/L4iALAWDh/ezN664UfZf/zbP1eMhjQ9dFsEHsXhA2epEorEBfumussmvYYmh0EsE8FEBH1lnYKzhjNcNOiK1xbBWv51x/+nbVOsd1q3SctuO5AqW/9Y92LYGF+bNJffrJq20aE3ZFFfNQRgCARtAxNdbVn2c4UAGJAYNvLAnuu3fe3SrfcoDABrc45z/Pj57D/9L9SiDU1c9I7AIx+clYUdXVvnWa8hrLKbbdE5wqrWKF532RCQaR3mWY9VBill2y3Ct2JAGmHcImFwk6HuOvviLV9XBAB6SdA2MHG35wd//fez/+T0NxQDYCBi2MjTT9yiEABAIyI0WDS4qWrZzqbUedSFkKPtbrYrr/+mLDs5f63qWMeod4Rl0zrWmtjWdYl1T2HbsuskYGvW3bseUgQAemmHEtTq0qwf2NzcHIdhTbvu+5+zNQAG4pOP/2X27nO3b30ew0bqaANg3fzr//Btw0c2LDqXzDc1XYRNySoDl/x65LW1TrH82F/yXWBpOMu+BlFlNRWqNavYXfjNO380yNe5c+eN+euvce3Q9VjmsXWd+VMPfjX75OUH1OmXX3vYsahGOtoAoG9/bQvZAFhDD3z22ex/+fN/oBANErLN1pXgZdXrcWX5n7FtqSyCzfwxx7CRAPTZx5SgXW10s4WzN/y3ig0AAAxKdNAAMAz5oUgNGwmT/foHP1QE6DhB20Ade+HfZAdP/EIhAAYmho0EgHX1/GOvKwLAALhxAoAhEbQN1Pnz57NzF95TCICBMWwkAOtu0txUAPRHzO+X5vWLoYEBoM8EbQOnqw2g35459fbW/1+69UsKAsDayw81BkB/pXnxbrvhTsWAax1VAloyUoLlCdoGTlcbQJ+P4e9nT596O3vq0E3jzz84+KKiAECmqw2gz7715Ve2/l/IBhPdqwTQH4K2NZDvhgCgPw6eeHP88cmrQRsAcIWuNoB+ipBt9103GzYSZttQAugPQdsaeFrQBtA76SaJd5+7ffzxw88/pigArLXjx49t+/ziT99SFIAeevS5vVvDRgKwcqPLjzPKsBxB20CdOvXjbZ/ragPol/yQkeHDvYI2ANbb4cOb2z5//rHXFQWgR4rD/n7xlq8rCsDqjTIdlEsTtA3U/v37t32uqw2gfwwZCQDbFW8o1NUG0B8x7G8aMjLcveuhdSvByF4AMEyCtgF7551fbfv83IX3FQWgBw6e+EV2+olbtj7/4OD3FQUAsmtvKNTVBtAfEbKt+ZCRI3sBwDAJ2tbIwRNvKgJAD5y78F52YM8ntj6/dOs9igIAVxW72gDovucff31byPbAZ59VFIBuOKsEyxO0DVyxqw2AbnumODfb583NBgB513S1Pa6rDZr0rS+/Mn7AMi6+tn2o39tuuFNRALphQwmWJ2hbsxPRGI4MgO6KOTX377l+6/MP9wraAKAof0Nh8eIt1cWcdy+f/PlavuZ1e9116XrtbNvubIe8L97ydUUBYFAEbS07fvxY68vMD60Sw5EB0G1p2MhLt35JMQBggvwNhS6kLy86lmLOu5dPvrFWr/via2+PX/O6ve66dL12tm13PPq9vVv/f/euhxQEgEG5TgnWQ4Rthw7dP/7/GJbsydywZAB0x7vP3b71/x8cfFFBAGDKOc7OnTeO/z8upOfn/mF+0dEVAVuIC+G7v3DzWr3+3XfdlN2X3WFHqOi+R+qrXRqe8rs/ubeT65dfx3hex5xFtsNHtTJkZHbUHgEwPDra1kT+bs8YlgyAbjl34f3xjRAAwPzyo3dEYMRi8iFbhBvrFrKFeM0RAghNqul67Wzb1SvO7/fAZ59VFIBuGSnB8gRtayQ/j4GLuQDdcvDEm9s+/+Dg9xUFAGaIGwrTTYUpMGI+xZANoG6G9S01UgKA4TF05JpJQ0g+bfhIgM6IbraQPy5fuvUehQGAOc9x0hCSzG/ekK3YjbL7rpu3usBmKRtmb1bAV1xeMmlYy7iQH0OHzhMWxnMXnyf9/qz1Sd/L/3y+Jo8+t3euusfrT/PCJWXLff7x1y//3Ftz16FOKRyZZ26zWcM9ltWruE8Ut3nZPpB//kX2q0WHo4z1vbKN3tr2e8V1Kpv7TWBdVs/tNfrmnT9SFIBu+ooSLEfQtmbyQ0jGhd0Dez6hKAArVuxm+/DzjykKACwg3VAYF8Nd7J4thQYR2iwqAoh4pAvo885VlQ9C5vl+mlsrLSe+VxZope9HQDJtPdJrjuepso9MCoxSTeZd/iLbZ5E61Llf1KUYFubnS4u58eowa79adtuy3LYpbncAOuusEixH0Nay8+fPZ4cPr3YdYgjJuOMzLuy++9ztNgpAx3y4V9AGAIvI31DI/BbpjCqGUylESZ0908KrcYhxcvJzjZ/valhS7NjKdz2VBVpxET+twzyBX9UgNp6/LOBK4dSk5ZcFiPMEcsVlFetQp2IgVtwGVQO4YlfYrG2yePfZ7P1qlvxrmxZgFtdx3oB5naXOyFQnc7MBMGTmaGtZBG1dsLm5aWMAdETc9PDU1WEjdbMBQDVpTuoIDZgs1adKN1teBBL5YGNW3SOYiJ+fNjxjGpaydHlX17fYeTRP2FHHPFGx3mUhzLQ65kO2+Ll4jmnrmzqAUn3LRI3q3M/zIVvaPnUMTdnW3FzT9qtZ8iHbpO3LcseIvNtuuFNRABgsQdsaOn78WHbs2LHx/3/y8b9UEIAOSPOz6WYDgMXFDY1pnra6u32GJtWnrnm+UtA0re7zdv9MCzqK86oVnz9M6ryaNgfbsqbVMYVssX7z1HueefNSjeraz+ftOlu4Lnc1Pyf8Ml1l+X3IcLPNSbXVzQbQaRtKsDxB2xo6fHhz625PAFbn4IlfbLvhQTcbAFQTQ0fmz3F0tbVnWgA2j0V+J3VzVelqW6VF1y8Cw2mPujTZdVYcerJr78n8HIPUr7if6mYD6LQNJVieOdrWWJowPC70nn5il4IAtOzchfe2howMutkAYDlpPmpdbeU+mjPpjl6uf4Q3k7ZthHDxvQh08p1x6YL/skNlVq11FW11WDUdNsXrSPWPbRP/P20etFUwz1r9iiGbbjaAzjty+TFShuXoaFuBGLqxC+Kuz3jEhV4A2hU3OYQnzc0GALVKnW1tzRFFN8waUrGuoTJZTHH+tBS4MfD3Yy7Y1s0GwDoQtK256Gr79Q8e3LrgC0A7dLMBQHMMlb8aVbqDFvmdeTuwUsi6yg6+ZTql2gqJJw3F2YRi4NaVIFwgX68UoqZgWzcbAOtC0Eb2wcEXswN7PqEQAC3RzQYAzYugw0X07XbfdeVvj4s/rW9ozVXMvTUpxEpBTgqOPgrmVjs84Lw1Sl1AbQRf4+WtYAjHFHq29Rq7Uut1opsNgHUkaGNs8+G/r6sNoCW62QCged+880cuohekLpO65rCLACk91zLziqXOqmlDCi4a6KUwcZXz0aWapLnj5tk+89RiWo2qBp9tDeeYtkt6nXVs66rvhXyt5w2fFwkK4znXaZhM3WwArDNBG2PR1WauNoDmFbvZPjj4fUUBgIbEnNS62uoV9YwL6uNwooaQLeQ7q8qCiUWWlb7//GNXwppVd7Plw7ZUt2n7ZLEWs34+L5axaIiar+fWdq2x47G476T1K+umS51Q8TNtvG9jHVLYFvtLqvW015/fn2YFgmkfXKdjUD7Y1s0GwDq5Tgk4fvxYdvjw5vgk9OCJP81OP7FLUQAaEjc1HNhz/dbnl269R1EAoIFznH379o/npN6588aVhy1dEhfCoxsnQoJFhg4sC8DiueqqbQQ+aRmTuoAWDfSmdU21KdY7wpb8kJb5jqji64rPI+z5KKh545oOquLvpDCnymsurl9a7jKmdXLlhxbctr2+cPP4e7H8WTWqS3oPpO7M8TJPTt/H076awtNZ67gOx59Uh/Rao6MYgN44qgTLE7QxFiefMWF4fASgGZ98/C/HH9MNDbrZAKAZcSNhnNtsbl65oXDRUGnIrsxd98bCnU+pU2WR0CD9TpobbpaP5lj7KPSJ4CiWmYajm0eENRdfe3uudY11uy+7Y+ZrmOd1zqp7fn1mdTnF680HN7N+PtWr6n6eX7/U1TXPPjLptadAN/951HrWdsy/7kmveZH9at6hQ/N1u/La3566v89ax9TtNilUHJJ5hgMFoPNGVx9UtEMJanVpnh+Kk7048euSYsD27nO325oANUtBWzrG/uYbP1MUAGjI+fPns0OH7t/6vKmOmD7Kd0vNqkvqVFG/7m/PCDoEyt2wTu+b4mvVzXatnTtvdP2VKrZdZ/70Sy+oCLX65dcezh+bRpmgbSnmaGMsutkAaI6QDQDaFZ1s8Uhmzae0TqJrKHWfTBvij35IoamQrSPb4/H5QuwhSB196bWalw2AdSVoY9uJaJIuCAOwvHMX3h9/TCHbpVu/pCgA0IKYoy1ZdKjEoYtQJh+2peHf6Kd5h0ikeet0rInhQfNDRj7w2WftAACsJUEbW4rDWaYLwwAs5+CJN7MDe67f+vyDgy8qCgCsgO6t7SJsS3NIRVeUwK2foptokbnzaH57rEM329Y8dFc7Kb94y9dtfADWlqCNLfmOthAXhgFYzsETvxh/PP3ErvHHDz//mKIAwArPcwRJ28UwkleCmjvGn6dhCAGmic69FNSHu3c9pCgArC1BG9sU52pLF4gBqObchfey00/csvX5h3sFbQDQpvzwkUGQVC46oso6cSKAMywhkJe6gyOoD9+880eKAsBaE7Qx9UQ0LhADUE3MdxlDRh7Y84nx57/5xs8UBQBWoHhD4csnf64oc4oAzrCEQJK6glMof9sNdyoKAGtP0MY1ikOrxIViABaT5rlMQ0ZeuvVLigIAK5S/ofDlk28oCEAF0RWc73J94LPPKgpA/42UYDmCNjtjqfwdn9GNAcBiYp7L/PHzg4MvKgoArFDxhkJdbQCLef7xK0Pvpi5XIRsAXCFoY6LNzc3xR8NHAiwmdQKnbrYPDn5fUQCgA/I3FO6+6yYFAZhTDBl58bW3Lh87b976mmEjAeAKQRsTHT68ufX/T7/22woCMIcYMrLYCXzp1nsUBgA6InW2xfBnAMwnHTMffW7v+OM37/yRogDAVYI2pkrzGDzzwr9RDIA5xJCR0Qn87nO3jz//zTd+pigA0MFznJCGQQNgsjhWPvq9vVvdbF+85euKAgA5gjamys9jkIZCA6BcHCdTwBY+/PxjigIAHZSGyY9h0GI4NADKpWNkdLSlbra7dz2kMACQI2hjpvwdn8I2gHIxZGRy+olbxh8/3CtoA4Auyg+THxePXz7587V43fE6v/XlV8YP6w/MIwVs9z1yx/hzQ0YCwLUEbcyU72oLEbblLygDcGXIyKcO3TT+/wN7PmHISADouPwNhS+ffMMwkkAnpXB5Fd23+VD7vkc+Y8hIAJhA0NayYmjVF++886ttn1+Zg0jYBhBSt++TV4O2Dw5+X1EAoGfnZjGMpE4poE0RnkWn5rSu2tRJFp1lbR6jUrCXlh8MGQkA5QRtKz6Z6/O6C9sAsuyZU29f87VLt96jMADQA8UbCoOwDWjLxdfeHnfUxmOS6CT77k/uzXbfdfPWMaqN7rYI9tLygyEjAWAyQRtzyw+tkkTYBrDOnr4atL373O3jj4aMBIB+iRsKi+c6hpEEuibmSYvAbXyMeuz1RsO2dMNBCvce+OyzNkB9RkoAMDzXKQGLiDs+z58/nx06dP/W1w6e+EV2+oldigOsnTRkZGLISADonwjZdu68cRy4xblOV1wZTu6NbV9LF9mbXFYME5c6WBb5vbggH7+3+ws3z73cCDRjyM5Fl1uX/PIf/d7ea9a9+Poi6JhWi7zdd920UC2qbo8IW6IrKm+ZOi76Oor76az1LT7/sus6rU5pWMZp27iJ/TK/3Fn7TRVxHIggLMK2Jo4J+RsN0rrfdsOd/rEAgCl2KEFtRpcfR2b90Obm5vjj4cObvX2hx48fG69/nIwmqZMDYF3kQ7Y4Bl669UvZBwdfVBgA6PF5zrFjx7Y+byrUmiV/kb9o2jqVBXPF38n/TIQOaWi4RZc1bR3nqd2s4Tkn/X5+/RfZPsXfm7T8FIpMe32Twpppr2nauqbfi5+psu2nLXeeYClCoWn7waSgadbvVVnfuuo06b2Q38aLrtuk38uv17TlFrfFPEPUTgv5qr4XZslv17R8Q0Yub+fOG/PXX0eZrjbmcyn/yadfekFFqNUvv/awbKhGilmf+EdyatAWd0q++uqVOyT7HLSFuNMzTkTTHZ8H9lyvqw1YGzEvWxoy8vQTt1w+Bn7CkJEAMBD5GwrbDttmdViVKbu4HxfIP/r/z8z82fQz83Ty5AOCYn2mfa+O368jaCt73ZNCj7QNiqHSPMsuLnOR4Cktd97nmLbcaWFNcdllNZnUKZbqMS1AarJO+eBrUvA2aRuXLSM/VGI+UJv2Widtv7TcefabZQKzfMhXl2KdYshI3Wy1/LsiaKMKQRuNErTVyxxtLYqhSIb0WvLzGJy78N7lx/s2MrAWUsgWhGwAMFzzdJ3UqcoQd/mh8+LCeDziIn96TBLLSD+79bVcwFDWmZMfUq7s4n58Lc3pVFa7fJgx6ffLllWnVKf86y6uS6pj2gbxcdEwI55/Vj3yUk3yy72yDe+otNzYvpO2Y3F98vvNPFJ4lF/XsloWh4mctr7zbvdUp/y+Wuw0K9u3p61XWmZZ11q8vlTLaR18ZXWsst8sui/X+V4p7hMRsAnZGnGvEgAMj6CNpaXA7eCJNxUDGLzikJHmZQOAYYnh/tOQ/6GpwGdZV+bmuhLMLRKSJJOCvGnBTj4InGSe+aim/Ux67mlDUy5jVp0WDbaWea3z/FzVOczy2zf2lbxZgek0KaSaVqf0vUkh37TfmbXdJ9fpjpn79sz9esJzz/N8qxhqNu0bdbxXts3LdvU9GN1sNGJDCQCG5zolYBn5rrYQF6DN1wYMVdm8bJduvUdhAGBA0nzUca5z6ND944vYEVQsevF+GdE5M6urLT+cXdvmrUWEMikMmKe7aZHn7ot5X3eTy7342tvbg7dcQLv4876x9XGRIG2aYhDYpvyy5+lgze/TQ5EP7SOwjH3FvGwAsBhBW8ticu383ZF9F0NIxsnnO+/8amsuA2EbMEQHT/xi6//TMe6Dgy8qDAAMUJpfO853Yl7qCLXa6FiJZaSL/dPmhcprK5haJDCKi/UpiPkoaHtj63uLLLNPoUbZXHBDXm5Vk+ZUW4UIIdddOtbE0JnxfhOyNe6oEjCHkRJAvwjaqOUkNEK2fNgWF6RPP7FLcYBBiDkoYy7KcPqJW8YfzcsGAMMVAdvx48fG3W3nz98//loEYG2FbfngJD8fFt0UHUH5+bsiTMwHhE3O9Zd/7jaXW2V/LAZsba7vLGXzs62D/LyJ8fq/eMvXvaGbN1ICgOExRxu1yIdtIS5Ix4VpgCFIc1BGyHZgzyfMywYAa3KOE6N3xMcI3kJbQUCED1fmXbtj62urDCEWNW0owFUOE9iUfPdhlfnyqkr7ROwnbS63ynaM8Dg/ZGXb6zvJ7rtuuvJ6Xhvefjnv/pNCtttuuDO7e9dDDv4AUIGgjVrEiWcMiZnCtvg8LkwL24C+S/OypZDtw88/Zl42AFgTcW4TYVt0tqX5qaMrpy0pcJumrTnAFglF8vM9ffT7d2z7Xt3LXJV82NXm/HL57V61TlX2nbQd8x188y3rjfHHrnVmDm1OwHnlj2Opk++Bzz7roA8AFQna6jNa9wKkk880cfivLpzZ6gIB6KNiyHbp1i9lH+59TGEAYI2ksC39f2gzbJskBRYRYLTdJTbt9efXJR8A5f9/2vp2obZDF513Vfed/HYcyrZK4WGfukaXEds8310YzMsGsLZGSlAPQRu1ik62NFdbdHz87at/OJ6vDaBv0rHrwJ7rxyFb+ODgiwoDAGsoznFizrbz589nf/bKX43DhrbCrWnLSYFJdBe1EXqki/JxkX7SeqVOp3w3WzKrG6osAOi69JpSx1Z7y50vuCwTXVwxXGDVfSftd7GtFg2nuhhmFeeJa6tLdNntmNYzbY95jyfFeR+FbACwvOuUgKZORNN8Bv/H8T/Nzl0+IU0XqgG6LkK2mGsyQrbTT+waf+033/iZwgDAGotzmwja4jznf/0X/zT71//h2+OL1nUOPReBR/758uFN2cX0+Nm4WB7hwKTQo+7AKtZjHM4UArX8ukaIUzacYQoo8+ta9vuLBAerFq8prXu8pnjtsV3aGPYylhW1zG+LeZcbwwVGUDPualswMMvvd+l1l8nve8WfHw+1eddNnRm6MdYv3n9Ri6hJWXC6SH3reE/Nqk9ax0VqWAzZDBcJAPUQtLUsTaK9VieiD/5gPOwaQB/E3JIRsgUhGwBQPJ/bv//KcPmh7hBr3ClWMofZrOV8NIzkzxvvrCqGLMXlRWgw7cJ/BDz5rpri7/elk624zuk1pW3YRodbmlsrvy0WWW6ERin8XHTOteLrnvfn0z46Xs+T3dqOqZ6T3kdNhaeT3lPffWTyeyF1IZZ1jk6Snj+9x2674c7xAwBY3g4lqNWlad9Mw42EmM9sXaS7Pt997nZ7CNB5aV62dMz64OD3x0PhAgDkRdjWVIcLrFq+49A+3i1lwz/Ouz1TEB4Bm262Vv+9cP2VRY0uP47kv/Dpl15QFWr1y689HMemyDMco2pgjrYV2Ldv/1q93rjrM7rb0sVrgK7KH6eis03IBgBMEjdSRueJjhCGTMjWPYuGbPk5+NK8bkI2AKiXoK1l0cm2TsNHJuk13/fP/ZEOdFM+ZItutjhuCdkAgFke2vucIjAo+WCG7ohOtuLwj/NsyzQcbczpF8NjfvPOHykmANRM0EZr4qJ1DCN58MQvFAPolGLIdunWL2UfHHxRYQCAqaKrLaSL39BnKchJwUwf58sbqgjMFu1ki+41IRsAtOM6JaAtMXxkzGNw7sJ747Dt9BO7FAVYuWLIFoRsAMC8Njc3s2PHjo0DCsEEfREhTAx9Ool9uTtSkJ/CsnlEaJq2b5qXTcgGAM3R0Uar0h2fKWwDWKX8cSiFbL/5xs8UBgCYW0wPkOhsoy/K5l6775E7xgGbkK17YpssErKl7jchGwC0Y4cS1OrStG+mkGndxfCRhw7dP/7/A3uu19kGrESEbBH6ByEbALCsGL0jEVQAq5IC/xSyPfDZZ7PbbrhTYVb774PrryxqdPlxJP+FT7/0gqpQq19+7eEdV/e1kWosT0cbrYu52uIR4iJ3ftg2gDYI2QCAuuVvrNTZBqyCkA0AVkPQ1qLjx48pwlUxX1uesA1oy7kL7wvZAIDGz3PigncM4QbQBiEbAKyOoI2VKQ6lKWwDmhYh28ETb47/X8gGANQtjdyRxDxJL5/8ucIAjRKyAcBqCdpYKWEb0BYhGwDQ1jlOPnB7+eQb2fOPv64wQCOEbACweoK2Fp0/f14R5jgRjbDtmVNvKwxQGyEbANCmGEIyP4zkxdfe0tkG1E7IBgDdIGir19Fp3xS0TT8RzYdtVy6K/0JhgKUJ2QCAVYjzm/wIHtHZli6KAyxLyAYA3SFoozPyYdu5C++NH4aSBJYhZAMAVq04XL6wDViWkA3Wz7s/+KEiQIcJ2uo1mvUDx48fU6UpikOsBGEbUJWQDQDogrKw7eJP31IYYGH5sF7IBgDdIGhr2bFjgrZZoqtN2AYsq3jcELIBAKtUDNuef+x1YRswtzhe5EO27/7kXiEbAHSEoI1OKs5nEIRtwDziWJE/XkQ3m5ANAOiCOMfJz00tbAPmEceJOF4k9z1yh5ANhm2kBNAvgjZ6dSIqbAOmyR8jnjp0U3b6iVuEbABAp8ToHfmbCuPi+fOPv64wQKliyLb7rpuzf/lP/p2QDQA6RNBGL05E80NJCtuAMsVjw779+7MvP31RYQCATsqHbRdfe0vYBlyjLGT7s1f+SmEAoGMEbfTCoUP3XxO2nbvwvsIAW8eEJDrZfv2DB7PfffwlhQEAOuv8+fPCNmCil0/+fFvIFnOyCdkAoJsEbfRCnIAeP35s2zCSB0+8KWwDtoVsMVTkt0/8q+yDgy8qDADQaXFuE2Fb/oZCYRsQ4jjw8sk3tj6PkO2bd/5IYQCgowRt9Eb+BDQRtsH6ivd+MWSLLrZLt96jOABAL0TYlr+ZMETY9q0vv6I4sKbi/R/HgeRPXn9cyAYAHSdoo1cibCueiEbYdvDELxQH1sgzp94ev/eTCNliPjYhGwDQ1/OcImEbrJ/8+z7mY/uLv/632QOffVZhAKDjBG31O6oEzZ+Ebm5ubvvauQvvCdtgTUQX29On3t76/N3nbh+HbAAAfRU3E5bdVChsg/UQ87EVQ7Y4Jtx2w52KAwA9IGijlw4f3rzmaxG25YeRA4alOFRk+PUPHsx+842fKQ4A0HsRssV5TvGmwrj4HhfhgWG68h5/Y+vzR7+3N/uzV/5KyAZs8+sf/FARoMN2KEHtRpcfR6b9wDvv/EqVanLo0P3jCcSLDuy5Pjv9xC4FgoEoC9F/deGMoSIBgEHaufPG0q9/9yf3Kg4MxMWfvpU9/9jr274WIdsf/df/p+IM75ju+itVXCp+4dMvvaAq1OaXX3t4x9X9zDGqBjra6LUYSqEsuIzuNqD/yrrYIkiP972QDQAYqvhbpziMJDAc0cVWDNn+5PXHhWwAtM00WDURtDGYE9HiECuGkYR+i3kXD554c9vXTj9xS/aj1/4/xQEABq/spsK4OB9dMEB/FedejPnY/uKv/232wGefVRwg2VAC6BdBG4MR8xkU7/yMsC06YoB+ufLe3d6ZGvOxffnpi4oDAKyVOMeJ0C2JLpjnH39dYaBnIiQvhmzmYwMm2FACWjJSgnoI2lpW7LqifsU7P6MjRncb9EfZUJExH9sHB19UHABgLcXNhPmbCi++9pbuNuiRCMcNFQkAwyVoY7CKw0nGxfsYig7ormLIloaKNB8bAMC1NxXGhXuBG3RbhGwRjieGigSA4RG01W+kBN2RhpNMYig6gRt0UzFk+9tX/9BQkQAAJYpD5qfADeiWcRCeC9kMFQkAwyRoY21ORPNS4PbMqbcVB1YohWv5kC262OI9++HexxQIAGCC6G7Lh20hLuoL3GC1ooMt3of5uRSji+3sxT82VCQADJSgrRlnlaB7ikNJhqdPvT2+wH/uwvsKBC2K91wxZHvq0E3Zr3/woC42AIA5RdgWj6LiRX6gHfkOtvTxuz+5d9zFdveuhxQIAAZK0NYMtxB2VBpKsnjn58ETbxpOEloS77V4zyURsL373O3Zt0/8q+yDgy8qEADAAuLcJs5xioFbXOTX3QbtiHkSi++3CNj+5PXHs2/e+SMFAoCBE7SxltIk4vkOtzScJNCcKx2k7237WnSW/uYbP8su3XqPAgEAVDQpcNPdBs16+eTPx/MkFn3urW9nD3z2WQUCqhgpAfSLoK05R5Wg+1KHW34ON3O3QTPKguwIu4tzKAIAUF0K3PI3Fupug2ZEiP3yyTdKz3OKI+kAAMN1nRLAFXHn56FD9ysENCCFbAf2XJ+dfmJXdunWLxkmEgCgYXFj4bFjxxQCGpAPrx/93t5s9xduNkwk0JhPPfhVRYAO09EGV8XdZmmYlRjK7soQd+8rDCwhukNjTrbTT9xy9bEr++Dg94VsAAAtyY8eYBhJqEe8l2IOtt133Tz+uH/ffiEbAKwxQVtzRkrQP2mYleTgiTfN2wYVxXtn/57rx/9/YM8nxu8vc7EBALSvbBjJmFcKWEy8b1LIdvGnb2WPPrd3HLCZiw0A1pugrVlnlaC/J6LxSGOqR2AgcIP5RAdbvF+igy062qKLLQI2XWwAAKuT5qdOgVvMKyVwg/mkgG0crn1v7/jj//hf/lNdbADA2A4laMQo9ziS/0ac1MQJDv2yc+eN2z5/97nbFQUKUhidf3/EMJE62AAAuuf48WPb5m9Lc0wBH8nPwxZdbOG2G+7UwcZCdu680fVXqriU/+TTL72gItTql197OI5No8zIfLXQ0QZzyN/5GXS4wUeeuTqnYd4r7/w9w0QCAHRY6nBLnn/s9a2OHaA8ZDNMJABQRtAGFU9Eg8CNdRf7/9On3t76/MCe68df+93HX1IcAIAeyA+ZHwRurLvnH399W8i2+66bx59/7q1vKw4AUErQ1qx7i184f/68qvRUbLviEJKJwI11VLbPRwdbMZAGAKC7Dh26v/Q8VeDGOoqQ7eJr2/f5+LwYSAMA5AnamrVR/IKgrb/ij+r8EJKnTv34mj+0BW6sg4MnflG6n8f7I94XAAD0R/z9lm6UivOb/JD5QeDGOoj9e7yfF0K2eD+4kRAAmEXQBgvKDyEZwWmcmBb/+Ba4MUQpYDt34b1tJ53pAQBAf6WbpuIcJwK34o2GAjeGKAVssX+HtN+nR5z/AwDMcp0SNGKkBMOX/gAPr756fjzkSvr8+PFj2bFjx7bCtnefu13B6J1zF97Pnjn19lawlvz4n30n2/fg7ykQAMAApREK0tD5qeMtPo9znhRIPPq9vdnuL9ysYPROBGv3PXJH9vLJN7ad3xudAwCoaocSNOpS2Rd1fgxXOvnM/5H+D+76z7aCCoEbfVHWkenkEwBgPaV53KK7LTp8/vsn/6vsxf/pX4+/J3CjL8rmXwuu0dC0nTtvdP2VKrZdV/70Sy+oCLX65dcedmyqkaEjoUapyy3CiLj7Mx77/uHvjb8mZKMPzL8GAEBRfh63OMeJkC0+P3vxj4VsdJ751wCApgnaoCFpTPcYQjJORu/755/JfvONn41DjAgzoAtiaMjYH+Nj7JsH9nxi2/fzF1UAAFhvab7quMEwznE2dv932efe+nb2w9//0PxtdErsj+njxdfe3va9dIOs+dcAgLpoD2yWoSPZGk4yL8KL9LWnDt2UPXn5AW2KYO3py4/Y//bvuX4csOU72WIfjRNQAAAoE0FbXnQHxU2GYfddN2ePPrdXkWhVBL1pDsGYg+2+Rz6TvXzy51tzsaWhT2EFx0vXX6nC0JE0ytCR9VLMFg+IiaBtPUXgdvz4sfHHSSL0OHfh/ez0E7sUjNrFvnXwxJtb+1oKeNPXnXgCALCoOMdJAVuZCDzC7rtuMswkjciHad/9yb1bX49uNuc4dIGgjYoEbTRK0FYvxWzxgJgI2ghpQvFJzOlGXWJoyHMX3tv2tdNP3DLuYvvw849lH+59TJEAAFjarNBNpxt1yYdrSepiC9+880eKRGcI2qho23XlTz341eyTlx9QF0FbvRSzORuXH2fKviFoI4mgLYbnmxS6pTAEFpWGhpy0T31w8PvZpVvvUSgAAGoXgVsoC92EbVSVHxoyLwVsX7zl69ndux5SKDpH0EZFgjYaJWirl2I2Y3T145GybwramKQscDuw53pDSTK3/DxreRGw7fuHv6d7DQCAVk3qcssP8QfTlHWvhRTa6l6j6wRtVCRoo1GCtnopZjNGVz8K2qjtZDQ/pxbk5edeK4qA7Xcff0n3GgAAKxU3FMaNhUUCNyZ5/vHXs4uvvXXN1yNgO/kv/kj3Gr0haKMic7TRKEFbvRSzGaOrD3O0UfvJaAw1GeHJjr/+v8afRweTEG59Tepg+/E/+06278HfUyAAADqnbCSPsxf/OPu/3/zfxv//rS+/Mv746Pf2Zru/cLOCrZlJHWz/zf/wQPY/P/O/KxC9I2ijIkEbjRK01UsxmzsQ7sgEbdT7h9lcP2det/VQ1sW2ubmZHT68qTgAAPTCpLmqi8zrtj5SyJp36tSPxzecQl8J2qhI0EajBG31+pgSQD9EQDtPSBvhS3Q5RRDDMMS2jG2a367nL7w3/hjhWto3hGwAAPRJBCjxd+ysECWGD4wAJjqdGI7YpumRF/tDOseZZ/8AAFg1qWUzdLTRipjLLa9skvE8Q0z2yzOn3s6evvxIUrdifP33//n/o0AAAAz+HCc63qZ1vel265eLP30re/6x17c+v++ROy4/PjMOUf/lP/l3CsQg6WijIh1tNEpHW70Us7kDYWnQZsgDmjZpkvFE2NYNB0/8Ijt3tSttll//4MHsw72PZfc//Afj7WuISAAA1s20YSaFbd0waW61MhGwxXlN/HzarnG9BIZI0EZFgjYaJWirl2I2dyA8evlxpPgN3Wx05WQ0ROi2f8/15nRrSbFDbZoUpsX2i7t64/+F9AAArLv423jaSB4Ruu3+ws3jLinaUTavWtl2iSFA0zWRmIPcDYSsC0EbFQnaaJSgrV6K2dyB8Ozlx0bxG4I2unpCGp662umWD4OEccubt3tNxysAANR7jhOdU7vvumnbcIXCuOUVh4CcRJgGgjYqE7TRKEFbvRSzhQNhnqCNLp2UhlknpmUMPznbuQvvZwdPvOnEE6DD/wYmjsMAwzrGVznHifAtgrcI4Jjs+cdfH3emTRM3DxoGEj4iaKMiQRuNErTVSzFbOBDmCdroo4+9/r1sx1//aXbshX8zcejDsvAthkocYiCXHwLy9BO3jLv9Ilg7f+G9uYaGFK4xsJPGpf+dS0Ok1nVBpniBbdI6Fde9KWXLr3oRcJm/L+Z5vXF8Cqs8Rk2rTdW/oxapd93H6FXt331Zpzrfh038nT3txqT8vrLK48kq6jhreV04lsAs//Fv/zz7fy8/4v09aV6x1A2XD98iaBrifHDRoRZzrEWIlp/zbvy1y9+bFa45x4Gp/266/koVgjYaJWirl2K2cCBs+gIANCUuLsXFuPxwhunkKb4ec8Atos+dcIvMr1bkjk4GftJY+d+54sX5uoZPFbRltb3eNi6aLVKLRf+OmjVXaZOvfdX7d1/WqYtB27z7Tf7fd0HbfAyTTRek85gUCBfPcxb9t6MsjOuLeYd/XOXfCTCQcybXX6lC0EajBG31UswWDoRNXACANqW7ufMnUelu+KoXMOfx1JRQbtHAbpGOs9SlNitciwtF8XByyZqfNFb+d67sQm0d/04K2rLaX28TF8erhGB1BTj5i6uxDtPWo+o+uer9u8/r1OT7YJIqNxDllyloW4ybkOjS3zHFfb7uf6OLIpib/v3F5o2LjrMrH9+Y+bPf/cm944+zhn+Mfyf37dsvGIf6jjWuv1KFoI1GCdrqdZ0SALOUBUlXQqaPLpDEBapXXz2/dVKaAqj4WPVkNYVc7z53+8SfeSYXhE0b1nKRbrSyudWEatDaSWhrN6UsEwbUvY5t34hTdgf6tCHyIoCoK2ybJ2Bb5g75SYHJpOc8fHj6utW5T7a5f/dxnVbRGTFPwDbPBecuHU9WUcf8a5hnHuCoe9RB4Maqlb3/4v2Tfw8V9+n0Hqt6jpMCsUe/t3diF1wKz8KkYRsjsJtnSMe8b335lU4cMwAAhkbQ1iJ3gzH0/XtSEJVOVquejH7y8b9c+uT56QXvvHbCCavTxTBiHaRj3qQ5pyKMWHa7TOqCqfOYWxaazLvek4YBFLYN07TQ1xCH9R1LptU7BW7qTR/36XSOU7UjdpkhG6t207p5EACgGYK2Fjl5xEnq4hdS0x2kyTxBXdmd58U5GMpOnoHuSB1UrE5cxCsL26psl0W7zKoqrm/Vbpmy115nGNXF/Xvd3nOTLk4L+ZuT9q+yG69i/9PdRp/P86scO/LnOfPejFj8d9M5DgBANwjagE4ru3O0jucBuqUYbKR5s9yk0r3tUsUyXWbzKgtOlrloXxa2xUXRKv+edHH/Xuf33KR9xfGmvb/t4lHcDimQF7axjuc5znEAAPrtY0qwmj+kAYDtisFLlWGY6J6yUKONrqE6llG84F9l+OMu79/r+J4rdsqn7SxkW83+V6x7CnwBAAD6RNAGAHRGMdhYdO4RuqWNTray/aSu0KTsecqCmj7v3+v2niuGpUK21e9/xfq7yQIAAOgbQRsA0BlxwbU434iwrb+KnSltzX9V59BzdXa1dXH/Xqf3XFkgK2RbvbL36zKBNgAAQNsEbQBAp8RQyzoc+q+4zZoKNJq+IF/3endx/17X95y5wLq7LZYJtAEAANomaAMAOqd40dW8Pf1T3F5NhRrFC/LF7qw2XtsQ9u+hv+d0SHWbzkIAAKDPBG0AQCcVhxmct8Nm3z4XbOtSHGqvraEflxHdWXUrhnevvnp+kPv3kN9zZXOz0S3FsE04CgAA9IWgDQDorOKF/3nmjupjZ0S8rmUeTSiGLIsEE8UL5H3vVikGSXUNa9fF/XuV6xR1bet9MOQOqjbrWKdiSG74SAAAoC8EbQBApxUDnlVeCF4XUeP8sIERSiwTTPQ91Ghy/bu4f3vPMbT3GQAAQJMEbQBAp5WFPPMOacdioq7FUCVCF8Psrdf+7T0HAAAA87tOCQCArougJx8ARbdVPIbSAbHquc+ilmVBSh/mZLN/D2edYi68JubYWzfqCAAA0C4dbQBALxRDnwiG8sMbUl2EJ3V2rQ1trqXiftZE2NTF/dt7jjYV53aMwBAAAKAPBG0tcmECAJZTduGfepQNF2huritefbX5oK2r+/dQ33PFUIfVKwby+/aZsw0AAOgHQVuLihdpAIDFFTuvhEH11rZvYVux66WJAKUYADQ5LF8X9+8hvOeK+0nfuyzXwVCGBgYAAIZP0NYiJ/QAsLyyziudbfUpG0KySn3bCuyGNkxlF/fvIbznzFnWbY7hAABAnwnaAICVW3R45WIYFL/vQm19isMFVqlvnXO+rVKxQ65Kl00X9+91fM8ZGrW7x//i/lg8BgEAAHSZoA0AWLkqwyuXhUHmQ61PHWFbW8FGcVjAOpdT7JCrEiB2cf9ex/dcXd2a1Ku4DQwZCQAA9I2gDQDoreKFcxfN67Vs2FYWbDQRtpUNC1hHALTqAKCL+3ff33O6Ybsjal92PBhKNywAALA+BG0AQG+VzR1lOLh6LRu2lQ0BF9uo7k6ougOgsm6ttgOALu7ffX/Pla2/sK19Ue+ymhsyEgAA6CNBGwDQa7ofmtdE2Ba/X2dAU2cAFPOyFV/fqvazLu7ffX/PxfqXhW2xvxTn5KNe6X1fFrQL2QAAgL4StAEAvecCbfOWHXJv0jaKi+51BRyThqpc5Lnj58vmZVvlvFFd3L/7/p6LbVqc2y/Eto99QIdbfeL9l97nZQFbbAfHcAAAoM8EbQDAIPT5Qm26CF310YYImuoI28rCjZACjnzwViV8i2UUQ7H03NOeb1KH3apDti7v33WvU3EfaPp9EHP7TXoNqcMtPWL/6Eu3W9t1nHUMKwbX+WNK1L9sjkUAAIA+EbQBAIMxKcShHpPCtkXmW0vhxqxtFRfnywKDeczqVip7TBrKrgshW5f37yG852I7zwoNY/+ouj9y7T4T9TbsLwAAMBSCNgBgMIqdES7k1q84F1rVjq8UuM0TuiWLhDrp+ausW1eHsuvi/j2k99yi+yPzHzPSe0oHGwAAMEQ7lKARl6adwAMA9F0MpddUqJKG6Ct2y8XF+qoX6eN54nkndd8t89wMX9oni8Mg+tseAJhl584bXX+lim3Xlz/90gsqQq1++bWHHZtqpJgtHAjzXMQBAAAAgPUgaKMiQRuNErTVy9CRAAAAAAAAUIGgDQAAAAAAACoQtAEAAAAAAEAFgrb6jZQAAAAAAABg+ARtLdu3b78iAAAAAMD6uqQEAMNxnRK0a//+9oK2Q4fuz86fP9/oMjY3Nyd+7/Dhzbmf5/jxY9s+j/Wuuu7FdVpkPeoS6/7qq/Ov/7FjxxaqbYjQtu79Kb8dVlE3AADaVfw7vGv8TQoAAHTdDiWo3cw7UiJAmfeEsXjiWxbIzCsf3CzzPEMTYVUKrFZ1Ir9z542tLi+/L8RrnnSBpWw/OXXqxzMDvqYv2FTdTmXrVRbqzgo5634PpX2w7HWVhbZN7ad1bbchXxAr1sjFP9rc3+Y5JqXjl32Ttv5NbuvfSoapiWNW/m+neZ53kZsT8+cNjrX1bYNpx69FjiPF7ePvWqArdu68sez6a1w/dF2WabZdY/70Sy+oCLX65dcedgyqkWI2fBAElld20txER18dFxRcVKxfMfhse9svepGH5bZx197bVY4DoYv7TPEmi6ZrkFcMAsu+V8e/DYvowsVTxxeA7f9GOSZ253yrq9r693vWTc/pRsli3Wbd4FLXzdNd/xuH7QRtVCRoo1GCtnopZsMHQaDbJ4/pJCSdEDV9UlJ24uWCQnPaCBZaOjFbi+1UV8hWDHtmvcfS8SG//EWfAwAA1ulcukzxnGta8JgfXeadd3416BoK2qho2zXmTz341a3//2Tu/6EqQVu9FLPhgyAA/TPv3aLzWGbOSQAAgHU7F+vzKBdlBG1U5BpzDT7+ud/J/u5n/77R5//453679HvzBqLv/uCHC/18XQRt9VJMB0EAAAAA6LR8d12fRiyZELSNrj5gEteY11jqYLxuSpC3LEFbvRTTQRAAAAAAhuDs5ccrVz+eVQ56zDVmZjmaCew7Q9DmIAgADNfZ7MqFhqJpf4yfufzYUDoAAAbmK5nwjf5wjXm1jk753r0dPGc+OuV8f8Oxr3mCNgdBgHUVf2REAHFEKViTE4TRAr+Tftb7Y7UnSOoPANDM31nz/C0MDN+oJ+//SzOOaaM5X6fjW0MEbc2/OdeZi0M0+cdx0++1qh0d6R+5s9l8d4tsFJZzZIma1K2Ld+hETV9xvF3Zv0WjAb5m+9FqbVQ4zvTh74tFjsmz/r3QYUgd/3Z+ZYnj4pEOv4eOlPxOW8f1De9Nf2Opg+sLLWiqA2vUYr0XPVc9m3W78+JMVj5ihGMHwBoTtAFD+INwkT/ERw2+7o3s2gsui56g9GF85S6v3xH/xgEzjl0jpWBN//1c5O+lOl7jpBt2jra4PgBdOsaXHReP9vD8m4/O/88U/p01NxzAmnIREgAAAAAYktGM75/NBGIAAAAAAAAAAAAAAAAAAAAAAAAAAAAAAAAAAAAAAAAAAAAAANRhhxIAAKzUaMbnAAAAAAAA0Csb2ZXQ69KER1Vnpjxn8bHRwOsa1fQ6JrlU8/NvFGpWtzM1rO+lBmpax3Om2nVh38n/3mjO19zUY7TEOja93qOK23ne5wcAAAAAgMaMsuYuWC9z8X2jxtdYx4X9RZ6/7ue71MH17VrQNmpo/xllgram13uR5W5UeH4AAABq9jElAADYugh9pIHn3simX+A+mntMciartzMp70jNdeyT0Zxf65sjJfsPw3LGdgUAAAAAYNVmdX/EhezREs8/aZjIjSXWbRmjrNmOubqGwpv1nGca3v7LPk8T67aK1zVr/6m6TqMVr0vd69h219iZBt8TAAAAAAAw00ZW7xxJZUbZ8hfDJ61nVU0OKTcpVDxTcw3rnPtt3YK2uoPaqus0auD9VXfNRyve/ovstwAAAAAA0JpluszmtVHz89cVXjUZtDXx3Gey5gLRJuffyxqoZ12vrc7gs+o6jWqozyhbz6CtyeMWAAAAAABMNcraGXKt7mVsZPVczC/+fl0BQbGuo6z+DrxRVm+gMa0Wy27vJvahOrfzRk3beZltWfd7ue6aj1a8/buwLAAAAAAA2KaNkG2UNXMx/ExWb+dV2XPWUddpX1v2eTeyegKbsudY5nm7HrTVtY6jTNDW1vbvwrIAAAAAAGBLGyFb2XI2GnzuRYyy2QFMlZrM87yjGl5vHTVo6nn7ELRt1LCeo0zQ1tb278KyAAAAmMPHlAAAWAOjkq99pYHlbJR87WyNz198rkWCsSO5/z864Tk3KqzTkTlqem9N26xsGYuu85mGtk3XnS1s9yCoAQAAAAAAZmqyy2zackYtLKPK70373iLrvDHleesc5nJU43NP+r1RNuyOtqQ4XOgiYW1dNarjfTHKdLTpagMAAAAAoBVtXZhuYzlNB21Vn3Oj8L1RVl/QVtdz50OmMwvWqO3t3lTQVvbcG3M+7ygTtK3y+JJl5UOANnnzAAAAAAAAa26UtTM3W5Z1N2jbyBYLX0YV1qXKMqs+d9U6NFGDprZ7k0Fbk/tRVnNt531f113zUcfe99OWp7sNAABghczRBgAM3ZHC50d7/nrOFj4fzfE7G0vWrMylGTU9u+Q6zLLodhwt+PP3Dvx9sWPK9px332Pye6PqY1Rh25UtGwAAgJYI2gCAdXO25+v/SoXfyQdnkwKqrxQ+31jg+Udz/Ezdz1f8mTML1GBHzevbV8VtLqDpjx3Z9LBZ4AYAANASQRsAwHoZTfj62cLn04Kr/Pfm7Sw7ssA6Hpnz+fPrvDHl5zbmXO7RNdsXzi643enee3lWaFzXUJ0AAAAAAKypNucwamNZo2zxoebmXadRtvj8XnU8X9Xnz+asRf5nNmpcdpPbvek52qYta6Pm+mSZOdpWcaxra25KAACAtaajDQAYumKX0qjnr6c4d9jZGT+/yOst/uylGT9ztmO1madr7uwS9RiqYldUhDIbDh293I6TOtw2MmEbAAAAAAAVjLL2Ok7aWM6iy1j050czfn6ZbqlRDctfdBmLdLNV3YZ972hbZJk62lbzvl/URlbe2QYAAAAAAAsTtC0WHkxaxihbLoQ601ANp/1OG6HZUIK2jTmWK2hb3fGljv1IVxsAAEDNDB0JAKyjUUPPWxymsu6L2hstve6zE76eH5pxRwvrf3TOn/vKhOWcqfBcR9f4fXG2ZNsLZvrtKzUfQwAAAAAAWEMb2TC62orPvbHg6666rDNLPNeZrHoH3rJ1r/JcVV5nlzvaNmpY9pmat8+ohvqMMh1tQ1k/AACAXtPRBgCsg7MlX2vrgvOo5deVt1HTcuJ58mHLVxb43VdaqvO0bsKzS9R01PN9v8o+sKPkOTYyAAAAAABgrV3KujmPWpXn3GhhPS7VVLN5O4VGHVzfeX5/lNXbsbWx5PPVsS4bWX1dglmmo61Lxz0AAAAAAKhkI2snbDtT8zKqPt+y4UZZrZZ9njMLLG9Ro2w1QVtW8/ZuK9isst8J2prd9k0f80YZAAAAAAAsYSMrDw3O1LycugK9ZUK7ZZe9UdNrmPc56ggEmqh5ld+puj+NanieOoMVQVs7+1xTdLMBAAA0zBxtAMC6OZuVzzG2kS02LOMsO0q+tuhzl/38jjl/d1RTrfKOtryd2vy9vCrzyn1lwv60iAjVjsx43rbtcMjopTMl+99RZQEAAAAAoE6zhsbLd7dsVFzGtOcss5HV30G06k6W0RzrMsq61XlTV3fTPOHtKKt3SNMmhgrU0bb4Nq/6mPaaN6Z8b9rx7EwGAAAAAAANmTdwq3ohvsrzr2KesSbNql2X13fZkLON7b1IrasYZYK2Jrf3okOrLvLYcIgHAABojqEjAQCuDM+34+rHs3P+zqjC8y+zbsvo2pBxRwa+P+1YouZHs24O1zgq2S/ptrQvnVUKAAAAAABWZZQt381T9px1dcv1qY7rur7ruL1p71iUhoa0H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P/PHhwSAAAAAAj6/9oZFgAAAAAAAAAAAAAAAAAAAAAAAAAAAAAAAAAAAAAAAAAAAAAAAAAAAAAAAAAAAAAAAAAAAAAAAAAAAAAAAAAAAAAAAAAAAAAAAAAAAAAAAAAAAAAAAAAAAAAAAAAAAAAAAAAAAAAAAAAAAAAAAAAAAAAAAAAAAAAAAAAAAAAAAAAAAAAAAAAAAAAAAIBTArB3f7GWFHeCoOMWsAKWMozRSpZWwLygbsEMrZGGac9Ql8qaHclN9WqQWnhkj/HD+GUbXtseRBlv5R3ZhT1o1A8j/5kX/ND2yJLRytjbxTKr1b1FlT3W2A+9YJBbvNigkSyNjMHFgLXYvnvj1M3i1KnzJ885eTIjMr9PpO6l7rn3nIyIjIiMiF+G/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A1uSAGCm4vCITjf0N3cOjjLR8y0XnGfObUZ1bicOjr2Myt00exmcQxPnfXxBOjRRJsuOf588y00T9VGdz7lMu9KHemEyL6v26ERm5xbPYXcif3Kpw+XBZq/7HNuTFPskxUTZzKEP2lXebyL/htD3KTO7vsuepmvT79tk32voY6nGDbTRTVzTfbh/0d9Y3u5huW16bHTR9ZCKVct9VTftZdL/nbwvy+Vzr1uOcqnXmr5ehnB/MO2cjeul0S/pe/2fQ5/jdI3yXWaab0PO8/E8SnVufCjtdpP2W8yfvpksb5ueh9S+1W+PjPcBAAAA0CtFuDTJvr/ho0z0/Muanz+XvJx3PruJf/4y0zJUJ0+avsbWtd/CsRtMBPWt3KTYtuRaTxQ9anuWqVfkwfDyINf0TaFPsqgdKDIvj7nl3/4Ajtyu776m6ybvaXPqSxo3MG6Qahvd9r2Ne+q8+5rFhq+zMuTRFpZLptlupv3fkOlnL1ssB8UAzjOV8zWu1+9+SR/r/67zsWzh3HPJt6Fcw23Vc2Wm13/u7dgy929DvecqQnrzkNo3430AAAAADEgR+ruYb1PpkPqirmXyoUj0HMqQ96RCGdqb6C9bLC9NB7kVgVzLTaptS47lrQz9mkzKsf2RB2l8rpDpNVomUjZ3My6TueWfgLb0ru+hB7RZYGzcwLhB/wPaXI/59jWLluqMMvRnwWeReT1b9Lhe7Utd1vX1ksOYqHG9fPolfar/2y7jbaZdrvnW5z5qV/Wcdrsby4ybFKHfypDHPKT2zXgfAADA4FwrCYABKsJqE/87Y9+XS75f0ZO0qF5/ogflIJ7HXk/OpUvxWji9wb8f8+jcnJ/lWgeN1wknMj4X5ebKOqVY8XOu0qacXqG8pVbnLVMG4oTSVsJlen/JPNyTB/KARtvV/YG2pzBU6/S7qu+XqS/KHtyDGDcwbtBHpyf6szGvdvQHsqkzXFvT02SrRjuXYv93X343Upf1PZ2KkO4YlXE9+nzdnQ6bnaPckcy9vK+blr+r1Hfa7Xzatt3Qr/HVMpi/zo3xPgAAAAB6rwiewrRqeuSSPn04nzKDz7ruk9HKRM5jE0+MLMLqT88rel7n9KXcrFOPlhv8HMuk724GdV1OT6FfpWwHeTCoPLBDWzvlM8X07NsObfrB6V3ffdhdcxP1vR2RjRsYN8iz7inG7vs8YT2/tqBufbHbs+uhb+m5ibY5hzZ5U+WoXPF+dTez81znfHczuM6M663XFpWZlueh9uGrMlZmfE81tPvkJstDLtfNUNrtNsZP+naN9GEecojtm/E+AAAAAAahCP0fpF3WogHBHCc21l3sVCRwDmWi6b7qJE6R8DVQtlQflCH/YBHlZvVzaztPi5BHnbfOgorcy3gqbag8SCetc20nyw7fO5dymnKwU6nMZdWfTPX9U6vvy4BxA+MGbaR7V3VPmXm+9bmvWac+2O0oDXJvG8pEy3gR+jfG1UY5Kpa8hy0yv16WqbdTHUswrpd2PezeYLWy0/d0Mg+8fLnoWz73qd3eRPu727My0cd5yCHV28b7AAAAABiEIhgIm1QnLXJMt0WftesFNnWUIc/J/RwXiXWR1rthGIvt+lxuipBHMEXKn7Nc8Hl2Qx6L4nbXPI9U6z950G7/REDbau9dt47run3puh+dW7krQr8C2soErtO+6NtiK+MGxg1yv/ZTqXvKYNF21/mRyvUyhDxPqW7qa7vcdjnqatwmxZ202iw3KY+X5fg5u66HzfktH8i2O4A0SXlMNrWykfN1MpR2e1P3Bn3oz/V5HnIo7ZvxPgAAAAAGI5dF2W1ZZhC0CHlNeJQ1P2fKA9tlSGPgNsenDuaS1kXo71Mx+15udjPMuzLB/Nit8TkWpXWZcLru1kz7ItGyLA/a7XsJaFst3Zap47rs6wtoyy/NNnX/0fd7h02q03cuAsYNjBsMfXfIuvfZfaw3usiP1AI/h7Lgs245Lzt8/5yvra7KUdu7UqS8C/emr1fjev27foYc0LZM32doc6BDuE9uos7LvVwMpd3eZNnPNZhoCPPXQ2jf+n5vAQAAAABXsDtbvbSYNXlRhHwGFMvQ7KK71HYuamPyoE669GUgucu0TrX8KTez7WacZ0VCeVMscd2lGlBVLlEGUvz88qD9zy+grfl0W6WO7qL9EdCWX5pt8v6jj/cOKdRFntZs3MC4gYC2VfoFQ6onh3BfPLRx3y6CcobwwLjUA62KgZxnl+9tXC+/cjXUeb+67cDQAtmGdJ+87vXRh2tkKO12U+W+6EEfr2572If56yG0b2Uw3gcAAMChI5IAIBwfyHnOG3TeOzhOzPnZTo2/XWSWHvG8tg6/zhLPaUhPACtDvcmJEzXSjsXlb9F1VSg3SdWfi/JjZ049mkp9t0470ZRiQRpOlpl5Tof2J+/Kw/et25buLPj8XZAH3ecBzTtRo7zuhuEu5oK+KySBcQPjBqx47ynv6tcNi9Kqul5OSK7Wynid8r1u/7eskfcn5HsjeTqE/s65DuuwRelnXI9c1Om7aJOp47gk6E27Hd/r9ILPu7fiuRSJtC9lMH89RO7VAQAAAOiNOk9KKwecBnUHosuQ/hPPyhXzuAjpPLm77Ogz1Mnfvk2Klwnkd+510xDKTRn61YZ0Xdet8r6ptD3FiuU8tbIjD9LaJcsObc2W1dT6/nZoyy/N2rr/6FN/tsu631ObjRsYN7BDW1N1SJHxtbvJ/MhlR6Mhj/luqozX+bt9S9uuz7VOG5r7ebZ1jsu+Z9mTctplO2yHtnTyvwgM4T65qX5c2dProU/t9rp9tqKh+mU34Wu6j/PXQ2jfUhpjAQAAAICNK0K9AbG+PsFy0aTFMsqQ9sDivM9XNpBWbZSTsoP0LQd6fZRBQJtys34e7fas3G+y3K1TR3e9WKMImwmu2U0o/+VBd/VIrvVF2WG6NdX/Lzo8h7Ljspdju1tmdp2UCVynQ7mntXjTuIFxAwFt6/bHcq4zN5EfuQSy5dp/6Kqt3G3ob/V1DF1AW7f3eJt6f+N6/b5+BN26HxryffIiRej33LiAtsV5XDZcz5QJXs997ZsOpX0z3gcAAADAoJSh3oBY3wbGFp33ptIyxfMtl/g7ux2WkbLltC3CcIM9yyCgTblZv77Lsb2oU8e1Xd6buF66ulZzqGvkQbd5IKCtm/KaQnsloC2/NOvq/iPn/mwKZWMo9y/GDYwbpHLt51r39LXuaDI/cr3XF9BWP//m1U1FGPZiUgFtmz3PLvoGZTCu1/frx4J/i/2Hfp/cRD2YazkS0LaZNEhpzjLXexPtW7NlzngfAAAAAL1ShOUGxXIfGCzD5gbSU5w0XXTO5QbKy25m+ZZTXuZ+jTTx/imn/VDKzVAXPG6i7SsbSMci5BmIF0Ia/Qx5kO5T6HOtK7pMt020W0XL59DGtS+gLa/7jxz7syn2Qae1cUXAuIFxA3VPfwMbmsiPrsryUPsPKZT13SXr7CEsHk25797kZ+jiPOuUyS7S1Lhe/tfPEOr/IvR3DlNfNZ0ylGO5Gkq73fb5p1TnDHn+emh1vvE+AAAAAAZnlUGx3AbHyrD5BTopDiTPO+9yg+fZdJloM02HPBlahrR37Ml1sVhfyk3R8/Ns+9x2G6pD6+RLivVx1/WNPOg2DwS0pdEfqlN2d1tMwzbaEAFted5/5Na+pNhHs9jTuIFxA3XPkO5l18mPLvpH+g/t2a2Zv3b96b4clS3mQ5vn2WUdU+e9y56WVwFt/ar/69QPuE9uql+Q09z4UNrtZc+9iXY1lTZ0yOM7QzzvIhjvAwAAAGCAyrDewFiqg/iLzqvJz5va03vnnXu5xt8tQruT721NttW5BoZcB2xSzk8WHEq56ft5tnl+RcPvU7T02ZsKAKvzmcsN57c86DYPBLSl1R9qc9FuGQS0NfmZy8yukzKB6zSVY1Nt224Dn60Mw2TcwLhBrvfS7vOayY+2y2uX/YdUjq7am2KNz1yEYekq/4qWy08b71O33Knv+3N+qY639KH+dz8zrL5qKvVHDnPjQ2m3lznv3ZbPs+i4nA61X9r3+xvjfQAAAAN0RBIAA1YeHFuHx86Kf6MIVw6q7SZwTqfn/Dye516D73eiZvrkbq9GOSmCAVLq1Rl1JnpOSCp6Vu7ntUur1MmLfm/dtmfepPyJFdrSRa8/Lg96nwek48Rhv25R+bPICdK/R6uu51XahcrpMLzF+8YNjBsw7HuzReOXe2N1K/2pm/Y2/Dusft+7WyM/cmg3ylBvjqQqX1uyH6Cz+rpvc+NDabcXjVU22X/fC/XG/wuXFBu4fzHeBwAAMDAC2gAuKcP7A/jrDI4VobsB/PjeixallRt4360an2u3Z+VkXvmoBkgLlxVT6oY6k10WDdE3pxfUq6vWx4sWC6/a9jQdSDXeDs/7vPKg33lAeuos1B7SohzI2V54f7HLOovyqjaoz4tdjBsYN2C4dmteZ4Wy2UsnQr1FznVfx/rXY90HXqWaH2W4cpHw6Rr344Jl+6mUBJD9vUvOc+NDabcXpevWhsqHoDa6tBeM9wEAAAzCtZIA4Cp74cpB+yJcmpAtlvw78fX74f3Btk2K77XoyadRuaH33wnzJ62Lw/cue1JGTtRI892W8p50lWHxYo7JcrUn2ejhdTCv7Wjib59e0DaeWPJvFhu6RhfVCZtqJ+VB93lA2v3+rTB/8UXVp9dOk6Oh7nwxWZ8v2y8fv6frUz/duIFxA4btxFi5KwZU/20qUDfXvu+iulh/d3Nt8DLzC6m3DfuuP9T/0Mt+wt4abdf477U1Nz6UdntR/33T9d3egvePn8/Oq9q3NpTBeB8AAAAAjBThyqc41T12N/h59jM5yg3nTdnBe9cpC8WSf3Pe32pa13nWpXKNtC4njnWuiyLDtBtKuenzee62dG5t1GdlQ+fSRhuyG9qt4+VB+nmwn3A9UYZu68C206xOn3q3wTRsow3Jsdzl1u52ncdlpvmcev3Wp367cQPjBuqe/t/jrZofy9QLuxnna5/HtfQd0ihHRbhyjHCVeYM2r7Wmrpcig/rDuF7/xw6GUP/XuXdBW9fWPWVKc+NDabfX+XxtH9px7VsObWbfxvsAAAAAYGSZweSmB7eLkM9AdhsDrWVH71s0nPdtTgjUKb99VXZ4HewOoN7rgz5PmLVxbmWL18C6C3naaj/KlsuUPOg+D+pcb7m2k2WH9VTXbVyReN+06zTc1GcuM7tOygSuU5q/py4GcI7GDYwb9LXuKXt6ja+bH8vUEamOZVjwqe/Qxn3bJo8i4+ulCOn2oYzr9X/sYAj1fxGGHdShrUtXl3PjQ2m3cwpm28T1NeT5a3W+8T4AAIBBuVYSAKztxOHXIiwelK9ec6Kh9573fnsHx7mO0uR0jZ+VPSoDMa23DvOjmJP3cUB0J7Fz3wmLB2mbLLNDtXeY1ns9OZ+hlJudGvVZjnVZ2dBr1mkLmm6fTiyog+e1PcWcz9p0nV22XKbkQfd5QJ59+0X9+upnW5ILenMvFxa0Y5N93Jz69cYNjBswv7853u/cG2DaVGWzSqNiQTruH/6OcSJYXZ/q+Trt23h/pM1+lHE9+nKN7S24vk6PvQ7a0uXc+BDa7XLBdb/TUVocX/C59kNz46Xmr2mijxpCf8f7AAAAAGCmtp7ylPITk4vQzVMjy9D9E8uKBspA20+bK8Mwn/JZhuZ3ESjDcJ7iNpRy08fd9rrenW0/oXMrOsjbRWlTtPQ+8qC9p3Haoa35dGtLnScB7ybcN7VDW7fXSZnAdcpm+rg59f+MGxg3UPfUT+++1lub6gOl9CR7OxjoO7Rx37bMsRveHyccWn97N7G6w7hev8cOhlT/97kvo60bThktWn6/XNvtMqTd/25z57Q6YzTlwK4n9zebK0u7kgkAAACAvijC5gdXc5i4qpMORcPvWYZ0BiHLsPrAaBd5u+6C7RyVwcSmctPMtVxmdD5t5dduSDMIZrLt6arctlGe5EH3eZBTv22V+q/LclS0nBarLsopg4C2lK/NTV8nZQLXKZvr4/ah32fcwLjBEOqeuoEVxjbWS7+uF9Za8KnvoByld551AwhSaGvLnuRfV+OwXY4dDKn+L0I+gebaumGqU0ZL13/SdWqT9wm7Lb5XH+ev3d90Nz4AAAAAAL2xyUH7nAbaytDuBFuZYNqsMsnY1Tmk9gTdrssnyk1XdVmX9VETigSurTr51eVn3HQ+yIO0+lOL6pAy0zqjy/fvIs3qtAW7S/xO2XEa5thWpXitdJ3H+rPdXe+59/uMGxg36HvdU4R0gin6kB9107OrNLXgU99BOUrzPFOpi9vua3TZX0jxcxWuW/0bbZ22NAhoa6Lslpnld9tBbX2av3Z/012fEAAAgA4ckQQAndhb8fcWDaRtJXae5cGxs+A1cRC66HFeb9VMgxQGSU8cHqHm5y1cygyk3JQ16u3dkPZEUp06pqk2pNhA+7dKuVyUX122pTs1ypw8yDsPlknz04nWeyGBcpRammzVuPYsLAD386n3+4wbGDfos6otrrN4su69LJfqva2a6bVMHgDqjjbqjTIY19tku5t73znHa2qv42sK+nov3fV98bwx4p0E26k646RN1UPmr1FHAQAAAMASyrCZpzstevpYkXmaFC28T9fqPEFuN5FzqPu0u5wnBlIvLznqe7kpQ35PwC1D+09wTuXpkcUS5bGL636Tn0UedJ8HbfUPu8q3rvOnzCCNFvXryo7TMFV2aNOfTb0cph60atzAuMEQd2grlrwX7dvi7i7yY9l+/qbrHjsY6DsoR3mcZ926erej8m9cL79+85Dr/2Xa4qEFtmnr0q2vXP+rXc+pX8Nt10FDmL92f9PPfgsAAAAAtKLOIOom/m6RQdqUYfOTGWVIf6KqCMsv7u8qr1f5rGVG12sO5SVHfS83dc9vd6CfM7XrapnyWCRWBxXyINs8WKefWGRQd7T1GXNoN5ZZQNFFOyGgrdt6pEygHqP5OjDlfqtxA+MGbeV1Cg/iKUOabe8QxzZSWFBqUaK+g3KU13l2GdhWBON6bX2+XddtkuMSfd/5WFuXbjl0/a9Wn+ZyD9P2WMoq98w5lQvtW/vlRboCAAAAkL26k0ab+NtFz9JpHWXIZ6Jq1QXQpc/bmJzKS9/rxhwnDrp+qvQsReh2MWGK+VqGNIOIig2VHXnQfR6sW3fsJlyvtZlPubQTy9S7bfc1BLR1W7+VHb+//mzz13HKfVTjBsYNUtkNZX9D1+g6QeRFz+uwVMr0bodl1MJEfQflKM/z7HJszbjeZtvk0nWbzdhEHwPctHXp1eOu/9Wu292e1UFlx+Uwp3KifWu3bZSmAAAAAGSpDMsNkK466LzoPcoM026Ti9PKkNdEVRHyG2Bf5TNPO4cUyu5+MLGp3LR7XmUin6PYYNuY6kLSYqwMTR5Fj+oheZBHW1CEdNr9up9lN7G8SbEPvMriiU3fr+R4H5HbZ+66P5nb/U9Kfbgy9CcgxriBcYPcA9rKFcbZhh7ElnKZbmO8NPf+g/KSX7qUzjOJdm63w/cewrjevHKzm+jnU/83Nz4xea2VGfentHXp1Ae7HeVxDtd/nbo/x7GWLu9VV7l3znH+2v3N/DJQBmMHAAAA2dmSBECPlQfH6bH/31nid4+HZgaw9g6OEyv+7qInI+6EfAct6zz1cZU2an8DfzOV9Egx34vDa6zY4Hvs1LjG9lb827mWl9zlXm6auI7HP8e5Ja/pYiwNl3ViA+ftmmq2r7JunS8Pus+DTdcbO2Ofe5X6d5X6Y9N1R2r5sm4bt8xinS1pmP1n7rrezWWB06p5tz+l31TX6YY+exd1oHED4wapjxukWPfkXNb7eh+2qF2fvDfeWbG+XeZ9uralvLgvdJ6N3EvthdXnXJq8P6/6p+WS57nKffkm+qXF2Dk3UY+23W9W/6eRTnXu09quV4be1k3meW5z40Not+u0ebmW0zrn1kb+VG1tscH32NQ85BDaN+N9AAAAAAxGGZp7svOyTy/c9Gcve5A/m9i1Iuen2RUhjx3aFp1D29ddscEyiHKzyWs5pzZJu9VteygP8smDvtQbXe3I1qfyXPdp1dIw/8/cdf2xn8lRZnZ+RciDcQPjBqnu0NZGnVIEcinTdcvtqnlahnzaQ+VFm+o8u68zjOs126YXCZdn9f/sdNsN/R5fGnpbV4b+jyXm3m73vYzWKYNt51ER8pmHHEL7ZrwPAAAAgEHJeSFN/JvTJpZ2e54/xQbzOwez8rzIOJ+LsLkB+DDw8tJnqZabJurxVBeNN113uZ6aSbtSHmSTB03VG7kFnGxCGfJfUFp0/NlzTMMcP7OAts3WL2VoZ9FdDnWKcQPjBimNG7R1XZaBPpXpYkN1VRtthYC2/uvD/UffzjOF/s0QxvVy7jer/5tPz93Qj7EmbV3/HzLRh3a7DP0OuCkzGacoQnrzkENo34z3AQAAcIUtSQD0XDn2/fGw3EDw3sFxbuL/9zo+l3gOJ3qWR3FAcafjtE1NMcD0KKZcn3WuWX0Z10pu5aZcoT2aZyeB9olmynEpKeRBS/WGukO/DnLt651eoa6bNT7QV8YNtC+QQ9k93cN6ChhGH6Dp+/Ou783LsT72zsD6zaxWXiadrlHGladu8yr3ufEh9Y/7ds9b9qRNKYL5602nqfE+AAAAAAAAAAAAAAAAAAAAAAAAAAAAAAAAAAAAAAAAAAAAAAAAAAAAAAAAAAAAAAAAAAAAAAAAAAAAAAAAAAAAAAAAAAAAAAAAAAAAAAAAAAAAAAAAAAAAAAAAAAAAAAAAAAAAAAAAAAAAAAAAAAAAgAW2JAEAAAAAAAAAwOAVhwebcVoSXGHv4DjX4N8rJSkAAABAPgS0AQBdKcL6k6LrTPzthSsnyfYODwAAAIBx5eHXNhYg74XZi3r3grELABiaIrQXYCbYCqb3wQvJsNBOx3nkPqnbNud4w9fJvPviVe7lAQAASJSANgBgnnLs+6YHolO3MyctKsWKaXI643Tos6qMnwgmvgAAgG5V95t77k82lr67G/i7Ma/OdZRvVZmZ5fQa57Ps76RQZssF/89my9sqBFGkb2fJ6w5tKgDAOvfWXd0/NvHaTa2tqNKm7GH/e9PrUayTBQCABOmoA8CwlWF4gWowz6xAxuprm4ur9kI3CweLwyOXuqGvQZelyxFgcIoV2t5l2uudDfUdck7XIZx/36+BeQRG9PM+bdp1W7fsKBMA5Nr+dUXbCQBAX1gnCwAAOurQilISZKetCbG9cCkwQPBO3nZauNaLJcrI6RbOddlyvregjjQJDQDQzL3Fun2zlO+Rm7pviud/YoOfWd92vXuLMsGy2fU9e3V9T16/RRjeWILrC4CU+9u5jvPvaHMBAABaZ50sAExX1nhN3fHLvXD1uO7xw6/nJl63J+kBHXX62HAKVAIAAAAAAFjOXpgdRFZKnisU4eq5KPNTkIadTOqsYsk6Q+ArANBGP2pZqfa79qf8m3WyAOnf+/bRXugucCu208YT0iwT5xrOm+pvLvs7IQgsJAE66uRmXxIAa0pxZ4Jlb+4sjgAAAFa9/1nl3sd4DACk27bvBZPO8xRh+liqxRzQH7EOPNHTcyun1FddrPGYVZeOM3cF9eusc/oloC4I8xcdlxn0UTZhnfpwvI8koA3YFPNlQJ/k8mAoek5HHR1CgBWdOnVq9PXMmTO1f2d7e3t0jHv88VOtfN4nnzyz9OcFAADaMe1e4dixq/+tSydPPhDOnz8vswBgCdUYYqrteypiH+PChav7GcYygUUuXny7N+cS53EW1XuxDTl79rnetQHxfhPa6IuNa2uOton+Ufy+GpOZNoY0j/4UrK7L9R3Uc/ToTXEhdgyEE9AGtMH6ZdZ23V1/eHD8QXjvlb89OH4697U3PvRguPbw9fPEv/Xbsb/1zjPPSugBieVk3BL5L6CNJOioo0MIZGfRIH0Ti0ImF1CMTxK0bdZEi8kHWK+umKUPkxAWAABAN32NIS1QF9wG0P59bArtTFxo3+U4Wdd5MvRgtFlBZ0MqE0CaYoCXYOE0VQ9b1F5QhwcBQP/uFRZpe81DdY/XZP0y3tatk359aSPbvo8+evSmuP41ricU0Aa0wfrlnrpuLGisTgDZPDG47Nf/5ksSNYO8nueGiSCxtry7QjDi+GddsvwJaCMJOuroEAIbkfJij6EtvGnKvCcYSs9hX9+zeDqd+g4AZvUju2if2ghAG1+8sOxijJhOOS3U2mQAfUyLRX1JC+qbuyab6rcfPXpTb9LEA2Touj1J9f4y12tjMs/6PF4xayGl9nH963wWC+2v7p9pR+n6+o31vOty8+2Ma52m7/MB1m2fxu975q1tqNOHbyJIbZFV29JVH+ra1/sZAW1Ay66qX+LOSE0GvkzutDXPoveNfysGx7xX8+9VrlszoKurQKCuTQYirRsYt6h8LJvOy5StZdTdDezGGp+3y7JTpc+087mugbxssjzUycs6OwAGAW0kQked7DuE827eTdKSinmDZZVUB4pWGaibdu3VGVTb1ETGtAU31edZ5j0n/04TT82uJvnVVyzTvuVWj3RZH80yxMn22BZ1ed512sJV9XUifFqZr5OHs+oKi+zWt+gJo9pzuqgDc6gTVw2wTiVgYPza76It3cRTg1dpi7rsR3SZBsv2RbtuC7paJNh0oMu8e5+2yoH79X62u/rEebeNOQemCTRr/pq2KL67cqzckmM9os5YTd2duafV1U30u9reGbzN8Rv9VYA87t3iPe94+6BPsdl75HnjEPGYtiuvgDagZRsPaANowi8/9qk6LxPQRhJ01Mm+QzjNxYtvS6k1Bw1SmZBc98lCBpOYNL7gJpdJocnF811/7kWL+VeVeoDRoolMk4zTy0nT7UkTT5zLNa/qDuxv+lpaJSC4r2ndFPUH0Oc6NOU6btX73xQWuE22+10Hrqc6djCkMYF592lNX4fT3mvI4y+T6WGniuWv37gYyT3F9LK16v30phaV69sE1/oaZTHltqLra3ZTab5Kuk/bhXfV8bg28rzuWHXb1+wy9wx97Ecte011Vaem8OAM/R59FACgXn+jCi6c7D8fBrRNEtAGbMpV9cut33paqgBJirsGLthBT0AbSdBRJ/sO4TQC2gAAAAAA2IQYQFHtQNq1TQQMpfZwJZYzLbDAjlqrX1d1uEYg3fa67sP5qnoy591AAQD6fJ8roA1IhIA2IBs1Atr0j0iCgkj2HcJpBLQBAAAAAABDsEzQRs7q7OIUd30UXAYAANAvR4/eNPo6uSZwiYA2O5AATRDQBmRDQBu5uFYSAAAAAAAAQJ4mdxTqKzslAQAADNeyu2kDAADpOyIJcPMKAAAAAAAAAAAAAAAAtEFAGwAAAAAAAAAAAAAAAACtENAGAAAAAAAAAAAAQHJOnTolEYAkvfvMsxIBANYgoA0AAAAAAAAAAAAAAAAyd8NDD0oEsiCgDQAAAAAAAAAAAAAAAIBWXCsJAAAAAAAAAAAAAEjN44+fkggAANBDdmgDAAAAAAAAAAAAAICrlZIAAJonoI2cFJIAAAAAAAAAAAAAAOjSe6/8rUQA1E+whmslARkpJAEAAAAAAAAAAAAwZvfgOCcZgDa998pPJQKQpN+qn8iEHdoAAAAAAAAAAAAAyFVxcJyWDEDb3n3mWYkAJMXubOREQBsAAAAAAAAAAAAAACzhHQFtQGLszkZOBLQBAAAAAAAAAAAAAAAA0AoBbfTOmTNnJAIAAAAAAAAAAAAAAAAkSEAbAAAAAAAAAAAAAAAs4caHHpQIALAiAW0AAAAAAAAAAAAAAAAAtEJAGwAAAAAAAAAAAAAALOGdZ56VCACwIgFtAAAAAAAAAAAAAAAAkLEbHnpQIpANAW300pNPnpEIAAAAAAAAAAAAAADAYLz3yt9KBLIgoA0AAAAAAAAAAAAAAAAy994rP5UIZEFAGwAAAAAAAAAAAAAALOndZ56VCACwAgFt5OS4JAAAAAAAAAAAAABqKiUBADAkNz70oEQgCwLayEkhCQAAAAAAAAAAAACArl131x9KBABYkYA2eunMmTMSAQAAAAAAAAAAAADYiOvu+oNwg52QAGAlAtoAAAAAAAAAAAAAAAAgcwJtyYWANnrr/PnzEgEAAAAAAAAAAAAAAAASIqCN3rpwQUAbAAAAAAAAAAAAAADAgR1JQCoEtNFbZ86csUsbAAAAAAAAAAAAAAAwGNfd9YcSgeQJaKPX7NIGAAAAAAAAAAAAAAAMxXV3/YFEIHnXSgL6LO7S9vjjpyQEAEl78slLu4pO21l0e3t7dExz7NjsnzXl5MkHrvhcp05dale1rwAAAAAAwFCsOpez6fmU+Hmqz1YxlwMAVykPDwAAICFbkoCM7K/ySxcvvi3lABiJE3qVecFgcdJvfJfPWROUbbY98f1jcFmd9x4/z1U+/zKqSdo2gusAAAAAAIB+qzuXMzkXEh92W1cM+NpEsFeduZzqvdf5/MuqAtzM5QDQN0eP3jS+/rU8OE7PeOlOENAGrGdeHRNu/dbTUghIzi8/9qmgb0Tq7NAGACSpCsCaNrFWTfJNm9yrXr+pAK5ZVnna5WTgXBOTlUeP3rTW5zeZCQAAAAAA1DFrLqea/5i3o9n477clzoUsOw8yHnjWxAME41zQqvNBdl4DAAAAoE/s0EYuyjDn6QbzbOrpagA0ZzJALdbdk5N5k5N08Xc2+bTKVcQJ0LNnn6v9+v1fvxL233o53HzXv1r7fetMvnq6JwAAAAAAsKxpAWpxLmAyuGt8Lqf6ndTmcpZdP3DhzSOjrw/cduNa71tnLqeJgLk6728uB4C+sEMb0KJ5dYwd2oAk2aGNHAhooxedwXkEtAF0a9UJy3n19+TOZk1N8D32yTsvf3/snlvDffd8sHf58f0X3wgXXvxl/df/v8u9fpFFE6YxH0+efGCjAXJxF7tVnsIKAAAAAAB9tOpcTnzI36xx9vGdzaKmAtu2H33i8vd3/MPtcPu99/cuP1770Qvh5z8+v9zrD46mjM/lTJuri/M4scxscse4+B7xM5jLAWAeAW1Ai3YPjmLWDwW0ASkS0EYOBLSRi3k3nDNZrA7Qnhgk1IRpk5/VTmaV373+7at+70vfePXS17969VIw2h9dCkbra2BaNp3Nm+8ORz5w1+X/f/LLz4YjN7///108mXXeE2IFwgMAAAAA0EfVA+XWFedw4lzOpGons8vv9+bVy1HOf/ULl75+5fPhjnvvvxyM1tfAtFzcfv1+uOP698tJ+Mm5K8rNpnaNm2dyLicGSFafw1wOABUBbUCL9uf9UEAbkCIBbeRAQBu5mHfDOZOBTIDpJnc4q2wquKh6kmOsk2Nw2p9+7C8uTzrFXdEee/hOmcIVrrnto5fL6g9+/qGNlM9Z/YRqYjSKPxcYDwAAAABA27qcyxkPfqsCz7Yf+axM4coyc8v+5bIag+A2Efx28eLbU/+9CnCryiwAwySgDWiRgDYgOwLayIGANnIx74ZzJgFtwBBVgThd7HwVxQA1u6LRlu+/+Ea48OIvR9/H3flWMdlfGF8kMDn5qm8BAAAAAMC6up7L2X70Cbui0ZrXfvRC+PmPz1/6enAsXV7Hgi0rs+Zyqtd5WCHAMAhoA1okoA3IjoA2ciCgjVzMu+GcyaJzoM+qJw9OPulwfKImvmZTk6EC18hFE0Fvs5gYBQAAAABgmirgZto8zfjYctwJreldraJqZzWBa+Rg3aC3eawbAegvAW1Ai2JA297BUUz7oYA2IEUC2siBgDZyMe+Gc6Y4AXD27HNSD+iFOKEZzQtgG39tE5OfMWht9PXhO2UAvVcFvm194O7wxS9/Z+W/Y2IUAAAAAGB4qgcRRovmcuLPq3mfddltjSE5/9UvXPrmpXMrz4VO2/ENgDwJaANaNrOeEdAGpEhAGzkQ0Eb2HcFFLl58W+oBWat2WasmV44d275iwjM+3TNadSc2QWtQzzW3fXT09UvfeHWpa84ubgAAAAAA/VY9aHDeXE78unIAjqA1qHet3LJ/6br76udHX+vO5XhYIUCeBLQBLZtZzwhoA1IkoI0cCGgj+47gIgLagJRVk5vzxIC2aNWAtUjQGmy4U33z3eHIB+4KR2776MJrVoAbAAAAAEA+Fs3lNBGwFglag82qgt2O3fL7yzsqzrpmzeUA5OHo0ZtOHHzZG/un/RkvtWgbaEKsR6auY77xoQfDDQcHQEoEtJGDayUBAGxeNZm5TlDaIoLWoDv7b70cfheP178dPn380r99+vjJ0ddqZ7fv/+xDl+uB8+cfuPy7JkUBAAAAALoX53KqIJdNEbQGHV7jb24dfr0mhI9/Lmx//OCarK7NW/bD7dfvh2/+5RcuB7qNz+XYwQ0gWUW4MqANAADIiIA2ei9OOhhYBLqoexYFr8WJj2UD3I7dc2u4748+KGgNMhKD3KIPX3NwHH8/0K3a1a0KdDt58tLE6LwAtziBWr0u1iHHjm0LhAMAAAAAWEGduZw4/rpsgNsd994/CljbfuSzEhkycSnYbeuqQLcY5HbH9SHsv3RuND9T1QfzAtwm53KsVwEAAACYTkAbADRg0aTntMmKaiJjGoFr0H/Vrm7TA91+sfBpwJN1jklRAAAAAIDp6uy+Nm2M9ejRm2a+3m5r0H+v/Wbr4Dj45rYibH+luCLQ7cKbB3XLVz9/eUe3aeJczvh8ztmzz3lQIQAAAMAhAW0AsKQ6k55RnIyIkxLR71//dvjtyzujAJboS9949eD3XxW4BlxlPNDt2SeOHvzL+4Fu19z20fDFL39nagDt+KSo4DYAAAAAYMjqzuWMB5dcePNIePJnW5d/9s1PfWT09Y7D3dYErgGVy4FuEzu6bd+yH37+oxfCaz9+YepczvgDTwW3AbTq9MFRSgYAYCjefeZZiUAWtiQBmSgPbyyXNh5QArCsONF54cL5ubuvzfLG8yclILBxMcjtUpDs7CeAVgFuVZ127Ni2SVIAAAAAoBfqBq9NioFqn3j6eQkIbFTcze2O6+fv5hbnbOIR53JifRZ5cCHAYkeP3rQTrgxU25/zcmtlgXXF+mbqOuYbH3ow3HBwAKQiBrS9MzuobbIPBZ3RSSf7jmAdFy++LQWBheLkwfhT8Vb1vac+HO6754MSFOhMDHK78OIbo93c6uwmGSdFBbgBAAAAAKmLgR6rPIRwnB3XgBTE3dzmBbld8VpzOQCz+oWTi7Hj97PWGForC6xrZh0joA1IjYA2cnGtJABgqNbZfW3cY5+8Mzz28J0SFEjG717/dvjHfyeEZ584evB/l3aLnBXkdmmi9P1g3mo3t2mOHr2p1usAAAAAAJpQ7by27O5rk7YffWIUxAaQivNvboXw8c+F7Y8f1FFVXTUjyK3uXM7kA1zN5QB9Eueq1WsAANAvnjpBLsqwwg5t8SY2BqrYoQ1o4omdFQFsQF/EILcvfePVpRaExKd/Vk8CBQAAAABoQlMPIYziDmy3H+7CBpCz26/fD3dcH0ZBbsvUj3Z0A/po/OGrcS2gHdqADsysY+zQBqTGDm3kwg5tDEK8gbXoGoZ33Tcx6Sl4DeizuJPbp4+Hg+PSTm5bN989CnKLu7jNqkOr4Lfxn5sYBQAAAACWFXcRWnfnNcFrQJ+99putgyOMdnI7dXBEMcgtvPRCeO3HLyyYy3ngin+LD4Q+dmzbXA6QvVifAXTktCQAgGYdkQQA9EUMYotPZKqeyrTsINaxe24N33vqw+GN509ePgSzAUOy/9bL4bc/KcOnj//N5XrwrVe+Hs6efW7uBGecGI2LT6o6uImFKAAAAABA/4yPI8Yxx2XncrYffSI8/PTz4dRL746OTxx8L5gNGJJRkNudxy8FuR3Whc+9/s6oPp03lxOD38zlAANQSgIAAMiHbZTJ6WZz6acbjE+A2KENhmGZndnsvgawwg1EjV3cJtnBDQAAAACoLBNEEQPYBKwBLGf7lv2w/9K50dx57frWXA6QuGo90MWLb4///064Oohtf8afsFYWWNes+iXc+NCD4YaDAyAV7z7zbHjn4JhhWh8KOnGtJKDPBLFB/1W7sS0Sd1+7748+KIANYE2jXdwOjk8fDwfHyVoBbnGy9Pz5B674tzghGnd+AwAAAAD6K44NxgC2KI4JzgusuOPe+0fBa7cffAVgjbr3za0QbivC9lcOjoP/v/36/VGQ2zf/8gtLzeXEeRwBbkAmymBRNgAAZOeIJCATe5IAqMTB9BjIFidA33rl66NgtUlx97XvPfXh8MbzJ0fHd5/6Y8FsABswCnD7SRk+ffxvRvXtr374mfDr//pfrtgpd15dHo+6TwcFAAAAAPIQd8yIY38XLpwPz73+zihYbXIcMO6+duqldy8fn3j6ecFsABvw2m+2wjd/cSSEj39uVN9+7dV3wsv/7b8vnMuJ8/HmcoCUCLIFAIB+sUMbudiTBDBs1RM8Y/DaKDjtk3eGL/3V+XDzXedH38d/A6B7q+zgVj2hOfK0TwAAAADIUwxii2OAMVBt+5HPhe03jxz8/+fDHf/3hVGgWgxYA6B7lwLcti4FuB0cdXZwG99t8/HHT5nLATpRs+7ZOzgKqQUAAOmzQxsAyaqe3vnAfXeED1/z7y/vtBbF3daq3dfsvAaQrmV3cKue9hm/etonAAAAAKStmss5+dgXL+/8s/3IZ0c/i1+rndeqfwMgPbN2cJsWOFI9iLaaywFoy7FjtQNpz0ktYAMKSQAAzRPQRq/FCRSgfeOD2PFYJiChmvj8/KP/4HLwg93XAPpjVoDb5KTo5ISo4DYAAAAAaE6cj1l1Lqf6vUe+/f2rgtgAyF8V4Lb9lf80quOfe/2dcPbsc1Pncqp2RHAbsGlzdmcrpQ7QgkISAEDzBLQBsLbJALZqsDoOal+8+Pb7T+ecMYj925d3RgFse1/7Z5cDHOy6BjAMVYDbs08cHdX/b73y9asmRdcJlAYAAAAArh5jO3Pm0oNB4zxOHI+rfjbtgaFVYEPchS0GsVUBDrffe7+EBRhCG/LmVrhwW3G5/o+7t506deqqdmZ8vYC5HGATHn/8lEQAAIAeuVYSALCKOAAdJzXHB6Jj8EEcPKqCEOJA9ZNPXhpQOnv2/cCE37/+7fC7g2OcADYAotg+fPiaMApw27r5M+Ga2z4avvjl71xeYFO1L5U4YWriAgAAAACuVgWxjYtzODGArVL9PAa2jbvw5pFRAMMVv2sXNgAOxCDn0Q6dB8ft1++H7Vv2w5//2Z9cXjsQv54//8Dldmd8DQFAC8qD47RkAACA9AloA2ApMYhtPKhgcuJzXPXv+79+ZbQLW9yFBwDqGu3ednB8+ng4OE6Ogtu+/7MPXRFQHdukql0S3AYAAAAA4aqdceaNm1VzOXEXthjAFr8CQF2XdvHcGu3eFkPWYnDb/kvnLgdMjwe3Ve2O4DagI8XBsScZAAAgHUckAQB1xAHno0dvGgUNxInP+KTOeMwKZotBbO/94F+Ezz/6D8Jvf1IKZgNgbZd2b/v3o93bfvXDz4Rf/9f/csWkZ2yjYlsVjxj0BgAAAABDEQMGqrGx+H2cv6nmcmYFs8Vd2J782TXh5GNfHO22I5gNgLXboze3woXbinDqpXfD115956oAtmrdgbkcoAOFJAAAgLQIaANgpjiAPD75ucjvX/922PvaPwsP3HdH+MD//I/CBz9yNhy751YJCUDjRru3/aQcBbe98fzJUXBbDLiujAe3VU8BBQAAAIC+qQID6oyBXdpF50h45NvfH/3OA7fdGM78/RvC9iOflZAANC62OzG4Le7eFoPbXv5v/33mXI7gNmBFxyUBkIpf/5t/KxEAYEkC2gC4wngQWxxAnhSfnlY9yTPuwvbbl3dGO7HF44W//g/hwou/DPf90QdHwQXxuO+eD0pUADYuBrd9+vjfjNqet175+hU7iI4/nTou7KkTpA0AAAAAqRrf3WbaWFcMFqh2w6mC2OJObPHrN//yTPj5j8+Hh59+frR7TjwAYNOq9ih8/HOjtue519/xoEKgCcXh13Li33ckDdC29175qUQAgCVdKwnIRCkJYDPiRGcMYpu1uD9OeI4HBVRBbHFnnEkxeE0AGwBd+93r3w4fviaMgtu2br47/Oc3/unltu7S8f5EaJwsrQK1AQAAACBFi+ZyJse4YtDAkz+b/mxbu7EBkETb9ubWpeC2g2P7lv2w/9K5y4Fs1YMKR+3W4QN3q0BtAAAAoD+2JAGZKA+O08v+0mQgDnBJnPSctvvaIo998s7w2MN3SkAA8rz5ufnu8IOffSh88cvfmfnkasFtAAAAAKRg1bmcuPPa7ffeLwEByNLt1++H2189N3OXtrgGSHAbEFWBrwf2Do4TEz8uw9VrDXeCh+oDq5tWr1zl1m89LaWAJLz7zLPhnYNjBv0iknFEEtBns55SCEMWB3SWmQA9ds+tox1uvvfUh8OX/urV8P0X35CIAGQp7i76j//O/xOefeJo+NUPPxP++lv/7opJz9g+xnYyHrMmSgEAAABgk6pdaZaZy7nj3vvDqZfeDduPPhHOf/UL4bUfvSAhAchS3GX0wm3FqF372qvvXPUQ6zh/U83lxOBvgAOFJAAAgDwJaAMYkGUW58cAtrgj24UXfzkKYrvvng+OAtviVwDI3aLgtmrhUBXc5kEJAAAAALRhmbmcuBvbHYe7scUgtu1HPhs+YYc2AHpiUXCbBxUCAABA3gS0AQxEfDpZncX4cUe2ymMP3ymIDYDemxbcNi62n+NP/BTcBgAAAMAm1NlpJgawVUcUA9gEsQHQd5PBbadOnbri5x5UCEwoJQHQthsfelAiAMCSrpUEAP0SB2bHg9cuXny79oBt3JVN8BoAQ3YpuO3lUUD31s13h6e+e93oCZ8AAAAA0JTxuZy4IP/Yse1aDyaMQWxxFzbBawAMWQxuCx//XDh1cNx+/X745qc+IoANqON0EOgGbNANAtoAYGlbkoBMlIc3lUuLwTwwFPFpY+Oqp5LFwdtZA7iPffLO0U5sAMCcG6eb7w7//DM/vKo9PXv2ubC9vS2BAAAAAFgoji3FhxBW4rhSNbY076FKD9uBDQAWe+mFcP6rn79iLie2s48/fspcDvTQxBqpaetg96f8m/WywDr25/3w1m89LYWAZLz7zLPhnYNjhp0g0J9E6KCTi1hpCmiDJcWneU6bAD12z63hu0/9sQQCgBX84GcfCv/r/3b1QKTgNgAAAACWMb5T26TtR58Y7cYGACzv9lfPhT//sz+5sm0V3Aa9MhbQtndwnJjyEgFtQNNmBrRdd9cfhg/87/9aCgHJENBGLq6VBAD9Ep/sOW3iMwaxxd3Y7rvngxIJANbwT/7uL8Ibz58cff9vv/s/hC9++TuX2+CK4DYAAAAAZpk1l3PHvfeHTzz9vAQCgDW9dufxcOqld8Pt1++HJ//ln4Sf/+iFUdt7/vyluRzBbdAr5yQB0LXr7voDiQAAKxDQBtATsyY/v/fUhwWxAcCG/Ot//v8dHCfD9198I3zpr14NF1785eV2uSK4DQAAAIA4hzM+ZjTu4aefD7ffe79EAoCGvfabrcvB4q/96IXwjU995HK7LLgNAFhCKQkAoHkC2gAyNy2QLe7G9t2n/ljiAEBLYvB41fZu3Xx3uPbu06P2+cKF8+HJJ88ctNfnTYgCAAAADNCsQLbtR58I2498VgIBQEti8HjctS36xId+P9q9bdpcTnxQIQAAALB5W5KATOyv+ounTp0aLRyGHM2a5Hzrla+HP/3Ypy/vAlOxGxsApOXav1eGrQ/cdfn/q0B0wW0AAAAA/TBtLieO+Ww/8kQ48y8/csW/33Hv/aMgNruxAUAaYlDb9i37o6+V8bkcwW2QrqNHb6q+3QnTd06att7QellgVbGeOT3rhzc+9GC44eAASMW7zzwb3jk4ZtAnIhl2aANI0LRd18bdfNe/uvy93dgAIF2//Ul5aRTgcNe2qApmqxY6mRAFAAAAyEucw4k7ucyay4n/fv78+8FsDz/9vCA2AEjQa7/ZCt/8xaW1nDGw7dgtv7/0/eEDCauAGXM5ADB4p+f9UDAbAKxGQBtAIhYFsU2yGxsA5GP/rZfDez/4F+HZJ46Odm3704/9xejf4wRobP9NiAIAAACkbVEQ26S4G9snnn5ewgFALm39m1sHxzWX2u+XXgh//md/Mvr3U6dOhTNnzlyey4nzOFXAGwAAALC6I5IAoDtx4jMOesajzgRo3I3tjedPjg7BbACQp7hrWwxs+9UPP3PVz6rgtrp9AwAAAAA2Kz6QMI7V1H0wYdyN7dRL7wpmA4BMxV3bXrvz+Kg9P/Ufnx8Fs0VVENuyfQOgMzuSAAAA0iagDaBl1UL1GMxWDXwuEndji0Fs333qjyUgAPRE3LUtBrbFNj4GrU8yIQoAAADQjTgWE8dk6u7IFndjqwLZbj/4HgDoib9//6h9/9qr78zsL1RzOQBAb5WSAAA2Q0AbQEcWBbPZjQ0AhiMGrcc2/7FP3nnVz0yIAgAAALQvjsksmsuJgWzVbmwC2QCgv+Kubdtf+U+jdv+OKW1+9WDj6uHGQKtKSQB07b1X/lYiAMAKBLSRk73DA7J24cL5cPHi2zN/bjc2ABiuxx6+c9QPiP2BacYnRO3aBgAAANC8aszl7NnnZr6m2o0tBrIBAMPyicN+wMMz+gExIL56SKG5HAAYht++8lOJAORiRxKQEgFt5OTEwXFOMpC7aiH6pCqQzW5sAEDsD1Q7tcZdW6exaxsAAABA87a3t0c7q0yOuVS7scXDbmwAwO2HfYOvvfrOzF3bzOUAQC+clgQAsBkC2sjF1uHXUlKQizg4GSc8K9VA5fgTuOIC9WqxukA2AGCauGtr7Cv8n//hUzP7HHZtAwAAAFheHEupxlNe+83W1Lmc7UefsBsbADBT7ENUu7Z97f/4v2b2OczlAEB/vfPMsxIBAFYgoA2gQZNP2LrvnlvDA/fdcdWgZLUbW1ygDgBQxz/5u78Y9R9+9cPPjJ4UPo0nfQIAAADMN76gPI6hxEXof++fngx3/0//4xVzOQ8fLkzffuSzEg0AqOW1O49f3rVt0VzO+AOSgY2woxLQhEISAMDmbEkCMrS/zIvjANHZs89JNTYqDjiOT3L+9bf+XXjyzJlw4cVfXvG6GMhmJzYAoJGbuZvvDj/42YfCn37sL+a+LvaFZ02aAgAAAAzF5FzOqf/4fPjmX34h/PxHL1z+tzvuvd9ObABAY26/fj9881Mfmbsrm3VNsJoYGHpo1hrYaWsMrZcFllWGmgGyt37raakFJOPdZ56dtXvkzmHdBknQQSdH+8v+wsWLb0s1GlXtxDYpDjTuv/XKFYFsx+651U5sAMBG/edf/S8LA9tOnfr/2bvfGLnKe0/wx/9W2BucDN6VIo2w88YxMmDyIl6Yi9vxzb5gMAOsZkjEYCO0vNgNrHalm1ww3XhwG0Ebx5rkxWjI3De+YoIjdEGrwZ6Y9ax0A3STmzuZFwGDheFNMLra7F3BgMlidvynt3+nfZrqcv05VV1/zqnz+UjHXV2urj9PnTr1VD3P9/lNJOPjExoLAAAAqISoejI1dWXlk7GH9ybTzz616DxBNgCgnyLYtv791xrOM6llkULIT6ANGJDJJGegbc09dyer5zaAIhBooyx00CkjgTaGqn4Fz2YE2QCAQVt5w2QabLPSJwAAAFBlNZNbW9p9+ESyfut2DQYADEwE237wT/9xy8sYy4GO+vwCbUC/TF7+KdAGlM75U6eTs08ebPRfAm0UynJNAJBPTAyPL0Pahdn23L8x+fjETmE2AGDgLrw9mby89+rk7N/9xytW8IzfY8v6NHn6NQAAAABlEosS5gmzRZBt4uQ5YTYAYODObPxO2g955//5f68Yy5mYmEh/ZmM5eRdcBgD6Zp8mAMpo1eZNzf7rO1qHIrHiBGWkQhsDl2fw89ihW5Jbt1yjsQCA4nzg++r1yV2P/CYd7Mz6xI36NbHKZ/2gKQAAAEBZxHcfMeG7HRXZAICi2fX1S2nFthinGR+faNqvMZYDi6nQBgzAZNJBoE2FNqBoPrr3wWb/pU9EYdgZKSOBNvouvhyMLwoPHJhqu9qVIBsAUPgPfl+9Pll5/b5FfZ1GfRyDoQAAAEBZxATWGANsV7lkw9btya7DJzQYAFBoEWxbf9Xsor5OI8Zy4IrXiEAb0C8dzVUWaAOKRqCNMrAzMvKdxCDQRl7ZoGd8AdhqJc9tW9Yle+7fKMgGAJTrA2BNsK3VyuUxEBr9IQAAAICiyb7PiO8vpqamml5OkA0AKKPaYFursRzBNqpOoA0YgI7nKq974bBWAwpDoI0ysDNSiU6iQBvtZF8CZl/2NVvJM4JsRw/drMEAgHJ/EBRsAwAAAEomW5RwYmJCkA0AGHmCbdCaQBswALnnKqvOBhSRQBtlsFwTAFUWX/plX3DEAGj8HlsE12LLxOmPT+wUZgMARsLsp+8k53/9/eTCO/vTQc5YAKJRcC3rK7WqXAsAAADQT9n3E+PjE4uqskVwrVb8PnHynDAbADASjvxheXLg9yuSM18sWxjLaRRcizGc6CsdODCl0QAAACgV6UrKSIU2eqp2JausAts1tx1f9DsAwEh/MKyp2Jatdt6Iim0AAADAMNSO5URwbeyhx5PnH7wt/X3s4b3p7wAAo6y2YlursZxYzDkWAoBRp0IbMAAqtAGlpkIbZWBnZKQ7iRmBNpqp/ZLv2KFb0p93PvIbQTYAoJJW3jCZLFu7edEksUy26mf8n2AbAAAAMCjZRNUIskX1temfPZ1MP/tUsnvu9Pq6Km0AAKMuC7Y1GsupFeM4jSq6wah9TkgE2oD+EWgDSu3cSy8nn89t+kQU2XJNAFRRfLEXX2zEzwiyfXxiZ3Lw5++nW5wWZgMAqujC25PJ+V9/P9l207orAmvRb4otOz/rSwEAAAD0Q0zQju8fIsg2cfJcGmY78uBtyYZvj6W/C7MBAFV05A/LkwO/XzHfR5poXIktxnKyvpSxHADo2p9qAqCMzjUOsUEhSVdSRiq0sSTxhV1UYNtz/8bk1i3XaBAAgCZ+fPS/Sp751//uivNjRc/x8YmFlT+t8gkAAAD0SlZtJKvIBgBAY1GpLQL/jUJrtWM5cbp+IUMouzYV2ibntn0NzjdfFuhUs+PJImtqqrOp1AYUwdknf5ys2rxJhTYKT4U2oDIOHJhaCLNFBTZhNgCA1h6967+k1Wuj/1Qrm1gWg5+x+meczsJtAAAAAN3KvmMQZgMAaO/MF8uSsWf/Q7K7Qb+pdiwnxHyZmDcDAHRkUhMAZXT+1LvNwmz7tQ5FslIToHNIFWSr8mRhtjfe+jg5+PP309MAALQWfaZlX70+OXR0VbJt23wlthj0zEJsKiIDAAAAS5FNuA5jD+9Nxh56PJn+2dPJmd++LtgGANDG+q3bk4mT59KKbWf+8qmFsZxssYCo0GYsBwAAgKJRoQ0YaTEAWlNiPnXNbceTmbc+EmYDAOjA7KfvJH/+nd8l/+iav04HPmNFzxj8jNPR34p+FwAAAECnahfNiTBbhNimblydbPj2mDAbAEAHomJb8s//RVrtNguxxXhONnfGWA4AAFTDmnvubvZf+7QORaJCGzCyYvCz/su4CLJ9fGKnxgEA6FIE287/+vvJyhsmk2VrNy8MhM7MTKeDowAAAAB51Y/lTD/7VDoBOyqMAADQnSN/mF/jftfXLy0E24TZqBgTtYGhWN08QAIANCDQBoyc2bOnkp23356G12pt27JOVTYAgB658Pbk/IfKGybTwVBhNgAAACCvmGT9g41rrjh/9+ETyfqt2zUQAECP+lzrr5pdCLbBiJqd2/50bntVUwAAzFu5+bq5f1/WEBR/X9UEwKiIIFtMrD74/PuLwmyCbAAA/RP9r2VfvT5ZeX3jhQ6zFT8NlAIAQO+cPv1e8t57p9PT3/zmpmTTpm9qFKAUznyxLJ1YPXXj6kXnC7IBAPSv/3Xg9ysWgm2NGMthBPxqblt2+fQOzQH0yGTSQcXH+fAIQDGs2rxJI1AKAm1AacUXajMz08n4+ETy2i/+t2R6Zv4Ltgiw7TmxUQMBAAzI7KfvJOd//f1kxbXfS5bPbQcOTKV9tePHX0kHP+P01Vd/ZeF3gKqoDRscPXos2bRpU/Lnf/4jDQPAkkWArTbElr3nxPvNlZf9MvAm/AYM2s6dt6ffB4SHXnwj+eA/zY/lCLABAAxWFmyLUFuE26KfFmrHcmr7blBCk5e3HZoCGLTV99ytEQCgC8s0ASUz280fffbZH7XciIkJ0c3suX9jsme3QBsAwLCsvGEyuePeHy2E2mIRgm3bxtKf2XkAZVUfUmskCw7ceeedGgyAoTp27Fj63nX69Oncf3PXXfPvX8JvwFJkE6KbGXt4bzL20OMaCgBgSMa/cXFh7k2M22Rhtli0MDsPiqzJ3LGYD9tsfuH+ZD7wBpBXHDNyVWhb98JhrQUUzrmXXk4+n9ua9JmgEOyMlI1AGy3DbFGd7eihmzUSAMCwP2x+9frkbz7+bjoAmlVli8ls2Sqf8dNgKFAUMdk/0yyk1kxM+jfhH4AyaVXNrVPCb0Aj7cJsqrMBABRDVGo785dPJVNTUwvjN7WM5VBkreaPNSHQBnQq93xlgTagSCLIFpUjWwTa9IsoDIE2RraDWEugbXTEAGj9F2hBkA0AoJhWXPu95I3ff73lRLYYDM1CbwC9spSQWiOqrgFQhffOTqu5dSILvwXvpzDamk0sFWQDACimXV+/lHzw29ebjuUItlGmzx0tmLgNdKrjQNv5U6eTVZs3aTlgqD6698H0uBTHpLNPHtQvotBWagKgLCLIVh9mE2QDACi2ix++mNyyIknO/t1/TJat3dxwgYJsgFSwDWin1yG1ZlRdA6CKImRWnzPrZTW32utod33Cb1BeP9h34IrzNmzdnuw6fELjAAAU1JE/LE/Wb/zOwoLh9UGhGNeJ8wTbAKC1C6feFWgDhm7V5usWqrRB0anQRtmo0FbVjv47+5M7/6fDycxbHy2c9/GJnRoGAKBMH0C/en2y8vp9TavuBoOhUD1ZSK2fFWGaiaprMUlecA0AOhPv2/MV3U4P/b5kVVSD8BsMz5kvlqUToaduXL1wniAbAED5RLW29VfNGsuh8FRoAwag4wptAiRAEcSxKMTxKKq16RdRZAJtjGwHsZZAW3ld+vDFtKrHXY/87UKY7dihW5Jbt1yjcQAASmrlDZPJzJsfLVRma8RgKJTbMENqjWQT3U1yB4D+9wGK8v7fqk8Q9AugdyLIFoG22jDb7sMnkvVbt2scAICSGv/GxeTAgalkamqq6WUmJiaS8fEJjcVQCLQBAyDQBpRSHIs+n9vi2JSd1i+iqATaKJMdc9uvuvlDgbZyOv/r76c/szDbti3rkqOHbtYwAACj8GH0crW2doNNEWqLcBswXDEx/b33Ti+cLuok9fQz5F13Jt/85iZV1wCgYP2Io0ePlep+14bf9C2gsawq25nfvp48/+Bt6XmCbAAAo2Psa7PJ7MnXWi5QGIzlMAwCbcAAdBxoi0pI2WmAYclCbGsuB2wF2iiylZqAEtmhCaohqrK9/su/SO585DcL56nKBgAwWmY/fSddwODs3/3H5I57f5RMT083vFwMkqrWBv1RppBaI6quAUBZ3rO/2fA9u+jV3OJ+fXnfjuXqlwThN6oigmxHfjqVTD/7VPr7hq3bk12HT2gYAIARMv3JsiS5dke6kHir8JCxHAAAKJ7zp05frhr5ssagsATagGK9ef76+wsV2YKqbAAAo+3C25Nz/b1bkr/5eGLRCp8x8JmF3OJnDJRa4RPaqw2pla0KSiuqrgHA6ImAW30uvazV3ITfqJKsKtvUjau//Az/8N5k7KHHNQ4AwIg68PsVySsffp5M3XfbogUKjeUAAEBxnT/1brJ286MagkJbpgkokcm5bV83fxgrBVEsBw5MJePjEwu/R1W2i3PbNbcdXzhPVTYAgGpZecNksvYf/ncLv09MTCzqM2aBNyt8UjWjGlJrRNU1AKBZf2i+otvpyj32CPYH4TeGISYl105GjiDbzNx5zz9428J5uw+fSNZv3a6xAAAqYtuHry5aoLA+wBahtvrxHeiHVlUDmzBXFujUr+a2HXkuuO6Fw2klpLNPHkxPAwxTdjwKa+65O/n8pSsqtO1P5nMZMHQ66ZRJHDgF2kouBj/ji63a5ySqsr3x1sfJnY/8ZuG8j0/s1FgAAFX8kPrV65O75vqF2YqeMQhaG2CLvmT8nz4+ZRcTsjOjHlJrJiZnC64BAEvtU0XYrYpBt2b9qyD8xlLFooRTU1MLn72zqmzTP3s6mX72qfS8DVu3J7sOn9BYAAAVNPa12UXV2uoDbBE0qh/fgV4TaAMGYDLJOWc5QmznLgdGVt9zt5YDhiqOR1mIbc3lY1JdqE2gjcLQSWckO4f1THYthmzycbY6U1aV7eDz7ycHf/5+epltW9YlRw/drLEAACrub/7zf5/cce+PGvbp6yfWQVEIqTUWE6tNqgYABiWrbqs/1r6PlrHIALWySaHZZ+4IsqWBtgdvSz747evpeWMP703GHnpcYwEAVFxttbZGCxQGoTb6/dmlA+bKAp2aTATagBKqDbRlx6cGVdr0jSgEOyIj2TmsZ6JrsUSo7fVf/kXy6F3/Jbnrkb9NZt76KD1/z/0bkz27N2ogAADmP7DWVWurXeGzUeVf6Achtfw2bZoPrZkQDQAUtV+nmlt3hN+qKT53H/j3b6TBtakbVy+cv/vwiWT91u0aCACA1K6vX0p+8E//8cJYTrbIdRBqo58E2oABmEwE2oASygJsUZ0tjknnT51Ozj55UN+IQrIjUiaz3f6hSa7FkFVoa+TYoVuSW7dco5EAALjCby7+rwuDniEbDI2+5czM9ELIDfLKQmomNHdP1TUAYBSo5tZ72SIHQfitnGrHcjZs3b5QlS1MnDyngQAAuML6q2aT9e+/ZiyHgRJoAwZgMukg0PbRvQ8uhEcAhikCbRFiW/vEowvnxTFK34gisiNSJgJtJdUqyLZty7rk6KGbNRIAAC2tvGEyuePeHy3qV9au8glCav2h6hoAUNW+pX7l4PqaQX9z+FqN5USwbdfhExoJAICW6qu1BWM59ItAGzAAk4lAG1BCEWhbufm6ZNXmTQvnCbRRVHZEykSgrWTiC6ra1Zdqw2sHn38//bln90YNBQBAvg+wX70+WXn9vism2RkMHU1ZtYzstMnE/RdV10wkBgBoLoJuqrkNR234TaXg3qr/jF0bXpu6cXWye+70+rnzAAAgj7GvzSazJxdXawvGcug1gTZgACaTnIG2CLJ9/tLLAm1AIUSgrf5Y9NG9D+6vO6bpG1EIdkTKRKCtJFoF2QAAYKmiWtvMmx8ZDC0hIbViiMnAEVwzCRgAoHd9XEG3YvV3hd/aaxVkAwCApVh/1Wxara1+/lCM4cRYDvSCQBswAJNJzkBbRqANKIIcgbZX57Y/1VIUgU46ZSLQVnD1X0SFY4duSW7dco3GAQCgp1Zc+71k+dxmMHT4akNqJvEWSzaRV9U1AIDBi2puFnEoT585VCX8JsgGAMCgRKgtwm31fVBjOfSCQBswIG3nLWfV2bLTAm3AsEWgbeXm65JVmzctnFcXaNt/+eek1mLYdNIZqY5hMwJt/dUoyBZV2fbcvzG585HfCLUBANCfD7RfvT5Zef38dy31g6GqtS2NkFr53HXXnapPAACUpJ+tj13ufncoY9/7wIGpZGpqatF5Yw/vTTZ8eyx5/sHbkomT5zzBAAD03NjXZpNtX7uUnq4fyzGfi6UQaAMGRKANKJ1zl49Jtcejj+59cFnNMS2qs+1IBNooAJ10Rqpj2IwvQPqnUZgtgmxvvPlxMvPWR8nHJ3ZqJAAA+mrVn/zVwunawauJiYlkfHxCA10WFSIyJtCWl6prAACj2VdXzW30FCn81ijMtvvwiWT6Z0+np1VoAwCgn6JKW1Rry9SO5VigkG4JtAEDItAGlE6bQFtUZ5us2WCodNIZqY5hMwJtg/tyICqzRZAtfh49dLMGAgBgIFbeMJksW7v5ikl6oz4QKqQ22lRdAwAoXr97kPTxq9X3z/R68YpGCxNmokLb2EOPewIAABiI8W9cTH/Wj+WY10U3BNqAAeko0Lb2iT3Jqs2btBowVBFoO3/q9Nwx6dGF8y4H2iYv/zqplSiKlZoA6EazAdAIsx07dEty65ZrNBIAAANz4e3JZMW130tPR2W2bdvG0gHRmZnp0gXahNRY/PxfuQ/UTnYtCsE7AIokKl29997pwt0n1beA1n3/fJ8DOwm/tQqzRYW29Vu3a3wAAAbmwO9XLFRqiwUJ0/MOTKXb+PiEBgKg9ITZgKI4f+rd+rOygO5+rUORWHWCMlGhrSBaDYAKswEAMNQPuV+9Prnrkd+kIbYiDX5mITUTmYEiKmJIsteVSSg24SMA6I+///u/n9v+7/T022+fTH9u2Lo92XX4hMYBAGBoxr42m9x+7Zo01Fa2RQkpDhXagAHpaN7yuhcOazFg6KJCW1SOXLX5uvT3unBbBNomtRJFoZNOWcSBc1+3f5wF2mJFn2BVn+5lYbb4QunWLeuS2bPvJAd//n76fx+f2KmBAAAohLuf+iz9ma3w2Q9CagAAAIyK1Rs2JVdtmJ/g8A/G7tIgAAD01fqrZpMjD96WzuESaqMbAm3AgAi0AaWTBdqaEGijUFZqAqokwli+BOleBNmiDcO//4sHk4sfvjh3amPyxpsfJ0cP3ayBAAAojJf3Xp2svGGy4WeA6Nc2GiCtrQ4jpAYAAECVnPvgdLqF//z6yy0vWxt+W70+Tm/SgAAAdOTMF8uSsWf/Q5J8+GrDsZwIK2ULmMMSxaTtfZoBAACKR6CNShFo677dYtJvZs/9Gy+H2ZLk4PPvp78DAEDRXHh7Mvlv/r+bkmPHPkl/z0Jq//AfXpv823/783QDAAAAOrMo/NbmssJvAAC0MnPtjmTX1y8l9QVwhNnooclEoA0YgDX33K0RAKBDAm1URlZZjM7arDbIFmHAo4duSWY/fWfhvD27hdkAABi89/+wMnlvbnv//5r/2dwHlzcAAACg3/7B9vnJW8JrAADkdeQPy9NQ2/qrZtN5SsePv6JRACgKVR6BURPHtEnNQFEItFEZMzMCbXnVB9lCfFl0y4p/tSjMBgAAw7Lx6xfSLfnW4vOzoFt6um3YDQAAAGhHSA0AgH6LUNvY12bT+UnZnCXBNgAAgNFmZh+woFGQLaqy/fKFf5lceHtSAwEAUHgLQbfwrSv/f9Wf/FX6M/q90f+94YYb09//2T+7Jzl9+rQGBAAAYOSt3hDBtOvmTwupAQBQENOfLEs++GL5QpDt6qu/kv6MuUvj4xPpT+jQfk0ADMKae+5OVt9zt4YACmXV5uuS86fe1RAUmkAblXDgwFQyNTWlIVrIJvTWii+Itt20TpgNAICRcf7X309DbdHXrV3Q4e23T6Y/Ww2KHjt2LP15+vR7wm8AUBF33XVn5R6zvg5AOQmpAQAwCs58sSyt1rbr65eSzz7748Kcr+npLxfojjEc1dvo0KuaAAComrVPPJp8dO+Djf5rh/4RRSHQRiXUB7VY3DaNqrLFFz+XPnwxufD2v9JIAACMlAi1rbxhMu33xmBo7eIO8TMbFI0+cW2w7c4777z8s/1tZOG3cPToMY0OMCCbNm2a275ZqPv0zW8W7z5BK3feqQ3KrLYfWhRCkrD0vk18Vv3Zz55d9H/ZWE5M9o1JvwAAMCqif3vg9yuS8W9cTBch3LZtbNHcpugfZ9XbYpwHcnhNEwAAVbKmddXIHYlAGwUh0EYlCLQ11qhyXW2Y7eLcBgAAoyiqEEeobdnazWn/t1HfOAZHu13l886ameB3tpkVLvxGlQkfAUBv3VnARKKQZGciAPjee6d9NqhIHzjPa7Z2EZbMxMREOrFXmA0AgFGWhdoaLVCYiWCbim20MKkJAICqOvfSyxqBwhNog4oSZgMAoOpqQ22NVvgM2Sqf9dXaeqmT8Fs2uTWY4Dq67rrrTqEqAIAKiMUt9OtHQ6chtbyE2QAAqLoIte36+qVk/VWz6VhN9I+bjeWo1gYAAPNW33O3QBulINAGFdQqzHbhnf3J7KfvaCQAACohQm0rrv1esnxua7XCZ5zXz1BbXjFBMu8kSeG38pp/vo7VPffzE2TvVOIEAKB0IrgW/fPTp09rjBKJhSYyw+iHtwqzxaReAACoiljMIQu1ZWM5EWCr1+8FCgEAoAwizNbGvkQlWwrCsn2UxeTlg+eSVX01nkZhtqxdhNkAAKiqLNQWYtJgTBCsX+EzZJMHR01t+M1E23JRzQ0AoHj9agtKFLv/nCnyYhGNwmzZwoTCbAAAVFUWaou5TyH6zPX95iDUVg2NQo119icmagNLF8eRtnOX19xzd54ACcBAfXTvg63+W46IQlChjUqJyadVFl/iCLMBAMCVLn74YvozQm1ZmC0GPOtDbVl/etRCbYsrv7W+rPBbsajmBgAwHKquFUcWUhuVhR5icm6zSbnCbAAAVFlWqS3GaLIwW6OxnGyMR6gNgH5btfm65PypdzUEUDb7NQFFIVlJmUwmS6zSVvXqbNnKNPGFTTYYGl/g/KNr/lqYDQAAksWV2lqt7Diqldp6TfitWCLoFiE31dwAADrv06q6NlijFlLLK8Zussm48bkzW1QlxreE2QAAYF5Wqa22/9yIUNvoioVAGi3qXsfcWKAXJpMW85ajMtvnL72cnl73wmGtBRRKiwpt+kkUhgptUKEP8vElTXxZk03MjcFQYTYAAPhSbaW2mDDYLNQWg2Tbto0ZCG2jk8pvIapcBOG3/og2bdSuMVm4ahOFAQCa9Uf1Rfv12eDL/qa+Z3MzM9NXjOWozAYAAItlldqyvnOzUFucX/XFzwEAAIpMupIy2TG3/arbP1ZBYV58WRMrFMWXOkcP3SLMBgAADdRWasv60I0YCB0e4bf+yiYc35kniQgAUDLRh5wPr+lH9qLPGITUeqt2YcLkn/8LDQIAAA1kldpq+9CNGMsZPSq0AQM0mbSo0LZq83XJ+VPvpqdVaAOK5NxLLy9UkNRPoshUaKNMXl3KH0f1BB/mpxYm4gqzAQBAc1mltoPPv7+wIESjUFsMkBoIHY4saNVJ5bf0s9DRYxovh6yaW317qeYGAJSrT/Ne8t57p/UBOyCkNnwxlhPSiuDCbAAA0FRWqe36//a/XuhDNxrLiT62RdAB6IcszAYAdEe6krKZ7fYPqzrJNKsmcfz4K+npcOzQLcmtW66xNwEAQBtRqe2f/M+H0z51rIzfaLVH1aBHi/Bb51RzAwCK0o9Tvbd1fy3osxVTLJYSk29jyz53Tpw8p2EAACCH2lCbsZxqUKENGKCYs7w/aVGlbc09d6dVkFRoA4pEhTbKws5ImUy26hS2U8VAWxZmi8ceg6Fhz/0bkz27N9qbAAAgp9pQW+1CEbXi/HT1fColq/gRhN+uFBOnY8K0qh4AQD/6YFXvfwmpjY4szBaTa7PPm2MP703GHnpc4wAAQE61obZmYzlVXQx9FOUMtEUAZXJu23H591e1HNCFX81tryUCbUDJCLRRFis1AVUQq+xU8YN7/YTbbVvWCbMBAECHLn74YvLLF/5lcse9P0r71o0GQuN3A6HVExOI804irmL4LaqjNKqQctdddybf/OYmQTcAoK2qVV2LflJGSK0ass+W8TkzW5hQmA0AADp35A/LFxb8bjWWE+dTOTsu/3xVUwBd+NNkPhwLAPSBQBuMoAiyZavQZMG2cPTQzRoHAAC6cOHtybahtuh7x4r60Ei34bdRnMA9H+g7Vtc+8wE3E7cBoJpGueqakBrNZOM3UZ0tC7Nt2LpdmA0AALrtY/9+RctQW/S/jeVUVlRWmtQMAEBVnD91WiNQCsoFUiaTSYuyva1EhbaqfBkRX77UT6wNxw7dkty65Rp7EQAALMHKGybTUFu2aES9GByNyYgwKKMeflPNDQBGT1RdK3twLQup6afQrZhEmy1MWGvi5DmNAwAASzT+jYsLi0Y0EqE3RvMzVZ39yfx8w9hizqG5skC3suNIQ2vuuTv9ufryT4Ai+OjeB1v9t34RhaFCG2Wyr9s/3LatGhNKhdkAAKC/olJbhNaaDZRFf9xAKIO0uPJb68uWMfymmhsAlFcE18oUuBdSY1CE2QAAoL+O/GF5OlYTYzaNFihUpQ0AAKAYBNqohCpUSIgvYGZmrvwSJsJs4Y23PhZqAwCAHjj/6+8n4+N/lS6c0WhBCQOhFFUn4bf08+Sx+SBZ0Saix32Jrb6yi2puADCs9+b50HzRqq5lIfigj0BRNKv2HWG26Z89nYw99LhGAgCAJTrzxbI01NZsgcL4PcZ4qjCfrOJi8fzJmt93zG2vahag186fOq06GwB0SblAymS22z+sSoWEq6/+SsPz99y/Mdmze6M9CAAAevVh+qvXJyuv37eoHz4xMZEG2eL3GCQ1EEqVFDX8FiLoppobAPTuPX+Y7/dCapRdBNoaLYwSdh8+kazful0jAQBAj4x9bTbZ9rVLi/rhMX4T4veqzCcbRc0qXzcQ82Mnk/lw2/5kccANIK/sONLQmnvuFmgDCuejex9s10eCQlChjTJ1CGlBmA0AAAZn9tN3kgvv7E9DbTHgmQ2Gxoqe8XucHht7RUNRGVlgrJPKb2EQlVziNupvJ5sML+gGAI0NsuqakBpVIcwGAAAD7oN/EvN0l6cLEGZjN1mQLfs9C7gBQLeE2YCiOffSy8mqzdcl50+9qzEoPIE2GAHNBkC3bVknzAYAAH0SobZLH76YLL/2ewuDobHQRJyOAVADodBYbYisXaCsX+G3qCoTW/11RjU3E+kBqJp4v+11cK02pCZADvOajeWMPbxXmA0AAPokQm3rr4ptNh2ziYUmYiwnThvLAQBgVK194tHk7JM/Fmqj8ATaoOSihHp82VIvwmxHD92sgQAAoI8ufvhisuyr1yfL1m5Of5+YmEimpqbSwdAIuEV/fXx8QkNBlzoJv2WVZEK3k/Ln/041NwBGUwTX4v0yQt3dEFKD7sVnw0YizDb20OMaCAAA+ujIH5Yn49+4ON8HHxtLf0aQLVug0FgOAACjJKscuWrzJoE2Cm+ZJqAkZpfyxzGRdFTFRNl6wmwAADBYK2+YTENtsdhEtup+NhAKFE8vwm+quQFQ9Pe5PO9x8X6WEVKD/qj9nFhLmA0AAAYrC7VFgC0WJwyxUKEwW/nUPodN7J/b9iXz82MnL59OEvNlge7UHkeusOaeuxfCIwBFcv7U6eTskwcb/Zc+EYWhQhsjL754GOUP540IswEAwGBdeHsyWfUnf7WwsmdoVEkZKIYIoeWtMFMbfqutatOomluIYIBAAACD0qjqWhZS854ExdBoLGfD1u3CbAAAMGBRqW3X1y+lAbY2YShGw35NAABUWVRog6ITaIMSa/TlyrFDt2gYAAAYggvv7E9WXr8vXVQj+uqjXCkaqmRx+K31ZbPwW324YNOm+UpuQgUA9Fq8t3h7geKKhU4aLXay6/AJjQMAAAN25otlycwny5NtX7u0MJajOttIm9QEQI98RxMAQH8ItOHDZUk1WtEzwmy3brlG4wAAwBDMfvpOcunDF9PBz23bxjQIVFAn4TcAAEbfzp23X3HexMlzGgYAAIZk+pNlyfqrlqXjOMePv6JBAMhjhyYAyuT8qdPtqrNNJvIZFMRyTQDlE2G2+upse+7fKMwGAABDdvHDF5PZs6eSsTGBNgAAgCprtDDhbpXZAABg6I78YXk6jmMspzImNQHQT5+/9LJGAArnnGMTJSHQBiVUH2bbtmVdsmf3Rg0DAAAFcOHtSY0AAABQYdPT01eM5Yw9vDdZv3W7xgEAgAKIUBuVsl8TAABVEdXZImz70b0PagwKzyczymCfJvjSzp23X3He0UM3axgAACiQC+98OS4WExljZf74CQAAwOirH8vZsHV7MvbQ4xoGAAAK4swXy5KZT76cOhnjOI2qLFNM9QuINFA/33BSqwH9pBISAHRnpSaA8mg0CfbYoVs0DAAAFMzsp+8klz58MVl+7fcWTWQ8fvyVZGxsTAMBAACMqEYLE+46fELDAABAwUx/sixZf9Wy5MhPn14ISMXPzz77o8YBoCMrN1+nEQCgCyq0QUlEkK1+dZk9929Mbt1yjcYBAIACuvjhi8nTj+1edF5MbFSpDQAAYDQ1WphwtzAbAAAU1pE/XDl98uqrv6JhRtOfagKgX1Zt3qQRgEJZc8/drf77O1qIohBoo+gml3oFOUqMl0L9ip7btqxL9uzeaA8BAIACmz37Ttu+PQAAAOXXaGHCsYf3Juu3btc4AABQ5L78J0JtFfGqJgAASO3QBBSFQBuUQKMvSY4eulnDAADACPXxAQAAKKcIs9UvXrJh6/Zk7KHHNQ4AAJSUBQoBAAD6S6CNoqt8ScsDB66sMLfnfpXZAACgDKKq8rFDtzT8P6E2AACA0TAzM33FebsOn9AwAABQArEQxe4G/fdGC1cAAEAZrNx8nUagFATaKLodvbiSRqGwstq2ZV06KRYAACiHW7dck3x8YucV53/22R81Dg1d+sVzyezJNzUEAACUxNTU4nGosYf3ahQAACiR9Vu3J//m/c+vOP/48Vc0TvHt1wRAH01qAqCMVm3epBEoBYE2KLj6QdCjh27WKAAAUEKfnvpLjUAuy+97IJk9+bvk4mM/1BgAAFAyG7ZuTys8AAAA5XLmi2XJxC++rNQ2MTGhUYpPmA0AAEpspSagwCZ7dUURChsfL+eXDPHlSBZq23O/ymwAAFBWFz98MXnsf/kfkmf+9b/TGLQVobZLyXPJhTu+myzf9UD6O9BfUR1xGGbfejMNsUKtZTd+K1m25abh3v6NN3kiAHIaGxtLpqen508LswEAQHnduH2hfx/b+LgmAQAA6BeBNiiwAwemFsJs27asS/bsFmgDAIAye/Su/5I886+1A/lkIbZLR55LtxXP/FS4gCvMnlx6GEqgCor42v7dkF+Xz3kSkt4EC4UDYfTFWM5CmO3hvcn6rds1CgAAlFhUabv92jUL/XwK+BzVLBCfzC+avy/Hn+2Y217VegBAVay55+7k85de1hAUmkAblREDimWq0lYbZguqswEAwGiIvv3Bn79fus8oDEeE2mIi/MXH/izd4vSKZ36iYXqgk2pcAl8A1dSbYGFxw4GdBvaE8+BKO3fevmiSq+psAABQftOfLEt2/fDx5MhPnk77+1GxjZGwIxFoAwCAQhFoo8j2VfWBNwqz3brlGnsEAACMgKi8HIG26PMLtJFHTByP6mwRaItJ9Rfu+G5pqrXlCY1F9TkAYPA6D+wN5z07T/BO2I5huCLM9vBejQIAACMiFquIQNvMjEAbAABAvwi0QcHUD4CGmPAKAACMjqxKm5U9yas21BY6qdbWKlQmTAYAFF2+4F1/+zTtQnVRVZdqufrqryz6fcPW7aqzAQDACDnzxbJ00YqpqacsTlhek5c3AErs/KnTyarNmzQEdPHa+fyllzUEhSfQRmWUofpBwzDb/cJsAAAwamLRimVrr08/A3z22R81CItEAC1P0Cyr1gYAQH+1C9X1cpGA5bseEJAruPowWxBmAwCA0ZP280++lhw4MCXUVlz7EqE1gL6LYMy5l15O1j7x6EBv8+yTBxd+X7X5umT1PXcLt0FO59qH2Sb1oygCgTaKqnIHyEZhtqA6GwAAjKZYvGL7Ha9oCK4QE5jbTWKuD7I1q9bWqjrb7Ftv5qh2AgBA1t9qVqUt/b8bb9JIFdAwzPbw3mT91u0aBwAARtDEL04ksydf0xAFs23bWP1Z+5P5cBsAPRahmKzK00f3Ppj+jHBZP8NtZ5/8cXL+1LuLzovfzz85f96ae+5Ow21Ac/WvISgqgTaKZrKKDzpW8mkYZlOdDQAARtbsp+8kt35js4agKyt/+deLQm1ZtbYVz/x00WTqlsG4+/q8j59sH5jrZTUTAGB0tQqT5er3lMTFx36YPk4V2oopFiZsRHU2AAAYXdOfLEvGx8Y0RMGMeU4ABqJRsCzEeVm4rdfhsux6m1n3wmFPDLSRozobFIZAG5USobGifaCNMNvU1NTC7xMTE8nFD19MDv78fdXZAABgxEXff/m139MQdCVCbTHpuTY0dvGxP2tarW3QIljXrlLJsCZrt6pcV08lOwBGWZ6g2BWXV4ms958LLvfpon9HMUWYrXZhwqjScOSnT6vMBgAAFTDzyfJk29cuaQiAappMKlwBMg2qvdS60tPnNRXc1j6xJ1m1eVNXt1VbCa4RVdkARpNAG0X1nX5c6cxMsQJtMfgZYba4T8ePv5Ke9/ov/yK5Y+p91dkAAKACDj7/frLitalkfHxCY9CVCK7Vh9qaVWvjSx0F6e4r7uPoJJjX9DpUyQNo/76xa+kBbBW3qBfVbON9OPpusY8VYUECGouFCbMFE7OxnJ17nkk++O3rya7DJzQQAACMuNuvXZN+FlAVDICqiXDaqiceXfi9WcW2L///4MLpTsJtqrIBVJdAG0W1owoPMr7o+OyzPy78Pnv2VHLHvT9KT6vOBgAA1RCLXMTkyGxiJHSqUagtRLW2oNLH6OpFOKLqAYsIEwyyAp+Kfyz5Nbtr8K9ZQSzo/XtP1k/TVyuHWICkdhGSI//nTDL97FPJ2MN7NQ4AAFTAhq3b06rNExMTFigEqJ5JTfCltTXhtnYV1bJw26rN1y36u1rnT51eFIKrpyobwOgTaIMCWQizqc4GAACVEAtZHPz5+2mgLQZDhdroVoTaolpXo2pbUa0tAhACCXClqGI40EqG92lzgKqqD7Lpn5XXD/7pP05/jj30uMYAAIAKWL91e1qh2QKFxRIBw3hOLpuc216d236lZQAGY3VN2KxVuC0qumUV2GoDau2qvanKBlANyzUBFMOBA/NfegTV2QAAoDqyBS3i88DVV39Fg9C1mBDdrHJPBN0i2BYTqQEAGJzof0U/rL4qmzBbOcVYTogKDQAAQDXEYhbZZ4BsgUIK6VVNADAcEVKLAFpsa1pUVIvQW4TbYmsWZltz+bqAvtunCSgCgTYoiGzFGNXZAACgWmJBi21b1qWnx8bGhNpYkpgYveKZnzb9/5hIffGxH2ooAIA+iz5XfZAtFh+IMBvlFBNXs7Ec1dkAAKBadh0+seizgVDb8G3bNhY/9ue8+KQWAxiM2nDbqs3XdfS38TerWwTigJ7arwkoAoE2iqhyid9sRc+gOhsAAFTP0UM3p4tbHD/+SjIxMSHUxpIsu/GmlqG22ZO/U60NAKBPsiBb9Lm+7J99S1W2EVA7YXW9Cm0AAFA5uw+fSMdwPvvsj1d8RmDwYpHIRFAN6L+ROs6ce+nlhlu/rH3i0bZV22qdP3XaHgdQMSs1AQXT1zBbrJw5Pj5RuAetOhsAAPDGmx8nr//yLxY+s0SoLRsUhU5FqC0mTcdk6maiWkhMrl7xzE80GADAEkWQrTbElomFBqJvRrnVLkw49vBeDQIAABUUC1tMPXhbOo4TCxTGOE6E2uI0ABRNBNU+zxlWq79cVFaLSmmrNm9a8v04++SPk/On3s152YPpz7VP7OnJbQNQfCq0wZDVDoJu27JOgwAAQEVFlbYDlxe7yEJttZ8XoBsRaovQWjOqtQEALE2jimwhq8omzDYapqenF06PPfS4BgEAgIqaOHluoTJbVGuLzwrGckpjUhMAoy4qnH1074Pp9vkSKq9FAC3CZXE9EUhbyn1pFmaL0FxsjWS3rWIb6Bsx+pZpAgpmth9XmlU1iC8QilahLVbryXx8Yqc9AAAAKuyNtz5O/uY/fzf93BIDojEQGit7jo2NaRyWpFnFkHox6RoAgNZiMYCodtuMqmyjJT6XZRNWozqbQBsAAFT8M8LPnk7GvnYpHcvJ5n1lc9MYrLn2r5//+qu5bUfN79n/TyYmbQPdazuved0Lh4d+JzuphNatvJXT2t2X+utpdfkIva194lF7IXQgZ4VGOSIKQYU2KqVoYbbaFXr23L/REwQAABV365Zr5rZ1iz6/ZBMnYSlWPPOTZPmuB9peLqqLRPgNAIArRZBtvr/UOMymKttomplRnQ0AAEgWfS4Ye2hvejqqtAVV2grjNU0AVFGeMFsEw9bcc3cavqvfImAW/9esYtqXt9O6clqeqmxxe/WhuAiszZ9/XYPrfFe1NoARJllJ0fS1QlvRxJcZU1PzX2iozgYAAGRW/clfpT+t7EnPP3S3qSZSS2URAID8fSh9p9GVfS4LEyfPaRAAACA1/o2Liz4zGMsZyue1+vmvk3PbvprfVWgDeqHQFdr6Vd0sAmRR5SlvpbUInbWSt7pb3G4E55ZyHVB1KrRRJiq0UQlFXQUnC7OpzgYAANS69OGLGoG+iEnWUTUkj5i0rVobAFBl7SqyzfevVGUbZdPTNdXZHt6rQQAAgAVnvjAHGIB559oHR/p2u80CZ/OV1x7t+rojOJZVTosgWSNZxbZWYbZmVdla3W6zam1xeyq1AYwWgTYYEqXmAQCAZi4KtNFn85Ouv9X2crMnf5dO4o7J3AAAVZEnyJb1qVY88xMNNsJmZmoCbQ89rkEAAIAFAm0AFFWvK8ZlIbNmwbZm4vLdhuri75qF2gAYHQJtMGCxmmeE2WpX9dyzW4U2AABgsdmzp5KJiQkNQd/E5Ovlux7IdVnV2gCAKoj+Tp4gW/Sh8la9pZx27rw9HcuZmrI4IQAA0Nj0J/OBtrGxMY1RfPvmtknNAPRDo9DVoHzeoDLcmnvu7uNjbV49rf4+dFKVrZlmYbhhVcQDoPcE2mCAYvAzBkFDbaANAACg3uyn7yTj4xMGQumr5fc9kKx45qf59knV2gCAEZUF2aK/00pUuI0gW/ShGF31ixKGsYf3ahgAAOAKM58sT44ff8UChcW3XxMAS/Bqq/9camirTM6fOp18dO+Dcz/fbXqZCLKt7mGorlFA73OBNuiFSU1AEazUBDA42UqetSt67rlfdTYAAOBKd9z758n2f/J+OhAK/bTsxpvSUFu7SiSZ7HKqkgAAZRdBtnYhtkz0l6LfxOiLMZxYWKR2LGfDty00AgAAXOn2a9ek4zixQCFDMzu3Lbt8ejKZr8YG0EuvzW07qt4IZ5/8ccsg29on9lQq3AdAb6jQRtFUbjWUPbsF2gAAgCsdPXRzOoFSdWcGISZndxpQiyomMQkcAKBs8lZkm+8nzVdlE2arhuzzV/3nsPVbt2scAADgClHNOao8U1g7Lv8UcgNG0iCql0WQrVVVtlWbr0ursgmzAdANgTaKZjKZXzHlVU0BAABU3aen/jKtDACDMj9Z+1u5Lx+TwOcng7+p8QCAwuskyBaiKtuKZ36i4SpkZubKBUVigioAAEAjYw89nkz84oSGKK4dmgAYhNUNgmXDvN0IoS3V+VOnWwbZQlRlW/vEo319jL0O6AFQLAJtFNWf9uuKY1WcYayM06iqwp77VWcDAAAau+uRv01e/+VfaAgGLiZtL9/1QEd/c/GxP1OtDQAorE6DbNEXUpUNAACAdqZuXJ188IV2AGB4GlVpixDafBjtdMfXlwXZzj55cOiP7VyTMNuaIQUIoSxWe41QIgJtVM7U1HDKvDda1RMAAKCZo4duTu585DdDWZADlt/3QFqRpBOqtQEARdNpkC0q1UaQLfpCkImKCwAAAA0/Lzy8N/nBxjUNFzqnMCY1ATDKIriypmmltoOXw2mtK7ZlIbZOg2zZ9XcTnGsnwmzNqrMJ64A+EqNjpSagwPbPbftG+QHu2a1CGwAA0OIzw/0bFxblGB+f0CAMVFQkiQndMQm8E1GtLSaDR6U3AIBhiCBb3hBbJsL8KrIBAADQiVgAY/rZp5KdO29Pjh9/JRkbG9MoAAxcBLxWbr6uaRgtq9i2FKvmrj+7rnrZ7cZl1j7x6JJuJ8JxrUJ1qrNBPvFaaRYKhSJRoQ0AAAAKqnYRDJXaGJYItUVArRNZtbZLv3hOAwIAA9NpRbaQVWUTZiNkC4pkotoCAABAK/G5YWJiIh3HUamtcL6jCYBBOTfk4MiqzZuSdS8cXgie9e56r0uvN4JqsbW6jSw4l21522Q+xPbjthXiIqCjOhv0xKuagKJQoQ36KL6kyFbeqR8EjUoLAAAA7Rw7dEuy4weqszFcUW0twmmXjnQWUIvLx6biCQDQT91UZJvv4+ijsHgsBwAAoFNRpe3Mb19Pjo8byymI/XPbvsund8xtr2kSoN/OFagKUlYhLe7TUqozrX1iTxqSa3UbEUJrVLEt8/kS70Pe+wN0bIcmoCgE2qik8QF9gTAzM52WlAcAAOjWrVuuSS59+GKy/NrvaQyGavl9D6QVTC4+9mcd/238TfxtBOMAAHql2yDb8l0PpH0bCFFFYefOxlUUNnxb0A0AAGhv/dbtyZkvLiXrr5rVGMWzTxMAg7Cyx5XRlmp1TTWzqIB24dS76c9GAbQ1ly/XafWzXoXnWt+GIBvASL9/agIKbNIHSgAAACiOqGCy8pd/3dXk8bj8hTu+qxIKALBk3QbZBOxpJCq0NROTUgEAAPI488UygTaAioowW5FDV3HfYlvdp+uvDc/1Ity2aq494/oE2QAq8B6qCaB/Wg2C7tm9UQMBAAC5XPzwxeSrm//HZGxsLDl+/BUNwtDFRPBuJ5Kr1gYAdOvSL55LLh15rsv+i1A9AAAA/TN1YCqZfvapZGJiIhkfn9AgAKPj1aRNcQ7Bqy/VhttCu+pwqy6HAYseCoQyvhbbhEt31BzjYGgE2qCPWgXaAAAAOhFBtp07b083oTaKIAJpsyffTANqncqqtS3f9UCy/L4HNCYA0Kbv0F2fIwjS062xh/dqBAAAIP9niIceT8b/ya3pOE4QagMYGa9qgu71uzoc0LVfzW37HeMYNoE2KidWwRm2PferzgYAAHTm1m/8Ifnssz+mp2MwNBbQyH6HYYkqJyt/+ddpOK0bUWElNhVTAIBGlhJkC/oYAAAADNLY2NjC2M3VV38l/WksBwAAoLHlmoAqyFa8OXBgSmMAAAClFUG2GADNqkH7jENRRKgtqp90KyaqX3zshxoSAFgQgfmlVGWb758Is9Gaz1QAAEBPP2MceyMdx8nCbD53AIy+z196WSMAhbTmnrvbXeQ7yXylNhgagTYAAAAogTvu/fOFIFtmasogKMWx4pmfpFVQujV78nfpxPWoxAIAVFeE3Lut/jrfJ/lp2i+BpRp76HGNAAAAdGTqvts0wmDt0AQAAEvqS+lPMVQCbRTRr2q20mq1us62Les8ywAAQEdm3vpII1B4UQVlKaG2oFobAFRTFmSLkHt3/RBV2QAAABie6Z893fB8ixP21Y4OLhsVSCY1GQAwys4++ePkXGeVI/drNYZJoI2iftDckfQh8Ts+PpFuw3brlms8ywAAQG4Hn3+/6f+1WkwDhiEmkc9PJv9W19eRVWu79IvnNCgAjLh4v19KkC2oygYAAAC0sUMTAP3SYXgEoG/On3o3+fzyMWn1PXdrEApvpSagYCY1AVyp1QTmEFX/yh6UbPcYi6To7f3GWx8ndz7ym6b/f+zQLaXZX3q9X+zZvXHkjg/xfB/8+Xw7HT10c2nuc7sqQ/18rvLcfpH0ui16/fhH4T0o77Eoe6310scnduro0LWxsbFkenpaQ1BYMak8JqhfOtJ9KC3+NraYpK7aCgCMltmTb6aVWZciAvSCbCyFSgl048xvX08++E/V+Dy+4dtjyfqt2zv6m2aVSUbl8Q16X3v+wdua/v/uwycKff+HrXZfnH72qY7+duzhvcnYQ4/37PbLuP8V5XGU7Zi71P2m34+/LPtdL/bZTl/3eUycPOfgSuv9r8F+NzExkX7uiMUJi7AIe0W8Orfta/F/AN3Y3+LYAuC4Bl0SaGPkxRcDw2BiKb3UdgL9/eWv/NePkEDfFLi924XZQvx/WUJtvd4v2l1fGsy56ZpCB98iWNPscVxz2/FSPLcRpmr3XPTzOchz+0XS67bo9eM/mLS/rj33byxN8C0LiZYp9Eh1+4MRaDt+/BWNQ6Etv++BdKL5Uierx9+bsA4Ao6EXQbYg8E4/RZABmolgQT8myRfS3Guh40Bbmdqmi8c3KO3CbCH+v8qhtizoU9R9ru39KvD+V6THUbZjbq8Dbb1+/HlmsUQ/qCzBtzgORIDtg7mfUGSfffZHjTBYr3b5fwBdi2pIKiEBRbRq83Vp1TYoKoE2Rt6wVrcRaAOGoV2YrfZyqgJdKQIs9WGfCOIUIeAWYbW8z20Eh8pSrY1qiNdUbfAt9tF4bRUp4HbXI387lBBbhFRHsXokQK2YaL7yl3+dXLjju0u6ntmTv0uvw+R1ACivpfYH5vsWQu70hnEcoMjahdlqL1eFikERWBlkqCluq9fBJCjN621u/6/tJW3Yuj19PRQp4HZk7tg3jBBbHIscG2i1fzAUk4nKIsBgONYApbRq86Z2gbZJrcQwCbRBH0SZ+GYESIB+yRt4qr28Y1J7aRDncsCtLJXtIpQTz29RwnjQaB+deWQ+PDbMAGaeqpbNZBUdQ6evswix1V4PdGtqampoC3hANyLUdvGxH6bBtKVQrQ0AyqcXfYAg2E4vzcw0DrRlk7YBhmXqxtUdX37UQm2DCLDF8b6q1e2gExEcy8Jj8brZdfjEUO5HnsqVeV7vnfbzakNKUbkOAABG1flTp5MLp95NKw62E1W/IiilMiGwVAJt0EOxmmcMgDZa1VO1HFgawZzWOg2z1f5dmUNt3e4XEWKJQM0bb37cUUWmLPhSlmBbFsYry/0tkqqHPbt9/FlQq7bKYTtZAHPQfaVOKrL1+j3I+xndvuc1em3FYhpCbZRJhNBmT76ZhtKWIqvWtnzXA8ny+x7QsABQUL0Ksgmz00vxOWrbtrF0kZB6Yw/vFWajrdhH+r2f5AnzlDXA5HXWWqdhttq/K3uorRcVl7LQSoROhNWqowpVCvvx+LOgVifh0XiNxvFm0MG2To4PvX6f8Z5FJ/tK7etpYmIi/cxhcUKAkTCZ50LnXnpZuIfcPrr3wYbnr3vh8EDvR4TYzj55sIu/ezfdsvBbBNxi/4+QG0AnlmsCCqbUZXnHxuYHQOsDbcJsLFVMYB51KtR0r1WYLU+7Rqijavt+hLsiUBLH5gjuxBahr7z7YQTbitxuZb+/jjd9fl31MUwV1x1b9rqKLe/rOAu2ReC03/KG2eK4kD4GATQKduyKQdBMowmYUHRRVSWqtcXE9KW6dOS5NNgWITkAoDjivXn+Pbo3VdmE2ei1nTtvv+I8IRvojQ1CRF1rFWbL065HuqxcNExnLodjYuskzJZW05w7bkeQp3aLgE0cy4XZRuiYUvGKWP3sm2QB7drXULyu8siCbWeWGELNI2+Ybffc6z99DPpzDPM12+Q11OjzBz21//LPX+W8HAAMVYTIGlkzwEBk3IcI1XUTZmt8fe+m1xXX2ezxMRwtgrbf0ToUgUAbDIAwG7R3602qR3WjVUgpC9NGIKOVCHUIO82H3LKAW57AU9HaLc/zPKiw0FL1O3CmWt1gZQG3dvtoJgKY/dxP84TZIoQX99m+QtHepzIRYqsNtUV1ASijmJgeFdZ6ISq+RQUYAGC4siDbUquxhgi/z4fgb9Kw9F0ajDD5GXpCkKg7rcJoWSWk3W2qIUXgoyyhtrifEYZ5voP7Wxtgy4JrRX9vqYJ+Pw+OKYN/PuM1tjtn9bV4Dfcz1JYnzJYdG+wrFPGYmI3l1C+MTt+8pgkAKIMLp94d6u33MsjWSFz32Sd/7Ikekg6CkTsSgX8KQKCNkdfsS4FBrn4TAYJWFZQAutEulJGFadNqZG0qJAm1Xdl2ecI30W4Hn39/IPep3XMYz3OealhlqNYm4Dqasn00T2Ax9tN+aRdmi/unIhtFVXuMHx+f0CCMhOX3PZBWXemFqACjWhsADEcvg2xBVTYG7YOaCkFQBAKW1dIusLHrcrBk/eWqZO2OZ0UOtWUV2fJWY8sqLpWx6pJwDWUW+2+87vIEM5/v4zGn3bHCogQUUfa6icUJt20b0yCDNXl5AwAayKqy5RGhqHUvHG65rdp8XYvbejf3bdFbWUW2cy+9rDEoBYE2Rt7MTONA29iYLw2A8moXZovQSK0IZwi1dSZPEDAc/Pn7hbrfWTWsVqGhrFrboMJ4UCtv5dp+7J95rlOgkiKrDVtGVbbaKm1QZlF1Zb76yrd6cn2qtVE18Z5Qu1nxmXqxT2T7x9VXf6Xtll0W8r/3/rBnQTZV2RgEC4QARdIuzBaBkloR3ChrqC3uU97gSxZkEwqD4dqVs1Lb9M+e7v1n2RzX6RhBEdWHLM1PAwCKIMJNeaqyrX1iTxpWW52jytfaJx5NL9uqIphQG9DOSk0AAOXSaZgtk02CbxXAyiqOqU70ZZsVLbCWV4SG3njr45aVruKxxRbV6CLABwN7bd1f3tcWFOX1Eyt7fvbZH63wyUiJKixR3aUXE+Kzam3Ldz2QVoGjXCJIE8e3RuLYNwwR8inS/Wl3vyL03OvJ+s1uqwjyPN5G978f7dTNvt3L/SjCazt33r6k68juo8AH7USQLd5ze9cX+KkgGwCV0mmYLZNNlJ9+9qmmfxvXG2GQIlQuiqpsnQTZBFSgWCJE2+p4AyxW+z4Wi7DH9yvT07drGABgaCLM9nmbal1RbS0Cat2I8NvKub9vFpiL288TkAOqSYU2KmkYKww3C5gAdCLCZq3CbBFMaiVPpbY05KRy10iIkFq7am0hQm+q88GXx8AIg0JR1YfOYwK81T0ZJVm1tl65dOS5NNgWQTnKo1WFsWGEqlrd5jCrWLUKLUUgSaW2aon9IfbVpYbZirJ/U2zxvjr//tqbMJuqbBTFhq3bm4ZHAHr+uednT7cMs+1uUxUpT6W2CKD0o2pSJ/KG2bJjsDAb0NGxdO44d6bFsRSGJXuPju/oYgxn2ItisWBSEwD9JLBDEeUJs0WFtW7DbJlVmzel1d0aids/f+q0J2OA1lwOGeofUQYCbTAA7QImAHlEyKxVRaO8VbaE2nqrXVsWQVRra/deFEHJa247LshDcV5bfagUmfc6hTwpy3uPSeaMsvlJ7d/q2fVF1beoIkPxRQirXRCrl4GddtrdVrNKcoO4X3naqZehtph4s9StkaiSttTrrXIlsegPRJCt2XO9lPZVoY16WZCtF9VUM1GVLaq0QhHsahMeAejZ556fPd2y2lHeKmVFD7XlDbPFY3AMhnLrRzXIvNcZx5kjOatAwiBfExsuv5dbdAoA5kNV9VuVA07Nwo/tgmfdtHu764wQWq/CmBFqW9Pkui6cetcLYcDi+YAyWKkJoP/yBEwAWmkXZouJ7Z0cayLU8cabH7es9pbdXj9CJWVq93baVT8r0ntRVGtrty9FkCceU4TgoG+vrZ+/P7TXVYQ7Yz9vJwt5ej1QtPeleF+eGJ9IvvPPv65BGHkxuT0mzvdq0nxUkYlJ+DFxXgWY4pqZaT/BIyaBRFjr+PFX+npf8gbCIlA0yOBPo/sVKz03uq9xWStAj65m+2jsD/1+fVA98R7aSxFcF2SjSNoFQgB6pV2YLY5HnVQpiwnzERxrVe0tu71+BE5ayRtmG/T9Ajo8brU4ZoUNfaysGAHfPMeSOAZO3bg6vS8CshThvT7e2/7N//5/zJ1+SoMAjIZ97S6wZojV2c7VBJYiJHb+cnBo3QuHh3J/zj7544X70NrLDdux6pXu4vnsRRvkrczW69DTfFWwK2/38x49LmD0qNAGfRYhk5h4GhOiAbqRJ8zWTegsAhrtQiNxu1Wt2NWu3bO2L1toOfaVCLa1eu6zII8qffRDnj5RPwNk8ZrtpHpu9nqITdU2ivIaiuNzTFSPDUZdBM9Ua6uWRhXPGgVzIsTTz0qVcd31QaGodNXIIFdZbnS/svBSs+BaVO9i9DSrZijMRq/Fe2avw2yqslFEG749llb2GFYVI6AifbgcYbZuwl0R3mgXKInbPdMi9NaPx9r22Dt3n4XZoNgiJJbnGNQvEfDd3cH1Z8G22FRtY2jv93PvudlrJxbBMpYDMBJeLfKd+/xycOnztOrZcKpgRZDuo3sfTLel3Id4DF9ez2hXcFvTokrbUh97hArzhNn6ETBrFZCrclW+Qcue23gtxf4ARSbQRiXF5KhBrpzdLhAB0PT40acwWyZPqC0qGVUt1BahlXbH7gjElLl6XTz37UI90QYRnOj181/lqn9VFvtRuzBbHI8icNlvWcXCTivB1YbbhD4ZhmyfvfjhixqDyolJ78t3PdCz68uqtV36xXMat0AaBdQiRNYsoBPf7/Qj1BbXWR+si/sR3yU1CrUNKtDW6H7Vt41QW3U0q2ZokhS9kgXZ4j2zV+K9fD6orlIqxROTpT8YYNADqJ5+hdkyeUJtUeVoUKG2dhWdsvsMFNOZy8GwVuKYM3Hy3ED6aXE7nVaCqw23xWbhAgZF9WeAkfRaUe/YuSahpUFVjMuCbGefPNjz647rjOseVavT6mjXNX3s59oE0lo9H+1Chf2uhNds/7swpMBlVWX70HntTsGt1ATQXzHp9GBisjMsVQRrihIOXWqILK8If7R6zHF86cX9iGBTBLgiqNFMhNoi/FS2amSdatcOWbv3s3rUIGWhnjzP/yg97jyKVFl1EAGvfh/LYh9qZxjHmGyfzvPaz/PeNKj3B6ore43Yz6iq5fc9kFZqiwprvXLpyHPpFpViTK4fvkbV2bIFiSKkE2Gy+stkv/dq4aIIpzUKjWXXHz8b3c8Im/Vz8aRGYbbQKOgX5+3cefsV58d5KndV43U0yIW8GD2zJ9/s6XttJoJsUGTZBOcIYKgWBH1+vc29zvKEnQZhqSGyvCIY0uox96pSWQTEoiJRq4BuhNqi2tH6DoMh3RxTW9nQx9v3Wqjg56AcVcQGZRABr34fr57PUdms38eRZse40O44l/c1N6j3AKon9ivHd4DqiWpYqwcUIiuKqPrUSVAmwlv11bsigNXuOiKgtfaJPS0rf5XV2icebRray6ru5QmfRTvmDRWOalsC5SXQBn2WTeDutAIIUG3tAiC9DhfFdbUL8IxqqC1v2GaUA13Z42q1D2SVqaoQbKQ38obEirBP1b62uw23hfqAm9cL/RDBSaiyCJ3FhPioGtPLijExcT/CclEJjuFoVGmtvtJUFtJpFGrbtm1syZWpIsxWHwRrVB2uWbCuXyGiRiG70KwaW3af6x9L9viE2kZDs3BliIp88Tyr1kYn+hVkExqnLLIJpwIWQK+1C4fEcaeXlcriutqFewYRamtnveMtFErekNiwjx3Zca7T+92s/1cbOirCYwMAKIu8YbZ24anaT6+tQllxfr+rig3LuhcOt2zPLNjWq9uiOnLsN/u1EkWwXBNA/8Vk5ipVtQGWZtBhtkyeKlB5gl9lcPD599NwVmztHlO0d7RNFY7j8TjjPavdPhCBH2h07Ip9I3tttQuFxb4W+1zRAl/xWo/7FdtSg0PxesnaI447kEe7gLnqbDAvgmcxQb6XIiB34Y7vphP6GbwIW9VrFBCL8yJQVi+CWo2uo5PbzxNmSz8jbBvL/Rh60S6Nqq21C6U1u+9xfY3Cg5RTs1Bj9pqIYFuj/QfqRVC812G2CIpHCF2YjbKIQElUVOllqARg0GG2TJ4KUXkqMAGjfXyKMFgEYGNrFwqLsFccW4oW+Np1+X7FFhXXluL5mvbIU2mSamu3j5S9WiMA3TnXo9BR0UVFsXZhtgiyRXiqk0pgcdn5v7mu4f9HOCdCb6MoKrVFm/VLtKkwG1BUKrRROf2etNNolW6VOWDpIlR0603XFOa+9EueamH9DFZFgKPdRPr4/zzht6KINo2KSZ1WXKpqZaV4zPH8tqpSlVVrG+WqdSogtRcBrdpqZHmPn2XaZyI4VBse6uYxL/zt5epto/y6ARi0rFpbhNB6KZvQH9fN4DQKgzWrLtWsUlsEd1oFfFrJG2Zrdb9mZqZ7WhGrVZgtz+3EZZpVk6ttR8ot9vlWgc44P4JtmdgnPPdkVGWDL6nGAYMTIa6ivOY2fLt/FW3bhdlCP0O0MZG+XaW2+H8T7r0W2n42ralgVVRLDTJVQYRvOn0u+xW67dt+8NDj6baUx1y738dWtjZgMOI9PvaP2v0NAKoiwmztLDU4FeGuc02qkkWltlENZmWBvlaV6jq/zuvS9gQoMoE2GIAIUwi1wdJEmK0KFUnyVEBrFzgbhDKF2uL4G+GRVgGtWlUNstWLNmsXsMyCbaPYZiog5WujCGflOW6NSoirFwG3KgRCWbrYtxyHIL8Inl36xXPJpSPP9fR6IygX1WWiGhz91WjxoUZV2GpFICeCOvUhngjudBpqqw37ZNpVQGsWFOtlUKhRmC1ut5PQXLPwn1Dbl+1Q3zZllO2vzUKQzR5z7EuxD/QyiEl59DoQHrxvUmYmpMLgRICnCq+3PBXQ2gXOBtIn7kOoLYKC7epXO+6W57VQikCb9/BcbRSvzTzHplEJcfUi4BaV6+I4KdjGov3iP82/y0WwzcIYpbJfEwCjaGVazezK4FeEwVbfc3dPb6tdmK2X4am47583qXh3rg+PrUiyYFv2WD/vsPJfEUJszSrpjfLzBnRvuSbAh8f+67QqEFBNRQiqjfL9jeBIBK/aiXBOhN/4slpbu6qE2sw+0m4fyUJcEZIcJRE4isefbZ1U8BzVNmFpsv2hNijZaB9Zce33NBbUWX7fA2k1mF6bPfm7dMJ/VLChfxoFivIErZpVKmsUUGumUfgnTyCu2f1rFM7rRqPH0G1lrWaBpWj3ZlW9KKd4nmP/ja1dKDNkAbjY32KzP1TDxcd+2JcwW7wPC7MBwOW+dgGCasO8v3kn90cQABiceG1GgHVDm9doFuIatddohNvi8Wfbhg6CSKPaJixNhCS9pxXOpCYAqibCT800CxV1Y5BhtsyaJuGnTgNeZRYBsAi3dbIVoSLb+VPvenEW4vhwnUagFATaqJxRWHUZGD1lC4eV9X5n4Zt2wbYsaCKkNS9PGFA4xz6SN/w4yvtJ1g55wrO1beJ1Q+2xNBPvQVmlzKjYBrS37Mab0mptUR2m1y4+9mdpAIDe66Y6W61moZ12Vaqyy9QHeDqp7tbofvbie6dmgby47ix41OnWLKjUqA2qJJ7DLAA2iK2TfXupasNteW87C7flef1QPhHOng9p/67H77/fuvz+e5NGpvRqJ6QCdKtsYbZ+3e+xh/e2vUyeSlFA70WlsTyBrniNjnKIK2uH3R1UXos2EVwiE0HHI5f3Ce9pQzepCYAqaxb8OvvkwZ5cf7swW+hHiEo1r/JqFrZjsFoFXqFIVmoCqqjRqtQAw9IuFBbBiAhiDUM2kb6VmHAfIY4yyYJt7R5fFtKKkE7ZHmO/2iye71aVR7P2HOZ+y/Bkr5Oq7yd5jzG17RGXh/r3oJlHVHqGbkR1mJi0HyG0XsqqtUUFGpP2e6fb6my1IqxTHwLLKk+1CrzVB7nyVLSqtW1b4++X4nq7/e6pk+pyvRJt0UmQj3KK11Xta6tVmDHOj33RfjE6IpTd6yDb/Huu90TKK96rVaYEev75pk0oLEIT6zuoCNRLeSbbx6T8XR0EO1oeZx96PJl+9qm2l4swcVwWGLzs9R6v/Q9ahLSyY8cwj2H9lFWuyxtKisvE5SHEa+cDIUcAhiyCX82qlp198sddh82iwlueUFw/g0pRYapRta9zc49X4A26PzZAkajQRiUJtAFFUeQwW4jb3nP/xpaXiQn3Za1kloVO2lWVUrHtS1kFqnYioKO9qr2f5KlSNuoV2+IYk7damwpctLJn90aNAB3qd7W2CLaxdI2qs3X7nU2j4E0Wamt0u43CbJ3edrPLz8x0Nzl+mFWxhhGkY7hin4/XTasgp/2i/CLIpiobdPY+/v+zdzfAUZx3vu8fCXEWUUjGkOOynTJQTmFYYV6SXW5Sa4kob8sxLsGtW/aur5EDS9ZJzN2tchxA4eWC4BhhsGxcFa+9Z3PCmjW4vFmfcxZ0LIrKjaMgcY+9pLK87BIEZWphyy8nd8EOUJbvBUt3/i09oqfVPdMz0y9Pd38/Vc2MZoZ5eaanp2emf/0DgHKZHGYTctvFWtN000xQ/AQ+JPS2n1YbIFYSbPPTUpb2xjZZTvpta6PZFwAAuJEAWFzqN7d53KczVsNaqfdN/k+xMJuEzcJu3aJhCgjVlxkCmIBAGwAAMSkWZpMgmQnNRbIRfZpDbUKHtJIcbIs6DCPj5We+SHNYCYXpwGjWg21+gsGAG79hSACFSVtb9fIVoVy3BAQkKIDyubWiVLJxuVswR27DHpyT485WuHLCbNqGDWPb5Nxa54rxasuSwFEYkxvCS9kk836hJja34CnMJ02lYQTZhLyvyvsrAACwfQYoEmaTIJkJrUbShBZ1qM1POCTo2wRQOt1SlvVgm5/wL2B/f9fzC/ONcZoZAgBxcGsSi4oEvyYWaCyTcJqE1GQacGlsktOkzU1fpvjtzS67+Q1ZeT30MwgGmFi4yZB1JhiBQBsyJYoNMBob2asngOKKBaIk/GBSG0sWQm0iDcG2qOcLP+Olw0rIJoJtQGnLVftrR5avBCKBylU/ssJqkQmDBAWGAwMnGOgSSXjLLcC1fv2Gsq9TgjluoTYJmOlWNmfYTAJplYTovO5vKd9BFQqzhcXruuNsiUO83MKZSCYJW0ubaBjk/VTeVwEAwE3FgljWxu6PbzTm/kYdatMhmWLkNiUgQ+sREC+CbUDp76teGicPMkDxaWYIAGRR7YPLPJva7D5+/cBocE1PcprfQJ7cBmE2eJEgm274Gz7cxaAAKIhAGxAwt42gdr5yjoEBMEpCUBKI8mJamG30fmUk1CYk2OYnfEOwrbTxYqyyTQfbigUgRRaDbSYu92HAfJF73/XzmgHgj2yEXzV3QSjXLcEB2tpK09c3NsAVRKCmUKjNGdaS26skQFfofvttadNBO6cww2yaV6MdoTYgmcJsZZP3z7DC4YBJ2BgbQKkk9HWhwLLDtDDb6P2KoalNAjLTfbTU9b74FME2wAA62ObndZvFYJuJy3bERwKgzBPG+TJDACCrpKlt6mt7fAXbSr/u2dZ1y20ATvYgW/7pZ6zTaWyLR23hhratjBBMQKANiMjOfYTaABQPs1lNLAaHGvyG2tKwzCulVYpgm/+wkh4rZJffJkSRhmCb3PdiOzeggQuFlq0yjfkgf9dDDA5QpnFPP5ebdody3bqtbfDVvQy0D26BryDCZUJCbcXCcXKZoG6v3JY2Od9tHNyCZmHwCv8Rasset/bCoF8nCJe8/4TVyibvm/L+CaSN2/JNwhuE2gD4VSzMJiEQkzdu9xtqCzJYtnzPYV+tT9Y66kiwjfYnIF7yus1SsE3uuyx/Ci4/iyw7kT3TfLw+EBkdZGtmKABknT3YJkG0Skx8cNnIddHKhrG8gmxOcj6hNgBuCLTBNO1hXrnfvWOHQTZkJtSGSuYfJJ+fMJsEPUwnobZiQZQ0LfMItpXGb1sbyzxkIdgmywK574WYHmQGgDSqmjs/1La2wf17RxpyTjDYHtyCXm6N95WQjdS9Qm1eQa5KuN1/t+Y1+xh4hdmCHoti99sr1FYskIfkk+e5rm6Sa4AxjNcJgiftoPKeE8775YKR98v5DDQyZV+AbUQA0stPmG25z+BWnCTUViykIsGOIENtuvWptYTx0SEZmtuA+GQh2CbL9mLrgqaHlRHd+6cgcG2k5ty0hWEAgJsk2CZBNAmk6YCbBNS8Qm5yng6w6alIw1OoPn79gOvpcd4nDPMbZBMy39HuF/3zY39dAyarYQiA4MkGU3GG5wCYJy1hNk3ua7HHpENJlQQ1jp4wJ7yig23FHrfQwbakPa9xjBWiZ1ooTF4jcp+KBb+EvoyEJt1aq0wZXz+PJYnLfgBIG2mbkdBZWI02cr0SBqDVZiyvJqigeTVLhdE4JfffGWDzCrR5hdnk+6Qow2z2++72XZb+m4Yu88i81dfX6+v5sV9WjhcKWmpRBytRujDfv4bfI3cTZEOmyYaptCwA8JKWMJsm97XYY9JtRUGGOHSwTZa5pYSJrYCdrT1JmpKm/34Ty22ker3EtGWG39etvowEWE19jZayDEra8h3hu0CgDQCypF2lJDArgSKZahNyf51BHIJs8ZOglJ8Qm4QmafWLz43TZ6yJ1wySgEAbMsPPxhoAEAY/oZ4kBhqiCLWZGIbSzxXBNn9jVUq4B9Ew8XWlQ5BJC7bpJspyWgVNDuXBDDJ/yfuHvGZp8QPCo9vapOFm6NTxwK9frlOacwgG3OTV+hVWaCqqMJbcjltITR6v/T4UCrPFGRzTt02oLSHr9H29o89NUDvVkgCbPM8E2cwX1nvW8PsiQWxki9fOCS/8spdgBABXxYJfIolhh7hCbUIH20Sp4TZ9v9y2ApDgiVx3nGE3e/AuzaQ1j8aq8Mh6iWlKDaSaEmzTDY/lvDZNDuUhXvI6kNep8/2mafIQgxMBr++aPbQzYgCQPIRxlBp4/YBnU50XCZPVWk18wTWiEWRL9uuo1HkIiBKBNmSG3hNxFLw2YgLCIhvSl7MxfdAkjFDJY0jCYyz1sfoJPVUybnGLqqnN1Mfu9zkOIthm0vxfChPb2nQIqRB5vkzR9ujMzIRZwgq2yXNuwmtIlgHyfBJkg+/1O3VuzHrCuLseYnCAENDWFi/ZmDwtj8P+fZBbMMgtOKaDRHGT++Bs8Io7aIdw59fGxiYCbAlCKxsAZIve6D6R971IUMDZsBX7etFImKoYP2E2v9dlojhDbZoz3Cavg3Lbb+T/ydQb0fyBeJeHHXPN6ZeQ1sCsBPzCCrbJc27C+4QEY+W5JMiGYvO1nlcAAACCcmXbLnX99Jmy/7/83+vbhv9/pQEzgmwAwkagDQCAkEiAIs1hNk0CWsXCP2kNtenHL/wEoGR+kKBOFsMstLWhFDrY5jeIJpcxtQWREBvKmWf0+oPMOwCio9vapFEtDLqtrXr5ClX9yIrMjrOEo9IakPL72Eweg+7uQ6Fe/9Wr12J7bHHedtDPfZpfR3AX1nuTJu9/QFbXSyRkLuFee6AbAJz8BKvSEHySUFuxYFDYoTZNAiTLbSES3YATZchFgkkA/L1eZRnoN4gml1tuaEiMEBvKfQ0AAAAEodIgmxu5vksPr7KO129u893a5jfIVsp1IhrS6ifPn/15mUhLGwxWzRAg7fQer+NoTJM9Hds3lklquw6A8kh4SwIZXhujS6NQWngF8+Sxy3nWOKS8YUoeo9dzah+HLIdadEhJwhpOcpqMnx4nwL4cLTbPFAuzRbn8kde7fV6W+0aYDSUtK+dPyZvPAURPNuqX0FlYBvfvtYIJ0rQDAEAhn/7gyVDDbPJ+R5gNGG5LDTvUDSDhy4nHN1phDa+Ak7QNpYVXME8eu5xnjUMMLTTTRkIm+j7oScae4Blg1rJyuku4R06T16ucv7zIMjPKZYwsP/T90veNcBLKmfedGicPMjBmamcIACBZJJQjYSwJeqWdPM6gw2xOElArNpZy/vCYFw6zSZBt6mt7CLMZ+9o5Q4ANiVHFEMBAQ0FfofwQuWTJ/Xl/yw+UYaqrm2QF2oQ9TMdG+kC2SUOVhFvT2tazdO3bNBHZnmdTG6NMGSNB0AdRLWOk7W10/jtxuWiDppMEi+xBo7SHdBEfezOh22eH8X/wEwYJiFDYjThVcxeocU8/x0ADAPJI6PnTH3wv1NsgyAYotWNHh/X7jeyYUH5D0i1tsmFzHGENAMkijWHSMpTWJp/9qxan6rHJc+V8/oq17vF+AMS3HLG/Zv28Xp0kQGe/XV7LCJpuNJV5zS2kuX7GpwxSdJ/p7Nu/FtrmUC7Xrgi1ASifr+2aJeCDynm1g6W1DUw3qHkZ3zBb1T64rKR2teGWLu+AnHMs/bTDlXo/EA957nWYzb5McpnPtrJuBBPUMAQwkCwgtwR1ZRIqs4fZRNhhNvnArMXRDAfAXBLCSHPIiQBXNp7noMYIiHIZkxdAa2UsYT7a2QAzyMb+g6/utVrVwjB06rgVmhv39G5VNXc+Aw4AsFrZ5P0hLISpAXc6zGYdf/EpNnoGUJQEJZanuMVneYpa58SY5TrLecDo5Ujea5bXK0x8X1m9yfrcQKOfUZoLnNfD8ABAMngF2TQ5T0JV9ZvXpeYxF2pMK/exSuBs/Mj/8xpTPZbDlykeZEvTmAMwC4E2pJpuSAMAAACAJLE3AgKIV/UjK6yN/8NsypHrJmAAANkWRSsbAWognz3EBgAAAABBaJo8xCDEo7nAeb9geADAbMWCbHbSEJYWhVrUJuYeZxCPVcJt0tLl1sBGkC39ZB6zzUc9RdaZgFhUMwRAuJyhup37zjEoAAAAAEo27q6HGAQgJrLxv7S1SegsLLqtTRrhAADZIsv/MMNs8v41/D5GmA1ws2NHBztIBAAAAODbxWNHrEOanQEAqIwE2S49vMpXmK1+c5sVzJKAVlp8/PoB19ODCrPlj986awz9XXZ4rAmzpQ4hfxiJhjYgBOvXb1AdHR2jx2Uvn+zpEwAAAIBfba0zGQTAQNKgFnaDzuD+vdZEiw4ApN+nP3jSCjSH+97F+wngpampafS3G/vvOqL3pe1snAoAAADA1YWRQJubxsmDDBAAwGgDIyGqQmEqEWYTmt9Gtqw2hIU19hIGlLCa19jLeWkKDAJIBhragJDY9+YpP4RqO1+hoQ0AAABAvqMnLw8fnrjs/QGehjbACFG0tQkJzUnQAQCQPhKOlla2MMNstLIBxdl/uxG0tAEAAAAo5KItyNa0ehMDkhztDAGALJMAm7Sg6UmCbF5hNqHPt/+fgQKXL4XfRjYJsqW9ISyoMS2VDrU5xzpt7XdZJq8zt+OsE8FUBNqAkMgPoY2NTdZx2csnP4QCAAAA8KJ3fNF38pJqe5R2NiAJpK1NWm/CJEGH4cDDCQYcAFJCwsphNn0Ov0fttt6nABTX3X1o9Lcce8Ct98WnGBwAAAAAefatWlzw/GkThhgkMzUzBACy6Mq2XaMBtkrZA26OgIwvfoNs0g6X9iBbMRNDbMbTdKgt62OdVtdPn3E9DpiKQBsQIgmyaXktbftoaQMAAAAwTNrZJMhWyDja2QAj0dYGAPCLVjbATPI7jv23HHZOCAAAAMBN70vbrVY23dLW9PjGMZeZPoFxMkSP4+8tjkMASDUdHgsryCKhNAnL+bvsLl9BNh2uqo0gzIVhtLEBMAWBNqSePUgWhx07OtSSJfdbx/khFAAAAICTbmWTYJtonDeVQQEShrY2AEAhtLIB5qurm2T9npPX0vbSdgYGAAAAQJ4Lv+z1PK9x8iADFKGOjg6vs37h+LuZ0QKQFQOvHygaHhPjG2aPtqE5JwmXyXlyGS8SlhsOqrkH23SQrVioTgfZCFcBwS0DitjKKME0BNpgovYwr9y+p80oNDY2qd7eXmvSdr5CQxsAAACAfLql7b55U8Z+eKehDTBelG1tEmwDAJiPVjYgOeS3I70xJDsnBAAAAOD6ucGllQ0AAFNIkOXjAmEWCajdDK2t82xDk3CZnCeX0Zf3CrfpYJu0wgk/QTb7/SDIBkSzbABMVsMQIAvkx0f9Q2TUgTa5Pbl92bNnd/ehQnuHAQAAAJBR7PQCSA9px5EAQ9hNPBKQkBADbTwAYCZpZQszyCaql69Q1Y+sYLCBAMjvN/I7jkxa74tPscEqAAAAgFEdc2utw6bVm8ac1zR5iAFKhnYV8s72ASAuhcJsEh6rhITbhFdozm8rnL4eeLPCgSkMINXknn8CjABclw8MARC+9eslUDcp77Sd+86pttaZDA4AAACQcUdPXB493jhv6pjzx9HOBiSObmsLO8wg1y3BtnFP76aZBwAMEUWoWcj7DIBgyW85dXWTaGgDAAAAMIbs8AIAkFntfi400aPxLAoDIYbZ7KS5TSZpYfNr4sj/gT/Sbleo4S6pJj6oCLSZszzbMnL8ywwHTFDNECDNTGpDk6Y2+SEUAAAAAOz6Tl4aPX7f/Cljzq+6ZQ6DBCSUtKdJ2CxsEpyQ8BwAIF6yLA47zCatbITZgHDZf1vqfWk7AwIAAABk3MVjR4pepnHyIAMVsQI7I2lndAAEbIvpd9CrnS2skJ2E5KRxrZD6zW3W5QizAWYuH3KaGR2YgEAbUm/HDjNCbRJos9v5yjmeHAAAACDjpLm5mKr6BgYKSDDd1lY1d0Got6Pb2qQZCAAQLVn2Di+Dj4d6O/J+Uv3ICgYcCJFzg0haGAAAAABc+GVv3t9Nj2/M+3vahCEGyTxbHX83u5wGAIG7frrfqPsTZpisfvM611CbDrLRxgUA8KOGIUDayZ407T9ANjY2xXI/1q/fMKYxTjZebWudyZMEAAAAwOL8fDDurocYFCAlpK1NAg9hN/fo66e9BwCiIa1sYQfZJBQt7yMA4iFtDNMWLmIgAAAAgIwqtqOL6RMYowToGZnaGQoAYbpx+kzkQa6BiNvZ7CTUdunhVVawTY7DPwkb0l6HsMjrv0AzG2AUGtqQOc6mtDhvm5Y2AAAAINv4TABkS1RtbUKagiRkAQAIR1StbOOe3k2YDYiQ204RnW0MAAAAALKrafWmsZ8jJg8yMDGQncvb9Pj8bz2MHAAES9rYCLMBZnMEX1kfglEItCGLH2Bj09s79kfPoycv8wQBAAAAGSSNzXZtj45tb66moQ1IJQkmSEAhbBKyGA5bnGDQASBAEhgOu3FTws/DIej5DDgQob6+sb/jFGtjAAAAAJBevS9tL3j+tAlDDJIZegK+HACURBrKACAhfsEQwCQE2pD0D5mJ13fyEs82AAAAgDHGEWYDUi3KtjYJXdDWVr4dOzqsqa5uUkmT246NCt2G23XEze0+yX2NcuzDGJdSn0uvacmS+637WMpzHcX4+J2ifC7ThFY2IJuKbcQKAAAAIKWfBRw7uJj++/mtztMnMEaG2coQAIjD+IZZqvbBZer66X4GA4BxWDbBZATaYKpQ0r8bNsTb1NbU1DTmtJ2vnOPZBgAAADKo2GeBqlvmMEhABtDWZha3gFBHR4c1lcqt4QXpIkE2mTck2BZFUExuzzlvVqLS/581g6/utZajYaOVDYjX+vXuvyPR0gYAAABkz8VjR8acNm3hory/GycPMlAAACvMJq6fPsNgADDCxJHlEssmmK6GIQCiI4E2tz0279x3TrW1zmSAAAAAgIyQzwBOzs8EVfUNDBSQEbqtTVrUwm79kbY2aYWj+WeYfE8jYSS/5LsdmRobm1x3XITkkh1heYUY7POLDioWCoPpEKTMI93dhyKZT/W8KUp5HPC77Ax/+Vy9fIWqfmQFgw0YwOu3HNmY1bnxKgAAAID0uvDLwt+fNE0eYpDMYm9na89NWxgSAHEYeP3AaMAtTh/n7odMaSMhHRPGFwAQDAJtgAGkmYFAGwAAAJAdR09cLnj+uLseYpCADJKQmTSoSegsTLqtLavhCdlAXRq03DZUt/MTcEK2eIXGvAJnulFNQm3lBiDler3m1XKv1/44UGx5Gf4yeXj5v5tWNsCw5b3bslc2ZiXQBgAAAGSHs6l5uuPzwLQJBNoAAABgppqG2bl/80Ktzbmph5GBaaoZAmRJ3BshFdpzs1tDAwAAAIB06jt5qfCHdQJtQGbptjZpUQvb4P69VrAtSyRc5BUQ0m1aV69esybCbPBL5h2ZZ7xCYqW0ANp5BS+L3R6CIa1sYYfZZFk/vMwnzAaYQpa7Xr/lODdmBQAAAJDizwYvbR9z2jQCbabrUWykDcAAtIcBMMH4hlnOk5oZFZiIQBsQIdkoykuxhgYAAAAA6eC2M4u2R282NtPOBsBaFjz9nNXYEwUJtUlwI80kUCRhNjc6HFRJixYgCn33Vw6vQEXQt4N80somy0VpswyTtGTKsh6AWWRdQFpavbht1AoAAAAgfS4eO1L4s8NkwmwG6lEE2gAAQIYNt7IVtcV2vJ1RQ+zzLUOArJANk+Kmfwh12xhFGhqOnrys7ps3hScLAAAASLGdr5yzAmxyqLW13gy0Vd0yh0ECMLw8GGlrk7BZ2MEKuX4JcEiILm1NQcUa2QBAi2J5K9K4rAXSRFpaZd3Bbf1BWtqaHt/IIAEAAAApd+HYETV94SLrUMhx+2eBxsmDDBIAYIypr+2J/DalEY5WuOQZeP2A+jg3OU0M+PmM6nbiuj3kc2lls5MgWzujBNPQ0AZETH4I9dq7p32DVgAAAADpY29nu3x4iRVss7ezSZitqr6BgQKQJ8q2tk9/8L1UtbV5hdnkuxnCbAjajh3BNqp5NQZ6tQ2iMlG0slXNXWAFlQmzAeYr1NxKSxsAAACQbnqdf/mew6o1NznDbLSzJUYPQwAgKgMuAR4AiMNEW3BwIiFCJACBNiAGEmpz+yFUWtrsG7gCAAAASBe9EwvdyGa1tdna2aoJswHwoNvaJAwRNt3WNnTqRKLHTMJFXs1s8t0MECQJT3Z0jA20Xb16zTMQUUyhIJyE2uQ2UbnBV/day7ywSTBZAsoAksNrOSwtbQAAAADSy77Of+GXvVZL27SFi0ZPo50tMX7BEAAAgCz6mJAtEoRAGxATrx9CaWkDAAAA0unoyct5x6cs7s5rZ7M+pN/1EAMFoCAJQ0iwLQpJb2tzCxcJmtkQFAlNSrBMJmd4UuYzCbNVqtB1yG3q2/dqI0Sx5dyTanD/3tBvh1Y2ILm8lsP7Vy1mcAAAAIAU0u1sTas3Wccl3Lbh1MDo+bSzAQAAIMHaGQKYhkAbECOvH0JpaQMAAADSx77zipa1b6nGeVPz2tnGEWYDUAIJR1QvXxH67SS1rU2CRm42bKCZDaXPSzo05pzsoUlpYdMhtkpa2dzI9RULYkqYTUJtBNz8LttOjCzbjod6O7KcjiqEDCA8bstgaWi4mJsAAAAApItuZ5NDmSTYZkc7GwAAAAAEh0AbEDO3H0JpaQMAAADSRRrZ+k5eyjvt4DNfzP+ATqANQImqH1lBWxsQsvXr/YUgnYEymbyCleWQgJwOy/kJZjrvT5D3JelkWSbLtLCNe3q3tZwGkHyyDHZb9urmBgAAAADp4LaO3/T4xpvHaWcDAABAsn05N21lGGASAm1AzPTem51oaQMAAADSw7nTirZHZ+b9TTsbgEpE3dY2+OpeBh2ZIiGGQpMXaXCzN6YFRUJ2Otwm3yv6aYOz35esNrdF1cpWNXeBtVyumjufFw+QIrLsdS7zpaWNUBsAAACQHrqdTWvdczjv72kTCLQZqJ0hAAAAuKn2wWWux0c0M0IwDYE2wABue/ekpQ0AAABIB7d2trbW/EAb7WwAKqXb2iRIEbbB/XutUIjJGhvdAz4S6gFKJSGGQpMOl+mAmRsJkYURJtM7yyol4CbhuiADdkkQZSvbuKef40UDpPj9wLmMdW7wCgAAACCZnDurmL5wkZqWmzRpZyPQZqQtLqf9fOSwh+EBEJWPXz/AIAAAUIYahgAwg/wQKuwbVi1d+7Y6+MwXGRwAAAAgwWhnAxAlCVJIC1EUwQ0JtUmAzsTwRqFAjwSK/DRaAeXOexIsk/nMLTQmp/ltVSv39puaDuXdnluITgfs5L6mXVQBXAkVA0g/WYY7l62y4WvT4xsZHAAAACDBnDurcK7jN04eZJCSoV3dbB7pYTgAoDwDIwG9SoJ6E0eaoVwaogDEawtDAJPQ0IZM2LEjGXvf1qE2TVocdu6jqQ0AAABIKlmfp50NQNSq5s6PrK1t6NRxKywiITrTeDVlZa2ZCvGQYNmGDRtinwd1e5uXNL8eBl+Npk1SlrWE2YDsLePtZMPXi8eOMDAAAABAQvlpZ4PR2hkCACjP9dP96sq2XerSw6vyJgmyVdo6p6/Ded0SlpPbBQBAEGgDDOdscwAAAACQ3PV52tkAREma08Y9vTuS25JGuE9/8KRRj79QoEiaqdxaq4AgOXdeFSevUFtaXweyPBrcvzeC5exuI1sqAYSrsXFsy+a+VYsZGAAAACCBZOcUzna25XsO538GoJ3NdF9mCACYYqDCEFgU7AG2K9t2quunz0R6+xJyk9u1B9wAANlFoA2mas/qA3fb0IqWNgAAACB5lq59e8xp9na2qlvm0M4GIHRZb2uTQFGhpjba2gpz+56qo6Mjstt3uy2vkCIwvBw6MbIcOh7ysnXByLJ1PoMOZJCzoU2jpQ0AAABIHufOKZpWb8r/m3a2JGi2Hd/CcADAWAO2prSoA2zFfJx332huA4J83QNJUMMQAGaRDa2cG+tIq4N9w1cAAAAAZpOdUvSdvJR3WtczX8r7m3Y2AFGSBiEJekiTWtjkNiTsYUprkWx0Lu1U0srmJO1Ucrpcxiv4lmVuDTRCgoBhj9eOHR0l3ScTeT2GOEJ5Jt2X8JY9T4YeZBPVy1eo6kdWsIAAMk6Wn87fci78sldNW7iIwQEAAAASovel7WNOa3p8Y97ftLMlRnNu6mEYAMTJxPCItLGVG2Cb+OAy67B25LCc8ZCAWim3L81ton5zmxrfMIuZCgAygEAbTNWe5Qfv/CG0cd5U5ggAAAAgQWSnFHayTn/fvCmjf0uYraq+gYECECnd1hZF6EO3tY17ercxDUYSapMAm1srmw62CfleRnY4hOEwoNsG+3q8ZEzDIM+R3IaT3BevVhzTeD0Guf9Rz19e90WkYV6PKqwrZBkKAHr5KctWr+UrAAAAALNJw3Lvi0/lnUY7W6L1MAQAcJOEyT4uIWAn4bVyg2te5PpqHadJwG046FY45EawDajMxIBfz0CYqhkCwDx6Q5Ir7/6Dunx4iTr4zBcZFAAAACAhlq59e8xpznX6atrZAMRImtMkaBYFCZlIgM4Uuq1NJq9glIS3JKylJwkDebVbZYF8T+XVxqbHKKiN+WWsva5P7oPp4SuZTwqNiTyGKJoA5baL3Rf9Wki6wVf3RhJmk9ZJwmwA3N4jxaF//VhtODUwpskBAAAAgLn2rVo85jT7Ov20CUO0sxnO9p3X1gIX62GkAGTNpYdXFQ2zjW+YbYXFpr62x5pqIwq/SDitfvO60duV+1GIBNukZQ5A+Qi3wXQ0tCGVZG/Nwrn36CSRjVue/ou/V2uXzlFDv/1nnlQAAAAgAXbuO6f6Tl5SbY/OVG2tM10vM44wGwADZL2tTdiDRYUarHT7SqHvmfR3UU6NjU0VNYrp1rgwlBJm0uEnr3Gyt97JZfVj9gqgyXX09Q1fT7Hv7+S6ogqB5e6Nr8uVGuCT+1/qfBDWcx/VeEYhiuWXte5m2LILgDl0k+nQqV8odVczAwIAAAAkxP6RMFvrnsNq2sJF7uv7tLMZT3+/mNNe4GK5D2yKD2wAMkHaz3SzmRfTGs8k3Fbsvkubm4T0aGsDgHQi0IZMkA1jTN+Ds5P8ECofvGvmbFHX/+8/4kkEAAAADCdhtp2vnLOOe4XZBO1sAEwibW1Dp05E0nAktyEtR3KbpnEGfKTdqpTgklcoKy3BIefjkfHxesz2catkZ1MSEIjy+7xygmpe5Hs9ue+VhBmDFPVYhi2qZZapyysAZpHlqwS7N7z6ZdX7URUDAgAAABhOwmwXjh1RTas3FQyzSUMbEsGrna1dFQ66AUCgpAFJWs4GijSjhaVYmG24kW2dseMnQTVpbJM2NgmwuZHHl4VQm7TrfRzBfBTV7SAeNbnX/A2P1xJgGn5ZgankA+WWcv+zW0NbKXudNon8EPrf/9Mq9em//h1zBQAAAGCwKYu7rcOuZ76k7ps3xfUyNfe2q6r6BgYLgJGiajsSSW48sreLiUKhLb/fRzmvMwpBBZz0fa8kvCbk+7xKG+38kkCe/f6XGmSzN/KFdZ9LabFz3qc0hdecogqzVS9foaofWcEbA4CSltnT/mSTuvgJP70CAAAAxq67v7Rd9b74lHV8w6kBz8utn/Epg5UQdXWTnB/CdBJRgm7t6uY2iPpvAChH0ZSzhLGEBNok2BY1aTDzkrQQWLFwnh7rpBvIWKBMhz5h3LzGOhJix68qMJX+MFkWvdfh3IfW0dOSGmjTP4Su+fJx5goAAADAULqdre3RmZ7tbOPueoh2NgDGiyosImg/AlCKqEK3SQ7cAojPaFj6f/8/GYwRn1zoVwMX+3OHZ9RA7rionT5L3dG6jsEBAABALDrm1lqH0s7W9PhG18tIO1vj5EEGKyEItAGIiO9AmwTLog5cFWo1S3L4yyukZ3rbnF8E2mDIvMY6EmJXwxAAZtN7eK65939VN/6J9wwAAADARBJmE43zpnpehjAbgCSQEEfNG29GEhyR67/xwFcJjwAoSpYV4S//CNkCKJ/sZFF2UFg1eUj1fpT+/Ym6hdWKIcwGAAAAU3iF2aZNIMwGAEgWaTNLY5hN33+3UJs8XnncSWqdc1PTMFtNfDA786o8XkS7bPD5GmlntBD78oEhQBrJj4br16fn8ehQmzQ6fPqvf8cTDAAAABjqvnlT3D9839vO4ABIFAl1RNXWJrdBkASAm6iWQwRrAQRh+LecQXXhk2p18ZPkhtrKCav5QZgNAAAAJpi+cJHnectvJ8wGAEiWGx5htokpacKSx+HWLCWPO+mBNrn/SX8MMHvZIBOteEgCAm1IJQm0uZ2mg2FJVU2gDQAAAEgc2TFFVX0DAwEgcWhrAxCnwVf3qsH9e0O/HVnOAUCQZCPYHf8yzsj7FlZYrZi7N/6YGQMAAACx6n1pu3U4zSPQ1jR5iEFKP3mSqxgGAGEbeP1AZCESt7CXSEuIpdYj0PZxhGMMJBWvEyQFgTZkRl9f8gNt4n98+DV15I2/VG2tM3lSAQAAAAMcPXm54PmyYwoASDLdnCaBs7DR1gZgeFkQfpCWZQ2AME079wvV91GV58ayYYgrrFYMYTYAAACYpPfFp1TT4xvz198nDKnGybSzpdyW3LSVYQAQtqmv7WEQABhjwCP0CpiEQBtMttX2gbIsGzZsUB0dHakalKf/4u9Vb+85dfTEZXXwmS8ylwAAAAAx6zt5yftD973tDBCA1JAWoygak2hrA7Jr6NQJK9gaNpYvAML23f/tP1iHTas3jdlYthymhtWKubN1HTMDAAAAjHDx2BHrcLrLTiekZRkAAABIi5qG2bl/D3i2OI7oYaRgxPzKEADJ0tvbax3KRrNL175NqA0AAACI2c5XzrmePu6uh1RVfQMDBCBVqh9ZYU20tQEIWhSBWSHhXACIirQ/iEKhtqSG1YqRMNuE6bOYCQAAAGCECyOBNmeLMmG21JEd6HvtPL+H4QGQFddP96vxDbNS8TgAlM7n6/8XjBRMQKANJmsfmeCBUBsAAAAQr537bobZ2h6dOXq86pY5qvquhxggAKklgZAompRoawOy4dMfPGm93sNEQBZAHO69d6768MgB9daZt9Rtt92Wmcd966JlhNkAAABgjN6Xto8et+9somnykJo2YYgBSrd2dTPg1sNwAEibiQ8uc21gunH6TCoCbfI4vB43ACAdCLTBVFsUYTZfJNQmG9G2tc5kMAAAAICIHD15WbWsfWv0bwmz2dfJa+ZsYZAApJ4EzCTYFkUQhbY2IL2iaHysXj7cLgkAQerq6rIO+/vP5qb8vUU//PAjmR0XCbPd2rSUGQQAAACxu3jsiNq3avHo302rN40elyBb42Ta2QAAyVbrEWiT02oaZic61CbtbG6PTT9uAEA6EGiDqbaOHLYr7xpwjNj5ynArBKE2AAAAIHxTFnfn/d04b2p+mO3edgYJQKZIyIy2NgClv6bDX24ML6NYZgAoXaGwGrzVTp9FmA0AAACxswfZpi9cpC7k/pYwm72dbfnthNkAAOng1dJ2ZdtOVb+5LZGhNgmzyf33erwAgPQg0AZTtVd6BTt2dGRqwAi1AQAAABGsd+87N3q865kvqfvmTck7f9xdD6mq+gYGCkDm0NYGoBSDr+5Vg/v3hrxcYjkBwB1htXBImO2O1nUMBAAAAGLX+9L20ePL9xwecz5htkxod/y9lSEBkFZeLW0iiaG2QmE2/XgBAOlBoA2ZsX79hlQ8ju7uQ2rJkvtdzyPUBgAAAITn6MnLN9e5H505JsxWdcscVX3XQwwUgEyjrQ1AMVEEX6uXr1DVj6xgsIEMIqwWH8JsAAAAMIGE2aSRTbS6hNmaJg+paROGGKh0q2IIAARMQrFbil3o0sOr1NTX9sRyB+V25fbdSDhsfMNsVb/Z/O9urmzbpa6fPlPwcQIA0oVAG5AwTU1NhNoAAACAGLSsfcs6bJw31XV9u2bOFgYJABRtbYjGjh0dBc/v7e21Jk2+U5NJS8vOr5IkirCrIOgKpBdhNXPdvfHHDAIAAABid/HYEdX74lPW8abVm9S0hYvyzpcgW+Nk2tkAAOkkYS+vQJicJoE3CbZJw5lpjW3Fgmz68aXJwOsHPJv10mhibr6jXS86XgFXwEQE2oAEko1vrl69purqJrmeL6E22cjW2RgBAAAAoDxL1749HGRzaWazPlzf284gAYADbW3ZIKGxvr7evNM6OjrUhg0byg6NSVjNGUjzSwfX5La7u5sCe0z6cTnJ42xszA/LYazBV/eqwf17Q70Nwq1AuujwmiDAZjbCbAAAADDFvlWLrSDb9N9vGhNmE8tvJ8yWAe0MAYA4SCDLBNLCVigcJqdf3zZ8XtwBI7+BrqS0ywEAykO9MpKgrJ532ZhE6A1NJACWRl6hNnH58BLmHgAAAKBCO/eds3Ya4bV+LWG2qvoGBgoACoiirU1kLdDiFryyh8j0+W7hMHvgzN525hbaKof+bs5v2MurcS2o+xPEY7GPq9+wnT1gx+s/PNXLV6jqR1awsAUwhoThzp7tH3MaAblg3Nm6Tk2YPouBAAAAQOw65tZahxtODbiev37GpwxSCtXVTfKz/atse7hVEXYDUD5Zfmzxc0GTWqhKbWgK+75fP91vhdiKNbHZpa2VzY6GNhjw+mf9CEYg0IYkqDjQVskeoZNgyZL7PTeiIdQGAAAAlE+H2aSZra115pjzx931kKrOTQCA4qJoaxtdPie0rU03k8n3WPYQmA57mRDuKiSI7+Dk8etxMJEOqNnR0OZN2hN5vQNIE3tznHbwYFcmx4IwGwAAAEzR+9J21fviU1Y7W9PjG8ecL81s0yYMMVAp5BJoa1djN8wm0AYgCL7eSEwLYEmI7Mq2nWX/f2lHG98w/P1Pje24l4GRgJbcbinBNaf6zW1FbyvpCLQhTATakCQE2pCaFUE7+16TsxBoE4TaAAAAgOBNWdxtHXY98yV137wp+R+ob5mjauZsYZAAoERRtbWZ2thUqDXNzq3ZSy4v3wHFbcWKlQXP/2aR8738zd6Xy/p/zturr6tTdfV1vv7v7Fn3RDJm9iBcFgJwUQRYs9bICCAd6uom5f19771zR48vfOBBNXAhGc1xty5apm5tWsoTCgAAgNjpMJtwa2drmjykGicPMlDp/YxFoA1AVBIZaLO7sm1XRSGzsEl4rn7zOua0gHkF5wiYpRuBNiRJDUOALEh7mE10dx+y9l7ttqfupWvfVgef+SIzAgAAAFACaWcThNkAIFgSQIki7DK4f6811bzxZuSP0es7mmIk5CTf8RQ6/+rVa3mn6YCceKO7W504XjwsOH/BArVg/oK8v+fb/o5LuUE4pytXr1qTHz97s6fi2/MK4n32s3eOzgfFAoxOeodd9vCbM9Bo36lXkCE53ZIn11fO9Q6+OvzaC5OpgVUAKEbex+07KPynfzqlvvrVr6vbbruNMBsAAABQpukLF7k2sxFmAwDgJh0Wk/Y0CTmZEG4jxAYAoKENSVBWQ5tuZpND54Y+aea1p+7GeVMJtQEAAATo3Ac1aveh4T2r33P7DTXzjhs3j99+gwFKufF/8BMGAQACkNS2Ngn7lBpQ8qJb2HRo6N333hs97+qV4sGsEyeOj4bYTAmmoXTOVjl7SC6oea0UOiwn86YOuOn7IOd5Bd2ieE2Pe3q3qpo7n5kGQKL9+Mc/VgcPdllBtiSpnT5L3dHKRkYAAAAw37QJQ2r57YTZ0q6Ehja2kwVQiebc9PNiF0pq41WUATcZo5qG2Wp8wyzmqohktaFN5usbBjcSamG9HmhoQ5Kwoo4kGCrnP0mITTa0EFloaHOy7+FTa3t0pmprnckcBQAAEBB7qK0UD3z+E+uQ8Jt5jp68rFrWvlVw3ZkwGwAE78YDXw39NqrmLlC7bvnM6N9hhoQk6CPTn/3Zn1uBNAkn6dtbsWIlwTMEQofgZL6SUGN97ng5zYCFeO0oTDcDyqEOZIb9OpbXsDQ8AkCS9fefVZ2dnYm874TZAAAAYIrel7ar3hefUhtODbieT5gtOwi0AYiILFe2FLtQ2gJCzkCQWyjKbQy0NIelkiSrgTavx22asJ4Hn4+fQBuMUMMQAOnU3X3ICvTZN2LZ+co565BQGwAAQDAkjPa9+6+VHGp74x8nDB/6uKwOv1nHF3zCoIdIh9kKfoi+t52BAoAQ1Lzxphp8da8a3L83tNuQ1qi1ucOWk2dU30dXArlOCaYtmL9AfXPFStfzf32m3zr82tf/0JqAIElYUqa77/6cNel5zUm3+B23tfn5VVc3vJ4rrWz2nYZJgE0CbXI4dOqEuvH0llAfK2E2AEnX1dVlNbIlGWE2AAAAmECH2QohzJZ57YqNswGgYtIaZW+OIqAGpHKdCYgde55AEpTd0IbhvSVLW5sdTW0AAADBKrepLWiE38rnDLNdPrxkzGUkzFZV38BgAUDIomhr6/vtVdVy4te+L18suAYk3Qlb2G3v3pd9/7+u+b+rGm+pC/W+jXt6t6qaO58nCUAidXY+q/r7+xP/OO7e+GOeTAAAAMTOGWZza2hbP+NTBipDPBra7If6eDujBaACsgwpule3qa/tYaRgnKw2tPG8+2poI0cEI9DQBqSc7CVZwn16b8pCmtoa501V982bwgABAAAEoNymtqDp5jfncTf35O7zzDtuWMcJv6m8MJusK4/58EyYDQAiITvm2TH0O+q+i+dV2/TPhnY7EsD5cNH/ktfWpkNrcjg/dwhkiczzer4vFNy0t709NfT/hh5mk/ZGAEia/v6zqrOzMzWPhzAbAAAATHDx2JG8MFvT6k1jLkOYDS7aGQIAaXf9dL+6cfrMmNNrGmbnNawBAGAiAm1IrR07OtT69RsYiBESapOmNtkwTMgGu13PfIlQGwAAQEBMCbX5dfaDGmsSpYTfrOO330jVc7dz38gOH+ZPsXb+II3GduPueogwGwBEwAqz7eiwDuXbi+rlK9Tavv8r1Nvsmjdbvd/8DWsCUJwOvj3fvi73178L7Xaq5i5Q455+jgEHkChpC7KJO1vX8cQCAADACNLONn3hInXh2BHr76bHN+adv/z2QQYJbtoZAgBpJ2E29wYuRaANAGA8Am0wXTNDEJzu7kPWhmEdHR3W3xJqu3x4CQMDAAAQkKSF2vzKC78VuWwSw29trTOValVqyuJuK8xm3+mDhNmqcxMAIHzSMt/X12QdyncX1pQ7vXFyvRU8C8sdPT+1pl+17+JJAIqo+5fzaubLfxnqbVjNiUf+QTWd/LW1wzJZJgCAyTo7n1X9/f2pe1wSZpswnY2eAAAAYIblew5bhx1za1XryPHR824fVNMmDDFIAAAAgBpuaFTqAAOBZMyvDAEM18wQVE63sum9nNvJRruE2gAAAIKT1lCbX6WE38QDn//EOjQh/OZcLybMBgDlke8e+vp6R3eoU6m+j66oW4/8g+qa/7uq8Za60O73F9rXqXMrv6uuzribJxFwocOfYfofP9iqFuWWH30dI22NvfePnifBNgJuAEwSd5CtdvosdUfrOnV++7cCv+5bFy0jzAYAAAAjbTg1kPc3YTYAAAAgH+2MSBICbUAG6I08mpoOWYdLltyfF2wj1AYAABCsrIfaSvHGP04YPvRxWR1+s44v+KSi21269m3Vd/KSddxtXZgwGwD4o3ee49yBThDmL1igFsxfYB3Ozx2KcyG3Q8l1X5vxOXV25Xd4cgGbe17+T2rSv7wT2vXr193v5I5/7et/aE3aZz97p6qvq1MvvPBDa5mzZMnw8sZPwK2ubpLasGGDdTkACEJ//1nV2dkZ2+1LiO3WpnDDZhJmu7VpKU82AAAAYidtbJozyCYIs8FFO0MAIARbGAIgm66f7lc3Tp9RH78eTtvZxAeXqdrcBGQZgTaklmxItX494+Cmu/uQNT4SbNNkg96Dz3yRwQEAAAgIobbg6fCb87gbq/HtjuHGN2f4zR5ma3t05pj/S5gNALxJmKRQ85ozYCJhkmJ0cO2bK1YWvay0p/2qfVeo4Rq5XtraANt6VchhtmKvtXfffU+9q9yDbieOHx+zXJLlj14GSZjNuSyi6Q1AOeIOsr355s/Ub37zP9X0hYvU8tZ1o6d/2Hsw0NshzAYAAABT2MNsrXsOjzmfMBsAAADCcmXbLnX99JnQb0eCcgTakHVVDAEM164q2LvB1avXGMEi7G1tjfOmEmoDAAAI2LkPagi1Gc4eflva0kKYDQBGyPcFfX29RQNssuMcu3ffe88KoDz55BNW2EQrJbjmR13IbW3i/eZvWBOQVRLuDJMEVIMmQbfz77xTdPml0eAGoJDOzmdVf39/LLc9a9YstWbN963j9t9yrFDbyAa9Emj78EgweweW9rc7WtfxpAMAACB2zjDbtNw6sB1hNmh1dZPY/hVAFHy96Ux9bU8sd27g9QOu7VE0P4H5o3TSyHZl284xp49vmJ2bZllj5hzTUl/7lf5/vy49vKrYRViPghFoaAMyTm90duOft6q+3l6a2gAAAAJGU5uZ7CE2IS1uNLMByDppOZINpfXG0sWc6T+rrl65qv7h2C/HnHfixHH13HPPh3p/o2hru6Pnp9YURugGMFnYgdFrMz6nzq78TijXLYHa35lQm9foVl9XZwXdXnjhh2NCbvK3Po1wGwAtriCbhNhaWlpyh/fkna5/y9nxL+NU70vb1f5Vi61QG2E2AAAApA1hNgAAAMTFGWar39xmBdnsahpm5/69+b2shOCclwHgH4E2AMMLgzlbVKPaqvpOXiLUBgAAEDBCbeF64POfjB63gmq33xhzGVnHlXVd0fboTPXE/TPzzifMBiBrJLzmp7nIy3O7n7dCI17mz18Q2WORUEzY4RtpqTq38rtWiA5Iu7BfT3G8lq5cvaqunOkfE3Krq69Tf7P35dEwrz3cJqSF0h7yJfAGpFt//1nV2dkZy20vXdpiBdmKWT/jU6Ue36j2HztiBds+G9DtE2YDAACACQizAQAAIC4DjiY7tzCbcJ524/QZAm1ABQi0Abi5QJizRf3g/1Dq1i89Q6gNAAAgYITaivMTTCuHM8zW1kqYDUC2SBhjyZL7K76eFStWqm/mJhNF0dYmAZ8wW6UAE+hWwrCY1HZohdxykz3kJqTJzR5ys3MG3gi4AekQV5BN2tjWrPl+yf/PCrXtOWxt7Pvww49UfD/u3vhjZgIAAADEjjAbItA+MgEAAIzxsS3QNr5hdsGQ2sQHl41eXg5rc38DKA+BNqSa7G2cDQpKXCjM2aI2bBhvbZhBqA0AACBYWQm1hRVMK4c9zNY4b+qYMFvNve2qqr6BmRNAqsj3IW5BjFKZHGDzEnZbm4TlaGtDWoUZCE1SGFTaJ/2G3OwBN2lzk++i5dBJQsX6/8n5+rIA4tXZ+azq7++P/HbXrFmjZs26p6LrkFDbh4+vVh9++FFF13MnzWwAAAAwgD3M1rR605gwm7VTB8DGthO35tzUw4gAMMEAoRYgNYo1rtU0zM79e6Cs1789ODeRZQZAoA3A8If8vr5e1dh4c2MKvXEGoTYAAIBgJTXUJvc5zmBaOZxhNud6LWE2AGn4PK/Da5Wav2CBFWCbP39B4sclqra295u/YU1AGoT5eknDa8UZcquvq1N19XVWyE0H2oa/Ty3chlko9AYgGtLG1tXVFXmQbenSFtXS0lLRdch6n/X5duS3HJkOHuwq+/okzDZh+ixmCgAAAMTKGWZrenxj3vmE2VBEs/IXaGtnqAAAQFAk8CYtbtdPn7H+9tvSNmALs4nhYByQbVUMAQxXUVf8hg0b2NOtT/JDqH1vwt3dh0ZPc9v4FwAAAJU590FN4kJt0rYm7WtJCLZNWdyd9/flw0vy/ibMBiCJggqwpSm8VkyYbW0iSa1TgBdpHQxtnTdDbYbS4nbi+HH1wgs/LGk5zXfYQDQkyNbZ2Rnpbc6aNUutWfP9QK/T3vj48MOPlH09ty5apm5tWsqMAQAAgNhcPHZE7Vu1ePTv6QsXqeV7DuddhjAbCqmrG/2d1c82sO2OQwCwDLwwrTl3sKX2zy5+pcDFfG3HLE1LcTS0SUDmY0dIJs3iGmeet/Q/b5ceXlXy/bX/H1G/uc2z3e3Ktl2jATghgbj6zesieTweyBHBCMyIMF1FgTYdzEJZH/bHcG4EDAAAgMq8cXyCeuMfJyTyvpvc2OYMs3U98yV137wpo3+P/4OfMPMBSAx7iE03cehWdb8kvPbN3JRlYbZPiSyFdpAeYQc+pSkxy9xa3Pwg4AYES9rYKmkxK8eaNWvUrFn3hLp+KMG2cgNthNkAAAAQN2eYzfo8fGpg9Pi0CUNq+e2DDBQKKiPQtkWxvSyAET6DbBqBNoMQaON5C/M5uX663wqdlXJ/nUE1P8IOswkCbUgKZkSYbqjSK7h69RqjWCL9Y6gbQm0AAADBSnKoTUhr2xP3m7HOffTkZdWy9q3Rv51BNkGYDUBSP6f7bWbLUvtaqWhrA6J5PfBa8CYtbuffeaektk0JuDU2DgeaAfjX2fms6u/vj+z2li5tUS0tLZE+xsce+3bJ/4cwGwAAAOLW+9J21fviUzc/99qCbIIwG/yyBdq2quLNa3I+gTYAxYJs9mVJz8gkCLQZhEAbz5uJJAh3ZdtOX5ct1OIWJAJtSApmRJiOQFtMJNDmtVGF24bBAAAAKF/SQ21anK1tzjCbc0cMVbfMUTVztjCzAUj8Z3InK7y2YAEBthKE3daW9VYqmO+Onp9aUxjeb/6GNcEfaXE7f/4d9cILPyypeVPCbd3dhxhAwKG//6zq7OyM7PZmzZql1qz5fiyPtZzmudrps9QdreuYUQAAABAbe5ht+sJFavmew/mfdycPqcbJhNngD4E2IBbNI1OpkvhDvX15kchAmzRARRGaiVpNSh4XgbZ0G3A8t3E8dh+Btp7c9BUFGPSGC5iIQFtMCrW0CUJtAAAAwUpLqE1E3dq2c985tfOVc9bxxnlT1cFnvpj/wZcwG4CEfA7XjT1/+7c/UVeuXlWP/em38i4jwbUF8xeob65YyYBVKOy2tnMrv6uuzribgYZxwgyzMd9XTgJu0uImAbeOjg5f/0ca3Nav38DgIdOiDrKtWbNGzZp1T6yPudRAG2E2AAAAxG3/qsXqwrEj1vGm1ZtU0+Mb886XVjZpZwP8ItAGlOznqrwwWlYlPtCWtQARgHw+Am2KdSOY9oYLmKjibyr4Qb98xUJtbY/OVG2tMxkoAACAgKQp1KaF3dq2dO3bqu/kJc/103F3PaSqcxMAmPq5W0JsEl6zmtbmL1BPPvmEOnH8OOG1iITZ1kZTFbI0v9NMGI5SA27S2ibtbUBWdHY+q/r7+yO5rTjb2IJ47Hdv/DEzDAAAAGLTMbd29HjrnsNq2sJFeecTZkM5bIE2UWw7WB3kkRaSHkYPGVdRsG3Tumll/b+NZf6/KBw5+lu1eNkp58kE2gAkVgkNgGSJEDtmQpgukG8raGmrjITaZCM7N24NGAAAAChfGkNtIozWtimLu0ePuzUI19zbrqrqG5ipABjFLcSGeIXZ1nZtxufU2ZXfYZAR/7pYSGE25vFoScDt/Pl3rICb1/e1QkJtspM3wm1Iq6iCbBJia2lpib2Nzc1jj33b92Vfe+1V1wYMAAAAIGwXjx1R+1YtHv3bLcy2fsanDBTKUmKgTUiI5xeqeJsbkBWuwbbDB+aqRffdkqmB2L7ronoqN9k4mx8JtAFIlBICbX6aboFQEWiD6Qi0GaJQWxuhNgAAgGClNdSmVdradvTkZdWy9q2C66Lj/+AnzEgAQvlsLGE0OSylBUd/ppbWNUJs5gqzvercyu+qqzPuZpARiy+0r2O+Tilpbzv/zjuj701uCLchLfr7z6rOzs5IbmvNmjVGhtjs/Aba3nzzZ+o3v/mf1vHpCxep5XsOMzMBAAAgEr0vbVe9Lz7luS4qjWzSzAaUq4xAGwB3mQ+2EWgD4Ob66X514/QZv8GwsoT1OiXQhiRhRR4mkwXklkqvZMOGDdYP9gjly4A8lw8vYYAAAAACElao7YHPfzJ8/QYE5sppbdu575za+co567hbmK3qljmqZs4WZiAAgZCAQEdHx+jfEgaQIJs+T3h959Dd3a3++I//yAqwfTM3IRnCbGt7v/kb1gREiTBbtkjA7W/2vpz33jX2/ekQ4TYkSlRBNmljW7Pm+4kYk66uLnXwYFfRy9nDbBqhNgAAAERh/6rF6sKxI9Zxt7bgpslDqnEyYTZUhkAbELjMBttqP9PnPOkruanH9ne78rEtM4E2IB2ubNulrp8+E8ltEWgDlKphCJB2hNmCJW13sld55x5/ZWNi2bi4rXUmgwQAABCABxaEEzw7936NFSIbvf4Y2+DOflCjVv/1ZOu4n9a2pWvfVn0nL42ufzrDbOPuekhV5yYAKJe9gU2zN9vI6fIjuVvbzdWrV9W7776nruQOxWf+/W3qZ2/2MKgJIwGdX7XvCqWt7Y6en1qBubMrv8NAI3RhhTOvzfgc87DB5H3oa1//Q2uqr6uzAm4Srra/r8l3uxo7g4PJOjufVf39/aHehoTYWlpajG9jK8fSpS3qtddedV/nfWn7mA2KAQAAgKB0zK0dPe4WZpNWNmlnAyol32vYdurTrtgYG6jUV0YO84Jti5edsg6z1Nim8sNsvtU0zGYuAhJMGtmubNvpef7EEIJnLDcAAm3IANkQjR/lgyV78XXupV42LL5v/hQGBwAAIEBhhNokROa8DX07zx+aNOb8qOw+NLwXRa/WtimLu0ePu4XZau5tV1X1Dcw0AMri3HGLW2BNLiOnyY5etHffe88KDyB9JLATRiBIQnLSmEW7FcJEmA1CAtZXzvSr9q3/0fpbwm3n33knL7gt3+/q73gJt8EUUQTZ1qxZk+gQm7TWFSJhNgnque2gUFoyCLMBAAAgDBdz65r7Vi0e/dstzLZ+xqcMFACYj2BbmcY3zGIQgARzhtnGN8xW9ZvXJfKx+GxnA4xAoA1AWWTjhsbGprw9+u585Zyqqp+j1i39/xggAACAgIQRapNWNn29dvYgWVzhNmdr229+8xvVsvYtK8Sm29mcYbbxf/ATZhQAJZMNe+2faSW8Jjtw8SLnSQvbmTP9oy1sSLcw29okbPR+8zesCQiSNAHKFDRCmMknAezfmVBrBdzc2tvs4bZi74lA0CSg1dnZGeptSBvbmjXfT8l4eQf+dJjNvg7r3EGhbGS84dXDSs1dxMwHAACAQEgLsATaJMTW++JTavrCRXlhNmlkk2Y2AECiZCLYtn3XRedJPTz1iMKALXBkDx9NfW1PKh6bW6BKGs5qQ2g5C0tSw2xA0hBoA1A2vWGDfQPAp//i79XRk03qwKY6BggAACAgYYTaitHhtnMf1Fi3G0e4bbi1bZJ6Zeed6tG2/2qddvnwktHzq26Zo2rmbGEGAVASe0uFnzYaCbH9+ky/+pu9L6u9uelnb/YwiBkTVlubhI7kemm8QlDCCF8KCXYiXZztbb87e5Z64YUfjgZe5H2yrm64QdmttRQISldXlzp4sCvU20h6G1spJLRnD7Npen3XHmrreGSxtZHx8j2HmREBAABQkf0jrWwSYJOdJzjXM5smD6nGyYTZACDBstbY9gueckSBBi3zSCPb9dNnUve4dEjy0sOrqkaW4z/n2YZJqhkCAJVw21uvbPAwZXG3Wrr2bQYIAAAgIBJqe+DznwRyXaUE42befsMKt734Jx9ZjWn35P6Omtzfhx9+RG1+4o+sgJ2oubedMBsA36SVQjbMl0mH2YR9o167d997T/3oP/9n1djUqO688w71ta82E2bLON3Wdm3G5wK9XgkffaF9nRVsAyoRRphN5nfCbNkgwe2vff0Prfe5M/1nre97dYBNN5rKe6g9FA5UorPzWfXYY98OLcwmLWU/+tFfWVPawmwSAnRTrIFOQm2yMwe7C8eOqI65tVaTBgAAAFCqiyPrk0ICbG5hNmllI8yGiHyZIQBCJ8E2CUP02E+UYFvtZ/rUkaO/ZYQAJJqzkW0goaHD66f7R4+7NP7JMnwrzzZMQkMbgIrJxg1Xr14b3Wuv1nfykhVsa5w3VR185osMFAAAQIXiaGqz0+E2IcGy4Qa16EhL3NmR21y69B3V0tLATAHAk4TYvAJr+rOs3kGLtLC9++57VmONNn/+AvXcc88zkMh/LwqprU2u79zK71rBOaBUYYTZ3m/+hjUhe+T98Hcm1FrtbfV1der8+Xes9jYJsg1P949e1h58A4rp7z9rhbH6+/tDuf5iga608/PYJdTW2NhkhVPt9o00atDYBgAAAL+klU12kGBfh2zNHU7L/S2mTRiywmxAhJoZAiAyqWpse2rXRedJ7TzFiJOEkcY3zGIgYjLxwWWj7XlyWJv7O2lujLTMTUzgfUc2VTEEMJisGFZcuSB7nJQf6RANZ6jNqeuZL6n75k1hoAAAACrwxvEJFYfapO1NB+QqFUe4Tcv6RosA8hVqjnE2jLuF2IBShNWIJaE5wC9p+Asa4Uq4kXDbZz97p/rjP/4j1/davoeHFwmydXZ2hnb9a9asSV0LWyHSbucMBUoTXSl086IX2Si56fGNoxsjAwAAAHa6lc36LHhqYMz5TZOHaGVD6Dx2aMe2sEA88oJtWlKCbdIu52NZ0q58bMvs0oSEAEhLlgSL0ja++nE5SQipNuFBpEsPr0r0a8T53CRt3vN6zeSelyqXZdpWRZAXMWMlHibztRJYDD+kR69YqE0QbAMAAKhMpaG2e2xtaybdr0pkbUNGAMU3xvUyf8Fw+9qJE8eH/56/gMFEWcJoaxO/at/F4IJ5D0b73dmzPMNtzhA5sskteBWUpUtbVEtLSybH9bHHvh3I52C/69H2lg0AAABk28VjR0bbfa3Pfqs3WTtCsJNWNmlnA8LmsW0a28IiKaJYUG4t8//1jEzlSGSwzWegzdfzRqAtGF5BL1G/uS017WVej3N8w+zc41yX2MclDXNXtu1M/GskyaG2gZH77QxGEmiDqViJh8nsC8yyEWiLR6G94tsRbAMAAChfpeGxF//kI6PvX7lobQPSz2PvqwVJiG3FipXW8Se/94R6bvfzBNkQmDDa2mjJgpcwwmy0A6ISxcJt8v28HCIbwgqy8TlvmD3QFsROXfzsoFAQbAMAAMi2/asWqwvHjtz8rOcIs0mITcJsQFRoaEOCNavh4FfmmBhs277ronoqN9kUCnYQaAtJoQCbmzSF2pLeZFbK85mE5rlS58UghDEuEioUzteJLdA25HO5B0SihiGAwb7MECSX7IFX7+FTQoVeGxq2rH1LNc6bqg4+80UGDQAAoEQPLPjEOiw3NCaBM30dYd0/ff3PH5qkzn4QzUdQ2XhSb+RHaxuQPvJZs5QwmwTXThw/rvbufVmpFcNtbD97s4eBRKAkCBR0yEiu6/3mb1gToIURZmM+Q6V+faZftW/9j9ZxZ7hNDnt7h1ugCLelV3//WdXZ2RnKdfOZ7qaurq7R49JSF8S4XL16bbSpTV6fXq1t0sQxfeEitXzPYZ4IAACADHG2sglZL7SH2WhlQxwaG12/W2hXbJAN8zXb/9i0bpramJuCdOTob1VvbiqHI9wVqMXLTlmHpje2IVwStJHQ0PXTZ8q+Dmn/SlOozY2MkenhLy9RB8IwVppfG0gn9koBkwXybQcNbfGTPXzK8yBfJrj9GNr26Ex19MRlQm1AhM59UKN2H5oUejMPACAa5TahPfD5T0INtHmJMtymsTd/IF2fMf2QRjYJstHEhqgF3dZGcxa0O3p+ak2Bfj9AEyBC9G//z2/UCy/80LW5TfDdffKFFWTj85s7CbQdPNhlhdlaWloCvW69g0LZWaE0Hbi9bqePNLQRagMAwJ8Pew+qTy6cUXe0rmMwkEjOVja9TmhfH1w/41MGCrFx+a2AhhEkQd42sYS74kVDW/iCCLCNb5hthbvSGNIp1AiWxPkpbY8nbWhog6loaAMQOtnDp/z4KT+C6r192n8M3fnKOevw6MnL6r55UxgwIAISZhMSKHji/msMCAAkXLlNbXL5qANtUxZ35/391a9+Xd12222h3y6tbUAyyedIoTd292qMcCLEhjgF3dYm4bgvtK9Tv2rfxeBmWNBhNoKSiMJn/v1to81tEm6T5jakQ2fns9ZnrCBJiE1CWnxWK/S59mwoYTYhzYn69xs5LsE25285sjGzDrUBAIDCPrnQrz48MrwhpwTbbm1ayqAgMdxa2ax1xtWbRpvZmiYPqcbJgwwWAFSIMFu8XBrp2hmVyhQKNPmV5gCbkzxOr/G6sm2Xqt+cnJ1jSHjR67FMTGjbHIBo0NAGk9HQlkLy46f8GOr8IVRrnDeVpjYgZM4Wn+/df03NvP0GAwMAKVzG+xFVW+fOfedGd2Rg1/XMl6ydGkh7aPf53wt8o8hC2Os/YCavz4vFrFixUn0zNwEmCbqtjTatbAo6zPZ+8zesCYhDfV2d2rv3Zau5zY7v8ZMhjCAbOxwpbfyj+gyrf8vxakd2NnMAAIB857d/K+/vuzf+mEFBIri1sonW3LrftJGdG9DKBlPIDvE6OjqcJ7M9LEzWnpu26D82rZumNuYmxKf2M32lLENoaHMRRIBNwk61GQ48SRDsyradiR+bSw+v4rVh/nNEQxuMxAo8TEagLeW8fggVesNmAMFb/deTx5wWVZgBABC+UkNtD3z+k9Bb2pytbMK+I4OqW+aomjmj391be53v7OyMdNzYiBIwg2w429fXqxobm6wNaDWPH6bV/AUL1HPPPc/AwWhBtrUJQm3ZQigSaSbhtieffGJMkJ3v9M0Sxuczdi6SrPXzQi3J9g2bAQDAMGlk0+1s2q2LltHSBqN5tbLZd2RAKxtM4/G7ARtlw2R528MSaIvXkaO/VYuXnXKeXGibelm2bCl0nVkI7RBgi35ckzBehcJs9ZvbMtG2lwQE2mAqAm1IzAp8ufjx21z6h1B5jmRjRbcfRS8fXsJAAQF6/tAkdfaDmjGnRxFmAABEp5RQ2z2331BP3H8tlPuxdO3bqu/kpTGn23deUHNvu6qqb/C8jqjDbWxYCZjDq6lNQmzSxjZ//gIGCYnyhfZ1gV3XtRmfU2dXfodBTbkgw2zMMzDd+fPvqMf+9FtjTuf7/fiE8VmMHYkkk95IVF6PwrnBKG1tAAA41m23f8v1dFraYCpa2ZD0zyou2CYWpsrbHnbg3xoZkRht33VRPZWbbIqFOuS8TAXapDlMglbXT58p+zrGN8y2wkwE2Iq7sm2X51ibGmor1C5n8v0OyoBHCNHUxzwSaGvOTT9n3QkmYQZEYlbgy8UP3uaTprbu7kPW3vfdWtvs7R0Aynfugxq1+5B3MyItbQCQLqWE2oJ+Dzh68rJqWftWwfU6ZyubH1GH29jYEoheoQaI53Y/T4gNiXdHz0+tKQgElNKNMBuy7L/91/+iXnjhh2NO198hI1ydnc/mPnv1B3Z97DQkXevpV69e81xnp60NAAD3djatdvosdUfrOgYJxvBqZbOv19HKBpMRaEPCtCtbGIp2tvgRaBsriABb2sYkaoVCbRIOrN+8zqj5JSthtkpfG/LcyVjE2VQ30qJX5bEsY90JsWIGhMkItGWI/vFTNkrw+sLB3uQBoHSr/3pywfPDbOgBAMTDb6gtyKZOt1Y25w4KirWy+dHV1aUOHuyKZBzZABMIn9dGsdLG9txzzzNASJW6fzmvZr78l4Fd36/adzGoKRNkmO3cyu+qqzPuZlCRSCdOHFfn33mn7HCbBLNYj4/v8xWfo1K6HlM3yXrtyWvQq1F5w6kBBgoAkEmfXOhX7+0r/Bn91kXL1K1NSxksxM6tlc3ZvEsrG5LyGcUF28TCRNKG06z/INAWv9rP9DlPylygTQI6H3s0TPkloaWahtmewSYCbaUrFGoTJgTbRsJRBeeLNITZij0X5Yjr+bM9Z1sVgTYYhhkQJiPQljE6yFbox1Da2oDy+A00fO/+a2rm7TcYMADI2HtAEIE2r1a2y4eX3PwAWkYrmx9Rhdtkg8yWlhZa24AyP+9p9s/or/3t36rH/vRbeZeVENuKFStpY0PqEVpC2PMFYUekSX1dnZo9++beS+V7476+Xuv7ZLdwm24Z+9GP/orB8xBWAzZN1+mnf7vRrz2333KcG0MDAJAF57d/y9fl7t74YwYLsel9abvqffGpgutuy28fVNMmDDFYSAQCbUiQvAXrwL81Zn5Ajhz9rerNTaVquu8WtSg3Vcol0FZo2dGshkOJnkxrz3KShqkbp88EEmBzCyp5BZwItJXHT5Aq6nmuWCObVr+5LdYmsiB4hT3LCeoFeV2VKBJCZN0JsWIGRGJW4stFoC1Z7HvlL/RjaNujM1Vb60wGDPCpWDub3Yt/8hEDBgAp8/yhSersBzWhLf/dWtmc7bpBtLL5oTdcDdvSpS1WuA1AYV6tDc/tfl49+b0n8k6TENs3cxOQJUG2tb3f/A1rQnIFFWa7NuNz6uzK7zCgSK3fnT1L1dXVjVnfkO+S5beAjz76yNrhBevs0X5mIsiWLXoHhaLQbzmtew6raQsXMWAAgNT7sPeg+vCIv42DaWlDHC4eO6L2rVqcd5ozyCYhNgmzAUniEmgr1rAExEHmydG9vobVziYBscXLTmViQCXQdvjA3Iquo8RAW95z6Ma0RioJH0mQppJ2KQlMyWPyE04i0BbOc+gnQBbm/FfqfJSG59sZJgwyOBjmdfuRe51WeSzPyBMhVsyAMBmBtgxzC7YJ5w+izg2lAYzlJ8RgF0RLDwAgee8H5QTa/ATZxt31kKrOTXGIItxGaxswln3j1mJoYwOGEWQC8wBQOt3apr9Hlu+QJch2773DG7MQaLN9Tgup1Vo+D61Z830GOMPsv9no33Lkb/lMoE+nrQ0AkAV+29k0WtoQpf2rFqsLx47knebc8QCtbEiqIoG2dkW4DWaQZq9m/UdYgbbtuy6qp3JTwmwt4bJjAmUSaiunrc1lrHpy01cK/Jd2VSTQJuIM83i1QJWilACbE4G28Phpa3N7LuV5LCXkplv85LDU20tDK5vb6yiMoGAUt1HgdUqgDUZiBoTJCLQh74dPe7Bt6MppteT++60NqBvnTVUHn/kigwW4OPdBjdp9aFLJ/4+WNgBIp0KhtlICzUdPXlYta9/KO80ZZKu6ZY6qmbPFiMfd33/W2oAz7HAbjQTIslJCbII2NmCsINvaftW+iwFNkKDCbLT0Icukte3P//zP1fjx/270tNdee9U6zOpvBPI5qLOzM5TrJsgGJ6+dFMrpj2/ZYW1ATbANAJBW7+/bpQYulPbdc+30WeqO1nUMHkLl1srmDLLRyoakKxBoax/523kciEPedrAD/9YYyo24hLQqaiwceGFac+5gS+2fXfyKQWOZFw4U5QQEyxgrOc/YQJtXmKyYIIM0BNrCV06wLWxpCbK5zcdhtqc5n8uoXicjgTa3bAZ5IsSqhiEAYDL50bOp6ZB1XH74lC8i9AYIh45eUIP/+nfq09wk7SCCYBuQr5wwm5DAwxP3X2MAASBlZNleanOnk7OVre3RmaqtdWb+B81721VVfYMxj1tCZrNmDW9sGWa4TW8sysadyAr7Rqt+0MYGFHZ1xt1WEC2IcNMX2tepcyu/a10nzBZUmI3nG1n35s978sJsdhK618F7e9AmrcJsqmYnHvAir6urV4e/T5adXcjnBP16+6c3m9T+D6pVX+7zg7SDND2+MW8jagAAkuyTC/0lh9mE/J8Pew+qW5uWMogInJ8gm1g/41MGC2nU7nFaO0MDE+bJctrE/HJpZ+sp53ocQbYew8ZT7pPcv5/bH7dMYQUF0yTKJigET4erpEFNWr7iCreFGfQySZhBPblu08KJQJwItAFIDPsPonqjSQm2NTX9RHX91VY19Nt/ttpCdr5yjmAbkPPG8Qll/18JOsj/99vUAwBIDq9Q2xv/WHi57wyyubXkjrvrIVWdm0zmDLeF0VggG48+9ti3reNs8Ik0ks9j8vlMAm1+0MYGlPh5bOV31B09P7WmSkjbG41dZgsqzEYjH6DUf+/qGnOahOlPHD8+Zj1GyLqMhG3SQnbacfBgV2jXz+calEJ+t5HJ2dq2/KH71I6Fww1tEmyTDaol3AYAQJK9t6/8z2MfHjlAoA2Bk/UsacfV3IJs0sgmzWwAgOiFGWhz0VPKhQ0Psjkfl7QJ5bW11X6mTx0+MNfXGAcV/kuaj18/YE2CcFtySRhqfMThNuYXAGGiIhAmC+TbE93mhXRyNgK4NYQAWbX6rydXfB0v/slHDCQApJRbqO17919TM2+/kXea7DCgZe1bo3+7BdmqbpmjauZsSfR4hBVu02htQ5rIZzA/Ybbndj9PGxtQIWlaqxShNjMFEWa7NuNzVgASyLof/dVfjTnt937v99QXcpN48sknxgTb7JL6G0KY7dN8hkHYnyHcNqwGACBppGFNQmmVuHXRMkJtCIQzyDY9t661fM/hvMtIiE3CbECa1NVNcp6kt4dtdxwOKbaVRTzytoENq0XsyNHfqsXLTnm9HgpyBNmSRu77z+0nSKBNgm2FSPitxLGSZUnRDSKmvrYn1sEYsAXWSlVpYOnSw6uMHJMsGhiZB8qZF6R9TQJzNSOHWRw7+7jVb24LfBwkhHhl287AXnslvk6rlHs2w/QgM1KOlXQkZmW+XATassEebHPbyBrIGreQQjke+PwntLRFsULW+7Eaapp48+99v1VDrbcwMAAif7+wL/edQTbhtvOAmnvbVVV9Q6rGJex2g6VLW1RLSwszIBJpx44O1djYZB26hdqkCeW5555noIAABdHWRvDJLEEEFXlOgWFuYTZhD7RpJ04cV09+74mC1yctUtLeZrLOzmdDC7EJgmwIk/23nKbVm2hoA4AUuK/7ZXV0yUrfl7/r3HE1LTeV8n9MdX77twK5njtb16kJ0/9/9u4GSor6zv/9Dxl2Z9gZHtT1Ch7BP14YQkTGp5i/zAC6m+UoDvxv7mbjVRIeDCaS7BWRB3k4OrAyiUCQ7D9RoxuBBLxm/zl7rgwDy8k/Os7A3iQIjpJrGDhyhL1hXKOiDIeZDQNz+1s9NVTXVFdXd9dzvV/nNNP09PTDr6q6q7vqU59KZiYU5OSBZrV9/vSMy8wHDyDIhjirqChfozJDJgTaECZ1pvnTs0DbuvUnza1jawzzv6WIB9nM+u1rbNfW5lWgTYQpwFVMe5cEmyRk4zTMQ6ANcXFm7fqMZcbNwJk5zOb1MiL3l16eK/XlNFugzcnrIOAZZj5EaiWzEATaksW4MbRhwxfV5BsvZ1CQOI2tparxrVLXbo+WNh9WyCTQNmqQUqMHZVymms+pklm3q/M3vMcgAfCMOdQmr/szl/5G7Xvn437XlQMHSKhN1rHiGGSzQrgNyP6Zy4g2NsBbFe8fV2O3Pl/UbRCACgda9wD37Nq1S7WfOmX5uwUPPWT7t7la2yTUJuG2sPC6UVosWbJEVVaOY8aC758rnj92Tp3sYpM1AETV0m9PVRt+9EbW30uAbXLjFu3nv4+tUq8s+kEsnnf79vWq84Q7BxkoG12pRsxexsyEvNVPLLO83NjOJkE2CbQBcWUKtBkDPHW9l+sfNgi0IQh1hvlTrV42Sq1KnbyQT6AtZkE2I2lqm2a8wGrMCwn/qYgG2syKCbgJu2APgTbEiTnUJiTkOeSJZaG4PadkuTTeT+r/dypTq6UB60kIDDMfwoxAGwoiTQH19fXaednxYOeGL6qez/5fBgaJsXDLMFdvb9zV3WrR3WcZWC9XyNZ9pNSUwRktbX2/2/6ZUifOa+dLn1yoOrv/mQED4DpjqO2VV17u93tjA+6AoZ9XJZ9/MpHj5HUTAjuQIsx2796tvvrVv+t3OUE2wF/jtv5Ylb9f3AEvDtWtZyAD4kaY7djcb6mO68YwmEg8uzCbyBVo0x0//p5a8I0Hc6wHBdPaJiE2OcCG121scoANPocgCBJo01ufjTtdAwCiQ9rZ7mjc0i/Qpl+ukxCbhNnioutEmzq13d3P1sOnzFLDa2YyU8GRHfOnqxMHmvtdTpANSWQTaNMXAGOgzUloBXBTxguxV+1swqJxTEILTRn3H98gm5E8x4ywhrS0SVubzstAmx8BFbdJwO1c6lQIY8CNQBvixqpNzWqZt2oxzLVMDXliueP2w2Loy6W+HKb+v8bmtYxMEQJTwhAAiBsJMMpGUP00/IstGTthA3Em7Wxuk4CD3O6Mqi4GOAA9s4emPzFs/0x1rXlW++RQUnWzKvk/a1TnezsYIACuuO2ak2rfO+XqqquuUjfcMFH97neHtcsJsmVasuSxvvNehNuMjQuE2xAU4wFC5AAx/2XM9f128p5UVaU2bdrMYAEBkIa1YtvaJFRFKMp/boTZCCMCvcvCwYO2YbZ8jEmt6/zqtSY1pKJCa23TwzVGeouUX61tXh9IQ0iQzfj5BgiCLE96qE12yJaGkef/5V/VybFTGRwAiBhzgE3EqY3NzO0wmzjd/CqBNuSULchWs3C1qnl4lXZeQmwSZgMABG5awPffpJ8xBdmaYj7u8vxk16q+trbm/Z9pgT8JtUm4zUt+BFTcVmZqXcsn4HauiDAcEHayPOtBMKuGNSGXOW089Dvw2mlYNuV8tnZFIAxIUyLM6pTDml47NLQll2wE1Xc20BFsQ9y53c5m9Oy8Txlgr1bIpKEtpWfVlfZXPHE+3dhmUDpvgVI1gwm3ASjI/nc+UbVLf933/7vu+mv14Yf/oYZddipjnWnQHbRD2vFyh1MaExDEZycJrH3nO3/fL8g2Z85c9fXUCUA4FNvWRqjNP8WG2c5ed70WZgSQDrMdTJ3s3HLLLerm1KkQEmz74x8/7Pe9spEE22Sbg5utbdLGZjzAhVc4cAbCyHhQDd3Kl/cqNXEKgwMAIXXtsVY1uXGL9tMsbm1sZqdbdmrhMy/Q0oZsTh5oVtvnT+93+eyX9qpRt6XXmQiyIaloaEOI1RnmTbV62Si1KnXyggS2ps86bL54QEIa2ezI8+/X1ibjZR6rfKdnNoN7AyNxCo5IS5WEYZyGdqzGhCBN8ujtZlFsLXRCD4tlC3SG4bXA+Bj15ZCGNoQVMx8is1JfKAJt0I/waUSwDXG0eU+51qbmlRk3ddHS5sXKWMs5pZrPaedzBtp0FsE2Uf6D51Rn9z+r7k8OM7AAcpq59Ddq3zsfZ1y2/Gtj1Z9fcZNadPdZ7f8lN9SpAUMmMFgOyU6oDQ0NhNtCaMGCh9SLL77AQBjIZyTZcdT4WUmCbOLt1sydkTY9s1lNmlTFoAEhNKLpl9qpUITavFdsmK192pe0E4DU8tDernal1rdzKSbQZvTRHz9UX/3q39leRxqmCg22ef35wYggG6LAaluOcSdtAEBw7AJsIs5tbGbH1z3o6e2PnL1MlY6uZKaDhiAbkFsegba63uuxvyz80mP8T+dH1Z7d0br1J9VTqZPuyzcNbtrx4JUqwUE222lhwbVAm97mFGcE3JBr/pAgm9mQJ5ZHssEwyvRWto/vm9/3+pQ636SyN4iyjoTAMPMhzBytBNqRMJsg0AartjZBsA1x0dhaqhrfKvX8fmhp82BlrJBAmy5LsK2k6mYt3Nbx5uOE2wD0YxVka9jwRTX5xssvvY4QZCuaH+G2JUseY6Adkmmxc2cDoTZlvZOoFQm3SSMbQTYg/CreP67Gbn2+4L8nMOUdWvQA9zgNs4kFDz3k6n1/bnylFmyzW4eSUJuE25zwsuGZzwyIumzbckbfNkU98NJeBggAfDR591Z1R+MWR9f9txnz1P575sZ/nXT7etV5wtv1uLLRlWrE7GXMgAnnJMgmJMgmgTYgyQi0IaSmKVMzmJ+BNkUboZXXVXEhjjpFoC0rCc5ka6rKRRq8JHRD2CnasgXZzNM6jm1tYV4ujYE2CZPmWE5ZR0JgmPkQZo5WAu0QaIOZ3c6b5h25gShZuGWYL/cz7uruvtYeuLQyZgy0zR6q1OhB+d+GhNpOnLf8nQTbJOBGuA0AQbbgSLht48aNnt0+O6rmpgfaRFJDbdLGVl9fn/N6EmTbtGkzMw0QQcWEp85ed706OvebDGJIpoc4VLeeQQQMXnzB+Tqc24E2nZNgm7BqbfP6MwGfDxA32bblEGwDAO84DbAZw2tLvz2132Vx1XWiTZ3a7s/ntOFTZqnhNTOZKRNqx/zp6sSB5ozLCLIB2TkItOmX1SkCbfBPnWG+VKuXjVKrUievlF25z3yRNLM1MRn6maZMQUPlPPyXMU2zSWqgzYyAW3I4CbLpaGkLhh5oc4B1JASGmQ+RWbEvBIE2ZFNRUZ71d8u/NlYtnz2WQUJk+NXOpptxU5eaUdXFwLu1Mrbuo0v/mTJY9dQMLvy2bIJtemtb9+nDqvO9HYTbgARxEmQbMPTzquTzTzJYPvB6R9aZM2tVbW0tA21hwYJLOzYnKdSWreHAjCAbEA/FtLURanMP4ULAXfmE2bT1Po8CbbohFRVq8eJFfWEbvZ3NHMCRy37zm9/60sYmlixZoiorxzHDIDGfZcw7dgMA8nPtsVY1uXGL9jOXfx9bpV5Z9IOMy8wBuA0/eiPW43V83YO+3t+YVT9hJk0Yc5DNKshPkA3oL0ugbZq6FFoxB9poroIfMl6s9746UU2ZPNSzO7MItLFfuD1jWxuBNh8UE3AT0iwlITeEB0G2+E0n3jsQJGY+hJW+kljUXrWyIVlOBNpgxa6tTVTfeIXaueF2Bgqh51c7m9Gz8z5l4N1aGXMx0NZ3mzbBNlE6b4EqnfsNwm1AzO1/5xNVu/TXGZcRZAsXY2uYFwi3ZTIG2kQSQm25PvOITc9sVpMmVTGDADFTTKCKZrDgxr592pe0EwDDOlueYbZbbrlF3Zw6+UEPtunbIPTwzQ03TNROfiHIhqR/rqG1DQCcc9rCppMQm4TZnNxWnANtp1t2qtPNr/p6n7S0JQdBNqA4WQJtdSp7axuBNvgh40W786Nqz+6oef9navqsfvv8sF94bvrrhNPXBEdvxATanJGQjYTczr97pKC/T2qLW2dvKDBbOHBwb+jPy/Cf04CUTKMhTywL1diZx81qeS02fFkILwObebSz8d6BQDHzIcwrjEoVGWgTHR1nGU3Y+u5361V9fX3W3xNsQ5ht3lOujn5Q4vv90tLm4sqYB4G2vtvOEWyT1jYJt8lPCbd1HHicCQLEAEG2aPI63MZOrtZjHLdQm+zoqR/QJVcrG0E2IP5GNP1SOxWCUFthigmzHZv7LdVx3RgGETDYtWuXaj91Kq+/8TPQppNg24ABAzxtYjarrKxMreM/xkyCRCHYBgD5y6eFTWfVxmYlSYE2v9vZdCNnL1Olo2kyiCtzkE2YG2gJsgG5VVSUG/9rFWhrSp3u7D1fZ/oJeME4/6nVy0apVamTV9atP6meSp0slgO4i0Cbh/INuCWlsc2NcJVbYxXVIJvdWBJo64dMEQLDzIcwr9grRaANPrPbICrBtsmTLlfLZ49loBAKja2lqvGt0sDu/9G7z6qxV3czIYpx4nw6dGbQs+pKz+/DioTayn/wnHaecBsQTQTZ4qGt7agWvGpra/PsPpIabpOxtdrJOA6hNr0NZPfuPQTZAPRzc11hG44IWOWHVjzAXYWE2cS9tbVqxIgRoX+chSLIBqQ//8iBCrNty6lZuFqNvrUmY2dwAEgSCa/dt/mRvP/Oro3NytJvT834/7/NmKf23zM3duPZvn296jzRFsh9l42uVCNmL2OmjpmTB5rV9vnTMy4jyAYUzkGgzXi5kIWLfWbhpYwXcAJt8Zyu2RBoc4ddwC0JYbYza9cX3F5nZ8gTy/NutXMaZAv7dJHn0W0a0ySEIgm0ISqY+RBW+ko1gTYEIluwTUJt+975mNY2hMLCLcMCvf9xV3erRXfzGlvUiljLOaWaz2Vc5nqgTecw2CYk2CYBN0G4DQg/gmzxtXHj9z0NtsnOsLW1tYkKty1Y8JDl5VENtelBtpqamr7/Z0OQDUi2QsNWhNq8Hd+z112vjs79JgMImBw6eFAdTJ0KWt976KFQP75C0bgMWKO1DQDSzG1pTjltY7OShEDb6Zad6nTzq4E+huFTZqnhNTOZyWOAIBvgDYeBNsF+svBLxgt550fVnt5Z2ZX7FPO6/9M1GwJt3jCGkeIcQnIaHiuG0wY1p6G6QkJy8A+BNkQFMx/CSv9g2ZQ6TSvmhgi0oRhylM/6+nrb65h3GAf8EHQ7m27GTV1qRlUXE6TQFTE/A226PIJtxtY20fXey6rzvR1MOCAkrIJs5tA9QbZ4yNYs5qakhNuk/W7nzgbL30Ut1KYH2aqra/pa2SZVpQNrb7e29v1/06bNLEQANBXvH1djtz6f99+1T/uSdoK1QsNsjCtgrdiwmFeBtvb2drWrocH38SDIBjj/fJQr2Fbz8Cpa2wDEhrSwTW7cov0sRL5tbFaSEGg7vu7BUDyOMat+wkwfYQTZAG/lEWijtSq8pqVOrzu4XlPq9IbD22zqPfktY97zup1NEGjzDYE2eEoa6c79IvfBNCSQJgEyq2CfHvyTn7nCaNmCbQTZ4oVAG6KCmQ+RXwnMhUAb3KA3H9gh2Aa/HPugRD2zpzw0j+fZeZ8yUQpdEbMItKkpg1VPzWDv7zyPYJswtrYJwm1AcKyCbOKTvff0nS+5oU4NGDKBwYohr1vbhITblix5LJbjZxdoE1EKtZk/o0gD2+JHF2nnCbIBsFNIAIvwlXtjqX2up/kOsH6tKTI0dsstt6ibUyc37dq1S7WfOuXrOMR5fRzwWq5gmzDvQA4AUVFoC5vOzcCZ1WOJW6AtDO1sOlraoskqyCZWHu7sO0+QDSgegbZYsJpeseB1oK15/2dq+qzD5ovZJ9wbjt6wB//trFg3iAVBD2mV9Aa54ihXmM1pq5qVXAE1PZjmJMhWzONAMJwGFHn/QNCY+RD5lcBcCLTBTU6CbeZmFMBtm/eUq6MflITm8dDSVsSK2LqP+l/oV6BNfwwSajtx3vH1za1tgnAb4D0JsUlw/vLpuy1/rwfrCbIlhx+tbSKOO9MuWGDf2hGFUJtxJ00JsgkJsxFkA+DUiKZfaqd8EGrLVGiY7VDdegYPsHqNcaEBza1AW1BtbMOHD1PPPfes1sK7e/ceZgqgCE625RBsAxAF921+pOAWNiEtbPtnzCu6jc0sW7huw4/eiM3Yh6WdTTdy9jJVOpoGhLCTEJuwCrIJPcxGkA1wT5ZAm3kBk8slMMW+suGUMb06P6q2vNK69Scd3+BTeVzXS9mei1tkTEzPleCmT/NpNkEF2rK1MMWhMS5b2CtO4UG7Fi23pqHTBjgrSQqymcfJq2XIOM29nJfznO6sJyEwJQwBQqxJpSulgdCQnQn0kOR3v1uv6uvr+11n3zsfazubE2yDFxpbS0MVZtMe01ulatzV3Wps6oTo6Zk9NP2JxGGwrbv1kPp0avq1TW9tK73+fu0kOt58XHV/cpiBBVyit7HJeoWsY5jp6xsE2ZKnsnJcX/DKy9Y2uV09AJaUpgh5vmENtRl3ypQg26RJVeqn27aq1rdb1a9ea2LBAOCYBNPOXne9Grv1ecd/IwG4ivePq6Nzv5n48SskzCbjzdgB2bkRIBsxcmThr4vt7ergwYO+t7GJ1177lfrww//Qzq9cuVJb55Md8uT8ihUrmTmAAhi35WRrbdN3NCfYBiBMJLw2uXFLUSE28cqiH7geYkvUZ+bt4TsQyanUYxqz6idMnJDK1sbWt26ycLV64NGV6oGrLzBYAJCpzvif1TZtZvk0nXnZigYAbuq0CRu5GaYq6w1N2YXnzGgcBOAX0pQI+weWouukaWiDH7JtEBUE2+CmhVuGhfJxSaBt0d283ua9IhaChrZ+jynPxjZh1dqmvQcTbgMKpgfZrCz/2lj19M+OqV0/nq+m3v+PDBb6+NXaJmbOrFW1tbWRHKeGhga1c2fuHabDFmrTP3PoQTYAcO3zXJ7hrKQHswoJs9FuB+RY73rBnfWuBQ89lPff7Nq1K5AQm4Tvhg8bpp54YrXl72W7hn6UeWlrk3AOAPc+V1kZfdsU9cBLexkkAL6T8Jo0sRVLAmwSZPNDtua4ODS0nW7ZqU43vxrKxzZ8yiw1vGYmC02I2AXZRvcG5le8/K9aIxsAbzhoaFvT+5OGtnDKaL3a++pENWXyUEbFobIr95kvYh73aV7NhoY298W9oS3btPPy+Z1Zu16df/dI1t8PeWK5GjQhme3QfjS0me+DhjZAqcsYAsSdtGgBXpOdCmQnA/lppje2zVz6GwYKRZF2trCS1rgwP75IaT4X6N1LY1vPqiuVGj3I8d/orW1ykvO6ilu/p4b/TaN2Krl8ItMWcECCbLLekC3MJmqq00cZJ8wGM721TU7SpuYlCYRJk5mcGlxo0/DTuHHOxkZvpgvDZ1rZIHumo0NrYSPMBsD1z3Nzv6mOzf2W4+tLmEtCXUlUSJhNxpYwG5CdW2G2fEgbm9yvnPwOs0mQTYJ39957r5pcXZ1ev6vqv34n638SYpPvmyWAo7f0AiiOvi3HKiR64kCzqp9YpnbYtKsAgFsm796qln57qnYqNswmITYJkvkVZhPFNsiFWVjDbGF/bElzsne9wSrMJm1sEmaTINvvXttNmA3w15MMQaTUmS8gzAa4q/MX0V9/PP9uWyKnnZdhvSFPLFODJoy3uHy5FuBKapjNL+aAmZfTmoY9REUJQwAA7pGdTfVQm3knAz3YJho2fFFNvvFyBgyOHZPA2FvhDozJ45tR1cXEcmhAy7lQPz4JtmmPM8/GtrOPPJxeyTS1tkm4TXSfPqw639tBcxtgYtfIpq83DLz2K+qy1AlwYsmSx7SffrS2SbhNbzxbsmSJFqwLs3we38aN3+8byyDoRxaVnZw3bdqs3n67VS1+dJG24zMAuKnjujHqUN16dXPdMkfX10NtSWpqKyTMJmMKIDtpR3PLLbfcYvt7CbEdPHgwkDY2cW9trRoxYoTl72Q9b0hFhVq8eFFGc5Scb2m5u+/7ZvnuecWKlcw4QJH05UyCbVaNbXqwjcY2AG6TENsdjVtcuS0/29jyfY7775kb2Wkk7WxReIy0tAVHgu+yrmBldmq9YZSsP1x9UY0qfTx1CUE2wGtZDnI/zfT/OnUpOGU8j+BNNf5n9bJRjEgemvd/xiCgjzQ8nftFPA9+kK1JLA5BnWyBw8E+PDcJtUk7nATb5Dy8Z9WMN5jAGaAh0AYALjKG2VauXNm700FLv+vpO6wTbINTYQ+z9T3OVkJtcVNosE1vbRMSbJOAm7byOXwi4TbAQBpcJfRuRV9PKLmhTg0YMoHBQkH01jYh4ay2Nm+PYGYMz4U53DZzZm1fCM+OjFcQoTb5DKEfIGPOnLlaoO2v7pqmNj2zmTAbAE9JAMtpcCtJobYRTb/MK8x29rrrExX2AwohYTY/wmV+3U82dkE2I2njrVvzD1qwbfz4S0fA1dvZ9LY2AMWT5ammZk/fthtZtmRHWLtgW83Dq7Qd1AEgX9K+5mabmYTYJMwGb0ShAU0eY9moSlU6mtYEP+UKslXL+sWwHjWq9AKDBQRvmuF8E8MRmWmlVhFoy0tL/0DbGkYFZhJyi3Lwq/MXNBR7SdrYkkjmK6cBUAn9eUUa8WjDA9IItAGAB/SdC+QIunYItsEJCYkd/SAab9kSvBt3dbcamzohXrRg24nz6WBbnoytbaXzFmQNt3UceJyBRiJIG9vTPztmG2STjZ8ln3+SwYKr/GxtE/p9VFZWqtra2tA3t2Xjd6jN3BCwbdvW1D+KIBsA30gQq+L942rs1udzXjcJoTYJs8nJqfZpX9JOALI75EFT2oiRIy8th+3taldDQ2DPTx7LvffeW9DfSrDttwfe7Au2GQ+gJu290igFwB16sE1897vZryc7r+s7sOvNKwCQjYTXJjducTXEFrY2Nmlhi6P27dFp2D6VeqxjVv2EBc5jJ1Pv/9vnT7f8nd7kOqq0R2tko40NCBVj69cbDEdo1Rn/QzsbUJwym4a28++2RTY0I4/dCq1WiDKCbEB/BNoQ9g8u7MWLSJMdDmRnVKujexrpwbbqG69QOzfczsAhQ1Ta2YyPd9Hd7FxTjAEt51RPzeDwPbDRg1TPqisLDrZJa5sx3CbNbX0rpcMnquF/05i+HuE2xJRdG5usAyz/2liCbPCF361tcvv6fYQl3CaPwUlDm/E5eB1q6+joUCNH9m/vkHa2TZs2M+MC8FXHdWO0trab65blvG6cQ20S7MsnzHZs7re0sQOQnYTZDqZObpMWtKDb2IoJspnpwbbPja9UFRUVtLMBHtO35ehN2dnoO7XXLFyttbYBgPAixCZoY/PP6ZadqvNEW+Qe8/CamUw8D9i1selBNgmx0cYGhNY0w/k6hiO0MjaI086Wv6fWnzRfxPyecIMmjFfn3z3S7/Lu1GXRDbQdsby8JPVcgUJJADRbc6G5vS2pLXaA3wi0AYDHMo/yWa/9rK+vt7yu7OR++fTd2nla2yCknS1qpE1OHveMqi4moJ3mc9F97EUG24SE2z6dmg7wSrBNb23TVlAJtyFGpI1ND65b0cPsJTfUqQFDJjBg8J0e0GpoaMgr4FUoc7jNr9Yztx67F6E2CbK98vOfq8WPLsq4nCAbgDCQUJuE1SS0ZieOoTanLXU6wmxAbtKc5kWYTbz4wguBPa97a2u1QJ0Xfn8kve78hdtuZQYCPCbbcqQFUYJt+/alD1CYbVtOy7NPaSd9p3YAySPhtfs2P+L67YatjS3vcTn6llL3zI3c4z7d/GokHzOBNve0PLdOe2/PRt7zV7z8r71tbATZgIhoYghCq874nymThzIiiA0JwpQF1B4m93t+7RHLxyQBsKiF2s6szd6gTLsV4EznL15lEBAJAxgChFxPsTewcuVKtWLFSkYSoaEf5VM2jtq1tulobUuuYx+UqGf2lEf28T8771Mmot1K2LqPsv9yyuBwNrRlU0SwzUhCbaXzFmSE24y63ntZdb63g5kHoZcrxCakje3xb/832tgQOm1tR7Vwm9etbWZBhNsKDfG5+ViPHGnT2jf+6q5pfZcRZAMQRk7DXWevuz42oTYn7XQ6Cf4BsCdhtl0NDbF6Tl4G2awMqahQ48end9bQv1eW75iFHEiturqm7/8Aiqdvy5HtjNmCbUa0tgHx51WITUSpjU3GwK6NbsOP3ojUdJWmsygG2sTwKbMItRXzXp8jxCZmSxvbl2pU9bCLDBgQUhUVWfepWaMuBafkp75Rlv1lg5exP+jqZaMS0dDWvP8z1bL/s36XNe//zK27YN72cb61E2Sjk4TAsrWaRalpytySZTTkieWxCbTZPc84GmzTjBbWaRKHhrY85jPeRxAYZj7EZkUwGwJtCDPZ0cDJhlCdhNtkB3ia25Jh855yre0sqmbc1EVLm91KWJwCbTqXgm1CQm3S3JYN4TaEjZMQm5AG1qn3/yNtbIgEv1rbzGbOrFW1tbWhfn6FhNr0nSHliP/yOaBx9271dmt65585c+aqr6dOABB2Ttra4hBqcxpmi1OAD/BakA1qbhoxcqS69957A30MnxtfqSoqKrR1S7F7955+65sA3CXLlpMDFOoItwHxMXn3VnVH4xZPbvvfZsxT+yPYZrb021Ntfx+lQFvXiTZ1anu0D1AycvYyVTqahgqnnITY9Da2mmE9alRpD4MGhJxNoM24X2ydItAWFtNSp9eNF3R+VB3aB7tu/cl+lz1lcVmAmlKnN3p/NjF7eSoSgTbx8X3zLS8fNGG8GvLEstAP9Pl329SZtU9H+jk4RaANIZvPWEdCYJj5EJsVwWwItCEqnG4QlR3hCbTFX2NrqWp8qzTyz+PRu8+qsVd3M0GtVsLsAm3yBrjqyug+OQm2tZzTfrpBgm3ZWtsE4TYERUJsT//smNr3zse215NAesML82ljQ2RJa9vGjRsDuW+vw20LFjxU8N/mE2rLdSCLTc9sVpMmVTGzAYiEEU2/1E52ohz0chLaE+3TvqSdAOQWhzBbGIJsZhJsGzky3RAnoTZZ55RtIfv2tWjfM+tBNwDukWVLlrVc23JkR/gHXtrLgAER5WWITVrY9s+YF5k2NitxCrS1b1+vOk+0RX6eHbPqJyy4Nk4eaFbb50/PeT0JpK9MrU/TxgZES0VFeZNKh6SMjO1sShFoCxPjtHC9nc2qBS2kATTzZU3MGqEXmUCbXXgl7IEwuzBbGMbWz2kVRwTaQj+fsY6EwDDzITYrgnY4Iimixklzm+wcv3PD7QxWTC3cMiw2z+XZeZ8yQc0rYBL2aj5n/wYY5UCb8blKY5tLwTYJtZXOW2Abbut483HV/clhZjJ4aubS3+QMsQna2BBHGzd+X7W1BbOTx5IlS1Rl5bhQPR8noTa7A1dMqqpSmzZtZsYCEDkV7x9XY7c+b3udKIbanIbZjs39luq4bgwzAuBA1MNs99bWqhEjRoT28Q2pqFB//OOH2jpnTU1Nv/VOuYxgG+AdJ9tyZr+0V426bQqDBYSclyE2EdU2NitxCbSdbtmpTjfHY+fR4VNmqeE1M1mQTXbMn65OHGi2vQ5tbED0VVSUS3jNfFRR8z6xdYpAW1hkvNi63c5WduU+tx9vU+r0xpdvGqytAP3LW+doQ2PezSkMoasohtpyhW6GPLE89djj1UxMoA0hm89YR0JgmPkQmxVBOwTaEGVOjvi5/Gtj1fLZYxmsmIhLO5tuxk1dakZVFxPWuAKWoEBb33N2MdgmJNQmzW227/+E2+AiaWOrXfrrnNeT92Q5gudl136FQUOsBdnaJtwKtzU0NKidOxuKug27UJvdzo20sgGIg1wBsCiF2pw0zwnCbIBzu3btUu2nTkXysYc9yGYmbW2tra1asM0KwTbAe0625RBuA8LF6xBbHNrYChmzqIT3jq97MFbzMy1taU7b2OQ9eUVtNSE2IAYqKspl/1fjwnyn6h82qlME2sLAOB1cb2cTFoG2NaqIAFrnD0dNk8dc9p2TdzL5Ei9SgTZt/o1QQOzM2vXq/LtHIvFYkVydvcuT2yFEr4N+BNoQBcx8iM2KoB0CbYiTXEf8JNwWbcc+KFHP7CmP3fOipc20ApbAQFs+zz1fEmyza23T1gUIt6FATtrYpDW14YX5auC1X6GNDYkUZGubKDbctmDBQ0U/hmyhtoqK/ut1BNkAxE2uIFgUQm1Ow2yH6tYzwQGHohhmGzFypLr33nsjPe5fuO1W7We2lmCCbYB/7Nq6teVx4WpV8/AqBgrw2bXHWtV9mx/x9D7i1MZmFpdAW5za2XRloyvViNnLErts59PG9sDVF3kxBGKkN9A2LXV6XVmH2USdItAWBhn7ge59daKaMnmou++H/QNtBU1vgmyweQ3JKSyBNm1edhBkCTIsdv7dNnVm7dOhfXxINifzpxu8bk3MFRgt9j0TcAMzHyL1QaYQK1euVCtWrGQkEUuyMTTbUXeF7GAvAbfJN17OYEXEwi3DYvm8aGkzrYA5CXVNGax6agbHdxBOnE+3trlIQm2l8xbYhtu6Tx9Wne/tINyGnHIF2fT32Kn3/yMhNqBX0K1tEiqrra3NO9zmRqBNv3891HbkSJv64Q//u9q2bWvf7wmyAYizivePq7Fbn8/6+zCH2pyE2aLUNAeEwaGDB9XB1CkqbrnlFnVz6hQX11wzUl0zcqRtmIZgG+CvXAcqlB3sJdxGexvgDT9CbHFsY7MSh0Bb14k2dWp7PA9WMnL2MlU6Ojk7+zppY9NDbDXDemhjA2KqN9CWS51Kh1HW9J6H//Rp0Kfzo2pX72Dd+pPqqdTJIO/pTZANTudfO2EKtAmnoRw/g2NOAzZhG0skh908Ko1qslwZfz84z4Y18997Oa9/fN98p1clU4TAMPMh7Ai0AQ7lOtqnIOAWbo2tparxrdLYPr9H7z6rxl7dzYSWFbB1H+W+UtwDbToPgm1Cgm2lc79hex3CbbBiF2TT30enzPimuuzarzBYgI2gW9uyNaZZaWhoUDt3Nrh2v1OmTlU/3ba1L8w2qapKbdq0mZkCQCKM2/pjVf7+e5a/C2MoLFcQT7RP+5J2AuBM1MJs4haLMFscAm6fG1+pWltbbQ+IRrAN8Jdsw5FwW65tOQTcgOL5EWITcW5jsxKHQFv79vWq80RbbKfRmFU/if18mCvIJu+jD7y0V2tiI8QGxB+BtsiQBr1p+n9WLxulVqVObiom0EaQDQ5fQxwJawgrj5YmLZxTlmdAx46Ed6Qtzun9e91YBdgxB8Cs5kdz+2G+y32xf1/M87FBpgiBYeZD2BFoA/LkJNimkx3zd264nUELibi2sxk9O+9TJrQi0GbJo2CbKP/Bc7atbULCbR0HHmfmTBBjcO2TvfdkDbLpIbbqmhpV8vknGTggT0G3tolc4TY3A23iww8/VK+99j+187SyAUgiu8azsIXabq6z3yB6bO63VMd1Y5iogEPt7e1qV0NDosdgxMiRauSIEf0uG2G6zC9DKirU+PGVsoOf7fUk1CbhNgD+yWdbTs3C1VrADYA9v0JsSWljs7L021NzXifMgbbTLTvV6eZXYz2Nhk+ZpYbXzIzFc5HgWstz69SJ1E+x8nCn2jF/et//jfQQmzSxVQ+7yAsikCAE2iJhmkoH2vq43c4mps86rJr3Z+xzknN6E2SDQ/priCNhbhVz2tZmRW+gsgu6dfYGdMztU04RZEPQzEEzu3CnMSiWbwiUQBvAzIdoKSrQJhtg5USgDUklR/qsr693dF3a24IV93Y23YybutSMqi5WwAi02Y+PBNtOnHf9diXUJuG2XAi3xdf+dz5RtUt/nfN68n64fPZYNWDo5wmxAS4KurVNZAu3LVjwkKv3Izst33vvvUx0AIll13wWlsazXGG2Q3XrmZBAHgizecOt9jhpa/vqV//ONjxDWxsQDKetbTp9h30AaX6F2ETS2tisOAm0iQ0/eiOUj//4ugcTMZ2i3tKWLbTWb/21N/AtLWzSxgYgmQi0RYI+/hov2tlE2ZX7zBdlnTcIsqEAjvdjDnOgTZdvY5rXCLLFkx7aisIyoTOHv+weu7H1MN95mEAbwMyHCH+gyZe0swkCbUCa04Ab4TZ/HfugRD2zpzwxz5eWNoeBttGDVM/sockeJ4+CbcJJa5sg3BYP2drXdHqATZvvhn5eDbz2K2rAkAkMHOCRMLS2aa8NM2tVbW2tdt6LsB2hNgBQatzWH6vy99/rd3nQoTa7MFvYWuSAqHjxhRcYhAgYPnyYeu65Z22vQ1sbEKx8Am6E25BUfobYktzGZiXKgbYktLPpykZXqhGzo7VDsLSxbZ8/3fY6xsZSQmwAdHkG2thXNhgZQSAv2tm09z8HgTaCbHBrPrYTpfCOKKa1rRgSAJJGq0ETKpm7YsIc0jIa8sTySEzrfFrXzM83n+dovB+vA50E2hAFzHwIO/0DZUH0QJsg1Ab05yTgJuG2nRtuZ7A8tHDLsEQ9X1raHAbaUnpWXckCorwNtkmorXTeAkfhtq73Xlad7+1ggkSE0zY243oj64uA/8LQ2iakuc2Lx0GoDQBSr4VNv9ROZkGF2rKF7ARhNqAwhNlC9JqbWv8cOWKEdj5bk5u0tY0cOSLj83B1dY265567tf/rYTba2oBwcBpwI9yGuJMQ2+TGLdpPP9DGZi2qgbauE23q1PZktXCPnL1MlY4O/w6jTtvYdBx8AYAZgbbQ08deM2XyULX31Ymu38m69SfVU6mTQVPq1BdaI8gGF8Q20GbkdXNbroAQosUuwGYlCqG2fAJt5us7Xf7N4+b1ckGgDVHAzIdIfajJl75jsmzoYQdlwBnZKKrvvGBGuM19ja2lqvGt0sQ970fvPqvGXt2dzJWvlnNKNZ9zdF0CbSYnzqfDbR6RUJs0tzlBuC28crWx6WSDp77Rk/VEIHhhaW3zAqE2AFCq4v3jauzW5/tdfmzut1THdWP8e03OEq4TQbfGAVFFmM3f9cpcYTWnhlRUqMWLF/UFZOTzsTHAph8IraPjLAMPhJTdAQtnv7RXjbptCoOEyPM7xEYbW+7p4bQZL2yBtvbt61XnibbETbMxq34S2sfmNMimb8uRAzAQZANghUBb6GWEgFYvG6VWpU5uswi0rZHpTpANXs3LdqIcaMumszd8I4E3u7CbNE3pgaUSw3lEn1thx7CH2vINtFk1HNq9BliFAL1+zSDQhigoYQgAAEb6zgtWobbJky5ngFyWxDCbeGZPuXp23qfMAMjP6EHpkJ9Hwbbu1kPq06np0K4E2+xa20qvv187iY43H1fdnxxm+gRI2tie/tmxfkE2CWIv/9pYNfnG9PvXgKGfVwOv/YoaMGQCgwaETGXlOPXiiy9owbaGhoZQtLa5pf3UKbVr1y5CbQASTUJrh+rWq5vrlmVcLiE3v0JtdmE2v4N1QFzIOg5ceo1yMazmxJmODlW35h/UR3/8UH31q3+nBdsqKsr7Amz6gV/kMlowgHCS5dTYrgjEiYSm/AqxCdrYnBnl4zRx0+mWnYkMs+nPfXjNzNA8npMHmtX2+dP7XS4tozUPr+oLY48q7VEPXH2RhQ4Aom+a+QIvwmxWvnzT4Kk7Hrzy9d4gWxOTAiiOHuopYygSw40AmwQcZd6Jc7BRnpuE9IyhNj1ANtgQhssWBo1jABYoBGlKhF2doqENCEyutjZjSAD5S2o7m27GTV1qRlVX8la+aGhzjwTbZDxTP72ST2ubINzmr6e3H9OCbHqDqB5sM7aJSoit5PNPMlhABEmwbefOhtg8H5raACBt3NYfq/L338u4TMJuXsrWEOfHfQNxJWE2Ce7D2Xqgn2G1fF1zzUi14BsP9rW1GQNs+vfDhNqAcLPblmMOCQBh5XeIjTa2/E3evVXd0bjF0XXDFBI8vu7BRE+3MLS06W1sNQtXa+9JO3pDbQ+8tLfvOjXDelT1MEJsAPKXR0Pb1NSJli5/va4MoTav2tlE2ZX7zBexXzTc5qihzUmjExBGVs1h+UpCgM3OmbXrHQcAZayGPLHMt8fmsKWN904EhpkPYScfKAm0ASFgt0FUEHDLz7EPSrSWsqRLYktbXoG22UO1VjI4GFdpbPMw2CZytbaZEW7zhh5iEw0bvqi978xc+hvt/3qQTVrYLkudAMRDnFrbCLUBQJpVwMzLYJm5GU6cve56dXTuN5kYQAEOHTyoDqZOuBRWk58jekNrUfWfXZ193/9KeE1CbH2v2zS1AZEh20Tr6+uz/l4PEwBhkE9Ayi2vLPoBITYfpldYAm3SUHa6+dVET7ey0ZVqxOxlvt+vHmITs3uDay3PrcsIWRNiA+CGPAJtxp/wR0YAqPOjau/e7wi0wef5ORsCbYgKNwJszO/WpI2t+90j/cZXxqtkwvhAAn8OpzfvnQhMCUMAAHBCdlbo6Djb938JuO3b19K3YXTfOx+rfUs/7vu9hNuWzx7LwGXhVZht3NXd6ugH7r+9P3r3WU8e8+bUbS66+2yyJn4eoasBJ8+rHgJtjmjhP+VtsO3sIw+nV6Crblal8xbkDLdV3Po97Wf36cOq870dhNsKJAG2/W9/or3PCAlQf7L3Hq2NrXbpr7VQmwTZSm6oUwOGTGDAgBiqrByXOj2mnd+48fuRDrZJi4m0mRBqA5B0HdeNUcfmfisj1CahMy9CbVZhtvZpX9JOAPKXpDBbnMJqTvx5aZk6dapdffWrf6d99yshNj3YJt8LS9itpmYPCwEQcnKAT+NBPmV5lpCb3sLY8uxT2klHwA1+kxY2aWPzkwTYJMiGZOk60eZJmE0CYqWjx3t2250n3P3uU25Pgn3Da2Z6Ot4SVjO/v0gD28kDzX1BthUv/6sWYhtVeoEZFADir874n9UeNbOJ5v2fMdoAkOtzAQE230hgTU6MFeAcaUpE4cNNwQ1txvANAG/lanAj4HZJY2upanyr1PXblbYzL2/bq1Y5CcuNvbo7OStf6z5yfuUpg1VPzWAWmkKcOJ8Ot3lMQm3S3OYU4bbcLp++u99lEmDrtywN/bzWxEaIDUgmaW3buHFjZB8/TW0AcMm4rT9W5e+/p513uzXNeNs6CdJJoA5A/trb29WuhoZYPJekhdXyMaSiQv3xjx9mfNdrbmwDEF00uCEIQYTYBG1s7lr67amOrxuGhrbj6x50/Tb1tjMvmt+GT5mlhc68apUbs+onrt2WhNS2z5+ecdno26ZoATazUaU96oGraWED4B0a2kIro81q76sT1ZTJQz25o3XrT6qnUieDNUxreD1PZ0PgB2EgDWESYDv/7pGCb2NQb5MY83N8fHzf/FxXIVOEwDDzIezkwwWBNiBicm0QFUkOuC3cMszV25NWNmPLmdu3LyTQ5tftx37li0Cbv3wKtgnCbYUzt7AZGcNs//b+1Wrq/f/IfA0gQ1Rb2wi1AYDhNbHpl9pJuNWeZhVm86IBDkiKKIXZCKu543PjK9UPf/jfM77nJdgGxIsEV/XmNisSTpBw26jUTyBfEmKb3LhF++kn2ti8E6VAm5eBMz9uX9rlTm1f79ntF8rcwmZ8vzCG2eR6u59+nIUGgC8ItIWSjHPf/p4SZJNAm1cItMEnjgJtV7zyEiMF37kRYGNejj8CbQgzZj5E6gNOvgi0AcFzEm4TSQm4bd5Tro5+UOLa7c24qUvNqOrKuMyPwJkfzyO2K18E2oIbewm2nTjvy32VzlugSud+w/H1JdzWcSBZG/ckxPb0z45l/X31jVdkBNxkhznZcQ4AsoliaxuhNgC4pOL942rs1ue188WG2owBOeF28xuQNGEKsxFW89c114xU16TG2hx64TM6ED+5wm2CgBuckCY2v0NsgjY270Up0OZ2O9vI2ctU6ejKvv97HWgTXoTaCmlp2zF/ujpxoNn2vcH4e9YTAfgtxIG2aalTU0InS0bwZ/WyUWpV6uSVsiv3mS+6M8FjD2/Ia4ejfZgJAcEPEl4794viPo9Im2DJhPHqzNqnmZcdjrlXSnrb8LxGoA1hxsyH2KwMWiHQBgTHycZPO3EMuB37oEQ9s6fctdt79O6zauzV3f0u96tBrbG1VDW+VerpfcRy5YtAW/DTwMdgm5DWNmlvcyrO4bb973yihdismtiscOR3AHYkwHb06KVmtp07GyL5PAi1AUAmvVmt0FCbMRgn3Gp8A5LsxRde8G29iLBa+AypqFDjx6c3qFdUZH63yQ7LQLTJNhw5KGGh23IIuEEXVIiNNjZ/5RNoExt+9EYgj9PtsJlVCMyPQJvOzXBe2ehKNWL2spzXO3mgWWtZswuyGa1cuVKtWLGShQRAIFKfU520cdUpf8Nscl9PunA7aywua1LhDmtNS51eN17Q+VG1p3doEWhjn2gEtkwTAoLbpH2t+90jrgTYylIns2whp6TPyzLu2cJ+bss2bdzmIAjJ+ycCU8IQAAC8YAwgGDeKyg4O+hfaxg2lcrlxo6kEHozNPXEIuPkRZvOTNKqNSz0Gt56XtL4tupsgcobmc6mFg0Cb23pmD01/Cms5lx5jj5195OH0infVzVpzW65wW8nwiWr43zRq5+MQbss3xMaGTyB54hJMK1T7qVPq0MGD6uZbbmFmAIAUaVLTG9akWa3jujGO/9YcZjs291t5/T2A/twKsxFWi64zHR3qtwfeVJ8bX6kdRFC+w5WDmQn5ycFogOiS5bem5tLyK9ts6uvr+36nf0enL/NmEnQwhh0IuCXL5N1b1R2NWwK5b9rYkI20mrkVNHMa/vKaBOrat69XnSfair4tuQ0J41kF5yTA1vLsU45vi205AMJA1l9VOmRSl+OqTq7jljrlTphNZbmdYm+7KXV6I8vjdsM0439We9jMBvjIzeXaE3roKQr8aqOKKpmWEjw6X8T0HJQaYwlIMc6FcdBkFkdrmPII9L2BIQArgwC8Zt4oKoxhNvnCW7+eMeymbzgVUQ+4SZuZW8LUZCahOgnXuRFqO/pBidZiF3RQz0tagAqhobXfyenE+XRrm8e6Ww9lhNukuS3nyroh3Nb13suq870doRxLCa1NvvHyvvN2Abb0e0INGzqBGEp6MK0YBw8e1H4SagOANGlUkzCbhNMO1a13/hnVEGbL5+8AWNu1a5ej6xFWS4bfH2nTQm3ymV6CbRJwke939YAboTYg+uT7OuN3drJ879t36aCE8jvZdpNtWw4Bt/iTFjZpYwsCbWzBkgBjFJza7s7nwLCE2frWt1OPxa1WOLkNCbTlamHTX+tp4wWAvNQp036Oe1+dqKZMHpr3DTXv/0y17O+/D8NT608W+xinKVPorJdbQbmM21nlcaBtXf/xYId8JJIbDV7+sX6c0lKVxLCbg9asnAiwuefM2v6fKYc8sZyxBTxGoA0AEIhsG0YrKsr7wg6yY4SRccNo1AJujW8VH2iTNrQwNphJAE1Cdgu3DCv6tiQYF6bAHhJi9CDVs+pK7awWbDtx3vO7lHDbp1Nv185La1vp3G/k/JvS6+/XTiLocNvT29OvwfLaq78mZ8NGTyB6CKYFg1AbAGSSZjUJpUlTmwTccn5m3vpj7acE4aTlDUBxpEFWmmQJq8FIQm1DKirU+PGVWoCNUBsQb9YHplrZu62mXDtYYXV15rYcfVuPbMsh4BYPEmKb3LhF+xkE2tjglAS+3DB8yizLBrOgyWMqG1XpSmhv5//xBfW73x3u95rPthwAKEqdMoW5Oj+qLvjGJARnFYQrNiBmEQDTwnPN+4s+APA0ZQrKFRLkA5Bc6VBXOtiVlIBWoU1gEv6T8YH7zM14V7zyUmyem8wz0Qm+ImkItCFRJChjDsgACAerDaOy4dPY5Ca/1zeQ6l+mNzf+OHV6PtQBt80utJfNuKlLzajqCuTxj3PYmCZBNHmu0rRWDGmzC+q5Aj2z01+qam16zf406nVteVE7CWltk/a2XIzhto43H1fdnxz2/HHqIbaMy7IE2eQ1mp3YgHAwhtMIpoUfoTYA6M9JmE1Cb+Xvv6dd18n1AeQm6yOsk8DKmY4O9dsDb6ov3HZr33e0eqhNvsulkR2It/S2nMzv/bJtyzG+Hsjvd/xyn9o+f3rfZQTcwk2a2IIKsdHGhkK40V42cvYyVTo6vDvNymOTx1hsqO2GGyZqgTbzazUAoGB1ysUwm5esAnGrirzNbG1yNT4E2lwI4gEIIQkVnV+bDhbRjkWADUD8EWhDYshGFPlCDkB0WG0YlY2ecrRf8/V27/5H7efFf/8f6kLqFBbHPigpOuD16N1ntRa0oIwd4fy+pUFOAmnFNNLJ3xJoQ9B6aganXlwGa21tWmubT84+8nB6Jb3qZq25zUm4reLW7/WddzPctv+dT7TA2r53PnZ0fTZ8AuFUWTlOO4na2tq+y41BNznf1tbGYIUEoTYAyI+E2eR0bO63tFY3AIA/JNQ2aVKVtu2FAwkCyZZtW44caNRI+/7wtd3a+X2fXqZaPh3A4IXM5N1b1R2NWwK7f9rYUCg32tnGrPpJJJ6rhNrksR5f92BRt/Pkk2vUkiWPMfMAQPFeV6ZmsrCG2bySrU3ODxaBtjpmSSRRWYQCT529DVHn323r14Zl5czap7WfcWrKype0aunNWoTbvCUBSn2e0+fThAQqef9EoPiWGFHQU+gfGjeiyoYTwY7WQLzIsl1fX9/vcj1YYfx99Y1XqMmTLve1uW3hlmFF/X0hYbZi79OskHY4CfI9U0QznbTCSTguditehbR+TRmcDlch+OknwbYT532/Xwm1SXNb3utBDsJteuuavD7u3HB7RgubNF1q17FpYZPXWf1o7ADiraEh3e5G+M0/t9CKAgA5Vbx/XAuzHZ37TQYDAAJy/Ph7asE3HiTUBsCWHKhQb3DTGb9fNG7LqVm4Wo2+tYbmNp9IC5u0sQWFNrZoKKSx799mzFP775nr+WPrOtFWVGNZ2ehKNWL2svzXgYoMlJkNnzJLDa+Z2e/ykweaVctz69SJ1E/99VH//113/bW66qqrCr7PmTNrMw6CBgBRY1iHzLUPbI/yZj/ZxIfZglZ25T7zRewPDa842oc5yaGrYklwyBgkshLXtrZOQ2AtX8UG3D6+bz7zco7pEaexyDa9ef9E0JgBEZuVQSvGDahyFECaQ4B4ko2g5tY2M1n+q6vTG0WNG029DLkV21T27LxPC/q7MATaRLGhtkLvN9QrXoUEogi0hY/PrW1GhYTbuk8fVp3v7VBvNL3Rr3FND60ZXwONoTar11ECbABy0cNvYufOBgakCITaAAAAEAVDKirU4sWLsh74Rr6P5fsEANkOUGiUbVvO6NumaAG3modXMZAukGDS5MYteQeU3EQbW7Qs/fbUvP/Gr0BbMcGyQsNsxd6vFT3QZgywGV//hPE1cMf86dp1brhhonYq1IsvvsAMDiAO65e59oGtU+43jxBmC9i69SfVU6mTQVPqdCcjA48QaPPRmbXrs7a3JaGhTMJ9Eqpy0mBnNmjCeG18nAb/CLTlngdlTIc8sSwWzys1vdekfjxp8as7e99HgUAQaENsVgat6IE2/QPs7t172GgKJITeyphr42g2etBNGNuL8lFosKzYdrKwBNrceDyFhvpCu+K17qP8/4hAW7inaUCtbUKCbRJwy4cebjM3t+1/5xNVu/TX2nnZaURwEAAAfiD8lhuhNgAAAESBhNrGj++/o4T+PS3fMwAwk8Davn0t2k9ze5tTxqBHy7NPqdkv7aXZzUYhLVtuoo0tusIaaDvdslOdbi6sySBbI5pTbgfaXnnl5b7z2V7L9BCbMB6EsK3tqNq4cWNB90tLG4AoC7ChjTBbCFgE2mQn/TpGBh4h0OYzu9ayuDa1ZVNMwE3YhQAJtGUXx1CbTaCN91AEikAbYrMyaEUPtElzk3yRxwZTALJR1Hxkz3xIsE0ajSbfeLnt9TbvKVdHPyjJ+/bdaCUrthnOi8cU5HiEasWLQFt8BdzaVjpvQUHhtv/8Y6vqGfllph+ASJAdM44ebdPOJy38RqgNAAAAUfGF225lEAAUrdhtORJ0e+ClvQykSrexSZAtSLSxRV9YA22FhspGzl6mSkdXBnLfWZeT3kBbzcLVGU1so0p71OhSpaqHXbT9+2JCbUuWLFGVleOY0QFETkCBNsJsIUGgDT5ztA9zEtrD/GQXakt64MpubPKZTwm0uTeuhfLzdYNAG8KqhCFAEhBmA2B8Paip2aOd1zeEymVON47ue+djtW/px9r5hg1ftAy2SaCskPDWo3efVWOv7o7luEvjXCFBO7l+nAJtiLHRg1TPqiu1s363tnW3HlJnH3k4vXJfdbPW3Obog8DwidpJXLhwQXV2sqwBCDfZqULfscJ41GA5gIlxHe473/l79cX/eodqP3VK+/+p9va+81F18OBB7SehNgAAAITdbw+8qT43vlK1trZq37fu3r2HQQGQN7ttOfI9QC7SYFQ/sSyxwbYwhNhoY4PX2revL+jvxqz6SSifz8rDnenXumE9qnrYhbz/Xr43ffHFF9SCBQ/l/bcNDQ2pv3+MmQoAciPMFiKmMJuoY1SAeJGQT7ZwkQSPkhweLDOFoPIJYp0LILQFAHYItCERCLMBsCIbP43n9Y2jwknArXbpr7Wf0tq2c8PtfZcX0o4W5zCbToJp41LP8Zk95Xn9nbS7SSAOiIqe2UPTZwJobZNw26dT069H0tpWOvcbjv5u4MCBqrz8L7TzhNsARIU5yCbrcz//+T+r3x9Jt7iNGDFC+5mrv7LdEHgLc/iNUBsAAACiQtbJq6qqtDCbHjwh2AagUOZtOR0dl7YX5NqWowfbtL81tR7FkYTYJMwWJNrY4ifoecpK14k21XmiLa+/KRtdqUbMXhbacV5x3QVXbkdCbRs3fl+1tTkfH7muhNqMBxEDAPRDmA1AVoNtgldgbP1gDridf7dNC7mdf/dIQbeX1MBgyYTxqXnO//sEkm4AQ4AIqFPWFZc5rVy5kjAbANfIRtH6+nrb69xww0TtlI9n533q6uMspAnNzoybulxtSTv2QUneoTa3H0NgK17rPiro7/TmL0R42vvc2mYmrW3S3pYvwm0AwsjqaOyyc+yY669Xf/iD92G0Q73BsqDCb7fccguhNgAAAETCNdeMVNeMHJmxDi9hFNluYwyoAICbnGzL0V6PYhJwm7x7q7qjcUugj4E2tngrdB7zcr44vu7BvK7vVpjt5IFm1fLcOi0se99997v6nCSI5iYJqO3c2RDoYwAAn9b7mlJn78xx1R5V3H6yhNlCZt36k1YNbewLDS/15LrC4N7wT5Jbw7zy8X3zLS+/4pWXGByHig24DTYF5hCvZSlljaLpFAFiJQ5RIC+SBNoAhI7VkT/z2XghbWVrN/9z3/+l6W3ypMvV8tlji3pcYQ+06RZuGZbX9d0O/vm+0tVyTqnmcwX9LYG2GK18FzEfuEFCbdLcVki47U9/Op86/YmJCCBQFRWZoXjZCVbCbEeOtKkzHR2he7x6+E0cNJwvFqE2AAAARMWQigo1fnyldt7csizYjgPAa7la3IyvR+qGqUpNnJL598+tUy3PPtX3fwnCjb61Ro26bUpgz0kas6SNLWi0sSVDMaHJDT96w/XHc7plpzrd7LyhYfiUWWp4zcyC72/H/OlagM0s7IE20dZ2VG3cuNHx9WfOrKWlDUDkVFSUO9n/tZhAW0aYbcrkoWrvqxMZ+IBZBNrYER9eI9AWIAJt3pCAW6Htd4MmjNfm9UETKhnIiJBQ45m1T2f7Ne+jCFQJQwAAQGFkB+qamj19/9+48fuqra3N0d/+7neH1SuvHM64bN87H2unp392LOPyhg1fVJNvvDx24ycBtc17ytXRD5ytjkhQLw4tbUi2fUO7VG3zb1X1sCFq+ehrVPXQCl/vv7v1kDr7yMPpDwJVN2vNbU792Z8N0k6CcBsAv1kdXV3f8TWsYTZhDJ3lCqDlE37Tf0+oDQAAAGEn6+qyzi6hNjkYhblxWdbz5aQfrAIA3GbelpPte4b0/3M3u0m4zRyNG33bFPXAS3s9fy4SYpMwW5BoY0PQ8gmzjZy9TJWOzn8Hy2whtqiprBynlixZ4jjUJo1u48ZVan8HANAQZgPgmIR7OgsMBwFBzbPGAGY+ATdpeju/9lLbWxwDbjIeJannFZfn1F1gOx/gBwJtAAC4oKGhwXGY7bXXfqU+/PA/HN927dJf951f/rWx6Sa3mATcFt191nGjnFyHQBvCav87n2Qsq32vDaZAqoRWtZ+fnlEDJk5S/091jRZsu7hjm/8fVFsPqU+n3q6dl9a20rnfcPy3xnBbZ2eXunDhAjMBAM/YtTiEOcyWr3zCb+3t7ar91ClmDgAAAESCMdQmwZKOjrP92pdlnV8uk1CbXAcAvCTfKRjbIa0CbvmQ4Ev9xLK+/7vZ4lZMO5abaGNDGLRvX+/4umNW/aTfZdmCaisPd2b8X5Zd/XoPLF6lRpf29GuUXbDgoUiMmYTTpP3N6eOVbd6VlY8xswGAqY2JMFu4mNrZRB2jAgDFcTPgJgabbi8Kzqxdrz2XS16lCRDwwQCGABEgHzieLOQP9Z0cAcBrTjcCyFHw9KPayU4a+/a1ZL1uoRtPb7hhonZyizSpee3YByXqmT3lOa837upuLQQXyZWulnNKNZ8r6G97Vl3JQhYiEl6zalPUSfB0+eyxff9/env6equffct+Oh9+Wwu29RwO9gi70tom7W2FINwGwG12YbbfHniTAQIAAAAi5gu33Wq7vi9oawMQJl5tyxHS7CbBmZqHV2VcLi1s0sYWNNrYIIoJVW740RuuPY6uE23qlINAW9noSjVi9jJ18kCzOvFmi9aqaEWCp8Zlr+W5dWpUaY96fs0KR4/H7UCbhM68tnHj9x0doHXmzFpVW1vLzA8gEioqyp3s/yrhtHz2k41lmG1d/xCYI837P9NOIcd+0PBaT64rSOhFAkBRC/CEXbZQVRTDUlF3/t02bXqcL7DpKyotbh/fNz+W81qOgOKdqVMTczlYkQOyq1ME2gCEmBypbufOhpzXK3RDhGwslaODWu3cYSWKgTbhNNQ246auSDa1EWgLngTL9r/9SV9LmlskwPb4t/+bumzIBHXZtV/JWF7lp+yEJad81kkuvrwtkNY2M8JtAIJkbmwwfsYjzAYAAABElzHUJt+dSLDNijS5AUBU5Lstx0zCNT/6zw+1MFvQaGOD0dJvTy34b/MNtNmF0O677/6cf//hhx+q1177n/0u18OjK3u301QPu6gtr/qyq2/Lke8dnTbFOt0+7JQfgbZ8HrdfjwcAiuVBoC1UYbayK/cxkZ1hP2h4jUBbQMzhIh2BtuDlG3CLyjST53Vm7dP9lu+oyxFo430UrMgBOdSpAgNtgg2eALyW6wh8lZWVasmSx1y9T7sNo1ENtOkWbhkWusfkykpXEYE2NWWw6qkZzMKWBwmvZWtQy1f1jVf0heAkSFFdXdO3QVPf6Uou165r+J0bpLXtwuOPBj6eEmornbegoHCbhNr+9KfzhNsA5IVmNkCpt99uVW+3XtqRcdu2rY7/ds6cuX3nv244D3/9NMs0m1RVpSZNYudQAAjz63ar6X3YjryuV/W+rvMa75weatPX+7N918k2HgBRpr+22YXcHh99jVqeOgWNNjZk41WgLVeDmpGTbZ8dZcNV45YfaefNBz42b8tx46DIUQ20iba2o2rjxo2216GlDUBUuBxoC1WYTRrVniqwVS2LptTJNm3+5ZsGa2/8//LWOfP16pjbkGAy/+fcf5lAm/vOrF2fNSwVh4BR3NgF3KIWQDSH2qRdbsgTyyI9fQi0IcyYAREF01Kn1wv9YzZ2AvDSxo3fV21tbVl/7/eX/bJBRjagnD7tXuDr/3t3r22jlbRTCQn9TL7xclfuc/OecnX0g5Ksv49iS9uA7Z8pdeJ8YX9MoM3W/nc+0cJrbjWvmUNrYXHh8cWq53DwR+cl3AbAa1ZhNnlN3r17T6LCbH911zRPblff4TpsO1vLDuT5BLb8JOEwL0NhElyT5+50p/l8/eq1JqZTABYvXmQ7TTc9szmUgQcvp7EetExKyNIYSi10TIudr3NNTzdfH/yaB716zF6974bpdZzl27+xIEzunB5q0xtSRH19fb/ryWeBsH1PAwDFaH72h+qOxn8JxWOhjQ25uBVoa3luXTrEljrlK1c725IlS1Rl5Thfx8XNQFsQ4TEnobYgxhUA8uVioC1UYTZh0c52p0qH0lzX+cNR01I/niz7zsk7mauAfuqUw0Ab3GMXZhvyxHI1aEIlgxRyEgrr7p2GUQx6mkNtUW8FJNCGMCthCBABTQwBgDCSDRV2YbYgvuSXHTvklKs1Lh+5QkJ6C9bTyr4NSw++LZ89Nud9Lrr7rGpsLVWNb5Va/l4uH3d1txqbOkVGoWE2ZJDwmsyTbrSv6cuLG0fi9MPA723Sfgbd2tbdekidfeTh9IeJPMNtAwcOVGVlA7XzEmrr7OxipgaQIVsrw89//s80s7lEwhVawGJb5uUScJMdsGkU8YefwTAJ1TBd/Z++uQKKix9dFMowkZf0ed4870c9/OFlKFUaor7OIgWW71Avpyy3xZF1/M+Nr9S+m5HPAhJmkwMNmUNtctALQm0A4kA/aNkdAT+OfZ91qNq3f5/+T/N/7bt89G1T1KjUSdQ8vIoJhqJdvPd/Vd878YeibuOuu/7a9vd+NpvFiWzDlrGz26Ys28IrKx9jsAAkQejCbOv6N7OtUR7sQ2kKsjUxKwBFLE+0s7k2jjahGy1URJgtGmQ6RXlayWOX8KQeapP5smTCeOY/wAME2hB7shE0KjuqA4gWu6PuxemIdcamS9nBPNuOIxf//X+kf555V33vR/+3dt4YOuoLvtkEkfTQm3Z+9lgttPbMnnLL60qoTYJvCD89hLb/7U/6BSQbNnwxo9nv6e3955liyY5QIi7rAwMmTlIlja+ll7eXt6mLO7YF9ljM4bbyHzzn+G8l3FZe/hfaecJtAPT1DH3HVdlZVXZaFadOtavfH2ljgDwmO3gvbl3U9/+wtkdFXa7WLjtz8ggEtBqaoeQn09I/+YQVpREqaaE2K9sMYybh2k2bNsdmGrvx2gywfBexDKXeDyVAXAi91Taf58pyWxhZ19dDbcKqoU3I5wPj95QAEBVBf4erGzCxSl32wBy1/9qbtJ1Enu9Sascz6dfclmef0n6eMLRn6ZdZqVm4+tL5LME3aeKSRi75vR6SQ7jJ9LKa9kunfMGX+5dtOdXVNRnbIe1a0CorK9WSJYStiiWhto0bv295EFe5TKaB3+1xAOCz0IXZxFP9A211bt4+QTbAXYMmjGcQiiBNWBJky9bIpqOZDV7LFag0Nra5JerNb4AbCLQBAFAA+fI+mzgfCdC4EUk/arLecmX4mK4GXvsV7ZzkiMwbn2Rn9X37Wix3TrEKwF111f+i7rrrr/pd9+gHJWrKY/+ufve7w/1+Zw7GwR8SXJPplqvVz6h26a9due+4hdacuuz+OdpJWttkpwg5um9QJNz26dTb0x8yCLcBKJAE2YQeZpNmNsJs/RXSdvJ2b8DJGHSyo+/8HZZmlaiHfpzuUO9WU97XmU6BKCToFLVQWyGP9adZmpssl5XU65OMSZjmp2ICMfpyLaEY+Um4NDnvu1EUt+XbaYjcrembhHnES8ZQm3yXqH8eMKuoKCfUBiAS5PvaC48/GorHsn/UGHXv9ldUTc+fq5qhjalLGvt+VzOs9+fKlf2+W7fblmMMPNkF34QekLPiJBgH90lw7aQhvOinfLflEGbzh4xltvCgXEagDUCcV9uM/1m9bJRalToFbfqsfvvArHHrtgmyAd6QkBWBFIevQ71hIbvQkJUrXnmJwQOAmCLQBgBAntrajlp+oZ+0jSeyscm4wUk2bkrITcJrTjZEyfXkb3L58MP/UK+88rK67777+/3uhhsmWgbarIJxbqu+8Qo1edLljq//uBruy3QxNpy5+fytmtSsGtecMgYhzaFH5E9a2wZ+b5N2Pgw7S7gVbvvTn86nTn9iAgMJob8XyE6q4jvf+Xt15V9excC4REIUcjIGnZyENPRmFVqkCuck5EQjXrynswSZ7EIVEroIeytZMfSQhzHs4SRoIsGXoIJE8voo0zOfpiW3AqkAy3fx9OCc3fIa59fdqNJDbfK5QHZ2t2tq0w+EAQBhc+HxxYEedEynt7HJ98ZTU//veO6f+n4n23Fk24zb23IKkU8wrlCjb5tSUEOclwE7LUz2Zkvm/10Kl81+aW/G8y02vLZr9n2pB3i84MezIvWevur+OQX9bbaDi86cWUvAygMypuPGVaqNGzdaTgvGHEAEyZcDTTb/D2WYrXn/Z9rJpK7Y2yXIBsRbrlapKKOVLXqkca/bom2vZML40E/LMtrSgEAQaEPsyUbPpLW1APCW1QYUNp7oAaU9Dq8nG0qzX0c2qJpfyyXUdtddf62uuipzx/aXX/6/1LBhw7QjhcpGVa82rJpJkEsPc0m4beeG2+3/YN1HBd+XhNK+99QfLH9nDtZ5FeBz2qSmT19CasGRnRRKGl/TzodhBwpjuK103gJVOvcbjv/2z/5skHYShNuAeNPfv/V1AHkP+d++/L8zMB6T0IUeVMu143fUWqTCwkmYjXGNPj38ZLmc9YYm7AKkEvyIe6jNTH+uuZYR/Xd+hdryaWMjwAaEc/nOtU6TlMa9qJJQ2xduu7UvzGYVotAPqsV2HwBhcfHlberijm2heCwDv/eM9v2wnfTBCnPfVr7bcozbZ7Id0E6/frbQshdOGMJc5rCXU+YAWr/fOQiLGdvovGxH2z5/uqPr6U1pubblpOfv44HMz1YHF12yZImqrBzHC49HZGxljM2hNpkWEnZj7AFESF3q9GTqNMBwmXxh0NT783XjlcMSZhPr1p80X1RUOxtBNgBRNGjCeC1UFPcgW7Yg4mCXQ1V+3Y9OwmzW96cIJwKwRKANUbGm94MmAARKwmxtbW0Zl7HxxH3mHVKM/5dpYNyIJedlGpg3wsqGUb82ikqw7fLpu22vc3rKFwq+/cnDhih1on+gTY5GbdzQKEeoVuqYZ8/TuBGanYaiwdjaJjtVBB1u69ryonYS0tom7W1OEW4D4kl2dJL3L/09Rt/xqW7NPzA4PpNQVa5GFdkxnR3A80OYLf7sAlDGBiAJPUmIIts8kcRQm5DXFBknuxDZNh9ee/IJstGoCIR3+f5pjvddwmzR8NsDb2rfecnnBPl8YNXWxoEMAQRNvm+98PijoXgs0samfw/sN+NrsZOQnH5949/pr/d+cBr2cltHx9mM/1dUPOXp/cXhwIMbN36/32UvvvgCLz4+kG3eMtYLFjxkmiYbmQYAokTfx7BOZbabTVMhDrO52c5GkA3wlzRSlTEMRRlMMxYAJBaBNiQCR+sE4Bbz0QAJs/lPmvDkKIDGowNKyK2y8rGM66UDbt6/9suGVmmHy8aNUF310Iq+o2XaPSfZ2cfcbpfztmlSSwQ5Kq8x3BaGnS3OPvJw3/liwm2dnV3qwoULTGQgovQwm7y/pYPZ6aAAgiFBGrtWk20E2oAMTsNsOn35IdRmGqscYT/hZaA2V5g32/QEEP7lG9H156VlOUNt8ju5DgD46cLjiwM/aJjOSRtbFPj1Wu7HthynBwWU52z3WKwkaVuO+eCilZWVasmSx3gB8pmE1yRYaJwWMm1kOy0ARNRUZTqYfpjCbGL6rMPmi/JuZyPIBgTj/LtHAr3/kgnjtfarKJDHSksXACDjvYEhAADAGfmS3igJR6GbOTOcGyUkRChhQj3UJhtTgtqIYtxAaUU2WroRIHIaziPAjVxkJ4eSxte08xdf3qY1twVND7dJqK103oK8wm1lZaV95wm3AdGiB9iMYTbZ4ZnWGyQJO/FHV65Gr2zhJyehNuYL/zgJs9HIBsQH4fxoMYbahPG8kGACBzME4Afa2OLBybacsDyWpDMeXJQwW7Bk7GX7qz5N5CeBNgARNs34n7CF2datP2l1cZ3TvyfIBiSbBMQIiQHekAbG7nePqHO/eDXrda545SUGCijCZQwBksCNI6oBSLa2tqN9X9bLxpMkhNnCTkJtxulgbs8Lk7AcsRXo92Hg/jlauE1OsjNE0LpbD2nhtk+n3q79lP/nQ8Jt5eV/oZ0GDhzIBAZCTHY8lR1QZecdfadUab9hB2PEzZwc87TsWC/BKESPXZjtV6812f6tvNbZzRsyX/zUps0I7pBGSrswm7wvybQkzAZEh5N1SQmyIjr0UJseXpOmNiPZ9iO/AwC3pUNsi1X3jLtCEWaTNjb5DpcwG+LOeHBROehmmMNsSQl2yfOUg4xaTSMAiABpZJtmvjBsYTbxVP9Am6N2NgmypU6vl33nZFNvmA0AALjgzNr16uP75qd+Pm0bZiuE3K5+6nT5toEoItCGKH3ABIDA6F/Oh33jSRJJqE1ChsbpBCB/sjNEeqeIZ0IZbsuXHm6Tn4TbgHCRHVH1g47oO59KaCBbmxH8kytAM4fAYd4c7Vj/6KJ0sIZgW2TI9MomV5jNOG/Ia182SQu1bcvxXN0OPOcKtPC+BER3+c61viJBVnkdJ9gWHX/5l1f1hdqsDl5obG0DgGIZQ2xBH6jusgeMByObxMRBJPW883Ze19cPXikBKprAwkMOMqqH2mQayYFgASBCXjf+J4xhNot2tiaVo52NIBsAAN6QRjYJmp1/90jG5YP/dpbWxKafALiHQBsSg6N0AiiUhKTa2trYeBJiEjKUsCEbUYDiyc4RxnBbGEi4TYJthYTbJMxGuA0ID9nZ1GonVEIDwZMwld0O5zToFW7TM87mbz3Yxg724WYXZnM6rY2vfblCbUkIOuaa5/Md11wkKJirmY33JSCay7fIFRjuW/fpDbYRKg+/Mx0dWqito+Ns1uvIQTMAoFDSxiYhNjkFHWKTA43pbWyX3T+HiYPAXdyxrcjly/kytXHj97Wf6QNZjkvUOEdh+7NME5k26Wm1kYUDQCSFMcwm8mlnI8gGAIB3JMwmjWxGQ55YrgXYyv52FgMEeIRAG6Kgzo0b2bePQBuAwkhISsJsUdp4IuGupJGNPTKdaGkD3CPhNv0owHJE4DAwhtu6tv5TXn9rDrcB8JeE2Wpqavpd7rTNCN6RcIeEqbIh3FGcSZOqtPncyc71wriDvZyS1NIVdrnCbDKt85Ur1CbLZpyDFlqQxCZcVui42tlGGyUQ2+Xb+NqaT1hOD5XrwXICbuEjobY/nDqlhdqsPlPIQTM4qCGAfEiIzdjGFjQ9xCYHGqONDUmkb9vTA1MIr3TgsJLtsQAiJ6xhtiztbE3mCwmyAQDgPXOYTYJsgyZUMjCAx0oYAgAAspO2LzaeREc6dEiLHuAFOSKwflRg2dkj6KMVi64tL2onUf6D51RJ1c2O/1bCbRJs057PhQuqs7OLiQx4THY8tWpnkx2HvdyhGdnJztp2QTYRlmljFyTymoRb3Gin00OB2o7yrc7fRyV8YwzguPV4mE75sWsZKnY5kXnDbr6Q5TRur5O5lgOvgrS5AqJyv0l6PwpymY0S8+uw36IW/g9q+e53P72BcifrOxnrR6nHvrh1UcbjlfcY1lWD94c/nNJ+7t69R2tk0z9brFy5UguzyQE07FrcAECE5XtNkW5j28REAVLGjauMREsZ0pYseUzbhg4AITXNfMHeVyeqKZOHhvLBWrSzZYTVJMiW+vFkb4itickLhFfnL16lwQmIkcEeLc/yWmEUgtcN1i8QOAJtiIKpbtyIbNBcsYLBBJCfKLWyId7TTI4Yy5FZERbGHS3CshPI2Uce7jtPuA0IH/k8ZhVmE4TZ/CU7dctO+bkCVUwX7+g78TudFmbGYAU72fvDLpzh1vjLfGEXLopDqO2nDkJBQTdCVrEsAbFbvvVgm9PH2W/dyRRwC3OwPAkk1DakokKtWLFSVVfXaCE2+awhITf5KUE3+R0AGKXb2B4NzeORNja+6wcysT2WaQYALpmWOr1uvCDMYTaLdrY1+hmCbECoPMkQAHDLOVOgLQT3u4apgqARaENUPmwWTTZmAgAQVRIYYiM3wkgPt8mOIRd3bItVuO1PfzqfOv2JiQy4QHY0tUJoynv5hKYIR/lLxtm4Y78bO9mzTLkvV5jNzVCDBC5yhdqi1NSUzzxNQASIlqgu3183PBa3guVBhnCT6vdH2tQXbrtVa4CWRjbZ9lNRUd7XzkaoDYAI03eVgjY2AAAAz9UpU+gkzGE2YdHOVkeQDYiuczS0AZEnrWx68MuLZfrM2vUZ/x/yxPIwPG3WNxA4Am0AAAAekw3nQNxJ4NIYbgvLUY+LCbf92Z8N0k6CcBtQuGxhNoJT3pEdtCX44lQUQlBRCvEU6uumHf4LCbjp0z2oaRq36WQXZhPbCphGxZLAW5jHOdeYGREE4bXVyk8DWK5yIXAZz+XbHCwvJOAm15XXZV7P/PfbA29qoTYhwTYhoTZpatOb2+Q8gOS5+PK20HwfLyG2yx6Yw4HqAAAAvFenIhZmmz7rcMb/v3zT4KYdD175OkE2AGFw/t021f3uEVeapCQgVDJhvBo0oZKBRehJgE3m//Op+V98fN98LXRW7Pwrt3lm7dP9lg2WCyCNQBsAAAAAV8lOGiWNr2nnw7QTCeE2wH/SjmDVls2O4d6SHbQlpOAk2CY7YBMsDKdiAm5BB9viIJ/ght/CHGrTAx1Oxm9OAO8DskzZLUfyO96fgGgu326sPxUacCPYFowjR9rU+PHpDf4rV65U9fX1WpBNzhNmA5IlTAfXEgO/9wwhNsRm2QIAIALqVMTCbM37P9NORv/y1rk7y75zkqkJIBAStun8xat9IR43pUNxl4JxgyaMV0OeWMagI7Rk/pQmNX150INoEkDLt7FNliurYKgbITkgTi5jCAAAAAB49oHj/jlauE1OclTisJBw26dTb9dO3a2H8vpbCbaVl/+Fdho4cCATGbAhO5WayY6+hAX8oQfbZMyz0XfAlp3TEW6y3Mj0lJPToIAE234asqajKPhpng09QZDlNswk0CGBylzzpzwPCY2EbfoDiOfyne96lDxXed/VAuJVuT/P6utV8MeZjg71h1OntPMrVqy0/QwCIJ4uPL5Ydc+4KxRhNvne89J3oITZEA89h1sZBABAqMlBFVXEwmxi3fp+wbU1TE0Afks3Rq3XGqgksONFmM36fo9o95m+3/VMCISShNrSobPxfZdJME2fd+VkJME1fXkynsxhNrm9K155iTAbYEJDG8KujiEAgODU1tYyCABcM/B7m/rOyw4nYdkgXkxzW1lZad/5zs4udeHCBSY00Kt3Q2IGWiuC4aRRRd8Bm/a8aNDb25y08Em7DE18ztk14ck4Vvk8jnZtYmFuatPGy2FbpP47v57LHFragNgu314+33wa6uQ6rPP64w9/SAfarhk5sq+lDUC8XXx5m7q4Y1toHg9tbAAAAMGQbVDmz4BRCbOZ29kU+0cC8FE6yPZ0SB5LOtxGaxvCSEJng3rny1zLjVUL26XbGa81uxFiA7Ij0AYAAADAd3q4refw29pOKITbgPix2pmUHXuD5WRH7G29YR6tiYQAVOjpgYJcO9dr05TlLye7MFtQr2ESorMNi0QgNOE0+CIBPT+CzxJWa009FrtlhjAKEM3l26/1qVzPV15f5DqsS/lDQm1DKiq0ljb5DLJ79x4GBYgZ+f4wDC1sussemKMuu38OEwZwSIKocV1mZs6sVTt3NjCRAcBnUQ2ziadoZwMQIHOrVC6D/3aWFsQplLRW2QV9dATbMp1zOG5RuZ84kDCaNKtlzrdtqtui2bAkNR8TXgPycxlDAAAAACAocgRjCbeVNL6mHdE4TCTc9unU27VT19Z/yutvJdxWXv4X2s+BAwcyoZE499xzd7/LJCCFcJAdsXNND9lJW3Y+l52xEX5zcrRJ5WqSQe4wW1DtQlorkM3yKtNWwldRoAdfJNRi93zktcfr5ySvg04eB4DoLd9+PV+758p7r/9+f6RN+9nRcVbV1NQwIEBMXHh8seqecVcowmwDJlZp31/KiTAbAABAcKIcZlvXP8wm6piqALwmwTInYTYJlEloRz8VE2YT8vfG25Pbt6MH2yQoBISdhNbKekOfxhNhNiB/BNoAAAAioOedtxkExJ6E2/p2DHkgXDuGdG15saBwm4TZCLchaWRjYktLS8ZltH2Fj77jOcG2+ExPFC6sYTbj9LULLUYp1Ka9J2zaHIrgS65Qm+D1D4jm8u2HKt57Q+fIEXZ0AeJA2tgkxCannsPBr4fJAbjSB+LaxMQB4AlpeQMAOGMVZuv8qDoSYTZBOxuAIJxZuz5nC9eQJ5ZrgTOv29Hk9tP3szzHY35aC+EBAJKBQBsAADFUW8vGj7gJw8Z7wNcPKvfPiX24DYgjCbKZNyZKCIOwTXjpwbZcDV8E2yI+natYBrOReTrMYTbd11PLaJxCbUIPvthOH4+DL/IYeP0D4rl8896bPGc6OtQfTp1iIIAIkhBbmNrY5LtI/XtJOQAXAAAAgpctzBYVFu1sTYp2NgAeS7edHcn6ez3I5nejlNyf3O9gmwY4CeFJGA/wk95mqJ+8XDb1E+FNQKkShgAAAMA7sjEeQHEk3CYncfHlberijm2heWwSbpOTKJ23QJXO/Yajv5NwmwTbxIULF1RnZxcTGrFwzz13Z/xfduT9eo6gAMJBppOcZKdy2cE8Gwl2yHSVHdURHrnCAHNYDi1JQEnm6WxyNRgGsZyKbAE8WXalbS5qr7sSesk1LfTgy//P3v3HxnHm+Z0viZQjakXNBt78EQvnvewmpk6AhoSQ2wEy1JjWYDE3dmghG+HWsS+ibIyDDOC9sbQDW9JsLMrx2LIzJ9mHAYysJx5TgA0fYODO0tmTvTvL9Ei7yO4fA3INaEXlDrgYsBd3WGN3JEXUkWrp+KnmQxaLT/3o7vrxVNX7BRSabDa7qp56qrq7+vnUN4+Kn50c/8xrG8dAoBr7d56vH3FhaB0nuKBDOT7//Atv2+CgN7g0iQY8jo7u8fbs2UPjAA5SiM2VC7lt2DVCFTYAAABH2cJs8q19n3o/eObeSlRoozobgKLFhXE27dyRezW2NAb27/OnqGVVGE+hNheWNc/1B4Cmo0IbAABAjqisBmT8ASZQua3v5OlC5nnxl9dSPa6Xym0KtwUrt6nKFVA14TCbMOC/ekxFlbiqInWvqFIlGlDvV46KCeFUKSBQdNslhdlcbLekSm0KWJyJCVm4ylSLTAoR5lktLc3xL3gMNMdBKrcB7u/fWdJ+H/f6Qei1fH9xec6/NQMe9TnF9lkFQDl0AThVYtPkwrlznV9sn2ckzAaEuXRhOQBAsx09esy7du269+GHP1tz/8//+Jd+qG3g1y7aKqA5I6I62zRbFkBe4iqbuRJmC2pXidth/ZtCbVSwQp3Qn4H1CLQBAADAp4E+g4NbC5k0r7xokFJ4fmUPXLK1QRnLZGubrLdF1ts7ql/Khl3DuYbbxv/8sve3f/5n3vjsX/i3aYNt0ku4bXz8H6/ZVgy8Q1VeQ8JBTNcqG6EzGoidtA0JtpVDYaWVMM2h+LYnzBbRdysaZjMUaosLXVU11CYm+JIUKnMh2GaOg2ZZzFTVtgeasH93/ZpxeHU/jwuRE2Zzx+dffLHm6v36rJLnuSgA8RRiUzU2hdhaRw6VvjwbH1u9YJbOLwIAAKAaVH1bwTZN4UrcqoCmYJsCbgq6ucRSne0BtiaAvCgsoxCYzZb9+5ytdqbl2hJRrezG0joRAkJd3Aj1Zar0AZ7XTxOgCY4dO0YjAADQALZAhZiBS7p6WxnLZKNlUlApfCW5vGhetrbRAK8y2iVrJtwm7UEyvQ2OUZjt4t9cXXvf7F94o7+6zTv31R0dPZfCbZpk8+NPepsPfid6PTZssPaVP/3TP/W+9rWvsZPDSeqjwcGioupBhGiqzww8Twr/mGBbnoO49fxlUjt0Qm1mBryrXdLuD8H/k6kugzFlBbKqsJ2S+nNVjl/a1/zqYBHBCtN3DsRUc3N9/SRuHf2/L2/LPPp88HiWtBzhtrftuzoWjCwvY1W3S1NFbdOi6LhUpz6T1/4dDJN20l7B/5sJvQ6nfs9EkM05n3/+hfX8h9ThHAhQFQqxuVCFTTbsGqEKGwAAQI2Y79gHB7cqHPaxuV9htp/v+9T/+Q+eudf7wdJUJkt1thNsPaB+FMS64UjgKmo5VAHN9eCMlm/x0pw1kKf1IviDKlPlxHDf3kKfBnwE2gAAABBLVzirAgXHwoGKoLIGLtlCZMG/FRG0iwr6Bf9epwFd4XDb7benOh48o9CaKrIpxBakkJuqtZ0b/q+80a8MdrxsUeG2EydOeJOTk+sePzY25n388cdr7pufv+m1Wi0OTnCGrYogA/XrxaVgW1WoLVbCD1MFbaeldidMmrBdUoTZqnT8qnuozayjlBlsCy6H6Udq205DL3q8+Z9Ow1GdhmqBJu7fwf2qqABi3cKGdaPtE+4LhNqA/GVxoamsKMSmamxUYQMAAKi1ab31W/5ZX6qOmT+oMpqmb3z9K36wTbdFs1Rnm2STAchLXBUzVyuz2Zbzy0eeiFw/Qm3IYj9JG0CN6ovZ9PVnvU07h9gggEegDQAAADWQFGYzyhi4FBckK2KZ0rRNXaq02WjAirn6cqfhNgXW/vobv5VptbYgE25TQM7mzp071vsHBjav/Ey4DS4cf8M02Bj1ZIJtUQPPCVQVj4H0nYkLTFS1LRUIiaqMp32yLv1D6xkXSCxy++kYFw7tmgpPeYRoJtjHUXMu7d+J+z/vdar13nVpe9kuLKBzIKOje7w9e/bQSEBGur2gVF76Tp4mxAYAANBMDyzfjnkOVG371vI8A6jOBtTUgCMV2qKWoWpVoKIq3lGlDXVAkA1Yj0AbGkNfUAIA0nv44XEaAZWgwFg4sHXs2DE/oGULcxU5cMkW9FDFu8HBreuWSbIOlaUN+pl2rPtgrm7DbXlVa3v5P33unVyawv5g37j3r/+Xs6meg3AbyhY+xjDANztxAQZ/cG6JwhVVshho7g8Q9w7WZvsdsFQE6aVtRpb2K92WvX9VfTsdCPVVhZC0naoe/FLQ1ITaeq1Q5vI2DleLdClYYvqPrR9peU2YcibwM/usW8vscnAwq9f9uu/fExm+9k7E7NOo0PEk5mIMqjKt8zMAetM6ctiZEJuqsZnzfgAAAGi8aW81PHa/V0LVNj9EtzSFTLJpgPpR+Grx0lzpyxFXna1qIbC4gCBV2pBF/4rqQ+HqbXe/+2YTmmSS9ygoG4E2NAZX2wQAoH4UwtIgpPBrvgmGmdtw4EL/8+GHP8v9/YEtaCead3i5sw7axQX9woE6uXjxQqPeLwXDbZI0ACfram22qmwrz/HX/4/3N/d/zb9v62uve/0ju1M9pwm3KdS2sLBIuA25s4V2GfSbnSq0ZbhCUS804LhuYUgNoK6bum2nAzWqcJdVf6vCNjYBhSruNwfYZ51d5ia8h6n7/n2AqqWIec86efxf+edJxJwbAdAdXSSqdeSQE8tSRohNxxKdR+1EWccc23kbV5cVqKrx8XHv7NlzNAQAuGlyeXpg+XZNsC3vqm0/fOWz8F1UZwNq7Naly6UvQ1SobktFw19UaQOA5iDQBgAAgEqKCrMpLBZUVqjNNmDALItZzvDyZ7VMtrYJDtjSz7bKdU0esJA23NZrtbaoqmxR/3f9e99d+Xnz4096mw9+J3ld+vq8gYG+9roQbkOOdMwIHktUFQgAAAAAXPPGT/6dt2PoPhoC6IFL1dj6Tp72L1ZVBoXZwudVk8Q9XueBgxdoy1Kny5nmf/JcXtTX7benvI2PTtAQAICyfeK1w23ysZdj1TaF2ajOBqBoixGhuqqGv+KqtCHPfjTnBzTTtP2mnTuWpiEChgB6tpEmQBNwUh0AUAe335miEQLCgS0Jh9mC7wVsITHbc2Ql/OV/eP628F1WyxQXZot7b9TNVXvrSOG2/g/O+9PGx9Z/0W6qtamiWpiCbqriZqPAWzjMpufwnysmBGfc/OkbfuU2TTff+km6dfHDbZu9rVt/xb/V70BWTIUDmZg4WLvqWgAAAADq4fPPv/Ceeur3/J+7CXgATaXz0bce2utPZYfZFGIz5+vKCrPlQedWdFwaHNzqTzqvGzzf4vrymonzyvXc/1EMVXkDABRKYTYF2zZ4qwE3n0Jo39r3qTfwaxdtFdZSe4HqbACQq6hqdFXz5SNPWKcy2tPM++rzL6cOEi4uB99W//eVym8bhfPufvfNlQlAMQi0AQBQUw8/zBcgqC99SR527dr12P+Jqnxme65e2QYd2Oat+xQ2y3KZwv8bDrPFLY/LgyVK+8D06ERkuE3V2hRGCzPV2lTJTVSVTb+HqSqbnqMbwXBbsIpbnHC4Dej1OBcMzx6YOEijAAAAAHDWP/mdf0ojACnc+XR2JcSmqkpl0rm4qoTYdA5W56eTJj3Odl7WMOdbdI43r3O1aZbTLGvS8hpVCuUBAIBGmQ78PLl8q0pt3vyP7x1bmo577WDbhtBj/VCagm0KuFmqrUWKCMJNsikA5Gk+IoC0peKVs6KW/1ZENboqiQp+FbnNTJBNIbZsnu+y/1x6zrqEDhviOE2AshFoQyNwVTgAQFnK/tK/jmxhr6jKbGkfl3Wo7eLF9V/YR1VF0/1ZhdrCldk02CBqvgTauvjwFAi36arQhkJtR359+7rHq1pbr1XZ0rg184s14Tb9nkThNgXbCLehG+Ew2wRhNgAAAAAVYD678J0RsF7ryGE/xNY6cqjU5diwa2T14lKPTtSunXWuVueoTWgs7ry2zr2Ez/cWvazh5Q2G3aIEQ3llLj8AAIAXCqkFDTz12fTSFKzQlknVNkt1tgfYDED9DVQ8OIbilR3KyzLIZqPnVsU2AEijnyZAE+iqcFGDuQEAQLw8KpglVVOLYvsCPO1VYoPztq2TnjttMC7Ne4/wMsYx71PC/9fJMoWvfKs2iftfzTM8P9GgLt43JdNVoTWwRnTl6mePHPKe/fXt1kpsQarKllWQzUZhNlOxrX9kt7f58Sf92zgm3CatVsubn7/JBkYkHSOCx47hkRGqswEAAACoBH12mZp6i++MgGW335ly4oJsCrGpGpvrVdjyoHO4Ol8dvniQYe7P6rx1VkzYzSyjzhfZLpam+3QuPulcNQAAgEOmvXawTT5emsbMHxRW0/SNr3/F+8Ez9/q3QZbA27QXE6oDUA+qRDVAM6BC/TVtkE3V4pLCmgqtLUaE83S/gnN3v/tmZdtK1Q8Xcw4fpmlnoO6o0IbG4IqbAABUWziwJQqKdTMAyRaoixo0kMV7jjTLaKvUlnaZOg2zBdsvzBZyQzwTbtN09U/+2Dv6jx+yPi7LqmxpmHCbqd7WaeW2u+66i42Ldce38DGC6mwAAAAAquTU6VdXPt8ATaQLM6kSm6ayw2x9J0/759P6Tp5qZJgtyATbbExgzOVlN1Xcos5Jm2CbLfQGAABQgrGUj+uoapulOtsJmhqoPxN22fbcszQGnKZwVpowm/qyQmhpQlbbnnvGf+yWmMcq1FatfXpupYLdYsmV9ICmoEIbAAAAYnVbTS1LtjCbKFiRZQAriyvehpenk+pxCrVpGYLragYsRIXibFe/Tbv8VGnLngbfbPjqsOf9rx84t2ymcpuoctvmg9+Jffxdd23yJ1lYWFyaFtjADRYVZhseHqFxAAAAAFSGPsM89dTvUaUNjdM6cti78+lM6cuhEFvTw2txdF7XdoGzqhyzTDDPdh5JtG7dXqQOAAAgQ2NeZ5XT9NjYqm0R/zNNUwO1oHDq8aQHbdo55NyC33jvfX8C5lP0hU07d/gBtW4o/Na/9P9RgTnNvwpVyKLayQT2qKQG5IMKbWgMrvgGAEA12QJbeb9n6PaKt7b/6yTQJhq0EP4ffflve27bwIBOA4i25eN9Uz427HIn+HPzp2+sVG67+dZPEh+vYJup3KYqbmjecdg2COkA1dkAAAAAVNA/+Z1/6p9/4fwH6u72O1Mr1djKDLNtfGzCr8SmiTBbvE7PJbtKgbWoi65FnesGAACoCGvVtojHAQBQujRhNgW2ug2zGQp1RlUq1PxV+cx14XZSu5hqdYTZgPwQaENj8MUkAADVExWiUGgrq8n2xXq3X6rblrWbq82mWaYswmxCoK04fSdPrQze0UAeV3QabhsY2Ey4rWGfo2zHtgnCbAAAAAAq7Dd+8zdrExwBgu58OrsSYrv99lRpy6ELO62cB3t0gg3TQDrGxoXaAAAASjKZ0fNMe+1g2wZvfSW2EzQzACBOVDgq64p6acJsCqFlFdZSqG1LxHPdunS5Ntupauap1AjH9dMEAADAZnx8nEZAqeLCbFnSF+vHjh1bNy/ze9pAmi0Ap+ftltZzcHCrdZlGR/esW96owQFJtH62dtb6dBPGQzoayGMG82igkQYYlXmlbEPhNk3+h8WR3d7W116PfbzCbcb8/E2v1WqxcWtEYbYHH/z2muPl1WvXvNmZGaqzAQAAAKi0zz//wtt+zz00BGrBlXNLCrHpgk7oXtRF1no5z1ymqHPvZl05/wwAAGrCVGMbW5o+9rILzQFwg/bp43EPUFikzOBL/84d3pb9zdkgWt86y6o/pa3MphBa9ttn/XxvlLyfpKH2uEH4Cyj+uE4TAAAAwDVRYbZuQ1tJzBfnvYTabFXNFDzrRVyoLdwuvVxVPCrQx4CCYmzYNbxmsM/td6ZKvYK2cWvmF37VNv+D48hub/PjT/q3UUy4TaG2hYVFwm01YMJs5hjz+RdfeDuG7qM6GwAAAIDKOzP1lvfR//G/ce4DldY6cpgQW43o/HJU5bIqH6uiLqjG+WfUxcMPj3tnz56jIQAAMu21K7YBaJjFS3OeV2JYR4GkrENJyF9UeEr3KRTWyza9+vwrS/3ycuL88+izccutfcXlvjoQ2ibzFQjhAXWwkSZAk0Rd1Q4AALgj6ot7ha56CW0l0ZfntivdallsYbXwMtsek8XyJoX4smiXqIEDvHcq6UPaoxNe/wfn/anv5Gknlknhtuvf+64fcNOtfo/S19fnh9u2bv0V/1a/o5qfnXT8UbDWHGN+93f/W/+W6mwAAAAA6kDnfDj3garRhZBuPbTXn8oKs7VDbKeXz10RZsuCLipkLiwUltdF3oDYY40DF1wDACBHx2kCAB06EffHpOAQYDPgV0ezV5u7+vzLfpiqUwqMffnIE6WF2YLPb3OrAvvKtueeXflZ4TY/sAogVwTaAAAA4AyFwmxf3Cu0VcTVWjUPWzhMyxQXart48YJ1mbOg5YkatJBlu9jWO+qKwCiOqreZcJsmDRgqG+G2ZggfDzXIc3ZmhupsAAAAAGrBXKhD5z6iQiSAK+58OrsSYisrZBIOsemcFXpjzoUPDm6NvFha8EJDAOpH1d0AAAAANNe2556J/JvCVAqnpQm2mSCbgnDJ83yWqmMxVEEuGGpTm1Y91Haji3AkUKR+mgAAgHoaHx/3zp49R0PUyJ0/n/W8R+u7fmWH2QyFx2wBNt2nv6UNfmW5zGbwQp40D9vACd3n4qCJPK6gXmQ/61bwqtcazNQ6cqjU5THhNmPra697/SO77cvuh9vagbZWq+XNz9/kwF4h5jhHdTYAAAAAdaELdkxNvbVyTooqSHBN68jh0qqwGQqxEV7rno4v5mJo+jnuomlBUeehq9oGNgT1AABAiU7QBAAAV9z97pve1edfiayqpjBSVoEkzQvJTKjNBAR1q991P4DsEWgDAACoiLIHL+QpKsymL7XLCBl1EmrLI1hVBrWzLZinARcuDi7Io3pcFQJtQaZ6m+HCIKdOwm2q2uYvN+E255njM9XZAAAAANTJgeVAmxBqgytuvzNVWhU2gxBb53SustfzlUVf2K0oUefPCbQBAAAAANCmSm2qApamwlo3Nu3cEVsNDm3zMeHBvLbNlv37cq2YN091NlQAgTYAAACUzlQgM1esNV/+lzmISPMeHNzq/6zBBKOje6xfsocHGWjZ9fgq0nIHlz9qneEm16q3dRNuW1hYXJoW2JgO0aAjE+4dHhmhQQAAAADUykfnp71v7h3zz0sp0EaoDWVw4TwOIbZi6ZxrWRdzK1LwvFJ4/eu+7gAAAABqZXJpOk4zIE+q/qUKalkG2wiyAaiCDTQBmvRGsK5XtgOAKE8++S+6/t833vhDGjADtx7am+nzBasxAUBaLlRvM+LCbUGE29xggr2igZ4AAAAAUDdnpt7yHnzwweWpXaGaUBuKUPb5GkJsnVNAy1aJzcXvoIPndIIU4C2Cjqe2MFuRy4Du8d1WeufOnfPOnj3X1f8+/PC4Nz4+TocDgN7e86QZ/3rHWztOdnJ5AoBO3In7Y95VltBMcRXDorgQYrv6/Cve4qXL6+5XYA/O9aETvC9C2ajQBgAAkJPb70zRCACcEK7edvvtqdIGTAUrt21+/Elv88HvWB93112b/EkIt5VDg7SMiYmDNAgAAACAWjqw9HnHVGlTkE0hEH0e4gKJyAMhNtSdQmwmHBymymwEhgEAQEnGlqbpwO+THoO3AWSIMBvy6ldV7Fu2MBvKPTZ1GowEikSgDQAAAAAaRIOWggE3hW8VcCvDzZ++4U+SNtw2P3/Ta7VabMgCBK84foBAGwAAAIAaO3X6VT+AoaCFKi3p89Do6B4/fAH0ShcXah05VNr8CbGhCHEV2UTHV46pAACgRGPe2kAbANTG4qU575YlQNS/c4e3aedQ5eZjRFWWohqe+6jE5s6xQfuR9k9V7iNoCFcRaIPrJpem41k9mU6iHz1KowIAAADGxkcn/EnKrN4WDLf1j+z2A266DRsY2LzyM+G2/AQHIFGdDQAAAEDdDQ+PeLMz7c/CqsymQJvCGaraBnSjzHMsG3aNeBsfmyDEhtypmmXwgkg2VGUDAAAAgHwpZGYPfnmZBs2Kmg+A7PZZhdjagbYhAm1wFoE2NErcVeEAAKsefnicRgCABnKletutmV9417/33ZXft772OuG2gl28uPrZiepsAAAAAJog+NnHVGlTWEMBNyCt1pHDhNhQSzoe6rv2tN+3U5ENAAA4bHJ5AoBOnfAyLNABAHlS9UTPez/pmAaU31dpAgAAAACAjSvV24LhNlVu23zwO+seY8JtCrUtLCwSbuuRubr28MgIjQEAAACgMT7/4gtv+z33rPyu4MbRo7QL4hFiQ5UomGbTSVjNRuE1BYAJscFGF04z55nrZnx83Dt79hwbGQAAAADgFFM5UZUV7373TVuFRQV0CbWhdATaAAAAAACJXKnedvOnb/iT/4F2ZLdfvS2or6/PGxjo838m3Nad4OClkWECbQAAAACa4/PP1wbaCGYgSlnnRQixoVfmIka9IsAGAAAqTgO4J2kGAB2a9KjQBlTO/HvvrwtzKeCV5nF527J/nzewNAFNRqANAAAAANAxF6q33Zr5hfc393+t/eF2ZLdfvU23RjjcNj9/kw2XwsWLq4G2AxMHS1mG2dkZb3am3Z+mpt6KfJwqyJnQXVnLCpRN+8twxcOnWgd/nyZEix6dCbxmxL1+yMTy64ZeS+h7AIAgVWkDbHT+o3XkUOHzVYgteJEhoCjHjh3zb0dH9xBca9ixDsVQdTcAAABUxjRNAKAGx7ExmgGuIdAGAECNDQ0NeXNzczQEACBX4eptZQTcFG67/r3vrvyuym3hcNvWrb/i/0y4zc5UZsvqSt2dUAAhKXhgo9BbVPBNQYUmh9y6bdNg+4XVoT17bZc8ddJnbevx0fnpSm4ThdkOH3p6zX0KGKk9ugkZ1WUb97qeVe0PRW7nlf+3FFbppQ/m4Zt7xzI7nlchwJe0fbUOp069Wul1KPJ9SlOOi0nr7nK/idvHe31/UAdlvKZdu3rNrzpUxmcjuKesi/ioCpu5kBDcoWODpiq4du06GwxdHvdmaAQAAABgvU+Wb094VGkDIi1emvNuXbq87v7+nTu8TTuHSlmmgZRV0AZqWC1t01K7L65uDx3HxuilcA2BNgAAamxo6D4CbQCAwoUDbrffmfIHfxUpGG5T5bbNB7+z8jvhtvVeeulFf7CmufK2TOQ8yPrw4adXwmh5mAoM6D11+lWq73TRfmnuM0y1PCrl5SdpkLr2KdcDHtblDoXZRMeGwzNPs/9itU9Ygo+5zi/QB80xror7l/XYHfOWzJUweFIgx98+Dh/z1F+T1kF/5zUzn3aPen+p+xUc43UFaVy9ds2/DX4+QvO0jhwmxAYAAAAAAIBczL/3vndjaQrbknGoqqj5GAqz2efnlRZoazK1+aIlYAi4hEAbAAAAACBXGowVHJBVdMDt5k/f8CeJC7ctLCwuTQuN3EYmzBasQJDXIOu0QTYTkIqqJHNmeaB4mioUJgTBAOb8mGp5tkp5VagGVAVmn4zq864HPGySqk6xzzb8uJIQToliAtlxxx7zGjIzO5Pq+U0QxjxvVcNtSaZCwdkyAm7a7mlfd844GArrJHypx3KMy/69SJr3hXXej5Hdvjx5/F95H374MxqjYcoIsfWdPO1fGAgAAAAAAFSXQkN1q+wEAEARCLQBAAAAAApVZsAtGG7rH9ntbX3t9ZW/3XXXJn+SJoXbVJ1NgmG2PCRVl5JOBs6bxwUfnxSW0wBmV6rPlC2uAl/agEca/jYP7N6uDyCfKLFvqG3S9vu4UNuZilT90f4aJ68wm+vbGJ0FgtSmfnC2w76y8hrSxWuVCbe5cjxLel2bDR3T0wTBg48tutppp8sXfi9Q+rGtg0qC2i4uBNqaeFysa7U2/5jo5bM9k94fTtTs/bX6hdZ3cHCrd+3adV6ca67oi+5s2DXiV2IjxAYAAAAU6n7LfZPLEwCkwfECQB2OY8dpBriGQBsAAAAAoFRlBdxuzfzC+5v7v9b+cDyy26/epltparjNyHpAalJAIKuQmYIFSUEILQcVw+IH/x9I8f8mINFp+M31KkdVCIIlhdpcDHiEJYVP8wwYEGh1W1LVPnPs6CbElrZ/mD6S9NrlWrAtsr2G177mhfeBNCE+f78tqNppp4Fql455afpveNldWO4mHxdNv/7o/HQt1ie8v2cqoWJmHfuR1umll17ixbmm7nw667WOHCruvMdja897AAAAACjcGE0AAACwziRNgLJtpAkAAAAAAE59UH10wuv/4PzKpIFfeVO47fr3vusH3HSr3w0F27Zu/RV/6uvra8Q2yLpaRhFhtpVlHx5JHJTcSfUXRLeztptCHGpvM/lBh5T9x4RBNCkgh/TU9nHtrD5+xtF+fiZhQHxeQSW4TSHHpDCQ+rx/nDlVTEUl7WfmuJbmWFbV45hZzzTr6m+rQ0/ndnw5k/B+Ie6YV3b7x/XfuGU/w3sSJ97bavslVQ5F8+i4cvXaNRqiRhRiu/XQXn8qIszWd/L06nkNwmwAAAAAAAAAAKxDoA0AAAAA4PYH14IDbsFwm6ZguG1gYHPtwm0vvvjiuvuyDAokDdTOq5pD3ODxTqu/ID31nWDILW21PwUkCLZ1xg/1JITaXGvPoqo1olqSKvb5/f30q6VVQTNB6aRAjI5jVT+GmXVNOnbnFZqNOj6YY0PccpXZ/nFBqKS+Q8i+GCMp9uOqh1ORPe2fL1k+K6Fa2pXYDhcSYtuwa2RNiG3DrmE2AAAAAAAA9TJJEwAAkC0CbaiCEzQBABRrfHycRgAAuPtBtuCAWzDcdvOtn6zcX8dwm0wQJkGGgpV/0lRuM8E2pJMUanMpYEOYDTZ+eCQmzGaqsrlQtU/7W1IFszyrlxV97E5a16yDWHHtZo4NSdUp1f5FiwtkmoqxSf2XAFWx+3HSexL1I6q1wfQXP9T2EqG2qgmH2O58mt9xViE2c26i7+QpQmwAAAAAANTbcZoAQBUtXpozP5LJgHMItAEAAAAAqv3BtsCA282fvhEbbtNtncJtWUgKMZUx8D9NsArZM4PIk0ISQoWUztrV9VCb5k+YDbb9POlYXVZVtshlUhXKFEGvOoTatK5JIfcs1zPqGBE+viUd84oMRWv9k8JsweNc5DGSyrGlvHbG7ctUa0Nw31VFa0Jt1VBUiE3nHIIhNgAAHn6YC4UCQMVM0gQAOHYAaJJbly7TCHAWgTYAAAAAyNiFCxf8AW9xE3L8oFtQwC0YblMVN1GYrerhtqzDXkkD4jWAPY8qGEnhGZTYx4ZHUlVsq0uloyIkhX7KqFpkKAwQN3/CbM2UtG+7GGYLHsOKrl5WlqR9M6v1jAsNjViqm7kQaourOmnrHwcS3gvBzfcjVGuD9t2nnvo9b3R0D5/jHWVCbJryCrGpClvfydOr5xgenaDhAQAAgHqg0hIAjh0Aam1g/z4aAc7rpwkAAADQicHBrevu27Nnj/fhhz8rdDkefPDbfmgo6NixY97Ro8dKaRfb8mTdLho8pSuDuySpzaOW+dq166X11yz7SS/bxPxfUW3RZBpsFhxwdvudKe/221OZzuPWzC/8YJv/QXtkt7f58Sf924GBdqCt1Wp58/M3nWkT9V3tB7ZBmcPD2Vcv00DQmdmZyAokpgqGBoBnMf+4gccKz+SxjuicAglxgQDR3zTQnG2WTIPy40Ic+lu4YlAR4sJs2raE2ZonqWKfOT64zIS149ZDr0Wur4czfSKmQlnUMUJtG3fMy7P9k8JsUa9ZcX1Gz8nxsLz3I3Hha/M+lQB2c/3Gb/6mf35HE9yQx2f6decRHpsguAYAAAAAAFLZsn+ft3hpzhtwbLluvPe+P9VlPgCAeqJCGwAANXbffUM0AjIVdTVqBbkU6CqKLTwmZYW91C625TFVulAv2q4KymnKos/RR0r4IJxzBTeF21SxzVRv0++q1KaqbaZyW9nUd7Pqw2lpsHBSRRsNJNaA4bhKLUn8/48YGK/59zIQuZflgp22R1LFvDKri1VNUmCtiKpFaefncgUu5CspzFaVKppJrydxIS2k6xNJfSHumKf2z6OyVlwgs5dgPlXaymWqtcW9V9U26vV9KqrbPz7/4gsaomR3Pp1dqcSWR5iNKmwAAABAbUwm/A4Audj23DM0AgAAXSDQBgBAjQ0N3dfV/83NXaHxYGULbQX/VkQwJyo8Fvx7kZIqdOlvWS2Tqimpmle3kyqT2fTynGVVxCur/ysAZAtvmmp8tGFFPxjnHHALhttuvvWT0sNtccfQvEMEZrCwgixxTLCtk4HoGlwcF57x59tDlS9/eZaXS9MZBp5nJk3IkPZOLynUlkfAo9P5EGZrtqSgV5UqICW9blb92HWmgPBh3DzS9IUiQ21xVbzShNmo7uW+NO9V1QeKei0Fmi4YYmsdOZT9uYDHVs8F9J085W3YNUyjAwAAAACAjlGdDECSq8+/4n35yBP+rSo6Fq1/5w42ApzVTxMAAICwK1fmug7DIV8ayFHm4Iq4EISYYFdeAZ2k8JhZhqICQmmWp4h2QTF9Py7IhnpRwC14Nfbb70xldgX4mz99w5/8D+Qju72tr73uB9tkYWFxaVrIff0uXrxQehubIIsGA8cFG/Q3hcc0qFiD5m0DxeMGl/vz6qFaStzzq0qHJoI52dD2jatOM7O0HQ4UsBxlhk/Ul3rpq+F+H7VfmIBHnv02bt8ue5+pyzauqqT2Two8V42Oa1UOMSVVDcti3bqtzhakAFJUqF3HojMZbIe49xtR71E6fb07U1J/4bhof68at83Ne9Re32emfR+E8n3++RfejqH7/AsFcW4nXzr3mUd4TVSFTSE2gmsAAABAbU1G3H9iaZqmeQAAQBnm33vfW7x02f9Zt4vPX17525b9+7yBpSlvm3YO6ebO0rRhaTrOVoFLCLQBAABUyJ1PZ0obdGGrMqbqUqpYFZRXeCtteEwUPlLQKE+aR3h5zMAm27Lq99HRPbkvF/JhC7MxkK058gq43Zr5hV+1zf9wPrLb2/z4k97WpVspKtwWVlSQ4MxyGCwtP4Az0x5QrAG/Guydd5BNkgJ3WQ1iRjsUEdcnkio6ZaXMweQT3sHM+pOep6xQm/bv2P2m5ABoXbZxXY1UrH0O1DSEkvQaa14DszheZPWeJO6YZ7ZRL2GxuDBbJ88b12fKCkByXIx+LVVYMu79oPoFFzdoDp3P4YJF+cgzxNZ38jQBNgAAAAAyTRMAyMOmnTtWgiplGSgoEAOgt31UwbZwRccbofu2sD+jgTbSBAAAAEjDFt4SW3UqPTapmlsnosJjCtTZ5F19yFatSwObzIAm3Zr2CdL/ZNkuAEr6IP3ohNf/wfmVqT1ArreBuAq3Xf/ed/2AmyaF5lS5TdNdd91V2LrlPaBYA4JVzSJq4LQ/IDhhgLz+V88RNbBc/6/Bx3mG2bScWcwDyHt/jtufTNWiLCWFVbXfAHCbXv/ShNmyeA2Mez/Q6fMnHfM0r26PeVHV3zoNswXXL+44CrcorBb3+mWqtbHt6u+Nn/w7/zyUuZBR+AJP6Ew7xHbYu/XQ3kzDbKrAFvy8TpgNAAAAAADkabnqEQAkUlDt7nffXJm2PfesH4oNUrjty0ee8Kerz7/iLV6ao+FQe1RoAwAAQCJbdTYT3lKQS6G2cMBLv+v+XiuS2cJjwcpY+tlWDS2vq2VHhdnCwT4z//CyZdUuKF+e/QzVogFyfSdPrbmv1ypuN3/6hj/5H9xHdntbX3vd/3l+/qbXarV6Po4VLanSS7iyhRk0nFQhLSirwfVJy9rt4HVUw0SJ2zaPColJldqyqFpkVCXMVrdtDGQh7ettlpWo9HobpdtKfXkc87IOs5n1i2rvmaV2OcBx0Ul6HYt7nzi1/DpIBd96C58T0vkyzgukpxCbPiff+TS76su6uIxCbATXAAAAAAAAUAc3LFW8qjwfRFMgdtNzz6y5L1jFTdUfB7zeq7UpOAe4jEAbAAAAEoVDWeEwVlyoLaqKWlpxYTbRz+Hlk7wGFYWXR2xV6syyabBTODySRbugWLb+Lboiuy3QCKiKmyajl4F7qt6mqm3+h/iR3d7mx5/0b7sNt0UF2vIaUJxU6SxuYLz5W1LIzJ/P8t97GURMdanyJFU1KWrAex3DitofFFaI6ttZhNq0j1Zl3yGQCo617dBU2sB4mtfrbsQdM3rZT9Mc89JWgNN7mKj26GUZD8QsXyfbheNiOa+pek2Le3+r96R57DMo30svvrhu39Vnq6NHaZs4eYTYFGALft4GAAAAAAAo05b9+2gEAJlQFbeBjI4pCsf179xBJUk4j0AbAAAAYtmCD7bqYrrPVi1NgZ9uw1v636BwmC047/By5jGoKLw8krRuJggVXr5e2gXFiwptmr5m+kZUHwWyquKmcNv17323/YF+Odym515YWOy5cttIDpUkoqqaSCfBMzN4WJKqyJhgW6cDieOWlaps+ZuZnSm8fzaJ6b95hNqSAqfa14FgX4wLMulvVTreJoVxi6h8NZUQxu5Fnq9/Ua/lWbRZ0jFPx6yk9yFR7zeyCirFhe7OVGw/aCL1gbjXP/UdvbekWlu92PbZMqpfV0HWITZVYQt/ngYAAAAAi+NL04mUjwOAzCgwAgAuunXpMoE2OG8jTYAKmKQJAAAoz8WL6wfnRAV2dL8CPWG2IFiScHBIgaKo+doCdlkPKrKtQ9qqXFGP66Zd6kLrXsSUJfUzhRBtfdxQoDM4f1UKBCI/kD864fV/cH5l6jt52h+ol5YJt13b+4+8/++/ud/b/H/OeQMDm72+vj4n1i+rMNu6/z31qh9u858jpmqXGUisKS5woMHIccuqeTGoPF/aPkkVadgGvVMbxgVFNEh7drbzQcdJYTYG8iMsKbB0JqdwVh6SgmRVO3b5Ya3T7dfZPF//zuRUna2TY56OXVHHvKjXpSyrbsW9h5mq0D7QZOaCC3HbUv0s7n0mqvV+NQqhtjaF2FpHDnu3Htq7dHuopzBbO8B2OvBZmTAbAMBt993X3eDAc+fO0XgAAAA1QFgEAIDuUaENAAAAscIV1+LCPGJCZ+H/U0AtbQAsXNHMVMeKm2d4fqIwURbVsmxVudQOtiBdFAWhbAGrTtoFblCfMv3KVn0vvP+YvmlCmZ30GzRLVBW3O38+m2owoKncJqrctumfP55J5bZuqKpJFA0uzyLgoucwg8rPJFSnCVavCQZs4qq9UZWtGGdSVBaiwld2sqhaFJRXcBX15oc/YgqUVqVKmwvV2bphlkvboax9NOoYFBcM6vaYpwqgUa/1OuaZCrBpXpeyCrOZ9zFJ/Yv3IdVg+kXca6L+lmUgEm7RhaCa+jk/q0psCrBtfGzC/0wMFE3n9cwF3Wznl210nrfubZFWFufe4eDx/c9naYQODQ3dRyMAgDtUfW0y5WMfoLkA9Grx0pw3QDOgCwP79/kTADQdgTYAAABEslWXSvMltS3Upi/E04S3Og2zGQqYhQcd6Pdev1S3BZY0r26e1xZqS9sudZMUjMxK2oEo3QpuN21L7TNRATfdf+HCtzvq14CquHmPrr1PITcNGoxz86dv+JP/wX9ktzdw6sfe/PzN2KqBWQ2ano0ZOC5ZD1Y3y26WPy6k5v89ppqUER7cjnwkbSshFOXlsr8kBTzStDthNnRLfUOhqrgwq44PLgc/9FrnSnW2qgWw44KAIzkcN9SP4l5vdCwzr/txYbY83hvE7QdTBNoqR30krg+Z6sG8RlbTjKWiY7fnhqouixAbATaUIem8XSeyuoiaaxRm6/Rcatzjdf7TXOALVTvWz9AIAICmmKYJAPRq8dJlGgFw0Px773s3libXbSkn2HjCa18EAHACgTYAAGpuaGjIm5uboyHQlfAX0p1ccVpfVLcDPKuDBMzAgagvsW2DCtKGfvKo0hZVfStYdSsLTQy1FTWQIe9AW3j/2LMnXcBN9yncSLAN3VDIzQ+6LdOAQg00iQq53Zr5hXdt7z9q73sju73f/vhj74EH8rvoZFJAKe8BvCYAobBBmvDamv9lgHEh0gTZ2B5e7vtJ3HZICrUVUYUR9ZYUrNT9LleoSnp9obJktLggYF7bO02oTdusyDCbWd+49tB7GY6n2fW7Io4n5iILSa+xVGurnjTvXeus1xAbATaUQefkej0vaAJZYaOje2jgFMx3A2Y7mHBbU6taAgCA3E3SBADKouAMlbYAuIgqkqgCAm0AANTc0NB9HQfa5uaueOPjtF2vkqrnuM5WxafTL5sV1AmHwswX2OFAk22QgSqadULLFw4P6fejR7tb/yyu2JtWUtgP1RMMuJnQom27N7FCH7KlQYGawiE324BDhdtGlqa//sZv+ZXb/sPf+wfebx/6/Vq2iwaAp6m4EpS2MhW6kzbIxiDvYqQJtdlCHHH/U7VKUXC7D+q4rdCbS8eDNGFpXkeixVVnm8j52KF+FFdZMmq75h1O1GteXLCTvlTd41vc8cJUa+N1Ey7rJcSm8Frw8ylQlKjzbzZUD0svbUVKcz496px6+2/t7aNzoQTbAABAQaaXpjHL/SdoGgAdup8mAKpjoJzKZ84JVZHk/Q+ctJEmAAAAYVR0g9iuYNvNF/y2oI6eOxiYyyLMJrYvwbsJpUVdwVfLlNWUpl1QH+qb2u5RfZTtjqwp4NZ38pTX/8H5lUmDCi/+8trKYxRu+4f/8//kh9uu/ff/0vsv/ubLTOatgdlxzqQIlmVJg4mnOpinBh5rgLEfspidoTP1SNtb7akpsXrfSDuESJitOEltHQ5/aHsSZkPWfTDudcOEPlw4Hut1gTBbb+Jej5PeP2Sh00prRWzPkZjnnyr4PROyZS6uENe3p5bfJ83wnrOSiqwIXxSF2FpHDnu3Htq7dHsodZhNnzXXfPYkzIaCKcQ2OLg1NsymUFb43CxhtmypPdWucee/g9ssbfgQAACgR9OW+zZ4VHQD0LmxqD/ceO99WgeAcyyBPt7/wEkE2gAAALCOLVyjL/27ZQunmfCWwjzhQUDdVquKGoTQSVgoLsyWJQWbbG1KqK3eqMSGsmiQ0Mv/6XNvfPYvvL/98z9bmXSfKNz2d1592ds9+Yw/9RJu0+DdpIG7RQQTNA8/mBYRPtAyJoUoguE2pG93tZcJsaUZjE+QrVxJAQ8TaourdEiYDb3Qvp9UnUvH47KOxeb1JCmU6wdXCLNFSgq0F9V2aSuuqU8WsUxJx84zhNpqcYxL6ndpKtiiXMHXqeCFaupw/qabEBsBNrhC+6CCbFEXNAuGqwivFc9c4CvqfGgnFfUAAABSmPaoOgIAANCpMZoAZeunCQAAABBmGwQwOrqnp+fUl9caYBBkC47pC25bFau0FBILP69+TzNoISrMllcIySyTbXmDfweALI7rtmP7b//0be8Xofv+7vT/7v3dV1/2/s7y7//x4L/0rv2Xv9HR/DRwN1zZKUjBBIWY8ggw+ZXVYgYF2+brh7Biqu6YCkFR/99EajO1Sy/VYwhBuUNBnLh9Nu5v2ifYjujVgeXjQVxfM8fioo7DcSHONa95VGVLJa4C1USBxxBtK22zuNf9ol+fNL+ovqb7OcZWn6nWlvQ+FW6/Tpn91JyzMhdoquK5m3aI7VCqx27YNeJt+OowoTU4J3yeOajX88tF0XHk4sULqSs+ap00Ve24Y4Jttm2mNtA5+SzWyYSMo86BhWV9ATsAAFC6aS96QPb9NA8AAMW5+vwr3uKly/7P25571tu0c4hGcdeYZ69oCxSGQBsAAADWiPrCN4tBABpMEHfVVYXRep2Pvvy2DQJI+mLcVikuq2VKWl6xhdoUIqzC4AukF9X/CS+iDFGVIv5y7Lf9KcgPuS1Nv5h8JfXzJw3aDQYTeqmComCVX/UtYXBwXADCDDKWpABDMNxW5UBWXMWXmeWwWl79zuXgR9mVcMrsT0kBj073K7Zxudu4rPX0q1/2sI/rWNxpyDjLSlppQ2xV7f9lmU14XSn62Bd83XfBgZhAm+mXebZRk1/7Cn+tXTpmJB3j4D6dr9G5InPuLKsgRt7ShthUfc0Pse0aZmPDWVFhNp1HzevCZFkw4a00Yauo/w+ewzbhtqqcP476bqCbcHCvbVml4zcAAMjEGE0AAED+gkG21fte9jbt3OFte+4ZGgiAFYE2AABq7uzZczQCOqKrwoZpoE4WzKAC2xfXmkdWXyBrPuEvs+O+GNdj816mOJqHLUioZarKFYURL6r6n+sDbVBvZiBtmlCWLeSWRppBuxrgfnhm7d8VEhiJCCd0WhGs08DBgUB7JFXRmAoEH6pWoWeqgMHrZjtWaaD6VIMH9aepWtTLvsU2LnYbl7WeE17v4TITNkoTWLa9hphqX3HhOhPg6SbAS0W2bPujthPiqZ8e4LhYG1Rrq65gNcWoiym5JinERvU1VFFUmK2o87jdiDr3HF5+28XN4qq4tc8nt5+3CueQs1i+NG1p2jPuOXoJwgEAgEqapgkAAMiPLcgWpL99+cgTtajWNv/e+5k+X//OHVSwQ+MRaAMAAMAati/HsxwMoC+ur127nus62AJtovtsgwLKDLMZJuhHqM09CqOl2Q/MABPzc9LACLYrmqKTYIKhx/QywDeroI15jqRQHuGG9gDfXiszwY39NW2ojcpUKKQ/pjwOB62Ec6ayPcY1LXSTlaTqbCO8bqz0sahgGaGnekpbrY3QpzuC1RR1nkDnjVwMtd1+Z8q7/bb9RVDV1wivocqigkyuhtmSwldpzg3q76YSm3lOW2UyM586n2+MumBYp+t99Cj7EgAADfQJTQAAQPaSgmxGVSu0Kbx2I+MAW9iW/V6ugba7332TjgrnEWhD4+hkt6tX6AMAwIXXyTqIulK2wkbBL7ajBhUEBwkUiVCbm0xfymKgGhXZ0GTBYIKcCVQ36/m5c64EZkJ54eWuaoWqtCZC7UmYozn7alywQsz+ABTZL4P9LsvXkKjXFT+oS9gq020XDLeZ6ni8tqy+xob7dLDaIOq9f5hqbVWsbts05j2Szg/oYk2uBNpsITZVX1OAbcOuYTYcaiPq4lEufu+bVfgqrB1w+1nkeW3d52rAL+q7h7hqakntyblWVN3c3BVvfJx2AAAAAFAtaYNsW/bv8waWpqopIshmaD4Ft9Hk0nScXgyXEGgDAADAivAX3fqSOM0Xyi4yV8o2yz86umfdQAFTLc5U1jJfipf5JbjmPTi4dWUdbMuN6vRB234FuESDZr/+q9u8+976t97W//v/8v5y7Lf9qQgHIqrdJFVyKXuA74GKVOk5QDUh2qWh7dSUbdz0vhy1/meWA0Ezs8mVPoNhIdeDa3UJkaqdTVsf4FBb2HbmuOi+KlwggfdQq5+fghVAy7z4UDDEZsJrVF9DnfUShipjWaPCbDoXnQVzXtucRw4y83bpnKTOv0e1SS/LyXlzVN3c3ByNAAAAUA2TNAHK1EnASiGy/p07cqn6lTbItu25Z3OtOpYn2zqG1ye8PTqtglZkYA6oAgJtAAAAWCP4BXKVgzha9rTL376y7R5n1jergQ29tEmV55l1W+a1PYAyjP7qNm/0K4Pes7++feW+v1z6/cq+33FmGYOD3QEA6IQJWxCWAgDk9lllZMQPTSuwUvT5jjufznqtI4dWwmsE2AA35R1mCz9nVKjNlXPdqhoXVV0v7YXldNG3qLbmgnBwgSqtAQCcN+kRSAEAVMTipTnv6vMvd/W/7aDUalgqi3BZE4JsoqBZcD037dyxtE7PrHucKqoFA2nzxVdZA2qFQBsAAAAAADWlq/bf+fNZ76+/8Vtr7v8Pf+8feHdNPEkDAQAAAEAHVFHvm3vHSpn3hl3DXv8H59kIgMPKqCSn57aF6MoI3hoKsGn+UUE2BdDShtnM46PWU4G5bp4TyNKVK1RaAwAAAOLMW6pR5VVFrMp6CbJFMc8XFc6K/9/kIFs3z+ty+wfVZb0A1xFoAwAAAACgBnS1/ttvTy3dzlj/rhDbt6febv/y8z/zPpp40jt8+Gl/QCYAAAAAINqZqbe8mdkZ//MTldyB4sVV6HKlEplZHps8l1HPbZtv3m2jsNrFixdWfo4Kr4UpdNZNRTWti/qBCbDZlidYrU4BOJf6BgAAAADkJRgWUyDHBJDufvfNUpYnbTWvYBUxY8v+fY2tdJW+3bqj5/7ykScSq6ilDdXVKcgWbKNgX4yzJVCl7UaHFdpuWAKeQJMRaAMAAFbnzp3zxsfHaQgAAByl6msKsMXZdOAJb+OjE94LL/zrNYObJiYO+gMyZ2dmaEgAAAAASEGfn/Q56rf+639IYwAFiwtAlVmJrAl0PikqqJdWVuEy9QOFipMqwNmWm4BbuTbsGqERAABFmlyeAKAQZQXHDBfCMVlVFtO6mPVJCl7VSdpKaApNJbWJtoVCjlHPZ7ZTuN82OcjWjYFAoM1swzTtEq4Ct6WhAU4giEAbAAAAAACOU/U1VV5LCrDJ5sef9O787n/ntVot787S77q1mZp6i4YFAAAAgBQOTBws7DOUuXiJBv9vfGxi6XaYDQB47cpetupcCi2pclc3Vb+QPW0HTXmGx9rz+NnK750E3PS/6ksoFq9lAAAH3E8TAKij+YgwW1EhmayCbDZRwas6bsO4MFunwT49dtNysCou3KZqbeon/Tt3pNqGTQoYphWs0qY2Tgq12fYXByoSTrIlUTYCbaiCng6Wutpar1eNAwAAAIAiKcCmAYwKsaURDLHd0h0RITZjZpbKbAAAAADQieGRYqrLqMq2JlG4rXXk0MrfCLmhyRREivreV0E3hZTKDrVp/rZQle7La9miQlxZza8Klc1sATdb+NH8bXBwKxXbAACop8ml6XjE38ZoHgDIVpqqYkGq7BUORCngk/QcCl7VNUyl9Y+qsJdFJTQTbosKHrbnHV/hjyBbNBNGC4baTFAwGFSLChaqbQEQaAMAAAAAoHTmCvydUIhNgxwXFhZShdiCZmfagbZTp1+l8QEAAABAn5NmZ7zh4ejQ2sjS31SprUjhcJs+N7aOrL1ASTvgNkLIDY1gAkhRobayq29FBdpUPSwYuMqSnjtqWZpK637t2vWVfmHbJlT2AwCgth7wCK8BQO7ShtmSwlADgZ/jqr3p/nBIqA7mcwyzrX2+Ib/SXdrtlvX8q6KbaoADlip3CrhFBRV7mRdQVxtpAjSFuWofADTJuXPnaAQAABykgYi3Htq7MqUNs2197XVv8PyfeP0fnPdu7f9nfpitWx+dn44drAkAAAAATTI19Vbs34sOs4Up2KbPgpr6Tp5e/Xz5druK25rPmO9MsUFRWwq1RYXWTPWtqOpcRSybLSCl5YoKnvVCz2kLa2kZqD7Wpr4SNUbg4sULNBAAAPUz7bUrtQVN0iwA8jSfEFypG1WgSgpFKcimwE4nlb1M6EphKpsbfoWruVq1ZVQ75hXcU0htS8xzq+21DZoYZuuF6bvtAOeOxPYlzAasRYU2VMH9WTwJV1cDAAAAUJZuKrAZCrHpSvvz8ze9m7pj/iYNCgAAAAAZUyXrM1NvlR5cS0OfERVskzufzvqBtjWfQd9e+xnUr+D21eGVam9A1ZkKXApz2cJrJthmHltk1TbNy8w7KOuKYAqz2SrVmWUAAADAGidyfv47y7fTy/OapskB1JHCbEl6DesoTDUfUeFKVbDqEgaKC+d1EgTslAnLBdu3jtXvyqDttql6YcBJj/A/SkaFNlTBGE0AAAAAoEo0oLCbCmyGqcT2t/79J97Nvz/kh9mydiah+gAAAAAAwH0m3GYqtym8tv4z6oz/uTT4ObV15LD/2RWoMhNsiwtwmXCbmaKqmmVJy2QLril8l0X1OD2HLcxm2gOrooJ/VLGDK+bmrtAIAFBtH3urYTYZC9x3Z/nnMZoJQF76Y6qZZS0pzGaqT2UhLlxVl4p4tyKqs20pIFim9tX2MpX0CLMBKPW1jCZABT70AQAAAIDTNAhQgwM1SLBbmx9/0tt88DvtSmytFpXYAAAAAKBgUxWp0BZF4ba+k6dSfU7V/a0ja/+28bEJqrihkoJBrrjKZRL3t2PHVgNOvVZTU8jOVkEuWD1O80sbqkpaL80vq+pvVWdCi1HBxaKr9gFxrlyZ84aG7qMhAKB6xrx04xrHvLWBtmmPCm4AMhRXyUsVwLKq9JUmzLYt48pUCnbZgnm6jwBW77ZVr5IYgJoi0IYqfPgDAKCSNACk04o8AIBqyCLAJsEQ261Wy7t+/T/TuAAAAABQosOHn/ZOnXrVvx0ZHqlswC0YbpN2Rbb4z7D6nBs8n6lqbxu+OkzIDZWigFgwJJYUBAtK+7i0QTQTtLMF28z80s4zSt2DbJ1svzTbgyAb8kCVNQCohMkMn2td1bVvfP0r3h+9v2vNg374ymfeC0tTyJi3PuD2AJsHqLayA1ZRwa+rz7+cScW0pDCb5BGOGohYLwBAvRBoQ+PohHfaK90BAAAAgGQVYBMTYltYWFyaFgixAQAAAIBDZmdmvG/uHfN/VqCtLoLhttvvTKW6EJc+A2sKPlYX8fKDbruG6SyohHDATRQwu3jxQmwVr6Tn7EQnFeTS6KSyW5Op3dVOVK5D3ubm5mgEAGgGfVBcV5Vt/q9GrQ/+wTP3+pMRE3C7E/hd1dsmaWoAnYgLfl19/pWuw2aq8KZQXJIsQnNRVPlt8dLldffPU6UNOdO+Y+t7WVMglb6MpiPQhsYwJ/WzuoIbAAAAgPrKMsDmf/ge2e1tfe11QmwAAAAAUCHh6mzbt99Ti/VSxTVTdS1tuM1oP5Yqbqg2BZzaYafi520L2ImCblGPL3O5yubqcgEAgMa5E75DFdlUmS2tlAG348uTQcANQCrbnnvWGj5TIEcV1vT3TTuHUj9fmqpsCpvlUZlt7TyGCgkVAUZRQbYSTYfeawClI9AGAACszp49542Pj9MQAIDG6HQQX+IH7uUQW6vV8ubnb5YaYtPAHy7uAQAAAADJTp1+1Tt86OnGrG8w3KaLu7SOHOro/6niBmSD0BYAAICTVJFtLHiHQmwKs/WKgBuALCn4tSW2Uttq2M1WEUoVz1SRLW2Qp4gwW1NpG0ZtxyqrQiWy9n5wuc59fZL3EXARgTYAAAAAQCNlXYXN/5DtUIgtydTUW+uqDQAAAABA0w0Pj7RvR0Yat+4KoPV/cL7nz8xUcQMAAABQcWNeO8y2RqdV2ToRDLj9/I9/6QfcdBtCwA1AJIWF+nfusFZqC+o1MNVptTegKsL7BX0dKAaBNgAAAABAY2Rdhc3/YB0IsS0sLDodYgMAAAAAJJvg4h9+uK3v5KmV31tHDnd9QRiquAEAAACokNyqsqWl+X0jML+UAbdprx1wm2YTAs2l8M3d777pV1tLCrZ1/txUZUPz9icA+SPQhka6cOGCt2fPHhoCAABepxv/XoH3ReW2/cWLF2Ifc/ToMRqqR3lUYfM/TI/s9jY//qR/63oltjhnqNIGAAAAAOvwOWm9YLgti4vF2Kq4tUNuBNwAAAAAlGLMs1Rlm/+r0dIXLGXAbcxbG8Sb9gi4AYWZf+99v0KaK4LBNi3b4qXLXT/XlqX1cmnd6kLV9Lbsb9b6uk59vZfqha4em3QcIJwHp48PNAGaSAOHGbgNoAnOnj1HIyDSSy+96L344ouFzOvYsWORwRyFeh588Ntr7rt27Xpp7WJbng8//FniewdX2jNpGbV+moK0blrHsvpc3PYusl3zav9e1sH8X5n7RBXlUYXN/wAdCrHdbLU8r0JBNu3r4f1/auotb3hkxBseHqHjAAAAAABS2fjohD+JLiTTOnKo5+fUhWhaR1YvRkPADQAAAEBe5n9878cDT332QPAjSfgxqsimIJmLCLgB7lFgZMDB5VKIZVOgqpqW89aly/6tLeS2ZTm45kqALSpcVIeAnb9tCBk5Rf0quG9cff6VWlQl1PrQ1+AyAm1oBA06tv0MAADKFw6PyeDg1tICPLbl0X11CBRFhaoUcFGbpwnuIR1bMLIXCsVRrS1aVoPnomx97XU/xLawsOjdXFioVIgtyBZok9mZGQJtAAAAAJDC9nvuoRFCFDjr/+D8yufzrKqkE3ADAAAAkBeF2eZ/fO/Yt177fz/++X+8ueZvCov9USAsVgUE3IDyKTDiWpU2GxOiGqhIu24JtSeV4pA3Bdi+fOSJSu3Xne5Hy6//x9nacAWBNjSSBnEePUo7AABgU3RwS/NTmCqsjFCbbTl6bZMqBeFMAMulZVaIq5cgVzdV4Xp9nxkVZFOYSOtCaDAbrSOHMxkgF8WE2Fqtll+NraohNgAAAABAZ2ZnuehHtxQ26zt5KpfP7gTcAAB1NDd3xRsfpx0AoARjA0999nH4TpersnUiHHBTuO2FpSncBh4BNwCOI8CGMtz97psroTZTJbBGfXGSLQzXEGhDI4QHQduqEgAAUAUbH52o5XpFhdoUDFLVsCJEhZDqUJmtU9oWqmpLRbDORIXZFGArqh/XWd5V2GTz4096mw9+p7YhNu3TtoDn1NRb3oGJg3QyAAAAAPDaVazNLZ+VehMMt91+Z8qv3pbdeQICbgCA6pubm6MRAKB4CrKNBe+oYlW2TvzgmXv9yUgZcFO4bZLuAgBoisVLc96tS5f9n1XVzITZdKu/qbph1vp37sjleYPPb9YJcBWBNjSWqnUwSBsAAHco8BMOAykgVMRrtuZhC7w3IYSkwJ7aPbz+Cr1oamKgr1u2MBvBwN7kXYXN/1A8stuvxqYQ28LConedSmwAAAAA0Gi66Ic35XkfnZ9ec/+2wUEapwe6UJe5WFfW4TYh4AYAKIMqrAEAKmPMa4fZ1pj/q9HGNUTKgNvx5ckg4AYAqDUFv0yILWxx6W+LOQTDtuz3cg206bk1zbfX6/jy6zngFAJtaCwN0GZwMQAA7jBVrMKhIFNNKK/XbYXZbBWLtCxapibQukZVF6NaG4qkKmwa0FZEiE3V2HSrSmxNCrFpf9YxT8c3KlcDgPtmZ2dWqsTMBH62GR4Z8UaGR/yfqSYDAEDnJpZeP/0w2/LPYYPbCLRlJRhuy6siOwE3AEARrlyhwhoAVMSd8B2qyKbKbCDgBgBAw0wGXtPvpzlQNgJtAAAAcEbRoTaFOZoeZgu2fVK1tia2S6+4iEKyvAaurfvwGwqx3Wy1PK/B1djMsZZQG+Ceb+4d6/p/wwOvFXAaXg44VXm9wus0Elgnl9axFwquaQB9XGAt8TlmVgNvZjB+uH9UJeh2Zmn5betghCvmuNRH85DH+ubZl+P6YafrmdQXqqpK2xRoKr3HQDEUMOv/4PzKOYK8LnRDwA0AAABoJFVkGwveoRCbwmyIRsANANBEA/v3+VPDjLHlUTYCbQAAINK5c+e88fFxGgKFUmDKVBAK0u+jo3syC1RFVSTTvJsc2lLIRVSZLUztZUKHsLddVJU72m2t2+9M+QPUirD1tdf9ENvCwqJ3c2Gh0SE2cyzVcU7HQMJsQP2sC33EHGqrFG4KCoa2otZRA9C1fq4H3Q4ffrqnAFs3/SPYR06dfrUWYUAUTyGzpIqBAFB1ttfIbYNUaMubwmV9J0/5P+ddxZ2AGwAUdWzncycAoBRjXjvMtgZV2boTDLj9/I9/6QfcdBtCwA0AAPfx2gznEGgDAACAc0xFq3CoTWGhrKqERYXZqKbVpmptttCf7lNAi2pt60VVGAy2W5P7WevI4dwGoYWpEtvmg98hxBbj4sW1YTYNTK9isAVA98LhpqoG3GwUsjk88/TK7wq4nTr1qhPL1k21qWBVuqht1E1VrMOHVtuIcBsi96cMqgd2sn/wfgSAC6Kqsw0SaCtUMNxWxHkFAm4AkNPx/KscRwEAhaMqW47Ult8ItGXKgNu01w64TdOCqLMGVnYCAKBnBNrQOBo8rMHxDMAGAMDOVpmrV90EeOJCbQpbZb2OeYWMXGnPbuj9ktpabR6u5NRNtTbzPqzOTJu99NKLkeuq+4N/q2vALe8rqa/7cDuy26/G1mq1vPn5m951QmwAaigpdDYbqpjUSXAqGHArOtyUNkwXXL9OqkPpcd/cO1bKuhmdVGPrJlyodRq2hN7ShpFMuI1gW0T7BkKFdZdVgG0i0A97Can5FRe9g7msa9JxZIJwHdBYI7wWOqnIcFv7vAYBNwAAAKBixjxLVbb5vxqlZXKUMuA25q0NGU57BNwAACjTdOi1GSgNgTY0FoE2AADcp5CPglThMJVCYt2G2mzVs/S+gMps0RRao1pb533X9ClbIDAoGHAzfbGq7akQW+vIoeI+0AZCbKrGRogtnoKWps91EkYFUB3BUJOEQyRpq4O5Gm5aE9oK/a2T4FaRFdvStnleFfLUXmZd07QRwTY7BRvqXjmsk9BlsN9qf8qzr4SPa5lK2B+oFgcgaPv2e2gEhwTDbbffmfIvqJO3cMBN4baNj06wMQAAAAA3UJXNEQTcgOLNv/e+d2Npaoot+/dRDQ+lWLw05926dDn1/qa+2r9zh7dp55CLq/OJR6ANjiDQBgBATc3NXaER0BVVi8ra6Gj34RyFLqIqhHUayLA9T6dVxqrent3KulpbkwTbRW2nUFFUwK0d4Px2IX0zK0UNHFv5EDuy29v8+JP+FdEJsXUmWCVR/UuT6YsKODBoG6i/A4HQlMJNJrwURX/PK2iVtXBwK27dFGBReCfPUFua9pUig2PBNkoKLxUd/EM50vZToyrHAwDI4j0TqkOhMhMsK/IcheYTnBcBNwAAAKAUk0vTcdsfFKAa+LWL6+73A1dL057lW+TLFnD71r5Pww8b8wi4AQAc1EtgtP1/q/9LGBOwI9CGxipjIDgAFOnKlTkaAV1xsVKZLdRmKoalDfzYQkRFBIbqVvmNam29aYeI0gXcTJu6GGwrOsQmqsSmMNv8/E3vZqvleUu36JxCtibUpn6lPgagmRRu+uj8dGIFMfO3Kg3sNuv2zb1jkY9RmOtMTmHeNCGhssNimrcLwT+Uo5MgG9X6ADTJzGx02Hv7PVRoq4JguK3oKvIE3AAAAIBSTC5P4fskMugWqha2xh88c69/+4PlW2RLAbf5vxpd+V3V215YmkLGvPUBtwdoPQBAUa4+/4q3eOmy9W+blquuRVVfUwhO1dzC/39jORyn/9/23DM0MrCMQBsaiYHWAABU8/U7HLwwYaCk0JgeYwIc4edE50y1Nlu7Uq2t87Y0ATdbUDB4f9lt2jpy2Lvz6Uyh81Qlts0Hv7MaYqMaW8+CVdokGHA7Q5U2oJG03ytcFRduqWoVRwVxil6vpICgWS4XAkIm+BdXrU33Kxiox6Eekqrz+X2D6nwAGsZ8FtLxcYLPRLWhyu79H5z3f1a4TWGzIs9rBANuG3aN+AE3LRMAAACA3E2GboPGlqaPvXZAasz2zyZcZQlZrVR3I+yWHbVlsD0jAm6f0FJANIVqtuzPfz62gI5sigj15Lm+QJ79/OrzL6/r46qslraf67EDoedsh9wuL/9+2fvykSe8bc89W+i+Azj7OkYToO40ODM8yJ0wGwAA1aQQVTjUZoIYUaE2hYFsYTY9F3qjNtdkCxrqPgVl6lahLk8mKBiuRmjaNE14M2tlhNhUhU3V2BYWFpemBe86IbZcjqXB/dh2jATQLAo2afB2XBCriqHXokNjVQqzrVmmU68mhpwItdVDXNVCl/soAOQtKeS+bXCQRqo4Bcn6Tp7yfy4j3KZ5tY7MBJaHgBsAYNW5c+e88fFxGgIAijG9NJ3w7GE3z0tZ3S0u7LZn+RbdMeE2WxsDLtuyf58fWFGQpWgKxBQSigkEcsLzL2O9gTyEw2xZhM78ffS5Z9aF5fTz3e++SaOj8TbSBAAAAKgSWxBNYQyFfcKiKl4RZltla7dutonCa7btEg67IVmZldg0qEshtlsP7fWnogZ3mRDb4Pk/8bwf/sgPsSnMhmKY/TcphAGg3pLCahwjklUxzLaybKde9atyxTlDH6is2dmZxDCbtr9Ci4TZADSNXt8U7NexMuo90eA2Am11YsJtqt6mSeGyorUDbodWzr/cfmeKDQMAAAAUayzi/snlaYNlesBrh+GsTNDtW/s+9QZ+7eK6SZXHfkhIKxVLmG2aVgEA5E2h1CCFzbIMi+q5wgG28DyBJiLQBgAAgMqxBX5soTZbmK3MsFCdqcqTgm22SrgKtdm2BdwQDLFpMFWRVygPhthu/v0hb37+JhukIDpeat9U8Pepp36PBgFQS0kBrIkMK86pwlnSvFwPCinUFkeBPTPYH9Vy+FBy/0za/gBQd3GVSqnQVm/BcJuqppVBFeNMuE3naHSuBgBQDWfPnqMRAKCaxrr4n2kvOuym6YQXE7xSSEuTLeymEJzCbgrFIbLtAQDI1Y1AuGxLjlUHg899o9hA2wm2MlzUTxMAAACgahSaUjAtHJJSqG10dI//d1tlMP2PLXCF7KiNbZXxdB/V2tKJCv8pNJgVDYzSYKkiw2vG5sef9Db988e9hYVF72ar5XmE2Eph+pOCbcGgr8IfBzIMeABAmZIqpmV1vFPIK24QfJbzypuCTXHtpvWkgle1JFVm0zbntR9A06lKZdxr+SCBtsbY+OiEP0n7AkCHCl+GdvW21f6okJ1ZJgAAAABdm1yewj9nPY+kvx23/VFBtrgw2x88c69/+4PlWwAAAKAuqNAGAAAicVVBuEzBtGPH1gd8FAayBYL0WMJsxW2bqGptiBasmGVrz16VWYmtf2S396uf/Kn3t/79J96t/f/Mr8TWUpgNpVKoTf1Nk+14CqBZiqxmljcFzJJCPB+dn85ufglhtiq1XVKwKSkkiGrt12m2OQA0gSpZ6jXO9pq9ffs9NFBDbdg1vFK5re/k6aXfywn1U70NAAAAqIVJL7q62wN/8OBX9JjpqH9OU92tLizrQjUZAEAhNu3csfJznpXTgs8dnCfQVFRoAwAAwBoK1eQhy+pS4edUZbagcCBIQY085l+39sxaVLW2Ou83SdtF7XHx4oWVn8N91daGvQQDy6zEphCbqrEtDu30w2vXr/9nDrAO0vFR/df0sykqtAGNVVQ1s7wdPvx0bMBMFVhOnXq10LbTPOukidU8Z2aX+lSJYb5u29tf7hgTvOYDAGFtpKJwW9/JUyu/335nyj/fUjSqtwEAAACZUaW0SUeWZfqFD3+5Yf7H947pl4GnPnsg9PfJwDKvY6q7vRARalN1tz1f/4r3ja9/ha0O5EgBlS3799EQQIUNLO3Di89fXvn96vOveNueeybTeeg5w/MEmo5AGwAAANYIh8OyklcAKyrUZpQZZqtie2bNVBdTqC0pvFWH/SaL7a02U5CtW2WG2GTra697t3fu8hYWFrybuoNKbE4bHd3j99s6758A4qmamaqSxDl1+tXKr0MeQba0hoerFWhTyInB/aE+NjOTWIkvT90G2pKWmRA7AN4HJR/bt99DhTaspxCZCZKVFW7z5/326rxVQU4BN4XvAAAAACRyrurXwFOfTS/dTC8H244Hgm2TodugseXp/uXbdV6Iqd6msJv8YPnWBQrnAQA6t3hpzrt16XImlcUUzuzfucPbtHOoUW2o9d323LPe1edfXm7Ty96Xjzzht0evwTNtH/O8wXZuWhsDNgTaAAAAUHkKd9mqXSkYVJXgV90poKUqUCbwVXbQ0BVqB9OHe1F2iE3V2O76N//jaoht6RbVYKsAeIYqbUBjJFUzE4XZXAtkafC5AldpAkZlBtkAAIDbwu8lwp+Dtg0O0khI5Eq4jeptAAAAQD3EBNtsppenKJNeirCbLfSmim5/9P6uwtffEmibpFcAwHoKSM2/974fuspaOxS3GozbtHNH5pXKXKWA2d3vvukH2YLtYYKCnYT95gP/F6bgHGE2oI1AGxpBg6cZMA2gaebmrtAIiKXXxjq9PvZS0aop7alKaU1ro6LmWUbbuhBi23TgCW9xaKf/+wIhtspSsDJYXXCKQBtQa2lCbOJSECxNBbbwsqvKWNUqo8Fd6lMj9CcAqJ2kiqSD2wi0oTPBcJvO27SOHCptWajeBsAVOgYBAOCgadcXsMNgW5TJFH87bvsjldIAwD15htji53t5JeDVlHCbQm22qmrhsF+nCLIB6xFoAwCgpubm5miEkmnwQllX5AVQX60jh0sLsYlCbDq+tVotb5HNUQujo1RpA+rozPIA7ZnZmVQBNsPFimYKpn10frqyFeVQfQqzVfF1Uftz3D7D6z0ArJqwHA+333MPDYOuKTzW/8F5/+eyw21UbwNQ9vEQAAAHTVdlQTMKttlMhm7lYy9Qze2Hr3zm/eCZewtb1x+urxQ3TVcFAM8arCpvWdrhtiYE20y1NrMNugkTqp0G9u8jxAbEINAGAAAAAI4rO8Smq+je9W9e80Nsd7Q8S7eoj4sXL6y7TwGYAzQN4BxVEUmqJNItDeJ2Pdhignbf3DsW+RhTya3IYJvaLm67VC00lNTHCEBVh4J4cYE2Xu8BNNmZhNe7bYNUZ0N2XAq3CdXbAAAA0FCTXnzFMqflGGwL+sQLBNoc8AndFkDTmcpoaW3Zv88PUHVLoa12FbJ4TQq2iQJpm+q1nsfZu+AKAm0AAAAA4KCyQ2zSd/L0yoAmQmzN0kk1JwDVpMpNCmJVsZqZqrXNzs6shNdsigy2HUgItE1VKNCWNLh/gjBbpST1Tb3ea1+iqiGAJgofH8Ov1YPbCLQhH66F26jeBgDlO3v2nDc+Pk5DAABSKSjYBgAoWdpgWdaBsoFQIO7q86/EViUzwbZtzz1LFTIAXSHQBgAAUBG6Wi6Aerv9zuoVssvCwKXmGR3dY72/ahWFAKxnwkcKr9UtsKL1SRts0/qb6m65Lc9IfCWsqhxTqc5Wz+NA3HbVPqJ9CQCaRO8fkmy/5x4aCrlzLdwm4eptfSdPsaGAhtH54bLPUQMAkBNVIpmsy8rUMdj2wiufhe+apNvCEfen2i97qIoFBCWFyKSoAJkJyy1emltarpdjlvnlnqvDwY1jGVA0Am1ohAsXLnhHj9IOAIBq2/DVYRoBqCEXQmwMUGq2PXvsgbYpAm2AcxRMYb9cywTbDh9+OjJQpvu/uXcs12CbnlfziKJjquvBQrVhUv9D9ZhjRlyoTX23iGqGAOCKpIrU27cTZkPxwuE2nStS9bQyaf63Htq78nvfydP+cgIA2s6dO0cjAEB11HYANxXbgEKM0QQoiqqdxSmrEprmefe7b8ZWjtP9Cr5lWTEOmR/LPl6aPqEp4BICbWgEBdoAoFvmy4jx8XEaowLm5q742+z73/99GgOAs1y46rZCbLraLgORIAq12T43UaUNQFWYoFqZwTYFgpKqxblaCUvH+7jB/WqzIl8PZmZn6NQZShNqU/8kNAugKcLHw3Boe9vgII2EUulcjbnwkCvhNgmey9I5pY2PTrCxAGTmRz/6H/zvYoeG7qMxKrK9tK34/hxAhYzVfQUJtgFA9cWF2Tbt3OFEUGxguQpb1LKqspwqzLkUarOF8BTOS/O4vJVQ1W7MI6QLx2ykCQAAiKcT8WfPnvNPzDdRla4uqGX90Y9+RJgNgJM0AElXtdZUZphNV9PWFb81MIowG+TBB78d+TcCBQCqRkE1hcYUwIpigm1JFck6pepWCrXF0XxnHTu2qh3igk55VraL20ZRqBTXHQXVkvqn+oGLfRQAsnQm5jXPGCTQBoeYcFv7XM5p/wJFLlDIbvU812H/vBcA9ELfx+o7Pqqeuc98Z06YDQDcpGCbwmwKti1NH1dluX/4ymfhu06wNQE0iUJgUVwJswUpEKblslGobb7gYBiA6qJCGwAAKXz/+9/3v0R58sl/4b3xxh/SIA7Slydzc3Peww/z5QkAd7hyFW0NdjJX9gbCPvzwZ97g4Fbr3xQo0KB2hTQAoEoUwNLxK65imgm2KeST1XHOhNqSKrWVERJbt/4J7eOvTwnLmRQ0pIJYb/1Tgc+4Soamj5a1/QEgb0kX7di+/R4aCc4KVm6TdpCs/CC6lqF1ZHU52sE7LqIEoDOq9qXv+HSR0bm5K1y80lH6rlz4vhxARTUqIJVFxbaf//EvvR/QbwAgdwp/KQRmU0IFr9QUsouqambuc3XZbfp37lhq7+LnCTQdgTYAAFIIfomiE/UKuOk+uMF8eSJcDRCAC1wZUMQAIqSlUFtUpTYNeCfQBqCKTHgnKbhl/pZVsM3MV2G5KHmE6TqRFGgSVUIrOjwW12ZmG6F3JvCpimxx/cD007L6AwDkwXbcCx7ftt9DoA3V4WK4rb0sh1Z+3vjYhLfx0Qk2FoBU9B1fO9A251/IklCbOxQy1MVfhYuLAkC1dBhsm9RjzC8KtBXlhfUV2gCgMW5EVDNTBTTXA2FavsVLc9ZAntbLheUfSBkK3LRzyJ8AFItAGxrjwoUL3p49e2gIAF0zX6KITtgTaitf8MsT0TYBgLLcfmfKr8ZWNgYKoRv6rHTs2DHvxRdfXPc3DXZnADuAKjMBszNLxzMd06JkHWwrY55x0gSY/PYquCpX2uVSeyLb/cJs5zQBx6lQX1bATX2F0DuAKjmzfBzTMcwc04JhaaqzocqC4TZXzlH5y/L26rJwzgpAGqtV2ub8C1pSCax8586dW/mOXLi4KABUUxYV2wo2yVZDlWwpMbQTVSGrKDcKnr/LFcu63X5RVAGtCrScXz7yROT61Wl7AcgegTY0xsWLawNtBNwAdMN8iSIKUul3F0/aK+hVd+Ewm7YFAUMARbvz6eyaq06XZcOukTUDl4BuHD16zL+1hdo00L3IcAMA5OHAcoWppPBOliGzTucpWVbCShsWM4oI1pkwQVzQL8iFymAzS+3opVzePOQdHDOv8Z30F3/7Tdm3l+n7AOAaHbvM64qOrXr9DR5fqc6GulBozATHCLcBKPV49Fjn+7m+d9V3gAq0iUJtXGS0PKqUZ7aFUJ0NAKqvgsE2AKi1qDDgloqFwLS8tnW5QaDNdSdoApSNQBsaKxxwA4A0glXapH2FwCve97//+04t55Urc7XeDuErAZptAwBFUIhNg2/ufDpT+rL0nTztbdg1zEZBZhRq08U/NAVpYLsGuVOFBUAdpK1KlWWwzcwzqWKbhCthacD9yPL8o0JCOkabdZnqMHiVdUW2NOuYqs0KCNel5b8OzpT33m/CO1hIWwSrtnW7Lac6DCyuW1cHAowA6ulM6Lhkwm3GtsFBGgm1FAy3uXJhJgmG27hQE4Awfe+qIJvh8kVG6ywcZhsaGmIbAKi6SZpglUvBth++8ln4LgbXA2iEuOpsVQuBDUQE2sx6VmF9wtUO7373zVzmo2p2m3buWJqGvP7lW6DJCLQBANAhXQUwWBlMJ/L1pcobb/whjVOA8JcnwtUAARShdeSwEyE2Bvkgbx9++DNvcHDruvs14JMqbQDqxBzTvrl3LPIxWVfGOhAI6yQF6oxgmGoqoyphWi8N4s8jJKX162Y581wm9N5f/b7YYcW/bucJAHkwr02mcmr4mLN9O9XZUH+6KFL/B+f9n10Kt+l8262H9i4vI+e9ALTpu78qXGS0roKBQoO2B4B6sgTbaBSgm32pxLCOAjFb9jenrbW+dbF4yV60YEtFK5pRpa2TbX/Zn7TvEmhD0xFog8smaQIALhoaum/dlyiiE/sKu+nvyIftyxPhaoAA8nL7ndWrRZdJg3k2PjZBNTYU5tq16+tCbRq8rqoGDDQHUDcfnZ/2gzqmIpsUUR0sGBIuIijkUuUrUxGH15RqCVdwCzrTY2U2AMhTsDqbCbLr9d9QdbZBKrShYcLhNp3/cuFCTuFwG+fDgObSd3/h72J1wUtd+LKOwapz58458X2nQoPBC7saXFwUQA1Q8SuBCbbpbTmtAVSLwjAEYqpJgSbrMbmi4a+4Km0AEIVAGxrjxRdf9I4ePUZDAMiE7UsU0Ql+Qm3Zi/ryRNTeLtMX7i6EYQCk59IVqvtOnmbQDkqjSm0PPvjtNfdNEWgDchccXM16FUdBnTKXMSoopKBb2upsqnA2shzCK/tYXcV+XNd9rygHKhhSPOBQyBNAvsKvoROhfZ/qbGg6nXsyVdFcC7e1jswsLyPhNqCJbBcYVahNF8B8440/pIEyplCd7ftv4eKiACpukiZw2wuvfMY2A4CaUzU6gpeeNx8K/P3/7N0LkFTlve/9BwQUtBniBWTGPUmFwhkxZLh4qVMBHJHSLTLiie6tZeqI0a15ffWNhkwhoMLg0eFyiBpLKxXYXvDspNx5za7oGHwxREfB7KMRhY1xg76mjrzhIlvdwhCQi/D2f808w+o1q7vX6l6XZ631/VQtpunp6cuzLr26n+f3/NNUcRCoFIE2AAAq5NaJIiR4Jb/ji/1glAqzSTsTHgQQBJMG68gAHT2ICIjT5MmT1fz5863JQeyo0gYA0ZGgW5MhITUAAJLoGZdAuP09lepsQCF7uE18NXc24TYAsZG+VuknlBCbk4Ta4p5ktFj4K4mk8p1bOwuqswFIsLaepTO/NNMcnkk1u4X6Pw8u26bumVNPqwAlDEloNS3E60CRSmZJ356GFKnSduT9LZkPtO29f1lBVb6BYxoJ+QGKQBsAABUrVqVNyPXSwdLa+mMaqgqlZgLU6yBLpKMeQLBMGZQjqMYGE+kq1/ZQG1XaAAAAADPt3LlTvdjR/V3ayNpaVTtypJowcWKm24TqbEB1TK/c1v0c+U4NSDPpa5XwmhsmGQ1GqTBbQ0MD7QsgySSU1aa6A22dNIeZXn9jD40AAIiMVIo7YguVOX9nVyx06PfxDhd5vKEL5rBCAEWgDQCAqsjMf8Wqh8kX/9LBsnLlikS/RgmUxdFRUarzRGRxNkA65YFgyACcr+b+yIjnIrNJ979+FisFRpNQ27p166xFo0obAAAAYJ6RI0eqiRMnqg0bNqidO3ZYi1wuuE2Ggm5UZwOCY6/cZlK4Tdi/5yPcBqST9AkyyWg4ioUFNdoVQAq09Sww1Lq+gbZFtAoAICwSZtvvMai2P4BAmxupzEaYDTiOQBsAAFVoaDi7ZCeKkI4ACb7JbeFNuc4TwWyAAPwwaaCNVFuUIBuDa5Akq1e/pHK5U3r/L1UOmsaNU01NVA8FAAAATDKhJ9BWTLmgm/yUYFwaOKuzPfTwIwX/pzobUBnCbQCiJn2CpfpiZYJMmSiT8JV3EgIsNmmrlsXJRQGkjgSj2mgGAGEbfM3MWB9fqki5BW+G5J9X3M8NQHeAbeCYBhP3R0LkMAKBNmTK4sXtVnUBAAhSuU4UIR0ChNrK89J5IqQtAcCLr+bONmZADYNokDazf3SX+v0rnTQEAAAAYJgZLS3qxY4OX3+jg27KJQwnVd+SFnRzVmdzTshBdTYgGEkJt8nkUv2vn8UKAyIW5H5XboJRCbXJhJkrV66g4cvoyJ8nluvbFkwuCgCIwgPLtjmv6qRVAGTZ/iIBRQRjcImgpzMcetqzT9JgQAT60wTIkkmTJtMIAELhZYY6CWp1+BxIkiVew2zS1gQDAZQig2eOXDHVWuIeQCPV2Ab89hVrIcyGpJs/v+/kIM5BogAAAADiJ8EzCaEFRaq5SUBu5YoVBcs7+et37txp3OvftGljn+pss2bdWPD/xsYGNhQgYDrcJt+DdU/sZE5Vdwna6e8Lj/5yFSsLKMHU8KeEqxoayr9/S6hN+hzhTirZeQmzMbkoACBGr6ruynqyNNMcSIrD72+lEQAAqAAV2pApkyd3B9rWrVtHYwAIlHSiSOeIzP5XinQQyO1aW39Mo9l4nQlQtzUAOJk2AzTV2JBGbhOEyCDRGxwDQwEAAADEb8LEiVYQLUzW/RtY0U2qSdtJmM1ena2urpYNBAiZyZXb5LnIIqjcBiSL9K9KYK0cmUBTJsikT9HZLj8p25ctJDjI5KIAgJgtdPx005lfXuu53EaTIW5H3t+iBo5hAiUgyUpVb0upNt5DYQICbcik9esJtAEIXneorXwngNxGOltWrlwR2nPxGg4zgdfOE+GlEh6AbPlq7mxjBsMwAAZpJxOEyMIEIQAAAEAyzGhpsSqrRS3OoJtbFWnnJBx1tQTagCgRbgMQJOkr9NIPyiSjhbwEATXaDAAyr1PZgmQPLNum7plTH9qDHfh0UsH/X39jj1qXX17vWUpoVscruHkJvnX2LABghAFjGtWQa7L1emGkNpoAsR8faAKk3fz589W8efNpCAChk5nqvHaiCOk4aG1tzfQMd346T2Q2QGZSBCBk4MtXc39kxHPpN3Zc74AcIAtWr35J5XKn0BAAAABAAkhwbGIEldq8CjvotmnTRquKtN0sZ5iN6mxArAi3AaiW9BV67YuVCTVlYs0sB7Qk1CcV67xiclEAgIo59DXlOzXWck+Z2z24bJv184GenyU09ywLy9xuUc/PNjYBAFGQin5U9UNW3+8BOwJtSL1JkybTCAAi46cTRUgHQhZDbX47T3TbJpGEXZRaxc4BBMCkamwnLHnYGoADZJFMGiIumXYpjQEAAAAYboJBgbZiggq6zf7RXX2uozobYC7CbQAqJX2rXvsZJdQmE2yuXLnC6Nck/ctB94V2dHT46rcWTC4KAEgKXTWuVPU4Xe1NeAi+LXT8dNOpuqu9iTbWAgBkz4Hnng/0/qRyXRTBxv19n/drrE2YgkAbUm/yZPdAW3t7O5XbAITCT5U2IR0u8jdZ6SCoJMwm7ZPU0B+BF6A6R395fPBI/Psz1dgAIZ+jpErbHXf8X+rft2ylQQAAAADDzWhpUS92dCTuefsJus2e3R1me+jhR1RT0zjX+zunkRmPAVMlJdzGJFeAGaTPsKGhwQqreSWhtixNMiqV6fy0j5D2AYAUalZUIMksXe1NlAq+6WpvEoB7vScAV2J7au65XCr4pqu9dbL9AUBySXhtf8ABNqch1ygq9SHzCLQBABAwCaZJaMtPJ4EE4ORvWlt/nOq2qWQmQN2mWSezwAJZIYNWvpr7I2OeDwNVgL66uvapxYvbrWoH27fvoEEAAAAAg0nwa2ICKrV55RZ0O6dxjJo6dZr66shXrn9TV1ercrkcGwOQAM5wm0nfE9qfC98ZAvGSPlUJqfkR5CSjHQZPFlBJmE0CglkJ+wHIhDZ1vHpWsyJQhDJ6q72VuA3V3gAgO6IIsmnyOIOvmRnHy1zoOHcCYkOgDZm0bt06GgFAqLpDbf46CuT20vGycuWKVLZJJZ0nQjqWAGTDV3NnGzPzsoRI+19PkBQo588ffaROPGkwDQEAAAAYbkKKAm3F7Nyxw1qcr1OquZ1/3kRVl/8JIFkkMDbgt69Yl00Nt/UbO876LpFwG1AoiokapQ/R70SaaZ9k1G/IT0v7pKsAMkcGaLfRDAhSDNXeFrEdA0D09t6/TB1+f0vBdUMX3F1QRc0ZeDvt2Sd9PUaUgTkgCQi0IZMItAEIm8xgV0knipCOhtbWVqNmwZNZBquZrbDSzhOZDZDqbEC6mTQQRQaf6NmfAZQ3b958lcudorZs/YAqbQAAAEACzGhpUS8aXE0kLBJye+GFHX2+q9WVSPj+EUgGU8NtMkHXV3M39jxHvl8EoiTv4ZX0xcoEnDIRZ5pCXBLSkwp0lWByUQAptIgmQFxCqPYGAIiIBM3sYbaBYxrV0AVz+txOKqrZA2kH4quyFoSLWPOIG4E2AABCUmknipAOB9NCbZWopvNEtyGOk0D2+vXrei/bA9qTJ0+2lmImTSr9eyBKMuDk6C9WGVON7YQlDzODMlChrq591vvRGWcMV3u7umgQAAAAwGAjR45UEzNQqc0rGcwuC0E3IHlMDrcduWKqdVmqU/W/fhYrK4MWL27vvey3L0cmkII/0p9aSV+knAPIhJwrV65IfBvIxKSV9kkLznkApEwbTRA8CWDp6mSonlu1N6nsRrgNQduf0ipQQ66ZmeTwEAx2+P2tBf93C7OlUDNrHnEj0AYAQIgqrdImpPNF/j6pnQjVhtnktZsc6LN3SAp7p+Tq1S8FHh5b3N6ulny8vejv5fH8htacr0G0t7eX/Jv587s7U+lURSWO/nKVFWQzAbMlA8HR7z1v/fFtGgMAAAAw3AQCbWURdAOSxdRwm3wPqr8LZUKteNgnCbRfp/tyZKKmSui+lXL9KW6i6MvRoblqJjqU789NmZCuHHlvlvdoee+uhITakjzJqFSaq/S1C3ntAJAyCxUV2oKwqKctu8+hCLQBJTlDMACSui8fr842pExocoitStt+nxXa0hg0BapBoA0AgBDJ4AYJdlXakSCDJuTvW1t/nKjXXe1MgLrtvJCOR+nMs89wqQNlurPSOQOmkN/L7UrdplLyfNavnxxpVbRKOk6d7SGLDqx5eY32daDbTv6esBvsqMYGZEddXa3avn0HDQEAAAAYbkZLi3qxo4OG8ImgG2A+U8Nt+nlISEgqt2Xx+0ndj2Pvh9GBMt1P49bPoftydJ9E0H05olyfhjNQVk1/TLV9OboPx0tfjrSpPdBnf+xyEzP2+3ZTYgJtQvpRJZhWqaROMlptmE2fwwBACrXRBACitPf+pdZPqobBDwlCHrEFqLQBYxrVwDENiXsc7UCRyoBpq6w32BZo6z4OLPNU0c0ZgB3CcQMg0AYAQNi6Q22VdybI30onzMqVKxLxeqvtPBHvvbdZTZ9+udWJKB1qpWa71ME1O/nbcuRvcrlTAnvdulM1qbx0Ats7SO1hvXnz2M/R11dzZxvT4S2DRPpfP4uVAoSsrrZWde3tUnu7umgMAAAAwGAjR45UE6nUFhiCboCZTAy3yfelX83d2PP8xqkTljyU2Pa1TzRonzxQOPtydF+Csw/CSx9N0H05lUzKp2+vJ1iMU7lAnJ68UCvsy0n3ZIQSSKtmss2kTTJaTYBPS9qEqgDgQRtNgKR6YNk2tmcgYyRk5h78UoEGzaJ6nCyyV2mT6m7lQm0SZtMBWC3GkB8VbWEMAm3IpCQHDgAkjwxaqLYTRUjHRGtra9mZ8jpinF05iM6T3bt3W4E2sW7d5QWdi/qnvfMyqJk4vbh3ek2f6+7pve5jpVaNcf/Dc09RR/5UXYfr5NEnqQHn1tger7RjZ16QX87vc/3Jk+6u+Dn4nTlUB+CirFSHeJk063HSB4QASXX++ROtnw89/IhqahpHgwAAAACGmkCgLXTFgm5Cvi8++2yqogBRMTXcduSKqdZlEyfk0gE1L5Ph6QkKi/XlRNmPM2rCMDVq/DDHdTW2695QP998RUX3/fKvP1aD84ftS8/+RtnbXnrz1z3d53kjvud6ffOoWyteb37a2x6AS3pfjgTIq+2LlfdtmbjT5KCXhO6koly15FwEAFLoIpfrFiqCQVVzCVt1n0t8p0ZN+U4NDQQYKm0VsQDT6P3LHmr77Lqb+ux7EmSTynWHHZXyhi64O+6X0NZzrgTEikAbMolB9QCiFkQnipAOCi+htqg98cQT6n/9rzcDua9XXllrBY9LHau7uvYV/L/frj+qfp+8ZV2Wjrq/nfdi0b91htK8BsTiNvWqw2qq8v5c++16y1qcDjxWH+jzeq3r22q9rXNUB+lkPfgJwDmrv3mpsuflvuz3ad+m9OyxssjtCd1Vx6RqbCcsedgaoAIgXrN/dJf6/SudNAQAAABgsBktLerFGCfHyrLu74oJugFxsIfbjv5ylTr6i1WxPyd5Dvp5hPn9prO6mL3yWCXfyfvty9mw+5e9l6X/4OUn/nfRv7305m/0Xi4MpMXHa0jNj7c/+YXr9cv/cFFgj1F78lj10bt7CoJu5424vnfdu/XlzP16nbo7v1Sj5ge3KyWLC2clOec2ad9m5fnp25fry5E+1GrDXhJqkwk8V65cYdzxSyY1DaK/WVBBFkBKNdME4SkWaqvGlCKBuHvm1NPgAIDInfbsk77/RoJrA8Y0FlRek4CbW1W8ah8rJFRqQ+z60QQwWJsKIPnr/KIcAOISZCeDDGwo1tEQ5OPYH2/YsGHWbJx20ok0fPgINXXqJYE8zswLzlRXXjCi+yRFQmougaxiHly9x9hwmlRnq7ZC20l/vyt1+4S9ityxEReo9qd+Z132O4NopezV/4TuGHX7HVzWH9XYALiwV1EVhNoAAAAAs72zYYPxldpG1taqGTNmFFz3zKqn1ar84vzcUVdXq+rytwcAv0wJt2nynadUbvMbbnOG1oL+vl2+O7eHzYoFsor56N0vjAinobQJa4+o8WsPV3UfX3v9rcC2OXv4UvoqdV+OW6hSKqxJKC0IpSYZDas/tlj/b1SvCwCSJpc7RY9/bc4vr6ruQdltPdfJTxl7yBjZ6jUr98CgcVVdkhqSG3z6+j4fCdjsjHKs3A3irIZ2oEh4hgptZotqvUW9fWR5eyxWiU0bOKZRDV0wJ5bnJpXjHOznTECsqNAGAEBEpANi69YPAulskA4Sua/W1h9H8tylY+i99zb3uf5b3xprLUG5atBzSlVY5CkpldZwXGEVucfVfXqs0bWy9P0yUQfgFue3xwdW76n68aXjc9684/+XDlF7iE3PSiudoXI9Fdy6UY0NgB+XTG0m1AYAAAAYbMLEicYH2nbu2KFWrljRG2yzh9lmzbqx4LaE2QBUqv/1s6xFmPAdqDz+V3O7n8P6PV2qZdO/h/ZYN/6wRY2aMMz6DlwCaj+7Y1Nv6KxvdbQ38rd5o+LHIsyWHRJ8LFWFzyt7X46u1Gbvy5F+HLmNBN+kgpv0nUqFtSBItbdSIbOoBBlmk9dDmA1ASjXTBKHq7Fmc2qq8X7e/ryok9/obe6zFqdoKc/f2BOKoHgcAKGbgmAY1MKbAGpBkBNoAAIhQkJ0o0nEh97Vy5Qprxk09y2bQIbNipk6dpoYPHx7Y/V1Vv40NBCXpAJyEF0sFGB/sCbuVC73J/mKvJKQDa87Zarv3rcsLrstaBTeTqrHJrMR6YAmAZJg9+y710EOP0BAAAACAoSYmINQmdLBt9+7d1v+bxo1TN9gCbRecfx4rE0AgTljykPVTvheVqm1xh9sm1eTUf065wLq89OPtakl+qYQEjPoG1MRea9HV1m57jEnEUL1Lb/66tbiRSn0fvdPdh1Mu9Oa1L0dXbRNB9pUWm2Q06OpsxQTVr6zFHc4DAMChzeN1vu7z3uk1Cx9YvWeR7bqLVJWhRx2ICyPQ9uAyxksBAIDsItAGAEDEZOa7IDs5pCPjlVd+b82mt3r1S+qLL74IrRPl3uk1avLok9RTn1wS6P021uxRMwm0ISA67OYl9Pb6hwfzy5fWZWfnZynSMWrvHE1jFTdTBmuIfmPH9Q4iAZA8mzZuJNSWQs/0VMQo5gZHpQwAABDAedWmjda5VTES7mlqGkdDwTep0rZj504rMJYEMsnWddddb1Vs0+rqqMwGIHj9xjYVhNtMmPTr7q/XWYto+bctav0Xewt+L5XWJLBWLEgEmEC2UR2sLLWtvvzEx9bP7gDcF9ZlL3057723OdDJP2WSUamS5gy1hUlCdFIhLkjSRw0AKeZW1esimiWT2h5YvaftwGP1zbJdDL5j28VV3t+xGF7DIlYjACAEnapvwLtZuVdhBSJDoA1Gf7hQVZaQBgATycx3QQfOpk69RLW2tlqhto6O4MNs0unzx/9jj9qyp0Yt3Rx89be7x25mw0CkekNvJW5zdNztanF7u/VTV0AsJk1V3I7+cpUVZDPBCUsetgaNAEg+Qm2O9nAMRt9YZnD6rFk3Rh4Qk8BauedVyqoigTd5LUkZbC9tIK/joYcfMfb5lgoW+mnnTVWsa5P52W+CbIOkBDqD2n6qOf6VOl54McvR1ia2fRztHOT6MWGfSupxpZp1UPF+sar4tjauaZxR+0gWj7thn3+5+f0rnZ5vO2PGDKv6WZLoim0/+MEPVF0tgTYA4ZLvKQf89hXrsinhto5vN3YfD7/ZX707baD1E0iT42G34qG380Z8z5qA8LwR1xdMRCiTgUr/aVAk1CaTjK5cGf75kvT1hjF5KdXZAGSE/YNwM82RXYPv2CbbQmcAwTYJl/WOYZVqamFUaYPROJYASIvXFIE2GIhAGwAAMQi6SpuQWfpkxkER5KyDWlhhtqsyUJmt//BDSv2J7T5x623j4z3Bt39S6tr8j2uPfyl57MwL8sv56tiIC1T7U7+zrnOG3pJUxY1qbACC0tW1T+Vyp7j+LkuhNh1eqCakEcdzjuL5Wo9hG2wvA+ytkFvMgY5SAYLZP7rLep4mbrul1tks5b1dqwpPGMxX+CbANlhVJsBkSqgkqO3H174W8LbmvC+3+467zeNo57DWT1z7VFKPK17ff6Sdwg7/yf0710kcgfmsH3fjWPd+TZw4UW3YsCFx++bPf/7z/KJ6J/wCgLDZw20mTBA28s9H1cgVB63LEmpbfeuJrCRU5Z1pA9T4tYcr/nsJWEbl7U9+0RN8e0Mtn1FYiGfHm135JRfo40moTc45wiKV4CQ8F7QwnzMAGKDNdrnT8btFPb9vo5myKcBgG7KrmSYAsmfv/cvU4fe3hP44Q66ZqQbnlxgs5PwIpiDQBgBAxCTwIsGz3bt3q+HDhwd632EE2bQwwmxiZhYCbWccYsNPmX673rIWpR5X9+kJwHtCb86wmw66Oau4mRBwM6Uam4TY+n9vFtXYgJQoF2qT4FSUA4rf6RmQW2pg7i233lrx/UcRBFsVUpvJQGoJa1VCDw4v9nw9PwcJOm68q/c+4wi3eVmH8jwvmdpsdLU2JIOJoZKstbmpAVVki4T8Kw0yzSpyvPBb2WuV7f0vzcch04671az7Ss9z/LzWCRMnqh07d1qVz5JIJvwSBNsABEG+z12/fl3BpGXz58/vcxv7JGdzv16n7s4vcZJw281zD1iXJVQkwSQgq2ov3Bt4oM1+zhG0MKqyCZlolXMjABnVr+fnMcWA7cyrItgmf9dboe0BKrQBQKpFFWSLmgTn9j/3PCsYRuLbSwAAQiQdmYsXtxd0aNpdd931mW6fLFRnC+SE7dx9NEKC9Am72aq76bDba3u/bQ2GmD69MOC2evVLJe9bbq+DcJUyqRqbhNj6Xz+LjQZIoVKhNj2YuNpBxDqoVu2AW79htiADbM5QWFQDq/0MpK4kZOb2OryGxnS4zdTgmA4A/v6VTnb0jJnlcf+s5PhgD5VkPTTpZ996xtbWfoO0ElClvRE1v0Fyv6GrG4o8ppcqYPo4ZFLgM23HXb9BNuv8K78+4jhGzZgxQ61csSLR+5sMMm9oaFCtrT/m4APAE92PU6wvR7OH29ws+Xi7tYiOpnPUpJpcrK9LKmzpKltStU2qtwFZU3thVyihtiRpaWlhQwCQdYtoAmgVBNs6aTUAyIYDzz3fJ8w2cEyjGrpgDo0DhIhAGwAAAZJOz1IdmhJE0WEUua3MtBdmVTWTNdbsyUR1NsBOh93kG9GLa5W677HCoNuDtoETztl+9TFEftfefjwkIrfzEnAzqRrbCUseYmMAMkBCbRLEdRsMpgdMuw3Q3WkLqJWqqhYEr2G2SitpxDkQuZrXEcZg9htsg/K9DOjXvzc1bCJhmDRVebohxEo15cKMSQkHem2fYrfzGoaVbZ8KYv7XibPdvQaH5DZUyOO4EjY/Qbag3/fkvuzHk3LnAjrwacJxKE3HXR2iLXfeaNKxaOLEiYGfi8u5t0xKEfY5vrZ161Z1yy23EmwD4MpLX4585yo/y91WGzVhmBo1fpi69Oavdx+HehYxfcVBq3JanOQ5WN+7fLO/FW4DsiKsKm1JIdXZAABAX1VUbAucVH1zaGMNAUD0nBXMhi64Ww0c05C2lynvf82sbZiEQBsAAFXw0+mp9d/0uOq35sb83z1n/T+rgba7x25mAwJ66KBbYUW3fzoedFu9p+gMwXIM0schZ5U3k6qxnbDkYdVvbBMrG8gYOSbZQ236vGf48BHqrTffspa4zCgzM7HfKiqVVDKLitfXElV4TB5Dhw3KDaw3OdyjB/1T4Qle+Al16m2LSoDRHGeCqhwKuL6PeQiTR/k+px/H63Eoye9xphx3y4XZTA3VTpg4sepKyMXuVxaZxOLFjo5IXgvBNgDyncT69evK9uXYv1fd8dfNamd+ufqub6mXn/jfBbeV4JqE1iS85vn7kZ4AmYTapGJanOE2eeyb5x7ofV5UbUMWNFz9qdr669Mz+dqpzgYAveQDeifNACePwTap8rdQ/+fBZdvUPXPqaTyYsx1fM9NaAAQrhWE2Ie9zx2z/v4g1jbgRaEPqSSeFPUgCAJVabKuc5MVLT92vpow+UfXf+AOl/lz4u9c/PKjW3DnC+v3z27ap32zL1hcdV1GZDfDEPeim1NFxt1vHkfYnf1dwTJLLudwpqqPpHDWpJv4ZR6nGBmTH1q0fqA8+6J53XCrQ2tXV/Y267rrrjXq+EmYbOXKk6+/8BNmSUNXHS3WSOF+HHlhfarB3nOEe3Talnh8VteCXDluVDXTmf892FcxxxkuojUAbgualKldcwVV9HCp3npCWKoZxHXefMfgczNM584wZauWKFaHct5yLS8W2OIJtUqWEgd1AunmtqKZ1frRC7dj3b+rnm69w/f3yPwQ3rkfCYztt4TZdNS0uVG1DVuTqDqraC7syV6mttbWVlQ8gK9pUd9hoUYnbNCsCbSjBpIptALodeO75gopZA8c0qqEL5tAwCM2Qa2b2qdKWmve57tfWVuQcCYgVgTaYrrPag6XMuEegDYBXOgTrN7zmZIXV/vqPShUZIyNBNm1m/Ta1ZU+NtWTFTAJtQFX6b3zcOkFqtoXcvuo/SR1+9v+N/blJiK3/92ZRjQ1IkY6eAaYSWpNBoElXKsxmWhWVanl5PaZUXvEyyDzOSjHy/EqFHanWhkrIsaRcmFO2O7ap8NsaCJKXcLwp5xMSppLnUur5SuBtY/41pSFgG/Vxt9ykAkkICk6cOFFt2LAhtPuPI9gmE3DIIgO8GxrO5qAFJJTuuylXea2c2x5vUm9/8ouiv5dKbGGRENkTSwZ3Hw9jDrdRtQ1ZUHvh3kwF2iTEz7kOAAD+FQm2yXW9FdoeoEIbEApngM3p8Ptb1N77lxFqQ3jvAdfMzG9nW61tTWRke1vEmkfcCLTBdK8p0r8AIuB3xk43906vUfdMryyUdvfYzer76ydloq2pzgYE61Dnqero7kH5S/GG2U5Y8jAhNiBhSlVVSysZkOsWZvNalS2uKiqV8BJmM+31yCBzL5Vi4gqNeanuQrU2+CXVeUpt87KtEWgDksPLOYVpVbn0+1u5oFdaqkZy3PVnQv78ecfOnWrnjh2hPo4OtokXX3wx9McTy5cvt34SbAOSZfr0yyueiFC79OZvhBpUq4RJ4TaqtiEI70wzcyhSlqq0UZEWAIDquATbaBQUJVWd4I+EhiTApoND3v9ui/rsupvUac8+mdq22V8m2Je0x0kaCbDJNqa3N9lOB7OPA6Ei0IZMkU4Oqbw0b958GgPIKOnorHbGTm3K6JOsAJu92lo1JOj1m23pnsGnsWZPZquzDTh3nzryp1PYCRGIo/8xSB169dTYn8f6PV3qhMUPUQ0XMFDaqqoFQcJsMiDXqVyASpg28LwceU1JC7Npup3LhdrifP4ymN9LtbakbTdAmsk+W+44DwQhaWE257lBuVCbnGPw3hbg9pKQkOCMGTPUyhUrQj9OyzYm25c8niDYBmRbkH05JgbYSrGH2yasPaLGrz0cy/OgahvSKCtV2r72tWEqlyvsk+zq2scGAABABXSwLb8cC+P+X39jD42cAhLOGjimgYYo00aVBNicJDxIuAhhk8CkDrXp0B/bHRAeAm3IFOn8YMA1kC1BVF4TQYfX3MzMQKBNKtEBqNzxamzxavm3LWr9F3vV/Pnz1TzOrYBIZbGqWhCqCbPFVQ2sGl5ek8lkIPPGnkHNxcQ9oF5Xsym1Da3q+V0StyFEZ2OZoBXBkWCUChlJVUXaGUF4psz7bxK2NXnPKrW/rEpBoC3K466XanASIkzCuYKcT2/YsCH047S9/eMItjU0NKjW1h9zQAMiJv230pdTbeU1IeG1URNq1Kjxw1LRNlLlSle6ijPcRtW2bHp32sDYtrkwNVz9qdr669NTu952796tnn32lwXXSV8OAACo2qL8slD/58Fl29Q9c6of47Wub6BtEU2dPBLSItDmbJPqA2wDxzRaISLaFlFut0d6tlkJT+ow235rWw4nuDogv53HvI3Le1sbax9xItCGzJCOEADpF1TH573Ta6wAW9Qk8LV089hUrpurMlqZLZATtnOZNTHLpBqbVPeLO8i29OPtakl+sZPAsD00rCvhMoEAUBldVY2gWrCKhdmkCkQaw2zPeKg2l4TXJM9z9kbzB9Tf0FNpRyqsFAvgyQBtCTEkoQILorWpTHBTthtU38alwjlUUkSQyp5XJOB9QM4R5Nhjcqg8ScddLyF9fa5g+rmnnE/v2LkzlGBZqcqA4gc/uFXV1dZak3voamphkerWt9xyK8E2IALShzN9+uVV3ceoCcOsymtpCa+VYw+3ScBMKqhFjaptSINc3UFVe2FXaiu1vfde38lFnX051mSF8wi5AQAABCnr1ZskvKbDP5WSAJEB4R5kmITZim3HEs6stsKg+3avotzm23qWgpA2EDcCbQCAVNAhNglRrF79ktUR6jXUFkX1Na8aa/ZYy5Y9NalbRzMJtAH+PiT/6RRriVP/4YfUoObPrcv3jfuhmrL32yVDw3L9unXHB6IQcAO66apq8lMGSCI6I2trXcNsYlVKgl9+X1dSBqAnbUC9hBRKBWeSVIEF0SgXtCIEWZ1yFThpX4SxzZU7r0iKpITKk3Lclfv0UhVY2J+fiYFbqZi2csWKQO/THmZz20/q6mqtMJtoaDhbrVy5gmAbkHA6xCbfGUpfjp8JCqX6mgTYoHqrpEnATCpoxRFuo2obkqz2wr2pDLRJUO9XD/53tX/r35Q8vhJwA5BxzT1LG00BnzqVbfD/AwFVaAOSKqgAW5aDgIMz/vphBM6HYAQCbUjCwbKqFLB8STdvnir4Qg5Aesg+vn79ut7LspTb3+OqvuaVVGn7/vpJqVpP8poAlGdKNbZBF3+u+p9xqOC6/hsfVxfnf158bf6fa+vVsTMvUEebblftT/2u6HHXLeAmCLkhLXRQTVBVzTwSZpNBt8WUq5SR1IHaaTKuqXSgTSqe3GDQ85Wg2u9f6Yy0WpsM/PYyQB5mKbWN6PVK1TB/xz5pTy/7AqFShGVjit6Dvewjst8laV+K+7jrpaKr0ypHCM6U9wapfrxhw4ZA7stZmc35+uxhNrs4gm1XXtmiWlpaONgBVdB9OfKdoHyXaP/OsBgCbOVJmGynLdymQ2ZRomob3LbLJEhjlTYJ6r39yS+UGqbUzKX91Ux1kTpvxPd8B9zoywGQYG0lfrew5/fyYbSTpkIFotpuLrJty200ezIMHNOY6td3+P2tVoCt2upUQwhwwXAZDBlSpQ1GINCG1HN+KSdfxDG7FJCOfVt/8S6zxhULU5hUfc2Pq+q3qd9sS8dMPrrqHIDiTKvG5kW/XW+pE/LLfbVK3feY94Bb98/uASu6qiaQJB0dhcE1qq6Zq1SYLU1VVOzKDZBO2uu6oUxYy+uA8KjpsJpzkLb9ecvvCC1lS7nKQIKqYaV5rXDkJEFTIO734KQd72d5eA82PdBm4nFXP1YlxzNnwC2ugK5UP96xc6fauWNH1fcl7a+3p1kew2x2Otgmli//Saify2QCE1laW1utxwXgnXwfqKuylerLGTVhmBVeGzV+GI1WIQkRPbFkcPfxeu0Rq3Jb1HSg7t1pA9U70xiKklW7vnlCIp6nhL+6tg9SXX9JR4VBCei5cQbcak8eqyaO+J5a9WgHfTkA0qJN+Qv9LFSEhGC25p5Fb6/ldOaX12yXO2nC6A0c05Cq1xNUgE2c9uyTbCAAgJL4FhGZIKEXAOkgHZ/yJfr/s3iGevnaj9Vlu07q/bJdwmsSXDO5+ppXM1MUaKM6WzcJC6k/0Q44zoRqbLJdDjh3X59qbJWoNOCWy3UH+egQRVI4Z+WvZJJ+e2U3jQpvwbrl1ltpBMROQjSlBtPrgelUjEovr4EFgmze3FBhRcJi4VJCpQDH3TiPZ/r4U2lY135+EfXrkYkjVq5YUfX9yHOW1y9Vee3H46G5XNkwm1Nr64+tn2EH23RFOIJtQGl6QkIhVdaW/+Ei9bM7NvV+RyjhNQmuUX0tPBIm04EyCZlJFbUoSZhOFgnZSbiNqm0wlYTAtqYg0JY766AV0PNix183qx1/nqtOnZE/t5nhPeCm+3IknMwE0gASrI0mQJUWKVvI7MFl29Q9c6ob2yV/r+9D7k97wHa5jGblLwCnXwf7BXpJeG1/fgEAIA4E2pAJxb54A5AMOsS25s4R6uVrT1SvTxhh/b/f6JPy1w1P7euWINjSzWMT/Rqk0hy6BREYQjqYUI1t0MWfh75N+g240SGKLJGBj87Bjy0VJOOcwTiqxXUjzAaTSFBNgm2zZ99VtHqPDEgn0JR8El6UdewnlECYMV72akeyD0rAjfUBcNyN2g2OcG0lATdd/TXK1zhx4kS1YcOGQF6/nYTZGhsrn9GaYBsQHx1ik6CEBNVmLh2mXn7i4/z1/5+69Oyvq9sea6KRYrL61u6wjoTadAW1qMhjjux5THkeBNtgmlzdQSvUtuPNXKJfR7HqbF64BdwOfFCvnn60o7dSm5307+g+HpmkUCYrBAADtPX8lA/HnUV+v5Bmguns4TgvQbnX39ij1uUXffn1nsseLCxyuRjZr6gClyJBBNiGXDNTDc4v2mfX3UTDAgAqQqANSbAoyA+VMkAaQHSkA1O+1Pbzhbbu+LSH2NS1xz+oSxU2WdKusWaPtWzZk9yKczMJtFV/snbuPhohJQ51nhp7NbZBzZ/H9vjFAm6X37SgT6eovUOUcBtQnDMYV0m1ONHRUVgdLsnBuKDCbBs3bVQ3sIkhQBJWK1WtTQ9EJ+CUXLLevAQQqApWHQmI+uUl9CK/n72xe/9kPwQ47sap2oCbPtcI+1g2YeJEtWPnTrVzxw7Pf2N/LW7Pr9owm50OtslnnTCrYUuwraGhoffxgKSS7+bWr19XcV+OPcSWP0L3/p4KbGaRMNkTSwZ3H8fXHrEqqEVJh+nkeeiQHcwmVf6i3k7iIJXNkhxokzCbBPOCIsd0Vbc5f0zvr2aqi9R5I76n9m/9m96++4L9evrlvZcJtwGIUVt+OdZzuVmVDtrI+MNFNBmq0Kls41gfCKBCWzWmfKfGWsQ9Hv/GXgXORwiuWVEFLrEOv7/VCrAdfn9LVffjDLABABAUpsACAARGvsSWL66lwo5eJk2arLq6ugM5bl90a/12/dH62ysmnK5OWHOjevnaj9WBx+ozEVwrRaq08dyB5Dr6H4PUl78601riCLNZIbaLP1cn/f2uWMNs7sf9t/LH+1m9x/u/rl/q2uEpA2n0e4q8jwAInlSHsy8yGHPlyhXWwMwkmeEj0VduUHOxSlqmK/e6/Fb7iNszZZ7vrISFgnS1NqkEVYwMQtcVVpA8Elwst45lP5R1LCErRLfvyfFR1k259aP3Q6mqCPhR7j3pmYS9B5c7ZzAlIJaF4679+GWFwMZ5C6lFcSybMWNGRduVW0XMIMNszs868tlGKqmFRSYDueWWW62qcEBSOPty5Ds3r305cr38zbiLzlLvD1tiBR6k+tqo8cNo2ASRoJKE22SJumqaVG27ee4Ba5HLgAmqqXAW/3PfG+r9v/3JL3qP98v/cJHq/GiF1ZfjZH9fKfYeAgBACnQm/QVIAE8va54fqw58OqnkIre5N39bvfiw0LYc87C8yuYVDAmv7b1/mVUxTZa99y/1HWYbOKZRDV1wtzrt2Sd7F8JsQCpcVOT6ZpoGcaJCGzJHOmQABEdXYLOzV9ORL6+nT1/nWmGn/6bHVf+Nj/f+/+Vr5d/hNKrDVfXb1G+21SfqOevqckBWxV2NTUJs/c84lKg2k/eDi/M/L86/Fxy78xqrelv7U78reI+xV26T4JtbpymA6kh1NqkykDQSZhs5cqSvv5GBtKUGa8vA8yRWUZJBzqUCeTKYOymVhzaWGXjudUC3aWTwvSgVXJPfyevTt0Xy1nGpinwiqgo6qGz9WBXbZt/FPghf779qVen3tKRUf92UwPffrBx35Xnr41K516uPZXJOUUl1S68mTpyoNmzY4GtfcZ5jhxVms5PK1hJsC/Pzjg62UbENppK+GmfAwD65lO7LkeucfTkbdv/SCjRYhikr0ID00NXSJFwm1biiDJlRtS2dJDCZNBIK69o+SHX95cSEPe/og3jW+0HPe0HtyWPVxBHfU6se7Sjoy7FXbnMbIwAAIWor8TupFrWQJkLQpMKZrpKWRvYqcMJLRTppk3U9ld98VoFDhSS4Vg0JsElgbeCYBhoTSLfmEtd30jyICxXakPQPm745q34A8E/PwCmL/nJavoyW2TtlkS+l9Qyf0vmpr5MqbFJ9bcCqMdZiD7OhuJn12xL3nKnOhiwyoRqbVGKTJWlhNiddve2+2n+yqrftf+6aPtXb7O9FbgNyAPgj1QS6qwokL8wmg2j9htmEl2pmSaumIsaVGaCdlCptMki7VDBPBkMnPQSkK60UbYOeQehU8komXZGv1DoWVAOLd/2UPA7l90H2P/jZptKyPa1KaIXUrB13vb5eEeY57YT8ubjn5+wS1o8izGang21SsS2sitQ62CbhOSBuMiGhs1qO7rORRb5rk9vIoq+X63b8dbP6+eYrepfeMBtSTYfKpGpb1OEyqrbBBEmr0pY762Do1dnKkfeLjj/PVafOeKOgepu9L0fGEtgrggJAjDppAgRkkf0/695gsm8nCcB5qQKH+Ay5ZmZB9bWhC+YQZgOydT7U5ri+jaZBnAi0AQA8k8CADg4Ie8enc2Y1XTlHqrDpAJuEEySkAP+SFBC7KoEBvKgMOHcfjZBCUo1NQmyHXj01+pN5W4htUPPnqW1jee+4+M8/UC9f+7EVcNv34atWkFrTIWrCbYB/Osgmgy6TSMJsfgbROpUbACwDupMWZpCgXqnKKTKgPglBvXIVR2YlsHqeGz0YvdQ6I/CU/nWsw4us5+iVO5aUCtYCfs8ryr23mUDOEZIeKM/acVde7ywPEzWESaole9pHYg6z2UmwTaqoSbgtrGCbTBZCsA1x0d+TSYhA99XYQ2x20rcjiwQSdIBNLiPbJNwmwTZZ3p02MNrtd8VBK9g2Ye0RVgQilas7mKhQW8N3PzXuOUkA+v1hS9TMpf3VLzfdobbu+tei4TZ7FTcAiEgnTQAg66QS29AFd1vV2ABk0ms0AUxEoA2ZQnU2wD97SECU6vgUugrbH+4dZf3NyZPuphED0Fizx1qSYCaBtmBP1oYfohEMFHc1tkEXf576EFsp9uptf12/tGDGT8JtQHkyoFIGViY5yCbee29zVWE2IQOA01jFwzlY2Mn0oF659pZB21ENpo+qop2sMy/V2pJYNRDH1zHBtmwqtc5Nq5pZ6vmUeh04fl5RLlhk8v4t5wbltsly5xgcd+NxQ8xBf6mWPNHneXmcYTYngm1IC/kOTIcEhO7HcVbK0XRVnavv+pb1N/d9/59oRLh6Z9qA3nCbBN2iMn7tYSvYJgE3ICpxVzzz/jzND97p9xkJt+nqbc6JCu3hNvpyAFRpEU2ACHXa//PAMsZIQan9zz0f6+MP8RhQO/z+FrX3/qXqs+tu6l0OxPzcAUSujSaAaQi0IQmag7ojAm2AN8XCAPr6xYvbC25vD7GdMvri/Iek59RlP/1ETRl9khU2QDCSUKUtSZXkEnOydgaBNpPEWY1NKvzpamxsF7Z9ZOPjvdXb9j93jXrpqftdw22y0CGKrNPV2GRAZdKdMOAEK9AmA5Cr5SXUpgc7J6lamwzgLkWCeia+HqudS1SGkaDADSmpzua2LZYbeC9Bg6RtiyhEsM0sG8vsS0GEuMaVCeCaElQtd1wZ10SgzQt5jyoVapP928R9W7bDchXkyp1bcNzNNj8TTdTV1RoTZrMj2IYkcvbl2K/XwTa7Dbt/aVVgG3fRWarhzP+irm96TL38xP9Wl978DXXbY000KMpafeuJVrBNfkYVbhv556NWsE0WuYxo+a3QF2XoMSxJCIslJXhnJ9XbTp3xhhVuk+ptTFQIIEZtNAGq1EkTVO/1N/bQCAGSimunPftk7yJV2KQamxcSxrMH3Pbev0wdfn8rjQqk+32M8yEYZQBNAD5EAhDyxbAE1Yp9QaxnTJs3r/tn/02PWyECuymjTyTAFrKr6rep32yrN/a5JaWKHOCHVGOLI8BmHWuHH8psFbZK9Nv1lmpW+eVapY7deY062nS7uvymBb3vbfaBPfK+pt/TgLSTIFuSK7E5yQBTGWz69fq/Ue3t7dbg42oHWOsgkQxiLhWm0gO9kxKqktdUKvQnr0cGd5tQbUWCFOUG0qc5zGYn66Nce+h1R8Ak3etZByyysu1HTQI8pY75so8FUQ1S1l2pqlfyu6AeqxrljsFsg/7WuV63pfZtCdQ3GXAcL3f+o88pOO6afTwrdw4VhRktLerFjo6St5EwW11trdHtKZ81hATPwpgMRO5Tf6YBKqEH/Rfj7MuREJuECOwIr6FaElraeeuJ1mUJmUVVRU0/jjz+6p7Hh1l2ffOExL8GCYt1bR+kuv5yoqHPryvxbSzV23YM22xVb7vt5DvUgQ/q1dOPdljvcd0LfTkAKkKVNsRGwllTvlNDQ/j5bNs30JbofdhrhbSoDBzToAYumNP7fwmoSSU2qdBWjtzm8P1bbPfVaAXm5D4BpEKnCrDQEBAEKrQhCRYGdUd80QUUkgCbrlrjNtuZzIzW1bXP+qlJFbYBq8b0CbMhGjPrt/HcgIjEVY3NCrFd/LlViY0wW+Uk3HbCmllW5TYJW+/78NXeAT1CQjCl3gOBpJPBlzL7f3cFgPSE2Xbv3q0WLVpo7bPy+U7v10FUahO6gkc5ukpWEiplea1IEufrkIH05YIUMug/S2EKL9XaZN2tMqSyE6pbz+WqRFKZL5zjTrn9J8iwb7l1HHfVzHLvo+WeP/qS9ywv6z3OimCyzZWrjCrvQ2kIs6X5uCthtlLHM1mHUZ1D/Y//sdSqolxMEsJsdg0NZ1sV21pbW0P4vLa1p3r2TzhgwhNnX46dVLfRfTn6M/KOfZutSmyyOMNsQNAkXCZV22SJumpbVEE6ZE/Ddz818nnlzjqYyOpspUi47T/rfmuF26Ry29Zd/9pbuU04+3IAoIg2xaT5iFZB+God1cZgOAmjDV0wp6CKm9cQngTc9t6/tKCKm4TjAPhjcCVEJgVA7KjQBgAZ42fQvv1L4TV3jrAqsD24+sv8sif//+E0ZkzuHrtZLd081qjndBVhNqREnNXYJMTW/4xDrISQSLjtvlql7nusXh0dd7v1XiYdocI+46d0lEpIxt5hCiRJR0eHeuGFjlifw5VXtoTyHKSKwQ03/Df1yitre89T9cA9+X8Qldo0fT9eKpbYg1gyYFgqYDQZVjXLa8Uv67YRVovx0r6mVJAzed0h+XTAwsT9NG3iOu7I+pL1lsTjMNtb9ft2qXbWwfIo3++8vq+ked2n4bhr2nmU/fl861vu31smKcxW+DmkO9gWRsU2HWyjYhvcyMB9L+zfa42aMExdevPX1bfGD1M/u2OTGjW++/9AVOxV0yRsJsGzMOlgm37sqAJ1yAaphLbjzZxZ5yWGBu2CYlVu+/NcK9w2U12kWr65RP3D383pHdsgP/X7o/5eGACKaFME3ACgJKm6NtgWapOQ2n6PQbX9jttKFTcAxUmAzc5ZCXGIY38EsoZAGwBkiMzi6acCzZTRJ1nBtct+utsa+D8lf/me6TXqHpoyVo01e6wA2W+21RvznKjO5vHE69x96sifTqEhDCTV2I7uHhT541rV2KjCFn27b3y8INz2t/NeLOgQ1YOAhHSIEm5DEsjM/nFWYnMOwAwj0KbvX2ad15M0OPdZGRAe5IBjPQDY68BvGcQ7e2Ph7WQg8bj885GfcQ6E9jKoXujXGVY4r1wVkYL2J0Tha90hO+uaYJv3483G/PHbz34TZpuachz2+p6W9UBxkLyEk3WwTch6D7qiljy+vP962R+ytO6Tctzd1HMs81OZNcrnaq/yKNvPZ59/pk479bTUbS862BbG5y8dbJNqcPI4gPTl+HHpzd9QoybUqJef+Fh99M4eK8h222NNNCRipcNtEjobv/Zw6OE2Xa2NYBuCIpXQTAq0ScAuazp8hNuYqBCAw8Ken200BULSadvO1APLtlmLH1O+U2MtdvfMqadlERu3gJtUkJLgTTlebgNkmVRILLVvOUOiBNyQNf1oAhiuzX7yX4358+dbX2IBWeZ1Rk+pxiYBtu7LVGIz1ffXTzLieUjFOAnZwZsvf3Wm59tKAE4WhCOuamyE2AzeJhzhNs4nYbowKgT45TbgMowqcXrgqJ3sq/aKwnZhDuD1MyDcr1llBq8HObjdbzhKB/P8PIdKBl/HMYi+XMguqMp/QW1/Xqu1hRGISHP7mvg8ve6nlR7z7AGEqLYfP6HWqMRx3Km08qJ+nygXkt5kC/L5DfWF/T6ateN2EOveCjb6DMabFujM2nE3zmNd1OvR/l5if+x3NmxQG/JLuXP6pAtrYhGCbdlW6rOukwTZPnr3CyqxITEk1KaDZ2GTUJu9YhwqM2HtESuQ6FXaAoU73hxqTKjtvB9uZ4Ps8bXtV6inH+0o2pfDRIVAtuRypzjHv8oH1VfzyyLVN9DWpgi5ITiv9mxvRrjXJQxnckDuwb4hwEUG75/yvIqOYR7SEzpJe/hEAjjdQZzKwmsEdIDi+9aR/H5VrEKiVEC0B+Kq8dl1Ny2ynQ8tTMDxFxlBhTYAyAivM3pKVbYpo0+0qrHBbCZUaZPnQJgNSSNV8qKulCchNgkn9j/jECvAYFK57eVr8xeurVedJ/+Dan/yd306RPX7KcE2xCmMwJgfUQ+uLDbwVQYlyOI2cEEGioc1mFfu0x58qCS0VUyp+5CB7DcE+Drs1ee8BPTk90G9TtfnQ6Upz9sf1dqyQ++n5da37JdU0vIn7sCn3pe9rF/X94lVITwnKrJFvu69hp6s26wK6fmw3lNx3I3jmOYMZzoDiM3NzX0CbWmkq0gHHWzTE5cQbMsmL2G2UROG2UJsBNmQHBJ0emLJYOuy36CUXxKeu3nuAYJtAayz8T5vnyZSpa1r+yDV9ZcTY34eXWyMNv9Z99veym0Sbrv57woHd0o/zvr1k9WkSZMJtgHZ1Fzid500DwJ0cZXbqXNbvUhVEZBzqxDnt2qcXdICcgjfwDENaqAtVOM34EYFKqDEvpVfnBUS9f4SVJgNMBmBNgBIEefMncUG+DpJiO2e6TVWkA3JMdOAQJs8ByAJpBqbhNiO7h4U6eMOuvhzQmwJ1fzXf1TNtnDb5d9foNrb2wvec2WWTyBKYc3+70VDQ0PvYM1yggzbyQDOUkqd78oA2ygG98rA9CaXymU66FZJZRw340IKezkDelFVFJEB9FbFGUJsFZF15lblx5SqbIhmfRMELa+SylZxrN+oj8EcM8xwg639w6wAy3qP/rgr7RvWvmzCOZT9WOUWihyay6nGxgbrXD7uitJR0Z+Vgq6iTbAtvfxUYbOTINttjzXRgEiFd6YNsBYhVdskgBYGe7Dt3WkDUxe4ChvtpVTDdz9Vbz9aF9vj5846aAXr4E7Cbcv/cJGqPXmsOvBBvRVuk/dZ/Z3x/PnzmaAQyC6pOtLmuK6TZoEhOgPeHpuVLQx37/SahQ+s3tOpQgjISdAto8G2RapElbYscgbcxAFHaK0UZ8BNqlBJoEfuF8i6weEFPjsV1dhgoH40AQzXFtSJYFfXPloTqaerxthnGyvVMbrmzhGE2BJuy54atXTz2FgeW6qzEWjz78tfnen5tlLRSxZULo5qbKy39Dp25gXqwdV71INP/q7gennPJdyGsAQ9INIPCbG1tLT4Hjh5yy23BvL4XgdtlhsImJTKI8+UGfQcZyBDP7dKBmbL85YwnumBEiApJGDBvpQt1RyDtVk94SVCTMnb36sJx7PezTnuPuNz/zV5ndmr17mdZ9fV1aq62tre/9urSxervMznOO+fz7xOMgKzyWfY9eu7B9nbB9gX+2wrITapxCYV2YC0k/CZVG0LK9ymScU2glreSSDQK12BL212vDk0v+RieezzfridjdAnCbf97I5NfSZCI9wGpFMud4pz/GubOj7WkLGxyKwDj9U3y74w+I5tlVSSa1bHw3AFleOCCrQNPn298yqT99e2np+u45iH9IROqDbmsh36CLgVa1vaNf516DRgTCPBw4T67Lqb+rkc0xYpQm6IGSftMF2bItAG+FZqUO+902usamxIj+e31cdSqe2pSetp/Ar4CVgRjKrcoc5TI63G1n/4ITWo+XMaPkMk3HbZTz/p0yFKuA1BiTPIVs3s/0E970qeg5z/FqvWlpRQGwAAAGAqe5jNrdLfOY0NKpfrO9BbT3iRpUBbmJ/rCLali0xS2N7e7vq72x5vIsSGTJNQm1RuCxPBNm8ItHWLo0pb7YVdVGerklRtu+/G/9nnesJtQHoQaAPKvBdWF2xz7lNZDbRJG3bml2NuvyTQ5mN7fO55dfj9rfllS0V/n7aAmz0sZm+X0559Mpbns/f+ZayblLMF2uy5DAJtiB0n7TCd88BZMQJtyIJig3injD5JrblzOA2UYt9fPynSx7t77GbVWLOHhq+An0DbSX+/iwbz4eh/DFKHXj01sseTEJsEDvufcYjGz7jXur6t/nbei32uJ9yGSixf/hO1devWyB/3yitbrGps1bJXYIjjuZSr1vb7VzrZyAAAAACfLpnaXPKculiYTehQVxYDbWF+1iPYllzyuVWCbG59OZfe/A2rGhuAQhJsC7Nqm4TaJNwGd14Dbe9OG6jemTYgte0QR5U2qrMF671nh6qnH+373TXhNiDZXAJt9sAJY2OBHlUE29pU8gNt8tpfDeAxXANtA3uqVRHm8U9CXN0hN/8hqqEL7k58lbDPrrvJ9fooA22yDvbevzTQ+0zDukkrAm0wFSftMJ3zwFkxAm1Is2JBtjV3jlBTRtMBkwVRVmm7qn6bmplfUBkCbcGLshobITaU88A7Der1D7/s875MhyhKiasaWxgDIKsNtAUVrCtVre2hhx9RTU3j2PAAAACAMjZt2qhm/+gu63KxqscXnH+ep88JQZznp0HQwbZqKmwjWsUmYBk1YZi67bEmGgjwIOyqbQTb3BFoO27rv5yuuv4SzTbScPWnKld3kA0wBB+9+4U6sLXe+un8DlkmKZTJCgEkR5lAGwO0AYcKgm2yDyU10Cav9dUAH4NAW8i8BtziqmAW6L6Yf537bRXatKgqnYURZDNtPRVrY9NEWd2OQBtMNYAmAACz2WfrlC9PZTC8/Oy3649W56cMmre7d3qNuie/IFskYBZVoI0wG0wQdTW2QRd/TogNntw7YatSE5Q6duc16qvLnu7zni7v3YTboMUVZAtzwKMJYTYhAw/kHLq9vb3P72RA7qxZN6ob8gsAAAAAd8+selqtWtX9udYtzDY0l1ONjd5m2iXMZv881j2pSFDBNv2ZkmBb/OyBNft3P8WCbLc93qRGjR9GwwE+SODsiSWDrcthVG2T+5PwFsG2QhJUG7/2MA2R1/DdT9Xbj9aF/ji5sw4SZguR9f47fq/61nX91W0n36Favrmk4Pd6sjTCbUBiyaDshTQD4G7wHds68z86q6jYlgTy2l51ub5NhRDaoBJVsG05cMGc3v+7BdzSEGaL2977l/mqiqdDm3aybsrdh1Sgo1qbOQ4UD/e10TqIGxXaYLo2RYU2ZFSxTk4xZfRJBUE2+b+E2KjGlm1b9tSopZvHhvoYVGerHhXaqhNlNTapxCYLUK2vLluljp15fu/7uw6qCzpEsynoGfm9CDIsVsott9xa0d+FUS2u2Dk1YTYAAACgtNmz71KbNm60LruF2erqalVdbS0NFYBqq1xH9dkKxZWqEO5ENTYgeGFXbZNgmwTcsmzC2iOeAm1ZqNAmdrw5NL/kQn2M8364nZ07BhJsqz15bO/7On05QDK4VGhrU8fHGlJxBCjDY7CtoDLZgU8nVf24IVVok9fyaonfV3pM0H/TZxzzEFtVJSq0wde+F1OFNq9hNj9BtHLV3qKsQIay2xwV2mAkKrQBgEFKhdjsdJiNamywa6zZYwXOwqrUJvdPmC2Ak69z93kOtKFblNXYCLEhDCesmWX9PHbmBWryZU+rxYu7r5fZuu3v+3SIplsc1diiHsgoAzFNe56yT8m+Zd/XpMrExk0b+wzKBQAAALJuU/48WSoaS4hNc543n9PYoHK5HI0VEJl4RJagPjPK5Cky0QjBtnAVqwheDNXYgPDYq7Z5DV75ocNyBNu8rYssqL1wb6iBttoLu9iYYtLx57nd66BurBq2/Qpr7Ibus9HfL8v/pQorfTmA0dpUSFWYgDRKScU2ee6vsjaB0qRiWjmVVFST20vlvGJhOQnuDXCp8gYAGt+4ITOkcwkwkQ6x5XKneAqzSTW2NXeOkBlSCLOhjzADZ4TZokWoqrsa25e/OjP0MFv/4Yesaniy0O4IU79db6kBq8aol6/9WO378NU+s3f7OR9AcsigRBlMGFWYrXvQYqtauXJFIgYvRjHIUgYXOCt2S7WJS6Y2q6EMxAUAAAAsz6x62gqzPfTwI73V2X7/Smfv7+Xc+YLzzyPMFtpno7N7Pse1BvRZdGvPZ9Gf0LgBke9x5HsbWbyE2aQa2/I/XGQthNmAaEh1MAm3hRE+k2DbzXMPWBXh4C5Lgb+Gqz8N7b4lMId47fjrZvX+sCXWe/iNP2zp7cuRSQr9ju0AEKs2mgDwToJtEmaTYFt+CTUc9uCyPuPPFlV4V82qu3pcwfOd8p0aq4rcvXPqWbEpI5XAZIF/XsJsEkqrJnQ2dMGcgqqFdqUquCFyC2kCmIYKbQAQE/mC0zmQvRSqscGrMKq0yX1KhTYgbFFVY5MQ26Dmz2lwxEaqtr18rVLH7rxGXfbTTwrOCfQAKSEdpDLbJ5JHBg3KAMKoyKBHGQAZpxde6KjgeUcXupNQm963tPPPn6hmzbpR3ZBfAAAAgKyaPfsu66cE2GTiB31Zq6urVXW1tTRUBHSwLeiKbaZ8bkwa+Y5GT5jptT+HamxA/CRYtfPWE63LEkDTVdaCQMU2iFzdQZU766Dq+suJwZ4HhBiUQ2X+s+63VrDto3e/UO23t/c5T9DfN69e/RJV2wAAqZCQim3y3PqE7iTItub5sZE/Gak8JWGdwUWCPPDmwHPPWz+7Q2tbSt5WgldJJ9uNUs/3uV6qmQW9LZULsw3MPxcJowVyDMk/9/3PPV90HbOfGKeTJoARx0SaAACiJ19ueu38lGpsU0afSKPBM6mktmVPjbUEeZ9AmKQa29Hdg0J9DEJsMJFUbZNgm7q2Xl32093q9Q+/LPi9zPitZ/2mQ9R8MuCwo6MjsiBbFNXNwiSDNKMmoTbnxBKrVj1tLVKJoqlpHBsyAAAAMmPTpo1WVTYhATap0qYva+c0NlCVLQY62CaCmjBFB+QItvnjpS9HqrHd9lgTjQUYSEJnUrVNSBgtqAprOtgm97/61nT340rlu/FrD7MxOd+rv/upevvRusDuTwJyEpSDmSSsLsE28bM7NqmP3vmi8JjQU61N+nBkkkL6cgBjSAWSNpoB8M8ebMtfNuVpNSuDgmxaNRWtssBPUM3PfSY9GFVqu5G2Cmq7ijLMpg0pEmrbT6DNRHJcfY1mQNwItMF0F9EESBs9gFa+xCzWETpl9ElqzZ3DaSxUzAq1bQ7mw/pVhNkCJ8GqsMNbSRBFNTZp6wHn7lP9zzjEhgfj6ff+1z88aFVtczuHEHIOIeE2mCOomfO9MDXEJm3gRxxhNk32H7dqyXogb9O4ceqhhx5hwwYAAECqPdMzsYPQAbYbbNWLh+ZyqrGRATkm0J8BCbZFRz4vyudG+Q6mVF/OpTd/I798nQYDEmJ1CFXb5L5unnsgE8G2UrJara72wi61481ggv8SkEMy6BC7W7Cte2Jj+nIAgyyiCYDq9ATb4tasDAyyaQeKVKNKOwldHekJqO2PuA3ksQenoA2LBb+k4l8QVejKhdlE0GE267hRokpbkul9PejXJtsBQT9kHYE2mK6ZJkDaFBtAK6jGhqA01uyxgmi/2VZf9f1QnS14Eq4qF2iTIFZahV2NjRAbkk7OBQ48Vm8F2x5cvadP1TY5h8jlTrEuz58/35rtE/EIajChF6YPNPzgg62+XovJ5+SbNm5Ul0xtJtgGAACA1JLzXU0qFTvV1dWqutpaGsowYQXbrryyRbW0tNDANjIAXSp86+9fnG57vMmq1AIgmexV2yasPRJI9bGsB9t2ffOETG5LtRfuDSTQJsE4JI8Otn307hfqZ7dv6vN7e1+OfB9N1TYAAHxrVlUE2e6ZU68eWFYw5q2aqo0Ly93gQEqqT4VRUa1aUkVMVyxLU/CnVPBr7/3LKg6bybqTUFw5QYTmSq0zt+0nSfuJ13YM4nEMCGi2KaraIkYE2gAgQkvu/K/qwSd/V/gha/RJ6p7pNQTZELiZAQTaCLPFJ21hrLCrsRFiQxrJucGUnqptD7zT0OccQrS3t1uLdIRKsI0O0fBJJbKOjo5IgmxpHFRoUjBPBhEsXty9D7nRwTYhg3ybmsaxAwAAACDRNm3a2FuZWMyadWOf89xzGhtULpejsYz+XPXj3s+nQVQLf+GFDmsxtSJ4HNwmQBk1YVjvwHUA6fHOtAHWYu37Kw5awbRq6GCbkGBbViuXZUnD1Z+qrb8+var7kGAckktC7sv/cJF12a1qmz63EFRtAwDAk2ZlcEU2OwnmSBhFKfNDOiYG1Yb0tNkAW2Ata4YuuNs1NCXrSCqsye/9tI2XqmwSNgujMlvhYzQYs51VQgKFxZ7/kJ793v77IT73f/vfx9ROUsV2oQIMQaANAEJgHxgrs3i+8dh16m/nvVj4IWv0SWpNzyB1ICzVVGmTv5UKbUA1wq7GNujizwmxIRPunbA1v3RXbXvgnbP7DKqS/69b190hykyf4QhqoGA5SR1AKIMfyzGxypwEQSdNmmwNKJCKh8XCbTLol4ptAAAASLLZs++yJm3Q5Pz2hlk39v5/aC6nGhsbaKgEkc9XK1euCOzzqkzccsstt2Yq2GYPrm3d9a/W/52D0KnGBmSHrqwmoTQJt1V9jOm5D4Jt6ZarO6hyZx1UXX+pbPJaCcQhPXT4/Wvbr1A3/13fQcJUbQMAJFRB8OHBZdus6mchaFZmBtk6VYnghwlBrKgqSXmR1mpq4bVXgxWGKl6p7fh6lds521SCin5CilGE2ZLOGQp0bTOr3Y+3ue9t3fH3UZDgqIRvXbQpqrMhZgTaACAg8uWjnllLvPTU/Wpxe3vvF5LamjtHUI0NkZEKa1v21FhLJX8LVEKqsR350ymhBdkIsSHL5Bzi5dEfq2N3XqMu++knfYJtgpk+g7V8+U9Cr8YmgwWlEptpYa8gSbU5U1+f7CsyCYWct8tlWdyCbbpiG9XaAAAAkCTOqmzCOVkDVdmSjWCbP86+nCf+72WqfXG7ajjzvxTcjiAbkF0SPntiyWDr8oS1R9T4tYerur80BNvenTawZDvoKneZfS/+7qfq7UfrfP+dBOEkEIf0+c+631pV22pPHmtVbaMvB4hNG00AmOeBZX3Go3Xml2POKw2qyNZpepseiSAYQzW18EgYStq1XChRQm/Fgm9e+K32lkUHHO3rFiLU68y+LuTvTA9w2tb9Is6ZYBoCbQBQBfniUaqx2b+A1EG2y7+/oOC2BNkQFyvUttnfB/yrCLOFewJ27j4r8FVM/+HJDGvJayr1uqpBiA0o1G/XW+rla5UVbHut69t9zjv0eQozfVZGBgF2dHSEHmQzsWJZJaStSpEwmwT2TCehNl1pWS7bZ+rXZOCvBNtksVezAAAAAEzkrMqmz2ntYbYLzj+PhkoJHWwTEkir/rPx1t77SfrnV2eITfz3p/+bevrRjoLqKaMmDOutrAIAQoJaOqwlwTSp3lYpKralW+2FXWrHm/4mCJAgHNJtx183q5lL+6vbTr5DvffPQ10nUtN9OdKHM2/efPpyAABZVFCVzaAgW2JUGnKimpo5ZD2c9uyToVTboypb5ftSqf1C2lVXWZP1Njh5L7dTdVfGBGJHoA0AKuCsumZnH1A+ZfRJas2dw2kwxKqxZo8VUPvNtnrPt6c6W7ySFNwKsxobITagPAm2Nau31IHH6lXnyf+g2p/8HTN9ViGo2exLSesM98UkJcymyYABWWSf6b6sCgY96jCbDAK+gV0GAAAAhnKryiZmzbqxd2KGurpaVVdbS2OlVJAV24S+nyQF29xCbHb33fg/ey/7CbLteHOo9bP2wr1saEDGSBBNSKhNh9MqQbAtneR9wU+gTQJwyA4Jtp06Q6lfXnuHGrb9CtdzFDl3Wbeu+3omKQQAZBFBtuhIEEeCOlTrMnHdHA+2SdWvw1VU3ytWXQze26/cujoeaNtirTOv+5Q9OCf7Y0xeUwTaYAgCbQDgg67YUPYDFkE2GGamj0AbYTZ4EVY1NkJsQOWa//qPqvlapb568lV1+U0LXINtzPTpbvnyn4RajS3tIbYXXugo+rqTFGazswc/5bJzgIGE2i6Z2qweevgR1dQ0jp0IAAAAxnCryibs565UZcsGXbEti8E2t4rbbm57vEmNGj/M9/1LYIFAG5BdEkJ7Ykn33OvVVG0j2JbC996rP1Vbf326p9vyPpJNEmzbMWyzWv6Hi9TXtl9RUCnWeS4jmKQQAJAFSQ6ySYDFBBKAEt0BqK1lQ1BW+Ob+wtsQfjKLBKMG2qqqyXo90hOaclu/OnxlyjosVjUwTduYvBb765TKenpfLOWAo21iCJa2OX4CsetHE8Bwx4K8s66ufbQoKlJuJk9tzZ0j1JTRJ9JgMNLz2+rLhtqkkhuBtmh8+aszi/5uwLn7rMU0YVRj6z/8kPVaCbEBwfvqslUFwTZ9LuysNJvlmT7DDrIlaeb6atxyy619rktbiK/UxBZSre2hhx7hoAMAAIBYFavKZj9fHZrLqcZGZl7OqjCqkpv22c9rX06lQTYhFdok0JY766Bq+O6nbFgALBJqG7/2cMXhNmFysK1UVbp3pw1U70xjLu3e99t/OV11/aX0eAEJvuXqDtJYsLR8c4n6h7+bY53H6ACb85yGSQqB4nK5Uxj/CoSvLb8s1P+5d069umdOfcV3Nvj09dbPKIJsDy7bph5YVjAObpHyH+LQt19Y6kZegixR0yGoYuGiUgi4oRrO0FZStqXPrrvJ1z4g+5gE2bweC6RdnPtjlMeO/Ovr53Js51wKsWMjhOkItCE2+gtDLzN5EmRDUizdPFZt2VNT9PdPTVpPI0WkVIUz06qUBV2NjRAbEK2j425Xfzvvxd5ZPIsFc7ISbAtjAJ/dlVe2JLYqWVDtmdaKdPpzwfz5862fzs8IVGsDAABAXLxUZTunsUHlcjkaC6FM7hLX50D9uUy+z3BO4OOmmiCbpgNtovbCLirsAOijVPjLC1ODbTfPPeB6PYG2vt5+tK7o73jvQDG6Ypse11RsnEqWJykE3BBoAyLRpgIMtF02c3NkFdkCCrS9ml9eUwkMtLlxC9R4MXBMoxXuiaGaFBAZv4E24RZq039vv41bZb2ojxsE2mAqNkKYjkAbIidfDMoXgJMmTS47kydBNiTR99dPcr2e6mzRKhUSO+nvd8X+/IKuxiYhtkHNn7PigThPrM+8QH112dO9/y820CutnaFhVmNLa4DLi46ODvXCCx0F161cuSK1r1cCoTKIQPaTYuHQ37/SyQEHAAAAkfBSla2urlbV1dbSWIjkc3KUn4+l/0YqlejPacWMmjBM3fZYU2CPaw+0ifN+uJ2NCUDxY9WKgxVXbTMt2EagrfL3CjveN1COVGyrPbl7kH+p6rME24BuBNqASLQpW5grispqQQko0Has5+/6BNoksKLDYUkJtDlJ0EZCbm5hm1IIuAGF9t6/zPN+JPvP0AVzIn+On11308X5H52OYzvnUogdGyFMR6ANkdFfBsqXfqU6P6eMPkndM72GIBsS6/lt9eo32wpnymms2aPuHruZxomQqYG2IKuxEWIDDD3BtgXbSnWGyjmRruqWZGEF2WSQnlRia2g4O9PbkzPQluYwm/Nzgx4w4BYOtQ8gBgAAAMLgVpXNeR56wfnn0VCI7XNza2trKJ+ZdbWScn05QQfZNGdIIXfWQdXw3U/ZkACUVGnVNgm0SbDNBATa/HGr0kZ1NvhBsA3whkAbEJmCcbwHPp2UiCcdYKCtn3IZy5yGQJubSqu4ea1oBaSZhESPvL+lzz4k+8eAMY2xhkA/u+4mfQyUypMX245vQKzYCJGoE+FqEWiDG3uQTf/fjQTZ1tw5nAZDKjirtD01aT2NEjGpgHbo1VNdfxd1oC3IamyE2IAEnWinONi2desHavny5aHcd1gD8pLqlltu7b2chTCbnQTZ9P5RbB966OFHVFPTODYUAAAABOaZVU+rVaueLrjOGWSjKhuq/Xxn4udo++QipaqyhRVk09yq7hBQAOBHJVXbTAi2FQu0PbFkMCvVRdf2E9XWX59ecB3V2VAJe7BNzoHa29tdb0ewDVlFoA2IDIG2DAXanCqt4mZCgAfAcZ9dd5OyHc/sP4FYsREiUSfC1SLQBifp/Jw3b37vZaErsF320096/0+QDWljr9J2Vf02NbN+G40Sgy9/dWaf66IMhAVVjW3AufusBUAyHR13uzradLt1uVRnaBKCbWFWY2tt/TEbiws94DGrQT97ZYBiwTaqtQEAACAImzZtVLN/dFef6+2TKAzN5VRjIwNEUDlTJ4jRfTnr16/r/d5Cgmvio3e+6P1/mEE2zS3QJggpAPCrkqptcQbbJqw9osavPdznegJt3t4zGq7+VOXqDtIoqJg92Ka/l3ZDsA1ZQ6ANiEzWA23ydwudv8hKoM1NJVXcBo5ptCq4EXAD4kGgDaZiI0SiToSrRaANbuxf9h14rF5d9tPd6vUPvyTIhtRbunms2rKnhupsMXILtIUdDguqGhshNiB9vrpslTp25vl9zo+cTAy2hRFkkxBbS0sL1dhK6OjoUC+80JH5qnX2EJs92OasGECwDQAAAJWaPfsutWnjxoLrnNWAz2lsULlcjsZCIMIMtlUyaYz9c5cOrv3sjk1WmC2qIJtWLNBGlTYA1fBbtS2OYBuBtsq8/Wgd7xEIlA62uU2uZkewDVlBoA2IDIE2l0CbJsE2CWplWXcFt60VVXHLetvBrO3YHtQMK6jaEyyLfB8g0AZTsREiUSfC1SLQBjv7QO01d45QU0afqAbfsY0gGzJFAm2NNXtoiJhEGWirthqbVI6T59X/jEOsOCDldLDNLdQ2f/586zpZ4u4MDWtwXdbDWX5IoO3ssxtorx72EJs9+OkcWOAceAwAAAAU41aVzXk+SVU2JPGzt/AabNPfT+jg2kfvfqF+dvsmddvjTWrU+GGRt0mxQJv1mqi+A6BKfqu2RRlscwu0vTttoHpn2gBWXAld20/kvQGh0MG2Yn05uqotwTakHYE2IDKJDLSJwaf3mei9XzWv3Q2hrL4k3NYdcvMXcKOKG+KU5kBbz2vToV57UJdzKcSOjRCJOhGuFoE2CPuAUh1kE1KZjSAbgCi5hcyCDLRVW41NQmyDmj9nRQEZJcG2U0Zf7Po76QDV51NRd4bqqmBBuvLKFqsaGxAUCbbJgAF7sK2rq0s9+8//bA1IplobAAAAyrlkanPB/93OIanKhqiEURldKxZs03059gpsLz/xcf7/NbEE2bRSgTZx3g+3s8EACISfqm0SapNwW5gItAHmkUCbBNtyub6Tmsp30/PmzbfOp+zfUwNpQ6ANiESbclQnI9BWiECbN86wEG0K07fRFFZo62c7rulAWyWVK4FAcUIP0xFoQ6D07FT3Tq9R9+QXAIiTW6DtpL/fVfX9Huo8teIQW1gV4gAkl4T+X//wyz7XR90ZGsbgOaqxIWy6apuwB9v+fctWNXt2d6UNgm0AAACwk/PETRs39v6fIBtMEnawTSabkc/pelB2XFXYSikXaKu9sCu/7GVjARAYP1Xbwg623Tz3QMH/CbQBZpBg2/VNj7kfF1a/ZH1HLd9VE2xDGhFoA0LTphwhNm3Kd2rUmufHJuaFBBBoK9oWGuEr77yG2rLQpn4CfmmQlHUadtgsqtBckddGoA1G4pslAJngVpXt9Q+7v/jXFdoAIMmkGtuhV0+t6G8HXfy56n/GIRoRCNmWPd1h+saaPYl63lLB9tiZF6jLfvqJdU5lP79at+5yq/Nz/fru0I4E3IIURjW2YjO/A2GQAQKTJ3cPENBV23RVw39c+YTa29WlNm3aqFateppgGwAAQMbJeaFU89XcgmxDcznV2NhAYyE2+vN0GME2uT99n8OHj1BXLzzTCrN99O4XxoXaSpGwW+6sgypXd5ANBkAgJKD2xJLB1uVyVdt08C2Kim2CMBtgyPnHXzer5X+4yDpv+tntmwqPCz2TEsoE4PZgGwAALprzy6tuv5AQ2z1z6q2fGdSpygTa4O7w+1ut8M7h97fQGEiMgWMae7dZCZ4FHWiT/cIwcnxrY80jTny7BCD1dFU2IWE2MfiObb3BNgBIskqqsfUffsiqwkaIDYiOhNmWbh6rnpq0PpHPv9+ut9TL1yp17M5r1FeXPV1wnhV0hbatWz9Qy5cvD/w1UI0NcZPApyzy2URXGxCzZt1ImA0AACDDnEE28dDDj6impnEF111w/nk0FowhwbawPr+LqVMvUf+5Tqlli36v5vymMXHts/XXp6vzfridDQVA4CSoJspVbYs62AbADDIJgATbWr65xKraJvTkz/Kd9Pz58wmzAQCcmlWREJuQSmwZDbHZdZa7gQRUBrMtBRJgo9od4ibb3+H7j2/DBwIMtTn3j6EL7qbBAeW/dCoQtWNB3pnMOIRssQ8U1aaMPsmqNAIAJvjyV2f2Xpag2aDmz8v+TSXV2CTAJguA6Okwm0hqoM3pq8tWqWNnnt/nnKvS820ZBCfV2IKe3V0QZIOp7FWk3apvAAAAIP1mz75Lbdq4sff/bueF5zQ25D9z5WgsGCvMYJvWcPWnxlQ82/HmUKsKWzm1F3bll71sIABCV65qmwTadBAu6MfSleMAmMkt2CahNpl4DUiLXO4Uxr8C/jWr7oo8zW6/TFuIbfDpfcZoVHLcKDmOOashLAnnSAWrSkklLGm3gWMaMrkjSgDwSATV6+Rx3EKG0v5Rtv2AiB8vyG1bgmfVPndZD3vvXxrrceOz627qZzumLbL9qo23RsSJE3qYjkAbKrL+uYfU5d9f0PcDF1XZABjGHmgrFzrzU42NKmyAOb6/fpL186r6bWpmfkkTZ7DNr+XLfxJKiK2hocGaLR5IAnuwza0SBwAAANLHGWSz0+eEQ3M51djYQGMhMaIItuXOOqgavvtprK/Ta6BNmBTEA5B+5aq2BRFsm7D2iBq/9nBg9wcgGj8Y+1saAalFoA3wrFmVCLHdO6de3ZNf0ohAWzB0+KqaABvV1+JRLHjI+iht7/3LCoKAEgAcumBO7PdVDQJtMBUn9DAdgTb4O6jt+qN647Hr1GU//aTgeqqyATBVuUCbn2psXiu8AYiODrOJNAbarBP2My9QX132tOfbhznA7corW1RLSwsbHhJn8eJ21d7ebl2ePHmyVZVjb1cXDQMAAJAymzZtVLN/dJfr7wiyIS3SHmzzE2gT5/1wOxsFgMjZg2dO1QTR7Pf77rSB6p1pA2hsICGkUptUbAPShkAbUNarKoMhNrsHl21TDywrGKchIY62oNpRpDEYJAE2CUIdrrCCWNarr5mEQFt1+4G9qpqftjOx3W2BtjbbohSBNsSMb5cApMYJa25U/Xa9pdZ9+OXxD17Ta9Q902toHADmnoydu08d+dMpfa73Wo1t0MWfU4UNMJQ9zCbSGGYTcv41YNWYgmCbVJtavfql3tuMGjVK3Xbb/xlKNTbR2tqqGhrOZqNDYs2bN9/6KaE2qdh2/vkTVdO4cVawDQAAAMlXLMgm53yzZt3YW6X3nMYGlcvlaDAkmnw+X7lyRWhV2UXXX05Ubz9aZ0TFtnIkAFd74V42DACRkqCZLFK1TQJo8lOTyzfPPWCF2iTcBiAbdvx1s/r55iusUJuE24S9L0e+l5b/M1E4AKRC0fDVlO/UqDXPj6WF/HtNlQi0pUGx8I1XBNiQRrI9n/bsk30qrO2vYH+JqypbEW2sXZiEQBuARNJfpkn1Av1/TUJsBx6rp5EAJI5UWLNXbHM9eXOp4gbAPEs3Z+9LYB1s++qyVVYHaC53ipo6dZoaPnx4/uclgQ9ia2hoUK2tP2ZjQ2pIqG3SpMnW5xyxaeNGdcnUZoJtAAAACTd79l3WuZ2d8xyPIBvSSD6zS9+NBNvku4Ew6GCb9T3B1Z+qXN1B49pBqrlJ8M7E5wYg/SSwtrOnGpsE2aavOH4s0pf9BNskJKcrtBGGA5Kp489zrZ8SbJPxNtKXI306clnCbHL+tnhxe8GkhQCARGjLLwvdfkGIDU7VVl8TVPdCluggmt99x+CgZ5si1AaDEGgDkDjy5ZlULhD2IJs2efRJNBKARDr06ql9rpOQmwTYqMIGJIeE2bbsKawQ21izJzOv/8WV96nfbKtX1113fSj3f+WVLaqlpYUNDamkBw1IqE1/1iHYBgAAkEwE2ZB19s81Qk96E5atvz7d+mlisE2e23k/3M5GASBWEkB7Ysng7mP0ioO9VdsqCbbp+wOQXBJs+9a1Y9XkdZN7J5OWRcbizJ8/3wq6yf8JtgGA0ZpVdzW2oiTMJsuDy7YVXD+55/os+u74IRf9y7v7M/Waqb4GBEP2gYHmVFkDUoNAG4BEsYfZ+nwAG32SWnPncBoJQCIc/Y9BrgE26wSNKmxAYrmF2UTaA23ymsOuStfa2qoaGs5mI0Mm6EECMmhAI9gGAACQDF6CbENzOdXYyAAQpJf05TgnJHzllbVq+PARVhX3MJkabNvx5lBVe+FeNg4ARljtUrVNfkpITf8O+P/Zux8gK+sDzfc/FEYhHGDHXHVwCqlQDAy1biOTMXWzNJJkFxIyrqmMWbmZu8GR3J3iSoKyuWo3DLasNmKljGZhrcwOjnhvUs6uyY3lBAd3JkFhM5WMQQhzKRgLS7kjq1ytBVpBB6L3PO/pX/fbb7//zjnv//f7qTp09+nD6XN+75/znvO+z/ug+k68e8jcuPUi86cf+xvz1S/d6RyLY0Ntou05gm0AUDhLTUSIze2F/3bauaRhSUAobsOdswo9gD946ezz57bN0jjeM3nt8U9VbQZRg9SFw0cIsAEIc73r+wGGA3kj0AagVPzCbATZAJTJP+75dfPByV8bv1FGiA0ovaePz/INs1VZUIAvKfPmzTPf+Ma/Y+ZCbamtTQcN6Ay5ljvYtmrVLaanZyEDBQAAUAAHDx4w6++4fcx1BNlQV377cuYsmmHWbJvf/O51M/T6JSPBs7TY+2/85vtm3hffyn1MTvys4TyWorXHAag3d2vbor+6YK79q/Nm9d3nQoNtL/2LSQwcUDFqa1Owbdc1rX3V3hNNE2wDgELZ07xMaOP2Az7XKciwtNsHEhSWu8/TBteJjQGhuKTCcpPXHtc47qlKsO3M5gfN+cNHOv7/U2660QmwAaiNpQwBioRAG4ruXm0wMgyY8MbfmgfWfWHMdQTZAJSFt43tosv/0QmvXfQ//aPz83v/+UoGCSg5hdl+eDz4w9MbZx2vzHNNO8Qm/+pf3WBuuOEGZiygSQcJKNimUJu74UDBtvUHWgdMP/Sthwm2AQAA5MQvyObdPiPIhrpQy8fXNvwvY65rBdl6xlynUNfHv55NsG3oHy4xL377qkIE2/Rc9bwBoIj2/4uJzkXU1hYVbANQPd859Hkz8yPXmL6+B5yfvScpINgGAKU0kPF9JxKWCwrFJRGWc7PBtrJPZDWpxQ20qX1NtyfABrSv3QZEhUUnDi9zNXyNAGKbwBCgBBvUiQXadBAgyufi3bc4H4wtf+TNket2r7vCLJnLh+cAis22sXkDbF4X/p+pzlca2oByigqzyZ8t3lfq56gAm4Jsafvxj//anDz5JjtDgQDetjYvbwMIAAAA0kOQDRhLzR6Pf/svzHM7Xh257ps/vT7W/80i2GZ1G2w78bNpTttap2Z+Yqh5OcMMA6AUfuOVD5xwm0JtCreJmtzEht8AVNMNH3vAHNt/KvTzaPbloAgajakc/wpUz1LjH4pLJCw3rN11x4AJOY4574azc089HTtgE/T4peDBGyQ8f9DMl83yVaQxf3vlrXbd96EhQ4QCYWZE0YVuCLaLQFvJVlBv/K25ePcq88LL74+E2TaumG42rJjO4AAoLNvGpnBa3ICaAm2E2YByihP0+sKs46VsaNNzU1gv7Ta2kydPmh//+K98f9ff32/6+vqZ0QCXqFCbEGwDAABIj1+QbdWqW8xXmheLIBvq5Bcnv2defPO75rkdr42E2dZs7zFzrp3R9n0d/cFHnUa1rMz7/bectrh2dBto6/TvAgAAZE1tbQq2qZUtjEJtCrcBeSDQBqBNS4cvA23+P92+sIE2eXvlrane/yRX2I0QVLkQaOvMmc0PBjYf2uUhKASqMVebW9j/n7bpzjzWE2w3oZCYMVF0oRuC7SLQVh7eVrYlcy81u9ddzsAAAIDCiNtaVrZAm55T2iE2mT/9tPk//s0Sc/+u02ZwcDD0tuwMBfzR2AYAAJCtz3x6aej2FkE21M13Dn3eHHvplHn0toPOz3MWzTBrtvV0fb9FDrYlEWiTj3/9dWYgAABQCgq1ffVLdzqfRwehrQ15IdAGICMDpuCBNrdzw+GlpFql2kHbW/EQaGuPgmhnNm8dc50CaBqrTudp3Wcr5DY24DZt012ZLicE2lBUzJgo9YZguwi0lWClNNzKNnnt6EHftLIBAICiiRtmkz9bvK/wz0dNbD9sXrJw1zWHnDCb208+9p3Ixil2hgLhtAwFHVCgA62FcBsAAEBn1q+/3Rw8cGDM9hVBNtSZWtn+/C+3jwTZpNNWtjBFDLYlFWib+Ymh5uUMMxMAACgFtbXNeP3zkftyOEEhskagDUBGBkyJAm1xKGBz4fCR0BapNE1xjRehqnQRaGuPt+0wydCZX1jusicfy/K5TQhYvw0w5ZGniQwBgKLwtrI5G1PbZjEwAACgcOKG2YqsnVBetxRgU5AtyKde+SPz7r6t5rN9fzEmkKMdn1u2DDrXaQdoozGVk1QAAWzg0y/YpoOv1679mtMoQmsbAABAfATZgPHUyvbo2oPm2P5Tzs9JtbL5mffFt8zQ65eYo9//aCbPzf6dLMJmCsU1fvP92M1wAAAAeTrx7iFzYsYhc/SNvzHzrvyfR67Xvpu+vv6RoJv26WzZYjhBIQAABaeAji6TQ25jQ2+SdNub+/6i7pvWN2TlnGdeTDpspvlX9+kOzelvZhEsPLP5QX0ZMOPDa/cYAm3IGYE21EZ/fz+DUBD6AEv0oZbYVrblj5w0L7z8nnPdkrmXmt3rLmewAABA4fzhvsWxb+ttIisChdgUZstCVJDN7aID281zNxvzk75nR3Z86qs7wLZ4cSvUxhk+gWD2QAG97xocHBy5ftu2/+B81QHZCrbJQ9962PT0LGTQAAAAPAiyAa335PYAZVEr24tvfndMmG3Z6tnNy9WpPg4Fvj7+9dczDbYpbGYDZwrVpUXPR88NAACgLJ555W7zvYNrzd/9+TTn8+fWydUGx+zL0WfT7MsBAKD8bOhNwgI3NgSUdOjNGr3f1tckG7MA/3ltbItg0nTfZ13LTRaBNi0zebQxAnEQaAOQKX1opQ+s7EGWamWb8MbPx4TZNq6YbjasmM5gAQCAwmknzCZFCbQ9fXyW+eHx7JpvFWLr9Lmrre2dl39iPnfrJmdHqHunp92O1EF1OmGFPagOwHhaPnTRcmRDol7r77jd+UqwDQAAYHj7yBNkk7/+8Z6R7wmyoQ7sewj3+24duKxWjm988vmR263Z3mPmXDsjs8eVR7Bt6B8uMS9++6pUg20nfjYt9TY4AACARLdfmtuFv/57xuy49kGz+kt3juzLsaE2uw2pbUpCbQAAVJ8N42QVeiPMBnSMNjYUEoE2AJmyH2DZVrYXXn7fLH/kzZHf7153hVky9xIGCgAAFI6azcpELWxZPuZ22tiiaDtx97rrzH29/c4ZPu1Z4e2OT21TaueoEGoDwtllJk6wzds8AgAAUBd+QTZR8F8IsqGO7yFEBysrzHbspVPm0dsOjtzmmz+9PrfHZ4NtCoKpRS0L7mBb46p/TPS+9RwItAEAgDL6H1f9yGlrU4Ov9wSF2nezeHEvoTYAQFXcE/bLrBqWyiwq9Hb+8FFzYbg9Kiz0NoVxRoomLZg/0mKW5nLtnsf1NwtgafOyhzkAeSHQhqLbE7UxiHJxH0Sp8JoNsy2Ze2nz58sZIAAAUEgKhikg1q4bZx3P9HHqMaqNrZPH2qkkg2xuavH945k/N/0v/8RMnfupcTtDdXCdtisXL97LjlAgBvdBqVu2DDphUS8dxP2ZTy8l2AYAACrv4MEDI6F+P3Z76Lfnz2u+D2kwYKgdvd/W+3CZs2iGObb/1Mj3a7b1FOIxKgSmy9EffNQJnGVBfyeNv6XnkFYDHAAAQJp0AoQbt15k+k4962xD2uOBvCcotJ9NAwBQQgMMQfrUumab14JCRGp5m1iM8A8qSvPe+c1HRn4+s/lBM23TnYn+Dd2n92/mbAJTHsyEQLQPk7iT/v5+2hty5N756bVxxXSzYcV0BgkAABRSp2E2+bPF+wr/GDulEJvCbJm8IbjyOnPf/t8aE8DhjJ5A+u/VCLYBAIAqCmpjs9TKtvLmmwmygfcHHmu295g5184o7GPPMtiWhpmfGKKpDQAAlNoNH3vAfPVLd47ZnmRfDtLWaEzl+FcAaRswMUo5LnvyMUYKhaQgoF/rndruaBYcT22BZzZvTXys0rrfDuaDew1BXRQMG/QoAwJtJeZ35n+1sckLL7/ntLQtmXsJAwUAAApJbWc/bF468YVZx1NtaOvmsXVKATY9p6yCbF4XVh0ed3AdO0OBZLjbtL0ItgEAgCoICrJpW0dWrbqFIBtqyy/Itmz1bPPcjled77/50+tL81zKHGz7+NdfZ2YEAAClNvMj1zjBNrWyubEvB2kh0AYgAwMmItBGMAidCAqaVVXZlpO3V94a+DzUFGgbBTudxtM23RXrPlKY3wi0oXAmMgQA0uA9GFIhtt3rLh/5+YWX3ze7517OQAEAgMLKIzAWRS1samPLmgJsamTL/Q3szgXm2cd2mg+v/N2RnaF2m5OdoUB3dDISLUfu5crSgd+f+fRS53s1lvT0LGTAAABAKRw8eMCsv+N2398pyKYQmwJsCrIBdeQNss1ZNMOs2dYz5jbLVl9dquc074tvmaHXLzFHv//R0k0PhfH0+AEAAMrqxLuHzHcOfd4cfeNvzLH9p0Y+a9ZX7cOxn0EDGVjavOxhGAAAQCfUuujXqtYKhXUeRMw6yAaUAYE2AImKCrKNXk8rGwAAKK4kwmxJtrMpxKYwW9YUYsurjS3IxbtXmQ+vvM4MDb0zZtuTnaFAd9xhtqBgm9gDwgm2AQCAIosKsql9dlqjYebPZ8cx6sm7L8cvyCZlC7NZjaved9rOyhZsU7PciZ9NMzM/cYaZFAAAlNozr9xtPj7vD5x9OTqZ2uDgoLMNqpMVsi8HGVlqCLQBAIAuKHimYJso3KaWs/OHj7R5H/OdZrq8Q2x1agNE+VC5jDL4MIk76e/vN319/YxmSrw7P2Xjiummd+6l5v5dp31DbQAAAEWUVAvany3e19X/z6shTgE2hfGKFmTzc2HVYeer3RnKtj+QHG9TQxCCbQAAoEjWr7/daZcN22757fnznFY2gO38ljXbW0G2Y/tPlzbAFqVswTaF8QAAAKpg5keuMTd87AHfbVGF2hRuA7rRaEwNOv51YPgCAN3SuuSesBtMuelGJ7ACtEMBqQtthqPKbOKC+TST5ejtlbfab+9lGwlFQ6ANZUCgreD8doDuXneFE2RrfU+YDQAAlENSYTaFwdRultffz/Ix5+1Xy3eaD6/83XHbpZzhE+ie34lLgtimEwAAgKyFtbGJgmy9i3tpY0PtqQ3DS2G2R287aJatnl3ZMJub2s9O/Kz4gdbGb75v5n3xLWZaAABQGQq1Kdwm7MtBwu9zgo5/1fGGHBsLIAkDhkAbgJJTu5yrpY1tJBTKRIYAJXBv1AYh8qM2DG+YTc1syx950/m6oXkBAAAogyTDZO20m+nvqo1NX/OgEFsZ2tiCXLx7lfnwyuvMr5Y/7uz0tG1tNojDjlCgczqYYGjoHed7LVN+7/8sNaF85tNLnWDbqlW30NoGAABSF9bGJgqyrVixwlw1cyaDhdrznqhizqIZre38Rz8wK1d+2Zh3jXnx24xTUQz9wyVO+G7mJ84wGAAAoBKeeeXukVCb9tvYUJv93JkTlAMAAKAOPMEyArGAIdAGoAv2YGGv+3addhralsy9hEECAAClkWQz2rwYATH9vbxCbFL2IJvbhDd+bi7efYsTanNjRyiQHIXbjOlvLlefGwmP+oXbdFD5+gOthhQF277SvAAAACTliZ2Pm507Hw/8vW2N/e3580yj0WDAADO2AcM6tv+UE2q75U9+vfnT62N+pyDV0Ou/5oSqkB81yRFoAwAAVaJQmwJtCrbp82a7jarjjhYv7h3+DBoAAABAygaGL0AhEGgD0BG/HaCyZO6lZve6yxkgAABQKn+4b3Gi9xcUFEuyBa7Tx6UgWxUp1DZx5wLTO/erzk5PmtmA5Lkb27ZsMWMOOvCz03XAuRpSaG0DAACdOHjwgFl/x+2ht1GQfu3ar5n58+cxYIBL0L6cZatnNy9X+/6foBAVQbfsHf3BR828L77FQAAAgMo48e4h851Dn29+989Nf38/JyQEAAAAMjBxwfzmv08zECjm/MkQAGhX0A7QjSummw0rpjNAAACgVJIOs3nlHWKTKrWxRVn67p8ac+tXTaMxdSR4AyB5NjSq94Z6jxjFfRA6zW0AACBKnBCbKDS/8uabaWMDfOh9sZ8123vMnGtntH1/BN2ypzHV+NLUBgAAqubXf++/mb97cprz2TInKERK9jAEALIy+aYbGQQAhTZpAScDRHERaAPQFrsDVAcHX7z7FqcJ4/5drYOjCbMBAICySSNo9oVZx0fuW2G2PNUpyOamUNvZp24yy1d8zjm7p1qk3OzJGbzXA2ifu7UtbritZyFNbQAAYLy4ITZtS/zpf9pBGxsQwL1dfvSNvzHPvHK38/03Pvl8x2G2MATd0nXiZw0CbQAAoJL+6cozprf3hsATFGq7lv046MLzru8Hhi8AABTGuaeeNmefGt+YNeWmGwlJIgs/Gd5e2mM4EQByRqANQCxbtgyawcFB5/v+/n4zceeCMb8nzAYAAMomrcDZD4/Pci55UYBNQba604kXdq+7zvzKZ2enDuyjvQ1InjfcpveRfu3e9kB1HYyutraeHgJuAADU2fr1t5uDBw6E3sZuN9DGBoTT+127DX7L128YCbM9t+M1s2z17MTDbGEIuiXn6A8+auZ98S0GAgAAVM7/uOpHZs+xPwnctmVfDgAAAJC4geblw+blU8Pf72FIkCcCbSjLivOebu9EzQxon98Z9v945v818v3yR06a3esuZ6AAAECpFKE9LWl1bWMLo1CbTsRwYdXhMdezAxRIn8Jtvb3PjvzsPkmKpQPX1x8YDbc99NDDDBwAADURt41NIba+/n5z1cyZDBoQwrsvZ86iGU7jhXXspVNmzbaeQjxWgm7t05hofGhqAwAAVfTim981J975pbnhYw+M3QZiXw66N2BGm9nc3wMAAAAoCAJtAHz5Bdn+csvvmesbvxxzHWE2AABQNk8fn1WpMBtBthhvfHcuML9avtO88PJ7Tqhm165nGRQgYzrJjD3RjF97m8Jtn/n0Uud7mtsAAKiuuG1sf/qfdpj58+cxYEAE774cnVhCwbUT745tbi9KmC1MUFhr6PVLhgNd9W5n1PMn0AYAACq7rdPcfv3Ooc+bP7rmRyOfH7MvBwAAAEjd9QwB8kagDcAYfkE2fUh0/bRfmosObGeAAABAqSnM9sPmpewUYFOQDfFdvHuVWbJ8p+ltbttqe1fbvdrO1cF+ALLlbm8LCrfZ5jZRuO0rzQsAACinOG1sNtC+8uabTaPRYNCACEH7ck5d9aNxYbaya1z1vnPxhrnqGHQ7+oOPmnlffIsFAAAAVJYTauv9kfP5MftyAAAAgNQtZQiQNwJtAEbYD4MsfSCkD4Yu3n2LmfDKzxkgAABQalUIs31h1nFzY/OCzijU9sHC25xtXL+z2Ks9ip2iQLa84TbvQbmyc+fjzkVobwMAoDyigmz2dX3FihXmqpkzGTAgBr9tZrsvRwf/mnfrMxZ1DLq1ntc0mtoAAEClabv2ho89wL4cdGtg+AIAqZpy040MAlAC5w8fNRcOHynE4wAwFoE2AM7Z8AcHB8dc19/f73wI5ITZ3iDMBgAAyq3sYTa1samVDd2zrcO9vbeZoaF3Rk7q0LqM7hTljJ9A9rTMabkMCraJt72NgBsAAMWwfv3tzuv0X/94T2iQzb529y7uNfPnz2PggDZ4T0rofu/qhNngqHrQTY+fQBsAAKi6Z1652wm12c+M/fbl2BM7ADHsMbSPAEApvL3yVuergoKTCQsiQQqznX3qaQZirIHhr0uHt5eAXBBoA2oubAfoxJ0LGCAAAFB6R05PL2WYTQE2BdmQPIXaJrzxt+ZXyx/3PcOn3U4W7SgFkC13sG3fvr3jTsDi5g24PfSthwm3AQCQkSdcLaqioNpnPr103O0UYnvooYfNtEaDEBvQoUZj6rjr9H52zqIZhNnijmGFgm5Hf/BRM++LbzFRAQBApSnU9vEr/sD8zuVfdrZ9vSfr1ufH2k4m2IYY9pjRQNtA83J98/IphgUAisWG2UTBI3f4iIAbkKgB1/f3GgJtyNkEhgAlWnne080dcCDqeEE7QAmzAQCAqlCYbeuha0r1mL8w67i5sXlB+j688jon1Gb5nexBbHsxgPz5NYwHIdwGAEDywtrXLHeDqkJsV1010zQaDQYP6EBQe7H2eZ1495BzkC/SUfSg28xPDNHUBgAAasGG2iy/Y53EHu+EemnOD2HHv/7EtIJrA8M/D5jRYxA5bhZAXHYd4nv8MkGrZLjDbFEmLZjvjPmkBeU+edo5T2iPeQoZLmf3utZp2iZaagi0IUdsmKNMG4UE2pJ9Qz/uOn24s2Tupebi3asYIAAAUAl/uG9xaR4rQbZ8eENtQWEZzvAJFI8O7tUy6xdE9SLcBgBAd9avv91pRg1iW9jU2rZ27dcIsQEJbe8SZiueIgXdPv7115kgAACgFmZ+5Bpzw8ceGPmZExTCigi0fWhax8cODP88MHydMRw3CyC+Ac/6Y4zLnnyMEUrA+cNHzYXDR3wDXlHKGnAj0IasBQTa7jVjG9uAzLFhjjJtFBJoS+7N/Ljr9KFO/x/+S8JsAACgMsoUZuvGFzwhOEJxnbmw6vDI90EHDfK+Aig+Bdxk8eJe3+XY3RgDAADCxWlj8+KM+EAygt6XahmbMu//NS+++V0GqYBO/GyaGXr915zAWxZoaQMAAHXiDbUFbTNzgsJ6iRlo01d7sDaBNgDtGjAE2nLRacitLAE3Am3IGoE2FBUb5ijTRiGBtmTeyI+7jjAbAAComrqE2ZIyf/pp5+JWx2CcDbVpB6jO4BnU/MR7C6Dc74EValPDjIJtX2leAADAWGpZ29m8+NHr6MKehc7X3sW9NLEBGW7HEmYrrzSDbvN+/y3TuOp9BhkAANSCO9SmbWbtr/HbdibUVqv3TmHHvw6Y0RAKgTYA3SLQVgAKuSkIdv7wkdj/p6gBsaBAW1UR1MsfgTYU1USGAKgPe6Z6N32IQ5gNAABUCWG29h05Pd25uP3w+Ky278fbFjfPJyhX6DfIOxc4oTbt5LRn9XR/b9mdpACKT8uq90y9CrPJgYMHTI8utLUBAOC0sSnEptdJhdVsANzbbjqt0SDEBqQs6MSEhNnKK6hFLYmg29Hvf9R8/OuvM8gAAKAWTrx7yDzzyt1OqE2f/epzX9sS7j5Bof1MmFAbht3LEABIwxTCOZlT69qkTXeOuS4qGGZ/R5gKdXZu7DLiDrPp+wFGCHki0Iay2GO6bGirO31YMzg46HyQo4u+l2cf20yYDQAAVMbWQ9cwCDmKE4Jzt8EVsQXOHWrTCSG8YTaLUBtQHnoPbINt7uZFHaS//sDtI7ejsQ0AUEe2jU3BtYceetgJtq2/43bz0LceNj0PjYbY5s+fx2ABGbAnJnTvy9HXZatnE2aroKSCbrp90H0BAABUjTvUZk9K6A6zWYTa4GPA8/0AQwIA5TfZ0/zlDbjRDAYAxUZ1Msrkw27+MwebtrjPTP/Oyz8hzAYAACpDYTZvyxiyZRvaihhUa5dCbd7tZy8dVMiOUKC8743d4TY/zoH8tLcBACrIhtjcr3fr17dC3gq1iVrYrpo5k8ECcqJtVXtiwj3H/oQwGxxhQbd5v/+WaVz1PoMEAABqY+ZHrnFCbRIUahO1Hff19TNgFdVoTA07/nXAjIbW7Fd3I8kAIwigDeOOXyYohW5ENctVDctLvs4fPmrObN7qvupe17YReSLkihkQZTFgumxoI9A28kbe+brh1n9pNi46yoAAAIBKePr4rFjtYOiMbVWb52pXqwOF2twHEfphRyhQHWHLu1pr1OBGwA0AUEbuAJt9XRvXxtZ8jfvt+fNMo9FgwICcuU+sQpgNcSjoJrS0AQCAurGhNm0/24ZjPzo5oX6P6okRaLNfFUTRgdsE2gB0asB4jmG+7MnHGBV0LCjQRvALaXl75a3uHye41mvkiZCriQwBSuIehqBz9oMbezYiwmwAAKBKCLN1br4roFaFVrXE3zDvXGAWL/6O873d0ek9w6d2ji5e3MuOUKACFE61AVVvg9vBAwfM+gO3j9yWgBsAoKhsSM3rr3+8Z9x1vc3t2BMn/jshNqAA7PantkdtmG3Z6tmE2RALQTYAAFBXJ949ZJ555e6RMJtOQugXatM2NidCBwAAABz3MgQoEhKVKIMBk0CgrY4fTNizeOoDG7Ef2pzbxgHfAACgGgizBfvCcECtbq1qafj3J/5XZ1s6KNRW1/cbQN3eW4exTTcAAORFLWwHDh5wQthhr1GvvHLMrLz5ZgYMKBDbFKzWCHtShTmLZpg123oYHAAAACAGNbX93Z9PGwm1aZvauy9H19sTmqE6IhraZMCMNrRNGP4qn2pe9jCCANrwofcKGtrQDRrakLW3V96q7Z+lZmyLLQ1tyB0zIEq5IdiJOh5g2nzT7hx0a89EJLvXXWGWzL2EuQoAAJReXcNstKrl8IbkyuvMfft/ayTU5t6+ttgRCtRDnHCbqL3tK80LAABpCWpic1OYzR1wU1iGZmGgmNuX3hMTfvOn1zM4AAAAQBvihNp4X1w9XQTaOG4WQLsItCXg/OGj5sLhI4FBrokL5ptJC+bVYiwItCFrb6+8dYLPdhKBNuRuIkMAVJM9wE4H1drvN66YTpgNAABUwpHT0ysZZqNVrZgmvPFzs3GRMYt3PTuyba2doe5Qm75fvLiXHaFARdnWjLh27nzcuVgE3AAASVGQTa8x3iY239s2b8OJF4Bi03tM+z7Sbm+u2U4zGwAAANCuE+8eMstW/0Hzu/6RUJu4Q23a/q7jCdHhuJchAIDx3l55q+/1SYb1FGI7s3lr5O1a4a7RgNekBfPNtE13MpEAoOJIVKIMaGhrkz6A8Z5lSGG2Dc0LAABA2SnMtvXQNaV6zLSqVeSNyZXXmT1TVo8ccOjX1MaOUKD69H5bATf7vtsGBdoJvRFwAwC0I04bmxshNqAcGo2p465btnp283I1gwMAAAB06ONX/IF5bserzme19uQR7mOodJ2a2lCZ91VxG9rshYY2AJ3ybWg7N9ywVdZGLb9AW1INYXGDbFGqGmyjoQ05LO9+DW3ur0AuaGgDKsYvzLZk7qWE2QAAQCUUMcxGq1p9qKnt+oW/6+zo9NvuFgVaOHgYqLZWoPXZccu+DbMpRKDGRht+1TrDG3ajwQ0AECZOC5t9vaEhGCgnwmwAAABAOl5887tjmtq8tG9HF95PAwCSoEDSFMJH45zZ/KA5f/hIIvel+1HwLsnWOABAcXCmCZQBDW0xaQeoPnBxH1irMNvudZczFwEAgEr4w32LM/tbtKohyAcLbzMf9NzmewCiKLzCjlCg3vS+fN++vSNnAVbQ1bteCGt0I+AGANX3xHC4Wev8noULQwNsQa8lAMq5nehu+7UIswEAAADJuuFjD5hj+085Jx7zU4fjyOogRkObjjvUbQbMaEPbvYYmEgDt821osw1nZQ1bpdHQFhVmm7bpLjNpwbyO/n+VQm00tCGH5Z2GNhQSDW1AhfiF2WTy2uPm3LZZDBAAACi1JMNstlWNoBo6cdGB7c5X7ex0N7XZA4x1HTtCAd6f2/CB5T14Wc063gCsDbnR4AYA1eNuXVOAzYbXnPX9zvG31+sEzb9ANbcTV6wY3/Z97KVT5tG1p8yabT0MEgAAAJCAZ16529yw6AFnf437BIX22Cp9Fsv77lq41/X9UoYDQBpoaBsVFkabtGC+mbbpzsj70G3OHz7avK+t436nEBhhLwCoFgJtQEX4ndHzhZffa23EEWYDAAAlFzfMZlvV5rna1YA0KNT24RXXOWEUbYfbM3zqZ22bsyMUgFcr5PbsuPfy3jMEK8CweHErEPf6iROttrfmZf3620fCDwTcAKAcFGJbf8ft468PaGKj6ReovqB2CCHMBgAAACRLobY/uuZHTqjNnkxM77v1/lvb5osX7+V9ePUNeL7ey5AAwCiFzLwBNIXJJndwX0mE2UZvP88JCnobzM4SaAOAypnAEKAEPkziTqrckOA+gNZr97orzJK5lzAXAQCA0tp66Brnqw2o0aqGIrmw6vDI9+5QmxNA2beXUBuAtt/f+52wxrb0DA0NmZtv/tfmTPPrwp6FhNoAoACe2Pn4mPWxO4AcxbZ5cvAcUA/2AFo/3/zp9QwQkBI1IB7bP/7EV3MWTTdzrp3BACGzebDI85x3OVm2+momHJCh53a85ns9y2JyFGqzvCcotCcXQzk1GlPbPf51wPMVAOIadxzzZU8+Zt5eeasTvCpryEqNZ97QmEzbdJcTKosryTCbm8bXq8zjHWfsq/L8UMj57V7PNtAA20QoAgJtKOWGYCeqHGhrvjn3vZ4wGwAAAJA+d6jNbptrR6gQagPQqbADnm3AzXsbNbf1LFxoenoWMoAAkBIF2HY2L1rfigLG+tm9HtbPfqE2AmxAfYWdmDCvMJsOnH5ux6uJ3d+y1bNd35fn4OtvfPL5wj2mJOaJpJ7XnEUzRgI4ZTyoXiGdR287GPj7Ndt7ChMwSnqZdE+/LIJURVyW8lj+osahiAHmqOVE6/cslv+qro/d46zl/Nj+U5mPbRLToJ2xYH3QnkfXHhwzX3jX40Vq8Q17rSra/Ow18yPXmBs+9sDIz3Zfjm1uI9RWXgTaAGQoMNCmr2XmFxqzzy+OsDBbO/fjJyj0VfYxB7JGoA1FNpEhQF1oZ2EVP3zQByt+CLMBAAAA2bh49y3mV8sfd75XyEThEh2oaAMnANAJrT90IIWCsd5gm352X2c/73jllWMjoQpLwQonYEHIDQDadvDggTHhNK1TFWD76x/vGbeuXX/H7a118M7RdbMNsAFA0cJsaXAf3Ox3oLMN1tA0Ui46wN4eZO83XYt88HpUSEf0+yo3JI5Mvx3jl0dNNxrqkl4PvhZ5GwV9ijTPxVlOtOyz7u58nggLqup3uhQpXItshYXZ7Hpc8xHLYPdOvHvI/OLk98zvXP5l52e7L0fBNp2gkDAbAKDO1AjmFxpT0C2sXe384aPmzOatofdN8Kx+vCHEbhr6ANQDgTbUhg4Aq9oHEArp+Z2tfeOK6YTZAAAAgIxMeOPn5qKD280HPbc5ByzbbXR95QBmAN0IC0PoMwF91qGvugRRCGP9gdtD/46CGA899DADDqDWvOE1S6HgoHXkZz691Kxd+zUzbVrDOas7APgJOjGhDl6vExuscR/YT6im/GwYw07PIrXIRIV0rKIFjLJaHh91BSgI0yQ0ri+dKt08F3c50XNjHkl3OhRtHYosXkNfCw2zuV9rhVBb915887vmNz5yjdPWphOJWTr5BO/pa2eAIQCAUZNvutH56hdqU/NaUINbGEJM9RHUoueeh9Tix/wAIAiBNqDE/HaCKsy2oXkBAAAAkJ2LDmw3H15xnfnwyt8dObOnvgJAWkbDbmOv1wEYYQE3PwpvKJQhD33rYdrcAFTeEzsfH9do6Udhtq80L9a0RsM0pjXMVTNnOj9zwBuAOPxOTKhWqyIHA9pp3VLI4dj+0873YS00vv/XE6op2sH8VQ05tfO8nIPtXzoV64B73UZBnSJMRz2Odm9f5OndSRNeO9POhpq6GYM0xi+s3apo7YBxx3pkzNceLNVyovV8nq9bdQid2nVoFQKmdV8fdPt8/G//6vBzJdTWrWdeudv80TU/GnNCdDW0oVYGGAIAGE+htokL5kc2rsWhxjcbkkO1qJVPATaF1Nr7f61gJI19APwQaENtaIehDujSWc2r0NTmdwb2JXMvJcwGAAAA5OTi3avMhVWHnTN7BjUqAUDa7AEY+szA/fmHTorjdzC11/o7Wm1u3hAHAJRRUOtaEO+676qrZo6E1wCgE34nJizjQddhdNC9PfDe73kp5BG3gcQezC80RhVDa5qOna5RB+Hb6ZjXvB4U0tHjCQsdVa2pzTvt4iyLVQnT5MEGe+Pf/lSuobZ2Q59a5gnSZIO2tuoLex3VOjioOZFQW3K+c+jzTqjNnpSwCseQAQBSN1CHJzlpwTwncKTQUifBNlrZqqfTAJsXIUcAYQi0oVZaB3PtrcSHETrjutfudZczkQEAAIA832TvXGB6Vx1uvufgjJ4A8uX97EMhW3fQNirgttPVXkRrG4AyaDe8Ju4AG+E1AEnTPinv9pYOUK/bQcgKxqzZNjYcoxBHVMDNHszNQf3Fo3lYFwWkgg66Fx14r9tkOf2CQjqjy97VofNfEVqz0l4Wo6abfkeorX1B4RSFJIPmOV2nYEvWrwt6PP7LdiuEGrQc5fFYqyxq3sgzGIw01xXhYTZnXR0RapuzaDrr6ASoqa2v7wEGAgAAHzbYJgo0XTh8xJx96ulxt5sy3Oqm26cl6O8iHUkE2BRsVHgtzfkC7dM0aS5PA4wEiohAG2pDB3J5G83Kyi/Mdm7bLCYyAAAAUAAXHdxuPui5jYEAUGjegJs+M1HIze+zE9vaJj0LFzoBEAJuAPL2hCt4G5fWX2vXfs00pjUIrwFInd++HIJZ48chKtxmD+onYFM8mh4KZIQdnJ9lYCcszOae5/R9WIikyqE293QLa+jSNPMGUWFCx8uPwkhR81zWjUtBj8MdnNIy47t8vKTrCFel8XoYHCJ81bnwGliddUVUmM2up8NCbQSPk3Hi3UPmFye/Z37n8i8zGAAAhFAoSZe82rVssA7pUHjNLzTYjiyCjQCq7SKGAHVRlYp4v4PLNq6YzgQGAAAAivJG+8B2J9QGAGWiz0127XrWDA29M3Lp7+8fdzs1Hyng9plPLx25/N8/+L7TbORHgRPdRl+faDN4AgB+6xN7iRNm03rsxIn/PrJe27Ztm5k/fx5hNgCp074cLwVIMJ4O5tfY6MDsMDp4O6hVCPlSCEYBmCBBB+8nKWjeCGr403VBj9mG2qo/3WYH/i6qQRHx5nF3SC1snmuFll7L4HG+Fhlmc5aba2cwX2Qs6nWQ18DyUyA0TpjNvRxGzROtkCm68eKb33WCbaiNnzAEAIC6U4Dt7ZW3jlw6CbMpwKagob3QxgagWwTagJIZHBy7E1Rhtg0E2gAAAIBivdk+MBpoazSmOhe/s/MDQJGpwc0dcFPgze+EQdu2/Qczf95vjQmaeAMnO4eblLy/X7/+doJuAAK5Q2xRATaF19zrLF20Hms0GgwkgEwpzObdlxMWHEGLbY0KC0bZtjYUT1SjWZphnaDGqaAwW5zHXJdQG7oXNG/7rcuiQm1phlOCmqH0eLztcGFtcVkE73gdnBH6GkiIqXw0zYLa1sKa1nR92DYkobZkPPPK3SPfsy+n8pYyBACSdq7LZisgTecPHzVnNj+YSoANAJJEoA21ooMavDsRy0QfnHgRZgMAAACK6eLdt4xpV9b37AgFUGbeFreggFs71PjmDroRbgPqwbY2KtQaFmw9cPDAuPWQX3DNhtcAoAj8wmxh4QCMpcBHVACQoBHc80JQa1RUyE7CmhPrHGojhBtfUJgkKKASNl+mFU4JC7MFPZ6geSCLxkVeB3toa6vYOiIozKblLGhdMXqbqwm1ZeAXJ783pmFZ+3L8GpcBAACKzBtgO7N5a/O6Ix3dFwE2AFmayBAA5eB34Ou5bbMYGAAAAKCgJrzxc/PTXf91zHU21KYQCACUnYIlvb3PjlnH7du31/e2cU8wZJvcgqxadcvI919xfQ+g2BRYUzhNIVa/5dq7PL/1/500PQsXmn179zF4AErF78SEhNnaZ8csKDihoJECGoxtvYWF2cKCan63DWr+q+q8pvBDWDCJZauNsQyYB8PGMGyeUzglrLEpqWkd1WA4Z9F0Y3b4/471b/psW1tQGNG2tRGaL/66NizMFnfaRW0X6W+087qH8V5887vmxDvTxlxnP8vk5DkAgDBnaWhDjtQQyDyILix1fd3DcCBPBNpQdANJ3tnixb2lHASd+cfd7CAbaWYDAAAASsme3ZMdoQCqphVw8//sJWqdp7Cv97MPP+6wm75X4EUBGQVi9PND33rY9PQsZGIACTgYEEDzsmE027J2IOL/2QDbtEbDfPV/W+0su1ddNdNZB2gdos9wV6xYwQQAUDp+JyYMa1hBOB28rQPBg8IiOqibg/iLQ6GLqOmZpKTCbO7/ExQwsgGCqsxvYQEL1lvJzPdxGu6iQm1JhFOCpnVUmM25TUigrtUGxfo3q9dCXYLWeVo/6ZJkCBLpr2s7CSJGhdq0PiHU1p0T7x4ad51CbfqMIujzTpTGh83LBIYBALp3LkZ4ijavdMe/2wDblOb0cU8jNbmhlgaaF72B0AcTSw2BNuSMQBtqpawfMnjPYr5k7qVmA4E2AAAAoPC03X7frtOB2/iE2gCgxdtcaU/uExVys6EZG3Rbf8ftzlcF3Rb2LKTFDYjBBtfC2hHDhP0/fR67du3XnK+NRmNk2f7Mp5c6v+/v7zefX7HC2Sbq62NaACgvvxMT6mBlDi7vjsYvKLQkOlg8zTGOCmmlpYzBqfC2r9mJT5ckw2zu/1v1UFtYEDBOyAnx5vu484lCSEGBl27DKWFhmrjTWctuUDtY9mNd7/WxplnYNNX1SSzDQdMcHaxvEwyzeedHQm3Z0kkr9LklobZSu5chAIB4kghMBf3/SQvmNy/zCLzFdP7wUWd6nD98pKv78QbYAJelphVou8ckXD4EtItAG1Bw2gnqtXvd5QwMAAAAUBLnts0y9+86PS7Yxtk9ASCYX7hFB4nv27c3dtAtLKCjhiiF3mhzQ910G17zo1CaliUF1iRs24bgGoCq8m6b6KBy2sO6pzEMO7D+2P7TKQfaXs3teZdFVNtX0suCQi1B0yWJZrGwgFFZQ21hY2anEUG2zsbVf/mdHfs+tP5KK9QWdJ/t3F/YOljPP8tlgfVxa37R9AsKpuo6zTO0teUvKBydxGtiVIMtobbuxjaoEVGhtqGhdxgkAEClJBWYiv/3jjgXd+BNIbdpm+5kYhgzPC2OdjU9NJ4Kryk4CABlQqANteM943fRedvZNtLMBgAAAJSOmto+vPI6c/9j/3XkOnaAAkB7FJLRJSgMY08KFCfw5oR5dnb/mGwTnNAGhyJ6ojmvJx1eI5APAON5tz0Ih6DqooJsknRQKirMlkSAIypgVIZQm6ZNWItdWtOnboLmxTmLpic6zylY0e50CgrTdBJy0XziNy/p+RPczoedH4Kmc1JtbehMWJgtqWmi+wlr3CTU1v34Pn3XByPb9/ocRCfnQekNMAQA0Aqxndm8tUCP54h5e+Wtzvd1DGPZ594pAmxIwD0MAYqAQBtqp2wHW+jDERtqWzL3UudAWAAAAADls3HRUfPCy72RIQsAQGfswSVx259sAM4rTiDOsk1wEhYaWjUcdqMVDmlJunmN4BoAtEfrS7v90E47D4qNg8FHtdpgTsduSUq6ISiqZSwqXJckPQ6FlorUgBQWbHCz7UC0N3U/PwaOcQdjq/+j1w6/eVzTtZ1QW1CYptMGQz22oHkry5Y21sf+YxIULrZtbZqvCB5mJ2j5c0+TLF8XCDV27t8//m/M0jnsxwEAVMeZzQ8m1sQ25aYbQ3/vbmBrh9Pgtrn1GKdtuouQVsDYT44YfwAoIwJtQMG5D6Dave5yBgQAAAAoMZ2g4rPsBwWAQgg6u7I7EKfPZRR8023Dgj1DQ0PmTPMiW4ZPTOQOFo18H9EKt8rT8mYDcE8M//8Dw6Glh771MMG4krMBNDtN/eYFtf494QmoJd22FrYsAADic+/L4cDx5ISFRhjrdMY1bmAtSNJBNvt4u31cSVOAJI3n2vG4D4cW4gTbCLN1TyEi/3XS7I7v067Pugm16TZJL5d6XEHLX2scWA/nSdNVwbagZV/TTpcira+qKsuwWqz1VJthWIz14pvfNbd8/Qbz+LefcU5AzucmlUAyGkCqzj31dCGDRp0E2RSamrhgfseBsqBx0BipIS7O47EtcgTbWmhiA1B1BNqAAlux4nMjO0E30swGAAAAlN71jV+OnLnfBiQAAMWldXZv77MjP9v1t/ugdXcji6WgkA0LuQ0ODob+vXFhpYAA3Po7bg+9HwXhFvYspBGuC0/4BMe+4gkcxtFpc5pu3214rTX/9tK0BgApazSmjnzfaQMO/IWFmNQ0heTHtRNpNgAVMcxmFS3U5qyDtvUENjaJbQjS8kPIoTOttsKgQNvVXS5L4aG2sEa0oEBTEvNoWHscyrHs63qW+/QULczmXkYJtXXun648Y8y3GYcKWcoQAKgTBcdsKCxKVq1f+huT23yMVQ+2aezjNNq52+uynm6ohT0MAfJGoA0oKPcOUNlAoA0AAACohI2L/t4sp6UNAErJG3ATBdx27Xo21v9XsGjfvr1OAM4bgkuSAlRO69fObMZlVRtBLzWSKWzXSTisXUm3m3n/vwKDDz30cGvMIxrX4s1bo6EzQu8AUHx6LdeJCS0d8E/7SXKCmoYsDs7OhwIRms+zaMdTOCMozJZmiM4rLFRXxFCbbWyKE2yjtamD+XL/6cB5Mgmar4NCc3Y+9M77mkf9bp/U61JYS1tYyA75LPtB4UaW++y3VzQ9shIUqiPU1u36rxXo5eSEAIAyidPKpsavaZvuzPVxKqB22ZOPOd+rvS0s2KVgWxUDXJM9z0khv1aTXXSL3VnPmNHihi48zxAgbwTagALyhtl2r7uCQQEAAAAqYsncS5wG5vsG2QkKAFXQzrrchpb6+sJvpwNl/AQ1bdnbRzXApUVBr4e+9XCsNrivBFz/RETYLCqMZlvp2vk/3VJw7TOfXhp5O9vWx+s+AFSHN8wmHNCfnKimE5rwuhMWvCnKfBwWxsoyzOYekzKF2iROsM1eT8AlvqD5YM6i5E5Oq+BJUCjJG2oLClxmtZzob/P6Vyxx2toky7BVVQUtp3mMr/4eobZ0tgG0nhtkXw4AoCSiwmxFbTqzwa6w1razTtDraO5BvDRp2kxyPb92Am7eFjcCbgDKhEAbUCB+O0CXzL3UOeAVAAAAQHWogfm+Xac5sycAwFe7rw329varPmPSa0yaLXBe6++4Pdcx2zK4ZUzYLygUmCR3q1pQ2BAAUD16jfGGyJNq5qm7sAPDLYI33St6+KRIYTbvmJUt1CZRrU328bN8RVN4LGyckxQn1BY0T6axnNiWoqBxIdTW2fyU1rjFWe4VflLrJiGn5LdZ8goLEmpLh14b9Tqpz9j43AcAUGRhYbYiNLLFYVvbgp6LrtPvqhxq847HJM9zjWqzc4+VO+AmVWy5A1ANBNqAgvALs4kOdAUAAABQPX+55ffMZ/sItAEAktcKWj2b6d+MCpAl1R7nDpGFvYbqdwqZ7dsXP9RHKA0AEOf1zu81jQP5uxMnyMZB9/UQFmbTPJDnshYn1FbkxiO7/BBs61zQtE8r1KxpFhROCW6KS2c5sS1FQY+F18FiL/dhISf9jmU+ue2WvFtko0JtBFDbp2Vjx3950Dmea2joHQYEAFBIYS1eZQwxKbAWFNzS89Tv6hrMmuyZnnEDbnLWc1sFHVFbA83LPQwDioJAG1AQfmG2jSum084GAAAAVNT1jV+yAxQAUBlRAe08Atzu8BsAAN0KDrPNZnA6EBZc8uJAe+aJogQao0JtChEUOdTmLE8E2zoS1s6WZjgkLJyS9XIS1tKm5Zd5pbg0H2keDgvkav5hGkaLCrMVYQzD1ht2HiDU1p7Jv3WcfTnVsIchAFBVQYGmMjdy2cft99zO1jjQ5jdO3oDb+cNHAwOObnFuA7aPgCxcxBAA+Ws0pvpeTzsbAAAAUPE35Qe3MwgAAAAAUHB79+4NbBvlgOD4dDC9DrDWJU6YTQeG66BsDrCvvjKE2dzLfFiQNW74KG8a06gmIU0TPR9NH9ZfrwbOn6lPq5iNT2kvJ3MWBR+7cGz/aVZkBad1V1jgttXe9SoDFbZOLEGYzQqb1prOYSFdjHfi3UPmFye/x0CU3/MMAYAqOhcQZlP7VtlDX3r8QS1i52K2ktWNxkwNd5c9+Zhzmbbpro6a2N5eeatzYZzZPgKyQKANRVf5Skt3M9uuXc+ad/dtdb7fSJgNAAAAqLx9/+UhBgEAAAAACs7uy1Hzp9oZ9hz7E+dn2tn8tVpgRsNr9hLnQHmFQ3QQNkG2+ihTmM1SMCQsyFSWUJuWMS1rBNui12lhY5jFdIqaRlk0A4Y9V4JQ5RFnmYfPerBEYTb34wpbZgm1tSfo5BYAAOTtbGCgbV4lnl/Q8zhL0Cr2+HUTcNM423AbAbfKuZchQFFMZAiA/GzZ0vrAw11Nv+Xmlc5X2tkAAACA6tv78ntmeWPqmPcEAAAAAIDiUJhNQTadlNBaOuffOl+r2s6m0MpzO4J/n3RwQcHAIo5lXgd6qwWpLmG+sDCbFDHM5n5sYQEHBcCyCBklMs8NB9uipof9XVHDG+mtC14NWX9dnek0ypvW10HjoXVmWuPB+jid+SlsHQbXui9knLRMFHUesWHYoPW6XZaTWm6jth/LvoxqvFb8/efGvCcAAKDIyt7O5n4ehNeSo4DbpE13jrlOIbW4Y3zWc1vbBFiVAGVN7WleBoYvQC4ItAE56uvrb15Gf1bAbXDXadrZAAAAgJppNKY6O0J1kCQAAAAAoDi8B63akxVWuZ1NB22neYB7UQNsXnk1Di0zs2sTFgoLT5UhDFalUJsQbPNbD7wWui6rG627gwNtr6YYaGN9nNY6LGp5rzutA8LCbEXfnsky1Jb29mPey2gr0LvX2ZfDCQpLZ6B5uYdhAADAnwJp7gBkOwG384ePmPObj4y5born/lDobSRd9jQvSxkO5OkihgAoDltRTzsbAAAAUA/ubX+d9d8eGAkAAAAAKJ69e/eO7MupajtbknTgrw6iVkDGfWHsIGFBoTKFwBQImbPI/2B6zf9lZINtQc9L19elpU1hn8BxWlTPffpB80XUco1yLu/29byOtPwHrQPKEs630zjo9UjTne2yuNu1o+OkUJveF6CUBhgCAADCKYx22ZOPjVymOA1s82P/f4Xh3l5568jlHA17ZUD4H7mioQ0oCB28KkvmXspgAAAAADWye90VZvkjbzrf2wMj1eYMAAAAACgWuy+nCgd2K4ihVotOVeXg5yJOyyRCMmWYRzUP2flIgQHbglOmMJulUJva2GwwoJOgV9gymVdwSs9LbAtd1gGOIoyJHQM3J+Sy/3RtmhT9lt1j1yYfgqni+riIy3XYvG7XxZ2ux6q2PnCCYNtGx0Fj02oinF267aA5zjI7u+vH3+32YxG3mdpdT9lWO70vUJNzb28vb5LK5yfNy6cYBgBVobCRX5uWQkRVaMkKCkO1E7BCd5wGN9fP5w8fdaaL2tniOOtqfJu26a7mtJvHoAIYYwJDgIL7MKk76u/vL+xBoTpzj90JunHFdBraAAAAgJq5f9dp8/zQP3Pes+i9QZHfvwAAAABAHalR256EpIyBGwAAAADdUcj75s/+72bx4l5CbQXRaEyNc/yrjj/U7QZMq4GEY2YBtMuuP3wpVJZXeOycKyzkpXatslPDV9HGHGPFDbhVYX6swPI0wWfd5r4AubiIIQDyZ8NsQpgNAAAAqB+9D9CJLrTjc2joHecgSR0sCQAAAAAoBhtmq0I7GwAAAID2qc3wz//yPzr7chRm0/Fe2reDwiPABqCywkJdZzY/WOrnFvb4CbMVhxrXpm260wms6dJqYRvboEeYDUAYAm2oDbujsWjcB6luJMwGAAAA1NbudVeMvD9QQ5vew7AjFAAAAADy596XM2cR+3IAAACAuppz7Qzn/YFCbdqX4z6JOQAAeVCAyI8as8oaatPjDmr8Cnq+KAZvwI0wG4AoBNqAnLkPUKWdDQAAAKivJXMvMRcd2O7sCO3r63euY0coAAAAAOTPnjRxzqIZzgGsAAAAAOpp2eqrnZY2He/FvhwAQBEoQDQloLFMobC3V97a/Hq0FM9Fj7P1eP3DbHqeer4AgOog0AbkzAbaaGcDAAAAoJNc2PcIOrOnuJsAAAAAAADZGtPORpgNAAAAqL0123rMvn2tfTlqatN+HfblAADyNPmmGwNDbXJm89bCt7Xp8elxBtHzmxzyHFFMCimWJVBZUwOer0DmJjAEKLgPk7yzoaF3CvXk9GGGPavn7nVXOI0MAAAAAHBh1WHna6MxtZDvZQAAAACgLtS2YE888s2fXs+AAAAAADAfv+IPzO9c/mXnvYJtaGNfTvYajantHP+6tHn5ieGYWQDtG2he7gn6ZZGCVgoOhYXCrGmb7ipE01nZHi/GOvfU0yPTMahVz7rsyccYsJy9vfLWCT7rtrCfgUxMZAiA/NgwmxBmAwAAAGBNeONvzYdX/i4DAQAAAAA5s2G2ZatnMxgAAAAAHC+++V0n0KaGNpTGHoYAQNUp9KXgkNrOwgJG7hBZ1oE8hZ8UhIoKQLWez3wzbdOdTNiMtRNUa+c+adgrrAFDmA05ItAGFMDGFdMZBAAAAAAjJrz5cwJtAAAAAJCzLVsGGQQAAAAAvn5x8ntOqA0AgKJRCCxu+9nZp552LpZCZArGJRE+0mO4cPjImPuP/xxoZUuanR52umf9tyczCQD4INAG5MS9E7R37qUMCAAAAIARFx3Ybj7ouc05s6dtAwAAAAAAZMv9fmzZ6qsZEAAAAAAjbEsbAABFZNva2mlEE93ufIchtO4f83wnSEeQrT1pNKolMS3tdKSZDUAYAm0osqVVfFKNxlTT399vBgdHA21L5l7C1AYAAAAwxkUHt5u+vn6zd+/nGAwAAAAAyIhCbCtWfM7Zl2MDbXMWzWBgAAAAAPhyv3cAANTLlJtuLHxYR6GiSZvudL4/52ljKwra2PwVMag2ZXh+n+gKrKES7mleBhgG5IFAG4psadWekLuVzdq4YjpTGgAAAMA4n+37C7Nr121maOgdBgMAAAAAMqIwm7gPSJ1zLYE2AAAAAGMde+mU2fIXg87JCfv6GA8AQPFNdgXw2m1uSxJNbK3xP7N5ayEeC21qAPJEoA21op2Pvb29uf1928rmbmcDAAAAAD/XN37pNDzv2vVsru9jAAAAAKCO3IG2ZauvZkAAAAAAjKETXzy64z86x4FxckIAqB+1il0oSGtWJ9zNbVYr4JZsG5gavWjzGi+LeYc2NQBlQKANtbJv397CHQi6gYY2AAAAAAHvFf75l/6dWUyYDQAAAAAysWULJyQEAAAAEN+abT3mn7z+eQaiPPYwBACS4gTCKhYSchrcmLSZOPvU0x3Od7SpIXEDDAHyRKANyNGSuZcyCAAAAAB8vfDy+2bp3D81F8x6BgMAAAAAcrJs9WwGAQAAAICvYy+dMjd/dgYDUR7PMwQAgDJSkE0BNprWkICB4cs9zcu9DAfyRqANyIjfWT2XzL2EgQEAAADga+/L75n7d502P1rFWAAAAABAXuYsms4gAAAAAPB1bP9pM7h/0Hz/4S8zGOUwwBAAAIrgsicfc76ee+ppc/7w0eblSOjt9fvzm8feZooa9WhpQ3fbQnual6UMC/JEoA3I0YYV7AQFAAAAEPx+4b61x02jMdUMDb3DgAAAAABADuZcS9sCAAAAAH/LVl9tvvHJ582Kv/+c2bXrWQYEAAC0RYG0ya6fFW67cPiIOfvU05H/V7dx346AGzqwxxBoQ84ItAEAAAAAUFAbFWrbdZpQGwAAAABkYO/evWN+nrOIMBsAAACAcMtWzzbn/t6YFSsItQFAnahZi/AQkjZpwTzn4p63znmCa0G8AbdJC+Y796P7A4CiItAG5GTJ3EsZBAAAAAChNgwH2hRmY0coAAAAAKRrXKCNdjYAAAAAEdTS9tyO18z3H/47s2XLoOnr62dQAABAYiZ7mtfU4qaQ2/nDR0L/n35/fvPobQi4ASgiAm1AivQhxeDgoOnv73e+ui2ZewkDBAAAACDSuW2zzAcHtxNmAwAAAIAUuPflAAAAAEAnFGoTwmwAACBtTovbpjvHXBenxc0bcJMpnrAcautehgB5IdAGZMAbZgMAAAAAAAAAAED+7D4cv3059qBUAAAAAIjyi5PfM79z+ZcZCABA5QWFp6YkGIxSC5lfAxkBLH+dtrid9UxLje/EBfNpcauue8xoeG0Pw4EiINCGWtHOyKKcCWfDiulMEAAAAACxXHRgu/nI4rvM0NA7DAYAAAAAAAAAAEDB7N271/zxjv/T7Nr1LIMBAMjFueFgUl6BpKiGsKT+BoG2aJ22uLV+/7TrfuY7403ArTL2uL5/fvjrAMOCPBFoA1JEMxsAAACAJDUaU50dob29vQwGAAAAAKRozqIZDAIAAACA2BRo27v3VWdfDicoBIDqK0KwKrgpzVQ6gHSOUFtHvC1urQa3o6Etbvrd+c1HPPMXLXkl9jxDgKIh0AYAQMLu33U68Hd1aGe0z7+sz9U9/XrnXmqWzL2EmRoo0XL7wsvvNy/vxf6/SzzLOS26KLJ39201z5/5Z2bfvr1OoI0dogAAAACQnjnXEmgDAAAAEN+y1Veb7z/8d06wbcuWQbN4ca/zlcY2AABQRE7AzfWzwm2tkNuR0P931hOkpMUNQDcItAE52MiB0ij6hura46V4nOe2zSrcY1r+yMnQIIWCFrvXXV76eUThkftCgntlfa7jn9dp33V4HoGXqOUyi8dVhMfAOBdvmyaraa51ipbRdsJq8e73vTH3SaANRacgm3Z+Dg5OdX7W9319/QwMAAAAAHRAB5oC6MxzO16rxPPQgedxHHvplDm2/3ShHvucRdMLEb59dO3B5tic8nl8M8yabT0sH87Pr4bMg7Njz4dx58mizBtx1hedPPeyrZuSeI5JPK+izRdAVf3i5PdMb++Xh/flDDIgAIBKmpxRQ1dQAx3SoUDapE13tj0NbIsbzW0AOkGgDQCAhMQJWuj3ul3ZAxNRYbYyPtc4Ib3W83rfbGB2Bwq1XAJ1sWVwsLlM3DXmOh182dfH2AAAAABAJ9SAHUQHfQMIFhbQKZPYgbb9pwv3nJeZ2bmHU4LCbK0xO+X8voqhNoWLWoGyU7k9hrB5sgjzRtz1RfKBtuKtm5IJtCXwvHaYkO2eGc48k/T0AOpo9ZfubK6j/+2Y6zg5IQBUlxqtaKVCldmAGsHCyhoYvgC5IdAGpISzegL10k7owt6urKG2+9sIl5TlubYz/ZJuhwLgXcbeN8sfeTPX9QEtbSgqv9cq3ncAAAAAQDpoMAGAcE6oKyLQpd/rdmUNydgWtDRDUrpvQkTIfV7ff2p4eR2d19ds72F7COhwefLi5IQAUF1FDbMpfERTFjqhkKZa2dS6hsq6niFAkRBoA1ISdlZPDpJG2S2Ze2nzcgkDMayTBqEyh9o6ea69BZ5nFJ5p9zkReAHr4BYt20la/sjJtkKjG5vLYS+vSajR9kYQ7Qjt7e1lkAAAAAAAQGaWrZ6d+H2GNV7Z9qAiyuux5dkkqZBa3JCXvV1ZQlvtPLd25gtNL8JB1VtvleV5ddIo+OhtB0fm5So2LQJpvYb44eSEAIC0KLRW5easoOdGWC85SQTYpjSnB9OkNPY0L/cwDCgSAm0AgLYpOECYp6WTMJtVxlDb/R0+V7Ut7V53ReFCJ502Qd1X00CbwkOdzu9gHZzUsljEdQmQN51Mg0AbAAAAAADIUhrhpOd2mOBA27UzChuIKvJjS0Mnga+ih9oeXXuw7bCPDazRrlbv9VZ5npf/bRR0i2pb1O++8cnnaWwDYtAyFWTLlkHT19fPIAFAOe0xPgGQKQUP8CioVNQGOeRH4bVuQpCTFsx3wmvMW6Ven00Y/n5g+ALkikAbAGAcQivxRDV7KXShAFhY21DR28v8nnOnihhq6yTM5h6LLJ9L1HKZdFMW67/8xrlu6+C4YTaCbKg7v/VCf38/Oz8BAAAAoAuDg4O+11e1wQUAuhUWZvvmT693DuS3rU7j/++rw+vY4oSK2gmy6bWB8BqqRgG1NdtaIbWw5ddZXpq/YzkAwvm9pgwNvcPAAED57Snyg5sS0NJ24fCRUoeOzlW4eS4rCjVqPugmwEb7GoC0XcQQoG6yqnEP2gkKoBqiAhgKpCh4sXvd5c2v4QEY3U83QbEsn3NYOO/ctlnO8456rkUxee3x0OkX9Vz2hoxFHgj6MM5lFWe9oPULYw8AAAAAAAAA+QkLs6m5SZxwzPD3/vfxamh7TVYUZFPjVFSYTc9FQT1dCPGg6rT8al4PXw+8ykABAYJe39TMBgBAmoLCRmdLHggLevxTCFcFUoDtzOYHzdsrb3UuZzZvbWs+UPvatE13mcuefGzkQpit8gYYAuSNQBtqZ9++vbn+/aiABIDiixNm2+Ba1hVqi1KGUFtYgMuu2zY4Qb7wAF9YkCyzN/IRYbYNnmnohxZDoHv3x1iO2HYCQl6b9+5lEAAAAACgQ2EHls5ZxOcRAOCmg/TDwmwKwoysQyNCbWp5yivUpr8bFWSbs2jGSIjN/byAughbfkXhVgA+rzH7OX4AAOqmSIExBZH8lLXlLOxxE7AaO042vGYDbOcPH2lrvnEH2KZturPUrX4AyolAG5CCoJ2gG2MEJAAUW7thtpE3D9tmRd53kdrL/IQFuLwBviKH2pY/cjL29IsK0txPqA0AkCMCbQAAAACQ/HsqbzADAOpOITCF0NpZZxYx1KZWtqDnYSnEtmZbDxMdtcZ2ENCZoCbPwUEa2gAA6QtraVNrV9kEhQWDgnt14G1f06XdUKXa7dztawTYABQBgTYgYY3GVN8PI3avu4IwG1ABnYTZrDihtiK0l/kJC275hb7ihNrCgmXpTb+T5oWApjk9Xu/06414DrS0AeljOQPGv9729/ePfB/WKAAAAAAAGE/vo1as+JxvoI0wGwCM1UmYzdLvlq2eHfj7LENtCrOFtbLpcSrMBgBAN9yve7t2PTvmPQgAAGlSKGlKQKhNrV1loqBWkDq1syXdvqYL7XYAiohAG5ABhdmWzL2EgQBKLixs5heG8n2jUdJQW1igJCj0FRVqU7Asy1CbQnlhYTY93vHXR6+71doHoDNxw/55BGCBoi8vNtTGmT0BAAAAoH1+YTYFGQizAcCosDCbDtiPs85UW01UqC1tz+14LTLMFtSqA9SRlpmo5RpAtH37Rt9zsC8HAKrrXJsNWWkKCyuFhcSKRA1kQRTYq2qbmNrXvAG2dtvXvAE22tcAlAWBNiADe19+L7TdCEDxRYXZ/MJQQRRy7ebvZS1q/RUW+ooalxcyWj/qbwSF8qKm38aIwM3egJAcgHg2xgi1aV2h9SLBNrC8tJYX7fjs66OlDQAAAACSpIO3ow7gBoC6iAqztRNoiQq1feOTz6f6PJ7b8WrIYyPMBrSzzKiZEUD4a56lk2jYkxMCAJAVBZqCKCSl4FRRtR6ffwOZwlpVaxdTeM/dvtZugE0BP3f7GgE2AGVFoA3IwH0hQQoAxRcVLmsnzCYKgMUJtRUluBHWQLYxgVY6rR/TDLV1E2aTqAYp1u9Ad7SMhbU5jl0fjQbbaEdEHblbURVi6+3tZVAAAAAAICE6eDvsAG4AqJOkwmyj/y+fUNux/acjHxeA4eV+7cHQ1kSF2WizBeK85rVe7xRoc5+cEACALCjQFBZqU3CqSK1yopBdVIOcwlpVnFbxbzt/XICtagE/APU1kSEAACBYVJgtKqwVxIbalj/yZuBtFNxQaKPdwFzSXghpINsQI9BmxylsLG0oLO79xX/s74cGzuKOrcI2YeOg0FzSjx2oEy2LWl7D1one9dILj4wukwrXsgyiDrytqNoRunfv5xgYAAAAAGiD3kup+RoAkpJXIDatdrGgcNmcRTO6+nv2/waNlf7uN396feLTJmz8mCfrJc02wDBJz9dJU5Dt2P5Tgb8nyAa0/3pn18E6OaFa2nj/AQDVpVatogWLbKhN4bWgx6yLbpN3o5dayoJa2SyFt+pOY6SLu8VtyvB8N3HBfJrZ0K2B4QuQCwJtAAAEiGpI6zTMZpUh1BbWnLaxzfBI1HNV8EzNM96D9TsVFY5pZ/rpMYUF2u4j0IYMOc1kBWkGTHKZ1f1ouWy1r73X1v/1tuEScEOVaf7W/K6dn0ND7zg7QjnDJwAAAAAAAJIQFmZbs62n6/vXQf7HXjoVGJ5JI9QGYLzndrwWGXokyAZ083o321nG1NK2a9ezzlcAALKkgJOCYGGBMRt4yzrYpkY2tcRFBdnUSlbFZjZLQcizXbTljf7fp0PH0E5bGt0Qgg9ikCsCbUAGOKgaVVOEMEWSIQo/UYEKhbOSoOdgD0wPHu/8Qm1hj0vToN3nGhVq0+90m26nbZJhNtkQMY3s30xzngTc64R2A1/pbeOYxOd7u65rp7HNb91FwA1V5X5N0pk9CbMBAAAAQDLSajoCgLJIO8xm6b7CGqH0uyT/HlB3rRDp6VitfbaJkSAb0O17i6tHAm2iUBsAAHlQIOzccCNbEHeTm1q/0go+xWljG33cd9WidczdPndueBp1E3Lzss1uUfdL21vtPc8QIE8E2oAMcAA1qqYIYYo0QhRWnDBbkn/briOKFmq7PyLA1ckYZBVqSzLMNjrPhYfa9janEYE2IDm2sa21Duw83GbXr3b5XTL3Ume9y/KKMvvLLb9nPtv3FwwEAAAAACTEHrwNAJ2oQiA2KMwmCp6F/T5p+ntZhNoU8jHmaubJnOevLNW5/S8qzEawH0hnXaxlj5MTAkD1qXGsyCGgycMhtTiBsrOe8JuCTp2EnFoNbEdjB9isqreyRU0n99egee2CE1Jrf2yjpntLeJhuiuux0fgGICkE2oCUKQDhtFkZw4HTQAlEhdk2phSCiBtqU8gsq5Bs2GPZ2MVjiNNKp+BKp8GzyWuPB/6um2a9qJa2+zKcNkDduMNtcr+nga0dTij7kfeG7/fSXNovgW62U+TZP+s1Q0NPMiAAAAAAkBC1kLSCDYZGEgC1U5SwkVtSoTYbJgj6G0BdtnMU5tO2zqO3HfS9jZYTXdZs72FbCEjgdVXLUn9/v/n+w19mQACgBhQwKkOrlQ2KtdOU1go6PZ36Y6tzkK29cZrnXCaH3MaG3kanX3Lc9xd137S+AYiLQBuQAbX26KDrTsMZALIRFWZT8EHu7zBEEYf+RthjsAGOtINTUc+x278fJ8CnYFq7682oMFu3YcSo6XM/oTZkQIHQus9nGzxj0GnATcuz1hsE21AWeh3TvD742F+Zux+5jQEBAAAAgISokUQHnir4wEHcAOqkiGE2K4lQm9bvYc1UWTTBAUVhg22a74MCnQq8qbmW5QLo5r3FbGdZuvkYYwEAKCYbHFPw6czmrbk9DoXY1PJF2CnpcZ03MqZhLWrnhgNpSYfeLG/r27RNdzGti2lp87KneRkYvgCZI9AGpEwHW4cFLIAyqmKYQmGIsKCSOK0+EbfJQhahNtssGTT9k1o/up+Pn3ZCbba1xk8SYTbRfUQFDgm0Aflsb3UTcCPYhjLN65q3J7zxcwYDAAAAABL03I7XGAQAtaNQSxCFXrIUFKxLJtQW3tJGqA11Y+f3oGCbrtMySbANAACg2hQuuuzJx5zvFW5TwCluc1un1NoVFrJCdux0yCr0RpitsJaaVpBtKUOBvBBoA1KWZpMTgOSW0/tKtqymGWpTmC0stNU73FSXhKRCbWHtegrgJRFms483al7R+CX19wB0vqza9YuWyeWPvBlz/feesz4h1IYyzOMXGAYAAAAASMyxl1oHcyvwoDYfAKi6sIamrMNs9m+mFWqz63VCbcBYBNuAdES1gwIASuve5uWeqj45p9VruLnN6ibMpPY13efE4a8op6jQm4KQF4ZDkGHzyRRCjABCEGgDUqbgA20fQHGVMczmXr9I0qG2vREtdEmHtfT4o0J0YQGTsHa9NNoEN0aE2jR+BNqA4tDyqFBs3GCb1if307aIHEWFKjcybwIAAABA4nTANgdrA6iLooXZ3H87LNSmNs1OQ8dxQm3622u295g5185gJkGtaPtH4f5HbzsYunywrQSMinpN0vICAEDZxWnwQr05QcjhwGLQfKJgpIKNKLwBhgB5IdAGJKy/v98MDg6O/JxGmAJAMqLCbEUIo6qdLIwevxrTkgxQhY1JWgfRa5zDWtaCWpPCpmFa699WQ93p0PFjvQ8Ujw22xQkysxwjTy9EBMuZNwEAAAAgectWz6aZDUAthIXZFObKW1iozYbRugm1zVk0PTC044zP8O8ItqFuNL9r+SPYBsQT1ezMMgIAANBCILLw1Dw5wDAgTxcxBEC6ytr8BFRdnEBDEZoVFb6IosYhNQ8lNS5h0jyIPmq8bagtzjRUGDGtxxonPHg/636gsOKuG1iOkfd2CgAAAAAgO0GNPQBQJVFhtqIEuMJa4rS+VitOp2xoJ6o5R4EeBXecMXvpFDMPasMuI2EBVxts0/IB1PO9w2sMAgAAAAAkhEAbkAEOSAWKt0xGhdniBMmykmWoLaqxLu/nqlCbpp+ea1iYLe0wYlRTHWFmoNg20nAFAAAAAAAAoEbKEmaz0gy1Oc95W0+sYJvGzIbbdCHEgLqIE/4k2Ia64zUBAAAAALpHoA0AUCthQSirSGG2dh5Tt6G2qPBtnGayLJ6rpp+ea5AsmvXiNDwl1ZoHAKgP+1p833B4217nfY3+YOFtDBYAAAAAAABiKVuYzf3YgiQRanP+xnCwLexvef+uDbe5Q26EGlBVccKfBNtQV+6WZ+Z/AKi3s089zSAAANChiQwBAKAudGB4WBBKihhmcz+2yWuPh95Gz2/3uis6Cp9FBf02ZNhopOcQNa3ynn5qglNjXJC9zd9lFQIEkOz6Lut1HhD0mm7RKggAAAAA6VMYYdnqqxkIAB2sP14dc1B7lsKazCQszLZs9ezChtlEj01BMzWkBY1763lcncjfsmN57KVTzmtC0LgFPY6oeUDjHf57XoPSptBVHjTtyz59FWyLWqfYYJvCb/b2AOsVAAAAAEAYGtpQO4sX9zIIQA3FCbMpRFV0cZva2hXVzpb1gfQKgrU7PbIOI0aF1eIEZgBkb/kjJyNvU4bXA9QLAUsAAAAASFZ/fz+DAKDywkJZZQnY2FBb8HN8NfF2NOdvDrdS2fa2sHaq+NPj1cCLQnRAGWjZiGo01HqHtioAOVjavAwwDABSdA9DAKCC7mUIkDca2lArvb29zgVAvcQNs5WlTStOe5ma3NoJeEWFr3rnXpr589T0UJAuTjAsj/DJhhiPTUHBKoUQCOmhzBRkC2tVLOPrAaotqgkUAAAAAAAACKPA2pxF08cF28rWFqWAmR6zuwEtywaoVsBtfKDNBumSaOcrclMe4De/KuypIKa3QdEJgDI/o07LQ/P1SK+xSQSf0bWlDAEAAABQPgTaUCuE2YD6qVqYTWx7WVKhtvtjhJTyGh8bBgsLUuU5/aICd/clGGjTvBw1HWnwYZwxdlpqesUNBCk8tHvd5QwccuUOS2t+1Gv5RtY5AAAAAACgJhSyKmrQqsiPLYw3jKUQVhmfhw3nFSkoY8cxzngq+HNsf/D+JD23Ks+TCj9V8W9VdQzbWb/YYBshNtRzu2W2s/5+dL//MvAbH7mGQQKAmpi0YH6uf//84aPmwuEjlR/nyTfdyMwGJGegednDMKAICLQBCevr6zeDg4NjrtMB1RsYGpRIVKCjTM8jKvSlg8TL2MSTZKgtanrnfSC9Du4vaoAoy5a2MrT0aCyK0OLWTjthEcc5agyLMs7djPf/z979xshxp/lhLyk6SFqJSwILkDwFkYQlmAsOkClRf17oNBQPiDnW5IRFYAVeSA50EV9sGBKmYSzOmSGzGp3Foe6wL8yEAh0jXEsv7AjwvlkYOzryzUocYQM4DmXBgHAHggC1CIyT4EXEo24l4UQy89SwhjU11dXdM/2nqvrzAXq7Z7o53fXUr6pL+6tvPbHfWcrVut9tJB/Ejb+12fWmKxt1JcwGAAAAwCA1McyWaXJgJj67wA9tZWwz6eM/urOVfb8+INAGMDG+/aM/Guv7R5jtNz/9WevrHMv4nXd+YsDB4OxPVoJtMFYCbTACTQghQNvGbK9htiZ3WorwxfEeAlVVobZegiC6UW1+LAo1w1oRZsvvu8YR0NORjSbwHQwAADA6589eaXTQAwAAGL1Dp/coAsDkeG359qoyjM+vv/+KUBsMzrwSUAd3KgGTJLqnjUsEStrS9QqaYKlLSKvpYbZMLEO37i3ReaiTEzXq8tRU3eofgUH7f1hravc9I3/PlQDbjjTgGzdhNprsxp7DigAAALAJneaLfvj0+4oDAAB0tGuvixE2wP7ECdrA4L2mBPXwV3/8p4oA0CI6tMEQTE1NJUtLS+t+HwGb6KgEDN+xQmBt+tRnq53IItTQpo4n2bJkHY766TpUfN2JQsek4zrD9FT/YneprG4R2rHfh/WGuV3su7Xd2f4AAAAAAACAQdr12Lb0XofnWtuvBMAQzCclYdnf+t3/auwf7N4XvpfemijCaX/z8Z/39NqodSznb/3u7xiNAC0i0AZD0CnQBk0RnWvapu2deI4NqONc/m8cE2ar1TZTh+2yjfsGdbacUFfR3VMoEwAAYPTOn/3EiakAAMCGPbHjJUUYvVcT3ZOAMRCu6t/ffPwXyV/98Z/0/Ppv/+gfqzMMx3yiqy01INAGAAAANRNdU08kKwFzwTYAAIDBm5ubSxYWFhQCAADYkLgYxuUPP08Ond6jGPUS4bbfVwaAeum3G9u3f/RHigbDMa8E1MmdSkCNvTfIPxYTk6MyOztn7QEAABt24dJX6X0xzHbj0cOKAwAAAAAAMGbnz15Jdj22TSHq6T0lABi/6Mb26++/kt66hdlWQmz/OPnOOz8RZoPhelUJqBOBNupsf9MXYGpqak2Q7sKlr61VAACgo+MzW1cf68wGAAAwPNnFCWMeJ+ZzAAAA+nXg4EOKAAAF0Y0tQmx/9cd/0vW133rhe6shtt/63d9RPBiu/cu315SBOrlLCaixZ5u+ADEBGhOiS0tL6S3rsgAAANDNsVy4DQAAgMGKeZvM4uK7yZYt9ysKAACwaY9vf1ERANpnPtHVqFJ0Y+slwBZWurHpwgZjsF8JqBuBNuw0hyA/CWoCFAAAGJQbew4rAgAAwAB88MHKXE5cmDA/l3P5w8+X/1eXBQAAoNqBgw8rAsDkeFYJyn35058lv1m+9eLbP/rHurDB+Pdl7ysDdSLQRp29lwww1BYTkqOSTYICAABsxHHd2QAAAMbi8sXPFQEAAOgogmznz14pfe6B+x5RoPHarwSA/cvwRTe2CLL9zcd/3vW1urFB7fZlAm3UikAbdfZ+Gw4Cp6am1nRsO7F4NTnm5FQAAKBPN3c+pQgAAAADsrCwoAgAAMCGHTi4vrPzA/f/LYUZj9du3e9XCoDh0Y0NgEG7UwlguEbZGQ4AAGiHsotg3Nz5pMIAAAAMyNzcyvzNyZMLq48zlz/UpQ0AACjXqTsbALRRdGP7qz/+0+TX33+la5gturF9552fpDdhNqid+dx93J5VEupAoA2GIB9iiw5t+YnQC5e+ViAAAAAAAIAxys/lxOOYz8lcvnhVgQAAgI527d1W+vvHt7+oOAC0QgTZIsT2V3/8J8uP/7zytdGNLUJs3/7RHykcNMf7SkAdCLTBkORDbPlJ0QuXvlIcAABgjROLKydLvr58v2/3PaWvubHnsEIBAAAMUH4uZ3Hx3dXHOrQBAABF589+svp412PbFASAVsq6sUWQrYpubNA475X8bl5ZGLe7lACGIx9iCzEpurCwkD6OLm37dt+tSAAAQCqCbMdmtqaP/bcCAADAaHSay7l8UaANAAC4LS56sXLhi4c6vuaJHS8pFACNFN3YugXYMtGNTYANGuk9JaCOdGiDEclPii7p0gYAANxyoqIrW+bGo7qzAQAADFt+LkeXNgAAYPW/Dy5eTbuyZV3aDhx8SFHqZV4JAPqnGxsA4ybQxsQ4eXJhLO+7Zcv96S3ElT1DdGgDAADIRFe2CLaFrFMbAAAAoxHzODMzz6WPd+3dlt7HCasAAACZXXur528e3/6iIo3XvBIAo96//OanP2vcwkQ3tgixxe1vPv7zytdGN7YIsX37R39kFIBjKBiKu5QAhuvatS/SSdAI1E3d6rpwQYc2AAAgJy56EaG2Tm7s0aENAABgWGIuJ0JtS0tLyd/7O/9TsnBx4VaHNl0XAACAFdGd7fLFz1cvggEATRLd2LoF2EJ0YxNgg1aaX769pgzUjUAbjMDi4rvpRGhMiCb/w4/S33U7YRUAAJgccdGLThe+uLnzKQUCAAAYsrm5uZWLE05NpT/HiaoAAADh/Nkrq493PbY+0PbEjpcUCYDaiW5sf/XHf9LTa6Mb22/97u8oGrTXq8u393I/x+NfJEJujJlAG4xQTIRmli59JdAGAAAkry9eXX18fGbruudv7nxSkQAAAIZsdnYuWVi4f83vogPDgYO6tAEAANV++75HFAGA2uinG9u9L3xPkA0mQwTXXs39/J6SUAcCbTAicWXPhYXbgbY4afVYycmqAAAAeTf2HFYEAACAEVlaWlIEAABgVVzoIq/sohcPCLQBMGb9dGP71gvfS4NswMTRjY3aEWiDMbpw6Wtd2gAAYIKdyHVnC1O771EUAACAMSlenPD82Ss6tMGAFE8Ez9jGxu/MkY+SXY9ta9y6uPzh5+m4auJn73X5Ll+8mnv8eU//7sDBh2u1fcU66ufzly2L/YQxCnX3xI6XFAGAsfnypz9LfrN860V0ZMu6sX3Z478ZpN8M4D2F8WCgBNwYO4E2GJHZ2bWToGHp0lcCbQAAMMFeLwTaiv99cONR3dkAAABGpWwuJ07Ed7I1bE4EpjoFHSIEcej0ntp81h8+/f7A/tauvdvSsNXK462rj8ct9msR2F2zHpbXT50+Y0/j6vBHq589vzxR99hv97osVev8x798dujLkQXzNhL4Kl+/t2sx6u+vsrE1iGXZzPqt8z7i9np6eCzraxLHKAxi3Jb5bd3ZABijLNzVS1jsbz7+8/QGkDOvBIyTQBuMUZy8emxmq0IAAAClbuwRaAMAABiVkycX1v1OlzbYnKowW1gJI7UzOBrLtrrsZ8tfE0GWUQbJqgJHERA79OaeRoTauoWK6r4MERDKAnnDXt/D3ra6bePD2K7O5N4vtqGm7z/KgnvjXrY2jVEYxDgtbptFDwi01cn88u3VW/fzygFMin5CbcBEHyeF/cu395SDuhBogzE7IdQGAAAT+98Cecf9dwEAAEAtxUndTepaBHXRa0efLMQxiaGGdNkLYbdhhliyv1sVahtFV7LNiABVJ9G9q04d/8q+T/oJCeW7/PU6JuI9Ll+8euvfb63VcvQzrnvt9haviVvd1/1G9w9ZDUa1fG0ZozBKT+x4SREAqIUItf3Nx3+hAxvQzf5bt3mloA4E2mDMdGkDAIDJdOHS15XP33hUdzYAAIBRmp2dSxYW1ndpi5OuBdqgP72GUW6/fuW1dQ619RP0yrq5rAQ3Pu+zdlfW1G7QXdO6hdqi+1ldQ21V3cDqHmjqpZPZINZ1/PthfWf1GnaKdRHjbDOfI/59fn/QbZ8StY2xO85x0O92kwW7etlXZss3zMBrG8YoDOeY5krp92jmt3VnA6BGvv2jP1IEoJvoZvvarcfzysG4CbQxMWICMiYix2lurnwiNE5k3bf7bisJAAAmyIVLX635eWr3PWt+vrFHoA0AAKAO4iTWSewcBRvfZjoHTyIM0SkQ06ZObbeX4aG+a1SU1WuQQZ0mhtq6hW3qHGaLelYZdGhxHMsw7OXIB9yqxsIogl+DkgW7+gnuxXMRhBv0eG/DGIVhHdN084BAGwAAwIbdqQQwfkuFE1kBAIB2O7F4dd3v8he50J0NAABgPOLihGV6OZkV6B5mi0BE3Hf+9ythjbaLAEsExrJbVU0yWVAnboOoUdpBa2/ngEqEhuo0rqrCbHXtKNfL90d89joHhWKs9RJ2GuVyRJgrfb+K8Rv7kjqN4X73DVXLFtvCIJet6WMUhr0PrPLEjpcUCQCAJnpWCagLgTYYkZMnF0q7s4XXS05mBQAA2qvbfwPc3PGUIgEAAIxYzOUsLS2VPtdrJyWYZL2E2UK3UFt0JJuEUFte1KSfcFvUaBCBlggGdQrODDo0M4xxFeocZuv2/RFdxOq+TXfqqJiO273bxhp2ivFbtb1kIdAmimWrGh+xbIPaTzZ5jMKwFcPUxW3i8e0vKhLAZBD8ANpmvxJQFwJttFqnq2iOw+zsXDI1NdXx+RNCbQAAMBEuXPp63e/27b5nzc83dz6pUAAAACMWczmdAm1h0gI20I/YPnoJs2WE2jrLh9u6dWkaRLe2OofaqsZVqHuYrcm6BQljzMTYqcP20i0E2tRQW3Rrq9w+LjrHBIa9H6yiOxvARNmvBECL3KEE1IlAG623uPhuIz6LLm0AADAZyi5mcWxm6+rjG48eViQAAIAxuXbti47PdTupFSZVhI46dXEqC7Nl4vdV3X8mOdS2Wr8uHaiyOm12/1QVTIpQ2zj2f1XjKrQhzBaBsTqO8W5BwrqE2fL7kq7bSQ26DRqj0LzxX5QPmv72fY8oEgAATfWaElAXAm202sLCQmVXtHGomgjVpQ0AANrvwqWvkuMzW1e7sq08vnv1+Rt7BNoAAADGqdMFCiPU4aRuKGwXFaGjCKt1CrPdfs1DQm1dZB3bqgwidFL1HvH3Rx1qqwqzdQsv1UkvgcS6ha2qap8u0+k9tdxOqvYlbfwO79bBrc1jFIYt+87Lbx/5xw/c90h6AwAAYHME2pgIc3Nztfo8nSZCdWkDAIB2yy5iER3Zzh3dvu553dkAAADGLy6W2GluqdtJ/jBJuoXZeg1b9BJqo3tHskHUqS6hth8+/X7H56q6/tVRt6BVui1d/Dxd5riNO3TVbR13W5Zx6rbPaVqn1aoQ2SDXQ9PGKIzqGCfbPspCnw/c/7cUCQAAYAAE2pgIs7P1CrTFRGinUJsubQAA0F75i1jEsX90aYtwW0Z3NgAAgHqIuaVOobamnRAPwzCoMNvtf1MdaqsKOE2Sbp2UBrF/GneorU1htvz47rWrXGxXWXCojt83g+oKNrzP13k/EqGspogwW6fPu2vvtoGvhzaNURjEMU5sf9n+JMZ5sevs49tfVCiAyTFf9eS3XvieCgGt27fBKAm0wZh0urqnLm0AANBO+YtX3HvkV+mxf75Lm+5sAAAA9RKhtpjPKYpAB0y6QYbZbv9bobZuuoW5BtU5qSrYEvvAYXVoqupI1dQwW37dRViw19BQVussODSq8FDVd1ydu7Ot1nnv1i7LV+8AVmxbaRe0DmG2GD+HTu+Z6DEKw98PfrJmfGfHKJkndrykSAAAAAMi0MbE6HQVzXHqdHXP6VOfWWEAANAyxYtXHJ9Ze3KF7mwAAAD1s7j4bodQmxO2mVydgmWD6BoU/z7+Tr/vPUlG0YEqgi1VoZYINA461FbVkarYGafJstBQ3PoNiAkP9Vbfpkk7Xh5Z6XrWKSwc22OMmVEsnzHKpCt+FxVDpLqzAUyceSUAgOERaGOinDy5ULvPVHZ1zwuXvlq+fW2FAQBAS5wohNn27b4nOZYLtOnOBgAAUF8RaivSpY1JVRVmG1TXoPg7Qm3jN8pQW4ReqsJsmw1K1lUsVxYcSjvQ7d3WZ91uh4equttRPzHmV9fd4Y8qO7KNKshmjML6i1YUQ526swEAAAzWXUoA4xcToVu23L/md9OnPk2+PP2g4gAAQAsUu7Md050NAACgUa5d+2LdXE6c8NrWkAWUqQqSRRhjlEGzCEYMKkBHZxGiiZP5O4V4I4gTQZfNiH1pp7/f5jBbWa0Pnb4dFoqwYFXQr9M2OMhwKYOTdmE73Fugq67j3hhlEhS/j4rbou5sjfGaEgAAQDPo0AY1EROhRcUuDgAAQPOUdWfbt/vu1Z91ZwMAAGiGYqe2OOF1UN2JoO7q1hUtghGT2u2nqkNksZPMIMTJ/FV/dzNjQ5its5Xw0J6+u2NloaGNbh9V67oJ3Um7fS+Pa0zF+szWY9fX7t1qjMIYFMek7mwAAADDJ9DGxJidnav9ZyxOhL4u0AYAAI2nOxsAAEA7TE1NJXNza+ebIowBbVe3MFtmEkNt3fY5wwrCDCPUttLd6UqH5dimA2axJrnwUC+hqGFtH3UPcl++eLX26zHWYVXwKzq5xTbVtNB8XcYobHTfVuw2qDsbAADA8N2lBLTd0tJSOsHYBGWfc/rUZ8m5o9utSAAAaKA4ns87PrNVdzYAAIAWiRNfI2AieEFbVYUNIrQwKp0CU1kgIkIUrd/fVATAQgTOIlAyLNl+rtNniHXU65iIZYnQTpkI+kzC+tyMLBRVVceNfkfFa6vGWfy9Q6e3NXYbqYtsjMf+qxiiWd3/Lq/bpm4PwxyjMJTjncO6swEAAIyDDm203gcfLDX681+49FVyQqc2AABo4LH81+nxfJ7ubAAAAM02Ozu37ndVJ89Dk1UFLUYZZuv2fpPQ5ScCH1WhkFF1NIv3qOws1eN6EGYbjCw0VD12rmxgPT9cub3VtTtpHbaRfmUdzTptV1HvCIs2dR83rDEKg/6OLfu+y9OdrZFeVQIAAKg/gTaombm5OUUAAIAWmD716ZqfjxfDbLqzAQAANFLZXE5dT+6HjapTmK2X921rqC26G0WYpSrwMeoQWLxXVfim23ro1G0v+9v0b9CdxyLIUfU3YzzG2KzbPqvbuK2z+HyH3txTuY9rcrCtTt3xoPg9W/yOLY7X57/7hkIB8JoSAMBwCLRBzZRd2fN1HdoAAKBRyros684GAADQDmVzOdAmVWG2qsDFKHQLtbUlXJoF2ao6TmXrYxxBnY2G2qrCbOMKSlKuaze+5bFZl+0txlWnfVYd9lu9yrqZtTnYBrU75il8zxa7OT5w3yPpDQAAgOEQaIMaWlx8N70/9srfTrs4nDu6Q1EAAKAhIsxWvCiF7mwAAADtknVpiw4Ocdu1d6ui0ArdwmwRuBi3quBTdFlpcqgt6t9LkC1OuI86jHN9VAXpykJtVQEcYbbNqergt5nOWFXBxex9xxmsyoKf3fYXddhv9aONwbZhjVHY3Lj8pGQ8PrTmZ93ZAAAAhkugDWpoamoqnQj9vRf+UdrFYd/uuxUFAAAaIguzHU+P5e9JH+e7s93c+ZTubAAAAA2XdWn73078nytdbBp2sjyUaUKYLdOWUFsEcrIQW7cuUyELso2jK1u/6yEfaqsaW8Jsmxs/VYGuYqehjYixVrdgVS8dDLNtpcmyYFtVqLDuwbZRjFHYiDhOiOOFlTH4cPq79CIVuWOdJ3a8pFAAAABDdpcSUGOvDvoPPvPMVGMWPiZCZ2aeS549eTi589+/aTQAAEAD3HvkV+l9dFmOC1McK3nN9em3FAoAAKAFFhffTd7+X/9NcuDgS8m/+/RfKgiN1qQwW/5zdQq0ZN2A6hKUiFDH5YtXb91/vqFlrWtwNgI3nQIrWdimarnoXxbEqBIhjUEFH7NgVdV+Ir+uhzVeq96/KdvLhvZ1t9ZjL/Uf5Hpv0hiFfr+Ts/GZjcGy44XHt7+oWAAAAEMm0EarRZezhYWF1atkRuezJonPfWJxKTm+96nkjr/8t1YoAADU2PSpz9L74xVdlm88qjMbAABAW8S80wcfLCW/+Yv/Ikk0aKPBqkISxW4ldRKfa5ShtqqubxsNqnVctltdi5oSyqlaD1X/RnfLahsNQg6rtr0Eq9Lnc2Mh3Yfs3bqhzxPbXD/L3vYxVcdgW93GKPR03HNrH1UVqn7+u28oFAAAwAjcoQTU2M3N/oFr175Itmy5P71vqujSNvfK3072//X/YUQAAEBNnVi8mry+fAtfnn6w4+u+efljxQIAAGiZmIt67/I/16WNRqrqohNBlLp0OKsSQYqqMFU/y1HVTWyYmhZg28h6yKtTmKVqnUdXsmFsW8MaQ6PudjXqZazDcg9rvGxELx3rquozCWMUOo37qvH4wH2PCLQ167/Fys5/nV++vZo4NxYYnGy/ss63Xvhecu/yDaDufv39VxwbUUs6tEHNLS6+m06E/vUHf5Lc+e/fVBAAAKihC5e+Tu+jO1sn16ffVigAAIAWirmc/+UPF9KTYv/jX/8HBaEx0o46H3buzNaEMFuo6tSWBcVq81mXP0983qbUtt/1EOOmW0Cmzl3/mmbc22m8d/b+owxHtSEAOghx3FEVJK3DfrxJ3yVMhl66twqzAQAAjI5AG603NTXV+GWIDnM3lu8F2gAAoJ4uXPoqvT/WIdB249HDyc2dTyoUAABAC8Vc1NTUu+nj//0//DcKQmOkQbDTtwMhWSCliQGEfJhqM58//u2GP8PerRMfsLkdbrrSsb51G1ubWefdajGIgFcWgqz7+MqH20IErWKf0q2DWK/rqC7jZljjZTP7vugMlwXb+gn7TdoYheK2U+aJHS8pDgAAwAhpHUid3dzsH4grYn7wwVIyOzvXjg32L//v5D8797KRAQAANXPvkV+l91+efrD0+W9e/liRAAAAJsD/89m/Sv7dp/9SIQAAoGZ++PT7HUOyD9z3iO5sDbRly/1l57/OL99eTZwbCwxOtl9Z51svfC+5d/kGUHe//v4r+WOj/cu391SFOrhTCWizCLM988xUa5YnOjpEZwcAAKA5rk+/rQgAAAAT4vHtL6YnwwIAAPURXSOrCLMBADBB9isBdSHQRutNTU21anlOLF5Nuz9cuPS1lQsAADU5Ru8kLkgRF6YAAABgcry453Ta/QEAAKiX82evrPvdEzteUhgANuQ3P/2ZIgDAJgi0QcMsLCyk99OnPhVqAwCAmruxR4dlAACASSXUBgAA9ZAF2Q4cfHjN7yPMFl2WAaDCe1VPfinUBgAbJtAGDSbUBgAA4/f6rQ5tx2e2rvn9Ny9/rDgAAAATTqgNAADG6/zZTzo+J8wGQA/eW769pgxAy8wrAXUg0AYNJ9QGAADjEcfh9x751erPx3KBthuP6swGAADACqE2AAAYj8sffr7anW3X3m3JgYMPrT73/HffUCAAACbRq7fu55WCcRNogxaIUBsAADAaWZAtfxx+7uiO1cc3dz6V3Ngj0AYAAMBtZ458pAgAADAiEWSLC0ucOXz7OPzQ6T2rj5/Y8VLywH2PKBQAvZhPboc/AIABEmij1RYWFiZmWfOdIQAAgOGIMFsWZDt+qyNbhNn27b579TXXp99SKAAAANa4fPFzoTYAABiB82c/WQ2yHTj4cHr/418+u/p8BNke3/6iQrWXjiPAsPYrAG3x2vLtPWWgDgTaoGGmpqY6PifUBgAAw5XvynZsZmvy5ekHC2G2txUJAACAUkJtAAAwfOfPXknvd+3dlhw4+NCaMFt4/rtvKBIAAJNu/637m0rBOAm0QcMsLr4r1AYAAGNwYvHq6uPoylZ049HDyc2dTyoUAADAhLt27YuOzwm1AQDA8OSPtQ+d3rPueWG21ptXAgAAaA6BNupqvxJ01i3UNn3qM0UCAIABijDb67cCbcdntq7pyhYizHZjz2GFAgAAIBWhtk5zORFqO3/2E0UCAIABimPsONYOh95cH2Z7YsdLyQP3PaJQ7faeEgAAQHMItFFX+5WgWoTa5ubmSp+7cOkroTYAABiQC5e+TsNsEWT78vSDybHl+7ybO58SZgMAAGCdqgsUnj97RagNAAAGJI6t4xg7gmw//uWzya7Htq15PsJsj29/UaHa7z0lAADo+bjp1VuP55WDcRFogwabnZ2rDLWduNVBAgAA2LjpU58m+3bfsy7Ilrk+/ZYiAQAAUKpbqO3yh58rEgAAbEIcU8ex9YGDD68LsoXoyibMNlFeUwIAgK72KwF1INAGDRehtpgMLRNdJITaAABg47LOx/t23136/Dcvf6xIAAAAVIp5nE4XKDxz+COhNgAa6YdPv7/mpvMoMC5xTB0OHHyo9Pnnv/uGIgEAwG3zt+5fK/wMI3eXEtB2J08upKGvNosre8Zk6MzMc+uei1Db1O57Op6ACwAAlIuLQ0Tn41DWne369NuKBAAAQE9iruqZZ6ZK53LiBNwf//JZRaIWzhz5KLl88XbI0thsrwgfRTebPOsbY0/9oInbRJUfPPJzRZo888u3V5UBAADqT6ANWiJCbdeufZFs2XL/uuemT32anDu6Q6gNAAD6ECG2siBbuPHo4eTmzicVCQAAgJ5VXaAwOts4GZ1xKYbYwq692zp2OQFoo+iYevni1TW/sx/cmGLAaNfercmux7YpDEMR26nObAAAAM0k0AYtE6G2mAhdWlpa8/sItX15+kEFAgCALqIzW6cgW4gw2409hxUKAACAvmUXKCyby4lQ0aHTexSJkYjgRnQHzIsQmzE4OaoCADCJYy/CbMXOZ3X8nE3YdtfVMXlYoI0hjLNPKreFCLM9cN8jCjW5XlMCAACovzuVANonru4Zt6J7j/xKcQAAoML0qc+S1xevpqG2Mjd3PiXMBgAAwKbFPM7c3Nya30WHrAi1wTBFkC06AubDbIfe3JN2CBRmAwCaII5lisHJvCd2vCTMxntKAABQaf7WDcZKhzZoqewKn1u23L/m9xFq06kNAADWizDbhUtfdXw+wmzXp99SKAAAAAZidnYueeaZqbRbWyYLtQkWMQwxtmKMZSLINikdc6KLS4T5opNLP8sc/6asa1OIjnbxt3bt3bqpOsZ7pH9vAOuiW7eacdV+5X5tDQ8cfHjTtRvnWMpvS/llWrnX+W5Usm200zpp4v5uo/srmBQRZqsSYbbHt7+oULynBMCA9yn7lQFw3ASDJ9AGLRehtpgIXVpaWv1dnKh77uh2xQEAgFuiI1s+zHZsZuua54XZAAAAGIbsAoX5uZw4Ib+OoRSaK4IR+Y5sEcTabGiy28nknWQhsM2M7+J7R4go//diedNASEm45fJj2yoDIlX/dt1rL94K0JxN+q5tWf2iS95mxOeO0Fg+OFasTdnrN/IZOq2DfuqXvvfZwY3JbP11CiCW6WV5i9tP12XK3Q9quUatKrQ3qL+/0bEXiuHcnsbG8rgobvu97Md6eU3VdjaM/dVm6zfobafs85RtG7387c0uB+2X72Yc+9giYTYK3lMCYEDioG6/MgAt9ftKwDgJtMEEWFx8N50Eza7wGSfqCrUBAMCKCLO9vnzLHC+E2YIwGwAAAMMUczknTy4kCwsL6c/ZSd9CbWxWMWhQFbzYjCyollcWiMlCYPnAzyC6EHULVHQL0nUKLXULJBX/XSxbBFi6/bsIbRSDLpvpzrgSilm7/MNa1+X1Lw+rlHVhK1tXWd36DbP0GqArG5+9/O3imOg2XjuNh7p3B+slkJStz+J6H6WyINtm9iHF8TaMoNgw9leDMMhtJz5n8bN2C/LBRred/JgtjqkH7ntEmA2AsfjNT3+W3PvC9xQCADZAoI3Wi4m/2dm5ia9DdoXPLVvuT3+OUFucuHus5GRdAACYJHFMHLeVLm1frztG/ubljxUJAACAoYv5rGeemVq9QGGc7F4MgkA/RhVmC+Xhi/XvVQxRxP2ZW483GvopBkP6DbiUhWR6/Szxmizwkv87vQSZiqG2tBYbDLUVg1fjCI/0Wvcs/FIW6um1O2VVAHEQAcnimOi101o2HoqfLx7XMdDTqdNZr591lIG2svBV3YOCw9hfbdawtx0Ypuz7I74708B0brxGmO35776hSAAA0J/5WzcYG4E2mBBxVc/o0paXdaEQagMAgJXj4y9PP7jmd8JsAAAAjELM4XzwwdK6uZw46byJJ+wzfsWOXVlYYdxiLB86vTKei2GajY73XsNGZQYZkonPULZMVR2eykJtvYa6MnXohLSR91wJtV3p+702E0DcyJjYyLKtBDwfXrN88bgugbZO3ec2uh0xmv3VZg1724FRbkf5/akwGwAAQHMJtMGEiKt6zs4m6VU985OhQm0AAEyi6MS20pHtq9UQmzAbAAAA4zI1NZXennkmQm3PrXlOqI2NiFBOXh2DKvGZil26ugXAymxm2ygGqoodXzayTMWAWbeAWmzf+XBR9pl6CT9FQGVNLWoSXByWYm0HHQ4qBkGz9TGoTmT9hhWHoSzMVsfucUVlAchsOZr0HTmuzznsbQdGsc/Kjg/yY1eYDQAANmxeCaiDO5WAmnpVCYZjcfHd9Jb3enoi79eKAwDARIhj3+lTn6Zhtn277yl9jTAbAAAA4xChtmvXvlg3l1MMH0A3+S48EVyoq7IQTTGMNyxl7zOIUE+Eg9a+z5XK16dd697cs+7fxEn83T5/cT23OaBStr4GvbyXL15t/b6hWMcmhSAjzFLcVrLvyAhsxS3tQtZl25k0o9h2YFhjNzsGLn63BmE2AACA5tOhjYlx8uRC2qWM25OhUZOFhYX0d3FC77mjO5J9u+9WIAAAWisLs2XOHd2+7jXCbAAAAIxbNpczM/NcsrS0lP4uTtTvt3MVk2ldYEV3v9rLQm358GpVt7piJzHdloa0XlpY13wIson7h/i82XZR7PCYLd+Z3DLqcArNPZbJtu+y4K0wGwAAbFo0H3pNGRg3HdpggkXALyZDY1I0rHSp0KkNAIB2KobZvjz94LrXCLMBAABQJ9GpLZvLiZN5I9QGbVLWOWjX3q1j+zyD6Oy00b9R1qmtbJuPv1/s2jgJYbaycTHoTlzF94hwlG5f9RUBlwi3ZbeyDk5Z97ZJXo+j2HZg0McG+TBb8TtOmA0AAKA9BNqYCNmVKykXk6FfXPpFekKvUBsAAG0kzAYAAECTxVzO2X/9p+kJ+0JttEWxy1iIE9dH1U2p2O0llAXs+l2mYgesspBNJ7HsxdefObI2vFYMs01K58aoTYyPqloM4j3W1X/A7zFuxeWLbbAt4aZ8wK2obeuxbtsODIowGwAAwGQRaGMizMw8pwhd3Nz5ZHJ9+u3k3NEdQm0AALSKMBsAAABt8Pj2F5MndryUhhGE2qhSDGoVQ2N1ECGtYqCi7MT1YSsGXyKMVgyQ9aqsc1psr2XBuW7rLx86is+UBe2Kn21SwmyZGB/FQFbsDze6znqp/zDeo9s4GmbALJavLNw0quUb3X7w4YGtD9tOveq42eAx9SXMBgAAMHkE2oBVEWr7vSPvJPt23yPUBgBAKxTDbHEBhyJhNgAAAJoiQm1zc3PpY6E2qqzvwjTeAEAa9jryUTpu41bsYnbozT0jD7NlykJt6WfsI4BRFtDbSJjt9r9dG6qKE/yLdZu0MFu+NrHs+VBWts7iFmN9s+GZeI8Yk2XjInuPYUnDZYc/Gup7xbY2ruUb1f6mGOTtJeDWKezXtg52w9x28vv04vgaRHguCzxln9mxUHvkw2zZfipPmA0AAKCd7lICIC9CbT+/+J+SLVvuT0/8jRN+9+2+W2EAAGicsjBb/tj25s6nkuvTbykUAAAAjbISaruSLCwspCdyT2qohWoRXMifGB6Pd+3dmux6bNtQ3i/+fr+d4DYT+Bq02I6KHdbyjyMAUqxdp+UdVKe5qE3arevi+oBJMSwyibIaF9dbul7Obn4MxvrO9q8RxMmvh37He69jvRjOifU8rG02W76V8NcnPS3foLqebUTUpmw77LY99lvHGFf97guGuW9t4raTH1/5bScLz1WNp6q/WQw8jaOrJ8NRXLfFY9voUBzHvwAAwEC9pwTUgUAbkCwtLSUzM8+lj6emppLFxXfTW/xOqA0AgCYqhtmOz2wVZgMAAKCx8nM5MYczOzuXPPPMVPo7oTY6iXGRDw9EcGGYAZlOsgBI3UMf+QBT8eT6CGKUBcvyy5h2dxrw8kVYoximGsc6rLP8ekvXVRoCvNoxDLh2vW3teT0U/35/gbbuYbZi96pRred4j0Ont61ZvmLALdNvaHXQum2Ha2u+8cBsv/uCHx981rbTZdvpFJwsrrOO677QdU+YrT3WdWYrBLaF2QAAYGji/zR8dfk2rxSM0x1KQE3dHPQfnJubSyf36CwmPWNCNESwLer1xtH/Nrlw6av0BOBjM1sVCQCA2juxeDV5ffmWKR7LCrMBAADQVFu23L/6OOZy4had2oKQC50UA1GDCAIUO0nVqdsaNH0btT+H24qd5ITZ2rvvKx5LCLPR438fOf8VGIWu5zN/552fqBJQa7/+/ivF46b5Do9hpO5UAiCTdWYL2ZU+I8wW4oTgE7mTggEAoI66hdluPHpYmA0AAIDGunbti/QijiHmcrIwW4iTveOkbyiKE//znW/i5PEIpBkvMH7FQEd0zBJmg1vfV4UwW3yXCbO1b9+XdnK91ek08/x33xBmAwCA4ZpXAurgLiUA8uJKnjEZmr/CZyY7MVinNgAA6mj61GerF2TYt/ue5NzR7Wuevz79dnJz55MKBQAAQKPNzs6lt7K5nDjpW2cfysRJ4nHLn0CehQR0u4HxKAuzASvKwmw6gbZDvstr2XqNMNsD9z2iUAAAABNAhzagVHZ1z6IItcWJwgAAUCf3HvnVapgturIJswEAANB2cZHCMnHy9/mznygQpSK4FqGZso5tcUsDNjq3wdAVtzNhNihsIxevrj4WZmvPfi8fZouLMBTX6w8e+bkwGwAAjM68EjBuOrQBpZ55Zqrjc3GicITaiicJAwDAOESYLXPu6I5k3+671zz/zcsfKxIAAACtE4G2paWl0ufOn72SnjSs6xadZB3bVsbLJ+mYCRFuO5PrGKXjHwxHbFeHTtu2oJfvKZqv2HGvGOKNEFt0ZgMAAGCy6NAGlIpJ0GvXvuh4dc8IteVPHAYAgFG7cOnrNcekX55+cE2Y7ebOp4TZAAAAaK3Z2bnKuZw0mHTkI4WiqwgMxInl2S064ezau23lXpgNANiECM5nYbY4vhBmAwAAIKNDG1BpcfHd9OqeMzPPlT4fJxCXdcEAAIBhOrF4NXl9+Rb27b5nXffgCLNdn35LoQAAAGi9qrmcCLX98On31504DFVWOuJUd8UxpgCAbuLiCpdvdX6NoHyx694TO15KHt/+okIBAABMKB3agK66dWubPvVpekIxAACMwvSpz1bDbHFxhWKY7cajh4XZAAAAmCjd5nIi1Hb5w88VCgCAkUiPP2+F2VY6wK4Ns0VXNmE2AAAYu3klYJwE2qij/UpQT3GFz7iViROK48RiAAAYpugQfOHSV+njsk7B16ffTm7sOaxQAAAATKSYx+kUajtz+KPk/NlPFAkAgKGJiyhEmC1T1tX1B4/8PHngvkcUi2GZVwIAAGgGgTbqaP+g/tDc3JxqDlhMgpaF2vbtvmddZwwAABiUC5e+TsNsmbIw2zcvf5zc3PmkYgEAADDROl2g8MDBh9d1xgAAgEGJiyfERRQyxTBbhNgizAYAAABBoA3oW4Tarl37Ys3voktG/gRjAAAYlOgEfGLx6urPx2e2rgmz3dz5VBpmAwAAAFaUXaDw/NkryZkjHykOAAADF8eZcbyZOfTmnjXPP7HjpeT5776hUAAAAKwSaAM2LEJtMSGaF6G26J4BAACDEMeX+fBahNmOLd8yNx49nFyffkuhAAAAoKDsAoWXL36e/PDp9xUHAICBuPzhyvFlvhNwhNl2PbZt9ecIsj2+/UXFAgAAYA2BNlptdnZOEYYsru5ZDLVNn/o07aIBAAAbFRdJiDDb8VvhtegIXAyzXZ9+O7mx57BiAQAAQIViqC3EScdx8jEAAGzU+bOfJGcOf5QG2C5fvJr+Lh9me+C+R5IfPPLz9B5G6FklAACAZrhLCYDNilDbzMxzydLS0urv4oTjlW4a9yTnjm5XJAAAehYXR8gH2LLjyizMdnPnU7qyAQAAQB8i1LZly/1rfhcnH4diBw2aL04uP3/2yprf/fiXzutVfwAYnDNHPkq7/2bHknFseeDgw6vHlU/seElXNsZlvxIAAEAzCLQBAxGhtpMnF5KFhYU1vxdsAwCgH3HsGPIBti9PP7j6/I1HD+vKBgAAABsQobbiBQpDFmzbtXdbcuj0HoUCAOhBdLxNA1x7t07UxQGiy292/JgPsOXD289/9w1d2QAAAOhKoA0YmNnZufS+GGoLWbAtnDu6I9m3+24FAwAgd7z4dTJ96tPVn8suhnB9+u3k5s4nFQsAAAA2KC5QWBZqC9FhI07MDrq2AQB0Ft3JQtqR8+zt38cFAg4cfKi1x1FZV7b8suZFiC3CbDBmrykBAAA0g0AbrTc3N1casGI4ItT2zDNT6WRoJ9mJyoJtAACsHB9+ll4AIRPHiXk3dz6VXJ9+S6EAAABgACLUdvLkQuX8WdZ1Q7ANAGib82c/WQmi5eS7i/Ui39U2//ci7HWmEPhqy7FUduGDshqEJ3a8lDy+/UUDDAAAgJ7dqQTAoE1NTaWTodnjTiLYFl3bohsHAACTJ44DV44Hb4fZjs9sXXPRg+jKJswGAAAAgxUXKMzmcuLikJ1EsC3rQAIAwHoRWotAXNziYgCZNNy2fCwVQbDLH37e2OWLwN66MNuba8Ns0ZVNmI2amVcCAACoP4E2YCgiyHbt2herj7NJ0TIRbIuuHAAATI44/ss692YizHZs+RaiK9s3L3+8fP+kYgEAAMAQZHM50aktQm2dgm1xMnbTT8QGABiF6MaWhduiQ1smC7Y1TXzmYje7fAffB+57JPnBIz9P7wEAAKBfdykBMEwRZFtaWkpmZp5LJ0XjPn4uyk5cBgCg3aIrWzHIFs4d3bHame3Go4eTG3sOKxYAAACMQMzfnDy5kM7fVM3lZCcuT5roSlI8kbvKgYMPp51aBvG+tx9fGej7RDjx8sWrPS9X/sT1UdUxQgCxfIMYd7G88f4Rzhz1ehzXGI0gxUbWd6flHsWY6SfoEZ9z196tGx4fxfcqLnc/yxtj9dDpPUPdJuI9YlmHNSbT7SNd5uFuIxvZFjcylkZd227jqdf6Vu33+llHGx2To1pH3fZZ/S5vL+/fy/6ll9f0O+5jPcRyRJgt/z6D+F4dtuLnLqt3dGUTZAMAAGAzBNqAocuu8BkToLOzc8ni4lSyZcv9a14TJzXv231Pcu7odgUDAGip6Mp24dJX637/5ekHVx9HVzYAAABgtGL+ZnY2WZ3LyR7nxQnYmzlJvmnOHPmo44n0cUJ7JxGy6cdGwgODXp6u//bWCe3FwEEvy1Z2MvxKnbatO5k/H3CIz3rm1ufd6LjrZx0WgxPxWbLP04TgQT+1r5ItdyxzPwG2zY6ZfICz18+ZnL398zhCl/mxGvvHfoMu/bxXvEfcsn+z2X3xZvYHg3y/bvuB/FjqZ5nHWdvN1Djb72XBto1+N2xkTI56HQ3yu3Cj31GjknVsy9c4PnOdg9Nl4yG/fiPEFmE2AAAA2Kw7lIAaml++vbrZPxIBqhBXlFxYWEjm5ubSCTjqIVsvZQTbAADapVNXtvxxn65sAAAAUC+dOrWFJgZ8+lHs0jKMIF+3sNVmuk9VBXN67XxW9jf6qUNZp5t+xk1ZfXo9+X+zn71TGKyfcFa37kOD1C2I1UvdqjoT9drBarN171Wn4Mtmx2e/28hmx/gg1nE/79dpXG90eXsZV2Xvudn1NOhtaRC13ex46mUb7uU7YSNjchzraBD7rM3ub0a9n+703Va3UFun/UT+c+rKRt1s2XJ/2fmv84V7gM262e0F33nnJ6oE1Nqvv/+K3BC1pEMbMBYRLoxJ0LKJ0Ojace+RXyXnju5I9u2+W7EAABqsU1e2/LHe9em3k5s7n1QsAAAAqJHFxXfjBNHS5+Jk57Z2ayvrFDXI5ezW9WRY+j1RP05cL3Yt66VzzmbDEfmaF/9WhA/id1V/q6y+/YaMyrrphAhuNCXM2e/njOXdSGBpEGOmX7Fch05vWzc+VrpsfbKhcMiGxuhyjYtjPbraDWN8xDLFrTgm4/27bdudAirDHstl79vvfqhsO4yfB7m/3ExtBzWesjG72YBVv2OyTuuo3/E4qv3NwPfNy3XJ72tjndcl0NYpmJmNCV3ZaJj5ZCV8Mq8UAABQb3cqAW0U3diov5gInZqaSm/RUS/u86KLR5wADQBA80RXtrhIQTHMFl3Zvjz9YBpmu7nzqeSblz8WZgMAAICaivmbEHNvxbmcOHE8Tn4uC4A1WXTBKYqT8wch6lU84T5OFK9rMHAjYZdBhNny7x8hh7wstFSmrGvXZkI78bnj81ctX23H8ZhCd6N835WucQ8XxsCVkX3ucdS4bFuq2gd3CpjGfmfYn3+zQalOyxzbeCzXuGvbhu2vTuuoKdvgIKzfb433OCrev1N3v2xMRJBNmA0AAIBh0KGN1ivrAEZ9RKjt5MmFZGbmufRxrK94nNGtDQCgecq6skWQ7dzR7as/R5ANAAAAqL8IssXczdLSc6vzOgsLC6vPR4Akbk3pXNVNFqIqdn7KTvaOMEh0U+l3WctOWN9oeKCuypZxs51nos5R83xQrVNHm2KYKf7dZsdk2rmpEJLbaBcwNj6mip2Y2mplOa+WjudBbZOjCNCWvW+n7k8bqtMGOuENurZt3F+Pex1Nivj+yI/BcXVp69S9MR9E15WNhntNCYABmVcCABgegTZaT6Ct/mZn55JnnllKtmy5f7Vb28rE6O11F93aQnTzAACgnk4sXk1eX7y67vf5Y7gbjx5Obuw5rFgAAADQIFmQLeZy4nHZXE6cFL2Zblx1EifhR9is7GTvCNXkA069BtyKAYpih5a2GkSgIf7GRsJMg3pvhi+2tbIOe51k20+Tg26xvL0Gq/LhzH7CWMXajGu/E+87ysDOKGrbNqNeR4xXdJ4t7h+Kx3ARZItAGzTYvBIAAKzzi+Xb7ysDdSLQBtRCFmSLidBsMnRxcWrdZGh0ayt29wAAYLwuXPp69QIEefkuuzd3PpVcn35LsQAAAKChVi5QuDJ3E2IuZ3Y2Wf05ZJ3M2tStLd9FrSwkkQ+4tWW5YVQ6dQjqNVxz/mzSuEBbpyBJr50fmxi6GlUHqkmsbdPWEfXb5xaDbLqyAQBAq+1XAurmTiUA6iRCbRFui8nPCLbF5Gj8LiZFMxcufZUG2+LEaQAAxmv61GfrwmwRZIuubFmY7fr028JsAAAA0ALZBQqzuZy4ZR3b4neZOFk6gm1tEyf7R8Atu8VJ4Hmx3BF6K/+3D6/5uY3BibIwRKd69KPX7nbDqHHZ5xf6GIyobTFYEaHQ2LbaWuPYL14udHiM5Y0wyTDCsOPa7wxrX1Cn2tpfs1ERKuvlO23QIvBZts8tdmUTZgMAAGCUBNqA2skmPuM+C7aF+F0+3BYnTscJ1AAAjF5cXGDlIgNfrf6uGGSLrmzfvPzx8v2TCgYAAAAtks3lzM3NrbtIYfb7EAGDOIG6reIk8F4DI2mHoEIALg1gfPh5q2oy6ABN2fjpFHYadEAj1k2vYTr6V1bbNgePysZiPkgynO1xfPudCMoU1/ewvg/GUdtWfIeNcB2R+265eHXNz7v2bh3q+8U6LQY+s/Bwts99YsdLyQ8e+XnanQ0AAGi9+Vs3qAWBNuq6oxyIkycXVLPBsqt8xi3WZUyGLi0trf7+i0u/SI7NbE1PpBZsAwAYnZXjr9td2Y4vH5Plg2xBVzYAAABovyzEFgG3/FxO9vt/9dGR9GTpNga3MsXlKoZH8iJgUQwQZN3s2tIZZ5ABmjgJP38CfogT8KsMKqARn7fYySYCV7qzDU5xnLSxa+Ha5V0fWhnFdp92KCvpJjns/U7s+4udLGN7HkbQeVy1bfyYHOE6quN3Vdl3ziiOGfL7uqj9sIK88V7dgmwRYIsg2+PbX7RBAAAAMBZ3KQFtFpNlCwtCbW2QdWWLSdCYDI1QW/zu6dcvJ7+Z+sPkjr/8t6uhtnNHtysYAMAQxPFWviPbvt33rDv2iiCbjmwAAAAwWWLeZmpq7VxOzOM8P/VG8vw/fSP5N//gf07+41//h/Rk8TTw1IIuTBGWKAvgdOsKlAUIioGp+FudTnJvWogqalBcvuxxLFdVjcqCZL38u2J982G4LKCRfrY391SOv7IQXS//jo2Nk2K9Yz31uq6bJsZPjKOy7X7Y4yurZ7HenfY7ERAb1Ocp2x/kt8lBvO84a9uWbXHY66iWy10YM9kyDzO8XPx+G9a+rritl20Hz3/3DR3ZAABgcs0rAXUh0AY0StadLczMPJdOis7NzSWzs28lxy7tSruCXLj0dbJ06au0exsAAJsXx1f5jmxlQbabO5/SkQ0AAABYN5cT4iKUj+99Kbl88H9MT6iuc7AtfwJ/r+JE/36XJwtehQgSXL54dU2wJE5Ez05G79S5qlu3snHqFNwrhiS62WiwoFOApywsN8j1yubXU79jpEk6bRf9jMtB1Htlv7I+lLu63zk7nOXO9nfx3vntstf3rdofjLu2bRmbw1xHTdkei0HPQS1fcb82jO/w4ndeWUD4iR0v6cgGAABAbQi00XoRdtKlrZ2KXdsyX55+MA22AQCwOcUgWzh3dMe6Y61vXv5YsQAAAIB1srmc7CKFoe7dl+Jk9ZWA2ecdn19ZjsF1qUm73jy2reNJ8hEsWPdv9na+sGM8dyB5ePOfawB/Jx+SyC9LWVhgWN2hMllwsNP6zdbtZsMYg6r/qN8vW/5extigP0txn5Af852CJWVjZ5TLupm/U9wusrF5+/HnPb/3xj/7Q33tc3pZD70u+6HT23p+3+JnrmNtx7ntDOWzDHsd1eg7qmzMFMdNv8tXVAzMDeM4qKy7aXGZohtbdGUDAAAm3quJDm3UyB1KQE3d3Mw/XunYNZc+PnlyIQ205X9HO8VEaHalz7ITrQEA6N30qc+SC5e+Wv05urLF8dXri1fTCwiE69NvJzd3PqlYAAAAQE/yczmH3tyj8xVAA/QSlgHWK3ZMG3QHu7JtMws1xnNZcC6CbBFogzbasuV+578CwzafrIQ/Kn3nnZ+oFFBrv/7+K3HclOUzHENRGzq00XoRYotAmzBb+01NTSXXrn2Rhhinl9d5/BzBtjv+8t8qDgBAj4pBtjXHW7vvSb48vTW5ufOp5Pr0W4oFAAAA9CWby9my5f70BOy6d2sDIOkYmAE6bDOFINswjneK75G5HWR7SJANAACA2pOupK5ubvYPxGRYJibF8j/Tbvmre4boJnLu6HaFAQCocOHS18n0qU/X/T5/LCXIBgAAAAxCXJwwLkiZOfuv/zT5//7znysMQE1EKOb82U/WBWYG3WEK2rTNFMOfowyy5d8rQmwRZoNJoEMbMALziQ5tQAvc6tCW7dMcQ1EbBiN1NdBAW0yK6dA2eSLImCfYBgCwXi9BtvDNyx8rFgAAADAwxQsUhn/y1n+f3Ptf/kpxAEYgAjiXL17NPf6842t11IT1IvR5/uyVdb8/9OaeZNdj2wa+vRYDc8VtU5CNSSTQBozAfCLQBrTArUBbiIyGYyhqw2Ck0QeBVXRkIxSv8BkE2wAAVtx7ZP0JYsVjpevTbyc3dz6pWAAAAMBQRKgtwm15wzgRHGCSdQredBIhmdgP68YGvW1Twzp26RRky7+fIBuTTKANGIH5RKANaAGBNurKYKTRB4FVBNrIK5sMFWwDACbV9KnPkguXvqo8NhJkAwAAAEalrFtbEGwDGJwI4BQJrEE99RJkCxFki0AbTCqBNmAE5hOBNqAFBNqoK4ORRh8EVhFoo6jTZKhgGwAwKcqCbOeO7lg+Hrp79WdBNgAAAGBcyi5QGKJT0KHTexQIAGi9M0c+Si5f/HzN7wTZoJxAGzAC84lAG9ACuUDbfOEexuouJaCtYrJrampKIVgV4yGCjsXJ0Dip+94jv0ofF0/oBgBog16CbDd3PpVcn35LsQAAAICxWVx8N73fsuX+Nb+Pk7p/+PT7abAtugnp2gYAtI0gGwAAAJNGoI26mk822aHtgw8E2igXk6GdurVNn/o0vde1DQBogwuXvl49vskIsgEAAAB1V3aBwhAneZ+5daJ38QRvAIAmEmQDAABgUgm0ARMpwo4RbCsLtYWsa5tgGwDQRIJsAAAAQNPFPM7JkwvJwsJC6fNnDn+U3kfXtkOn9ygYANAo589+sny7suZ3gmwAAABMEoE2YGJFqC2u8Bk6dWwTbAMAmkSQDQAAAGiT2dm59BY6zeVER5MfPv2+YBsA0AiXP/x8NZifEWQDAABgEt2hBNTY/PLt1c38gSysBP2IydCYFO1EuA0AqBtBNgAAAGCSdJvLOXDw4eXbQwoFANSGIBsM3pYt9zv/FRi2+aSH85i/885PVAqotV9//5U7cvu1/D2MlQ5tAAWLi++m950mQ/Nd247NbF1zojgAwCiVBdmK4XtBNgAAAKBtus3lnD97Jb3p2gYAjJsgGwAAAJRzhQrqbP/y7Reb+QNzc3Pp/ezsnGqyYSdPLiQLCwuVryl2QAEAGLbpU5+lQfuMIBsAAAAwqbp1bItgW3Rsy584DgAwTIJsMHw6tAEjMJ/00KHtWy98L7l3+QZQVzq0UVcO6Km7m4P4I9eufaGSbFpMhMaEaBXBNgBg2IpBtpAPs12ffju5ufNJhQIAAAAmTrdgWyieSA4AMEhlQbZw4ODDacA+CLLBYAi0ASMwnwi0AS0g0EZdOaCnFQeD3Qi0MUgxERpd26omRIsdUgAANurCpa+TE4tXbz3+at3zx2e2JseWb4JsAAAAACt6uUihYBsAMCjnz36SBtkuX/y88rhDkA0GS6ANGIH5W/eV5zELtAF1J9BGXTmgp+72L99+sdk/ItDGMFVd7VOwDQDYqAiyTZ/6tPI1X55+UJANAAAAoEK3cJtgGwCwUZ26sWV27d2W/JN/8ffTIBsweAJtwAjdrHpSoA2oO4E26soBPY0/EOyFQBujEF3bFhYWSp8TbAMAelUVZItjijD3yn+d/N6RdxQLAAAAoA9VFymME84Pnd6jSABAV1VBtgMHH06fF2SD4RNoA0ZIoA1oNIE26uouJQAYjJgAXVx8N31cvNLnhUtfJfce+ZVgGwDQkSAbAAAAwPDFhTDLgm2XL36e/PDp9wXbAICOegmyzc3NJY9vf1GxAAAAoAuBNoAByYfZ4vEHHyyt69iWBdvCuaM7kn2771Y4AJhwVUG27Hjh+vTbyc2dTyoWAAAAwCbE/E0WZBNsAwB6debIR+kxQplDb+5Jdj22Le3G9sB9jygWAAAA9EigDWDAsmDbyZMLydTU1LqJ0Ex24rpgGwBMpulTn6Vh9zL5INs3gmwAAAAAAxNzN1NT73acv8nkg20HDj6UnqgOAEyWbkG2qWem0iAbANBq80oAAMMh0AYwJNlVPpeWnqt8XRZsOz6zNTm2fAMA2quqG1uIIFucVHV9+q3kG+UCAAAAGJos2BYXKFxYWOj4ujiJ/cytE9mzDiwAQHudP/vJ8u1K6XNZB9foxCbIBgAAAJtzhxLQADc3+weuXftCFRm7bhOimX2770nOHd2uYADQIlXd2OK7P0Ltv3fkneSmbmwAAAAAY9PrXE52MjsA0A6XP/w8DbJ16saWffdHiC3CbEA9bNlyv/NfgVGYX769WvWCb73wveTe5RtAXf36+6/ckdun5e9hrBzQ04qDwW4E2qiL6NgWk6Fx1c9eJkSjS8u+3XcrHAA0UFWILUSQ7c9O/kFyY89hQTYAAACAmpiZeS69n52dW31cRdc2AGimbiG2cODgw8kf/oM/0I0NakqgDRiRnppyfOedn6gUUFuFQNuzy7ffVxXq4C4lABidCLJNTb2bBtvicdxXmT71aXqfdW4RbgOAeusWYgsRWI/jgOvTbyXXlQwAAACgVhYX303vu83hZM4c/ii9j84tBw4+JNwGADV35shHlSG2EIH1f/h3/5lubAAAQBvtVwLqwhUqaIL5RIc2WiwmRHu5wmc4PrM1uXDp6zTYFgE3AGD8TixeTV5fvlXJwum/d+Qd3dgAAAAAGubkyYVkYWGhp9dGJ5fo+CLcBgD10UuILcLp/+Rf/H3d2KBBdGgDRkSHNqDxch3afpGsBNocR1ELdyoBwHhFh5YIXcYtrvoZP3cSJ8tH15ep3fcoHACMUQTM7z3yq/RWFWaLMPpff/Anyc8v/qfk6dcvC7MBAAAANNDs7NzqXM7c3Fzla8+fvaJgAFAD589+kvzw6ffTW1WYLbqx/cVf/l/Jv3///xVmAwAA2u59JaBOJCtpgvlEhzYmVHRuiw5unUS3l3NHtysUAIzI9KnP0nB5lfh+/rOTf5Dc2HNYgA0AAACgxWIOJ7q3Vc3lRLeXQ6f3KBYAjEB0ST1z+KOur9ONDdpBhzZgBOaTHs9f1qENqLNch7b9yUqXNsdR1MJdSkDbdbtKItRZdGzLxGRoBNzy4oT66AwT4uT5YzNbl+/vVjgAGKDoxjZ96tOurzt3dEfye0feSUNs15UNAAAAoPWmpqaWb7fnciLctrCwsOY10REmOsOEAwcfXr49pHAAMGBnjnxU2YUtRIgtvof/4d/9Z8kD9z2iaAAAwCR6TwmoE4E2gIaISdGs22DZFT8j3Hbh1O2OMXFSvXAbAGxcL93Yjs9sTeZe+dvJ9em30p9vKhsAAADAxJqdnUtvoexChefPXklvITupftdj2xQOADaolyDboTf3JH/v7xxOHt/+ooIBAAAkyWtKQF0ItAE0UP6Kn2XhtpDvJKN7GwD0rluQLb5X/+zkHyQ39hzWjQ0AAACAUsULFRbDbXHy/ZncCfgCbgDQm8sfLn+HHv6o8jXRFfUP/8EfJM9/9w0FAwAAWGteCagLgTaastN89dbj13KPgWRtuC0mQ4vBtlDs3ibgBgDx/fh1cmLxanLu6Pb056ogW3x3xuuuT78txAYAAABAX/Lhtk5zOcWAW5yIHwE3AJhkWXjtx798Nv25qiNbFmJ7fMdLyQP3PaJ4AAAAUHMCbQAtsrhYHWzLFANu547uEG4DYCJkIbZ8cC1+fn35VnR8ZmsaAM9CbN8oHwAAAACb1OtczvmzV9Jb0L0NgElS7MAWQbVOQbZDb+5Jvx+jE5sQGwAAADTLHUpAQ9xMVrqzzd963LO5ublkdnZOBZloJ08uJAsLCz29Njt5HwDapKr7WibfwfTGo4eTG3sOKxwAAAAAQxfBtpjLqQq45WUn7wNAm1R1X8vkO5gKsQFbttzv/Fdg2OaXb6/28sLvvPMT1QJq69fff8VxE7VkYNIUAm0wIP1Migq3AdBk0Y1t+tSnla/JupTGa5/57/6REBsAAAAAY9fPXI5wGwBNVuzG1um7LujEBhQJtAEjsH/59oteXijQBtSZQBt1ZWDSFAJtMEQxKZqJydGyCdLshH8AqLtegmx5U1NTyeLiuwoHAAAAQG1lcznPPDOVzMw8t+75XXu3pR1rhNsAaIJeurHlmcsBygi0ASNSec7yt174XvKbn/5MoA2oNYE26uouJaCBItj2qjLA4ORDn7OzSToRWgy1nVi8mpxYvo9Qm65tANTR9KnPkguXvip9LrqOTu2+J/0eu/HoYZ3YAAAAAGiU/FzOtWtfxMm7a56PUMDlx7alXW5+/MtnFQyA2olubOfPflIaZItgdoSyI5wddGIDAGrkvWSlUxsAMGACbQCsE1c2i0Bb/gqf+YDA1KWvdWsDoBby3dgitBah6/g5e5zJQmzfKBkAAAAALRChtuIFCs+fvZLeR9cb3doAqIsIskXgOhx6c08awI7vrHic/64SYgMAaur9pEugLbq0AQD90zqQpoiWvdGZbT73c0/m5ubWXLEQ6F9Zx7bMvt33pIEBATcARinrxpYF1yLYFt1Ezx3dvvqa69NvJzd3PqlYAAAAALRa8SKFRQcOPrza8QYARiHfjS0LrkXgOhw6vSe9j/Da4zteEmIDNmzLlvud/wqMwvzy7dVOT37nnZ8kX/70Z8m9Qm1Ajf36+684bqKWdGijKV5TAhif6NiWKYbbIkxw4dTt7m3FjjgAMAhZYC3rGHru6I7k3O7tabAtWf59fPdMnfyD5Pqew0JsAAAAAEyUqamptGNbiDmckycX1nVuy7q3BQE3AIYhAmzZ982uvdtWvmuWb9GdLUJtEWSL8Fp0YgMAAAAQaKOpIiU8n1Rc9QAYjny4LRQnRl9fvJreMgJuAPQrwmtLl75a/T6JbqDRCTS+TyLElr0mbn8WIbbpt5JvlA0AAAAA0nDb1FT1XE4x4JZ1zgGAXkUHtssXr65+n0RYOvz4l8+uviYCbhFqe+/yP08e3/6iogEAAIzf/uXbe8pAXQi0AbAp+YnRsqt+CrgB0KtiF7ZO3xs3Hj2cPP3y4fTxdWUDAAAAgErFuZyZmefWPB+dczJZRx0BNwDKRJAtgmqXL36++rti58/owvb4jpeSH/zTRxQMAJgI977wPUUAmmJ/ItBGjQi0ATAw3SZEg4AbAJkThe+EonNHd6x5XXzPFDuFAgAAAAC9i/+P7f9v7/5CLbvu+4AvuXJtKVIcEDjGFGwwIsYQTF0cCpkrbz3EroYGvSjF0Icm9pNrY4MfTOcmeLZAGfUpoBJXT1L70qK2hmIa7NopnFHnPqVtUmEwKcaQQnHjgIvN2K1NQm7vunf2aM/xOfvf2X/W2ufzgcNoNOfes/faa6+9z1nre3537/7o8r93zeXEgMLLtZCCgBvAcYvhtXpVz22xymf08mfeuLyGXM3l/FMNBwAAALQSaANgVNXk5+np6eXjxo3T+5Oh9cptFQE3gOMTK7F97KXvtT6vek4Msd39NycaDgAAAABGUJ/LiZ+9xfBB/PuueRwBN4Dj1BZkq8Qqn/E68t9f/18aDQBYq49oAgCYxkOagEyUW39G511/uPqWQWBeceLzxRdvPTABGidGt/9fEwE3gHVoq8a2rVpIAwAAAABMJ87Z3Lp16/7f42dy8csKu87lCLgBrEfXEFv9emEuB1jS448/Zv0rMIfy4nFz3z8++tyz4ZGLB0DKvv/xTzxUG9NKLUIq3NCT0w1hCAJtkLV6wK36gPvs7M7lRGnXCVIBN4A8xCpsMcT2n7/9k73PiWN/fFy7dnJ5PYh/mvgEAAAAgOXUA2675nLiI87j7JvLEXADyMd3/uQHlyG279QqcW6rxv5qLj/+CZAKgTZgRo3rlZ947VUtBCRtK9BW/xMW9bAmICMGTsjc1YfdX3vg/8VJ0Gry8+TkzmVFnrrtKm8vbFX4EXADWE5Vde2pJ99+ORY3Bdjic/7JS/9+b2BNkA0AAAAAlheDCtthhTiXU7c9l1PN48RHDEW8XAtGCLgBLKuquvbRT7738u8xxLYvwNZWdU2YDQDgZz2qOhsADOYbKsiZCm2wUvVv/zw9Pf2Zij1xQrT6NtBtAm4A0+lSda0ujuEmNwEAAABgfdrmcuohtzoBN4BpVVXX7v+9ofpaFEPKvnQQyJUKbcCM9q5XjoG2R4TagMTVKrQV9x6lViEFbuhZ5Q3iNoE2yNuuANtVtbeT+0GJt7zxpXD2734v3Pn2Ty4DFzFsUVUMeurJt2lEgIH6hthMfAIAAADA8YlzOVWIrVKv9PPdH38z/Lfv/avwL//ZH1z+W6wWFAm4ARyuqsLWRVsVNoCcCLQBM9q7XvmJ117VOkDyaoG2qAwCbSTCDT2rvEHcJtAG61P/5s9K/cP3sy//Xnjmt754WbEtUrUNYL+rwNpPw9c/9877f3/h4hHFcHBTmM3EJwAAAACwS9tczr/9j/88fPI3vhA++sn3hvd96B1CbQANXv7MG5fjZAwBV3+vqq/FcHBTJbY45sYvJARYG4E2YEYCbUDWtgJtkAwdk1XeIG4TaIN1u379mQe+8bPu9PT0cmJ0e9I0Bt1Onny76m3AUaoH1qIqtPbUvXExhoA/9tJf7AyyCbABAAAAAH09/vhjO/9/9XljtF3hLQbdquAGwLGpV12rB9bi2Hj1/95x+ZxdQTZzOcAR3WNa/wrMRaANyJpAG6nSMVnlDeI2gTZYv2qSc1+wrRI/tN/3HCE3YI1i5bWrCmxX4bQYWouBte2xbvt51ZhZX1ACAAAAADBU17mc+GWF25XdKqq5AWt0GUz7kx88UHEtBnq3x7r4nJc//cYD/094DThmAm3AjBrXKwu1AakTaCNVOiarvUGsE2iD4xYnRs/O7uyd/OwqhkC+/rl3alAgWVeBtJ/urKzWFNp94Y9/Kfzqc5832QkAAAAALGKsuZwYAvnU739QgwJJugqt/fB+5bVtTaHd//MHvxr+0Wd/Pbz7535ZQwLcI9AGzKS4eGyaniDQBqROoI1U6ZjkTKANGCxOjF6//sz98Ebbt4Fu+/rnflElN2AxMbR259s/CS989Yetz92uyHb+rl+5eHw4/PUHP60hAQAAAIBkxXmcOH8zZC5HsA1Y2nbVtSYxyBYrslViaO3v/OI/FF4DaCHQBsykvHjcbHrCo889Gx65eACkSqCNVOmY5KQIV99y8Py9v9/s+oOnp6fhxo1TLQi0ipOhL754q/OkqGAbMLUYXruqvPaTTs+vB9iE1wAAAACAtYnzOF0rucVgWwyJ7Kp2BDCWPuG17bFJeA1gOIE2YCZlEGgDMifQRqoe1gRkpNAEwNTit3yenHzt/t9jsO3s7M7eidGPvfS9+//9O9ffcRkiARiqb3gtqgJscfyqh9f+SnMCAAAAACsUv8i0/mWmTV9WGMMlL9cCJttVkAD6isG1ywBbx/BaVAXYTq6dCK8BAKyQMBsADCNpSU7KcPUtBw+FDt94UKdCGzCmalK0rYpbDLidfuLXwkN//kcaDdjrYy/9Re8A242Le5s46RkDbAAAAAAAPKhrFbcYcPvNz/798N0ff1OjATsNDbCd3jgN105OhNcAJqRCGzCTMrSsV37itVe1EpA0FdpIlY5JTs5r/bb1BrFOoA2YUlsVt0qsnhSDKFXALVZi2hdiiWG4k4vnPvXk2zQwrEzfKmzuYwAAAAAADtNUxa0uzuW872//wv2AWwyy7AuxxDDc+z70jsvnA+sSz/2XP/1Gp+fGcSM+zOUAzE+gDZhJGRrWK7/1A+8PP//FL2glIGkCbaRKxyQnAm1ANrp+82dXMeD22xcPIG0xqFa3fd7GMNvHXvre3vuVa9euJj0BAAAAAJjW2HM5n/rSB4XbIHFXIdU353J2hVJf/swbe4Os5nIA0iLQBsykDA3rlR997tnwyMUDIGUCbaRKxyQn9UDb5uJRtP1A/DAxTkIItAFLu379mdZv/ezrqR0V3ITeYF5N1da2g6jxeefv+pVw7eQkXHvu8xoPAAAAACARXSu49fW+D/3CA2EZFd1gfjHE9o1X/ufOkNp2EDU+790/98uXgbV/8Pf+scYDSJxAGzCTMgi0AZkTaCNVOiY5qQfazrv8QAyyVQTagBwdEoSLgbfK1z/3To0JNduV1HY5qYVGq+e/0PBz8ZyrAmxVFbY44Rkfvq0TAAAAAGB9Dg3CffST7w3feOXPLoNvn/r9D2pQqInhsvZz6D2Xf9Yrr8Vzqumciz8Tn//yp9+4/H/VXI41JQD5EWgDZlIGgTYgcwJtpErHJCdViO35ppvDuqoy28Wb13D37o+0IJC1OBl6dnbnsvLkEFVFt5Mdld1grZoqqB0ink/XfuPzlwG2v/7gp3/m/BRkAwAAAAA4PocG3KqKblVIB47BZfW0y0DaD0b9vfF8Or1xGq6dnFxWXavOzer8FGQDyJ9AGzCTMgi0AZkTaCNVOiY5GRxoA1iz7cmXoX7nXmWpqsIU5CiG117oUH2ti2oi8/S3fi3c+hd/6J4CAAAAAIDeqi9EG2MuJ1aXet+H3nEZeoMcxeDaZYBtpPBanMf5zc/++mVoLf5OXzIIcFwE2oCZlEGgDcicQBup0jHJyXnfHxBoA47dmJOkfQjHMYeryms/HaX6mm/hBAAAAABgCfGLC6M553KqSnCRanBMKYbXvvHKn43yu8zlALBNoA2YSRkE2oDMCbSRKh2TVdwQNrl790daD6CHauK0043En/+Xi8cfXf5332BRFXo7efLt4akn36bhj0zsL3cu+kuX4189d4zKayY7AQCY+n3TtWsni30j/KFfahK/HCpyvwyscYwEgLWo7vu7+q/f+9f3/ztWx+pTGStWhItUhTtOV/3lh52Of/XcMcJr5nIA6EqgDZhJGRrWLz/x2qtaCEieQBup0jFZxQ1hE4E2gPHESdK4KClOInVZgPSWN750+eetV//TZfBtjEBS3VP3wlBCcenpGkKLx3CMCmvb4kJci+QA0vf44481juVTL1qp7m3qoY8UK33Hbbx169Yo73ub2jxHfY5XWzsuaazPLqY+vmu/x6oCGIf2k7nGkV1jWArn2pzvTY9p/NZO892D5HJdW9MYmfI1eo5r+9r745THt1rsHlnwDvDg2BvvAbvM5Xz3x98M//viEUNul1+McXanV+CtC6G4dMXqaV1CjrGi39j94hg+ZwBgegJtwEzKINAGZE6gjVQ9rAlYo/jB59omwAFScLVI5GsP/L/tRSn1hST3vevD4Xdf/cPRtycGoa7CUM2hqaoa3D6/3fLva/G7tXBZ14p6se3aAoPx9/at0Fc/hvv72oP9aFc/M9EJQF9tC4bj9SY+vvrVr7nGwI7zY1vK4Yt9pg6CxXaaqk2WCn1UY2N1Lx73b+4x0vitnTBGwq7+WvXVffcpPjsCjlG81t648eB4GSu61cfKqjpz3bsf++XwnT/+D6Nvz/2KXa/sf04MTDWF3Y4pDBdDZpWuYbPYNh/95Htaf+/Q6mn7tmFXP9rVz9z/AQAAALCLQBsAcJCridHTTs/bpZpIrS9AGVtblbCxKsc9tSP4tS/oVQ/ZdQ3UVVXPuvz+cdvuh/e3ecjr1Sc0D5m0NOEJwJyuX3/mcuFrXPAP7FcPOqUakJkqnLHzyzwS2f4hC/ir12h7navnPHO/DVIbJ43f2onjGiOh7T5l1zXSZ0zAsamuy4fM5YxVrXWfGJhqDG69Mt5rVRXj6vYFvYZUl6sH0tp+/5htF1+jCrcNeb1qLufQMLjrLAAAAABdKR1ILsrQULJ32927P7r/bcTxvwE4HlN/k/gQbRXi2iqgdRUrpY0VzutKpTQADtFURWaqhaZtlWt2WTqk01aRKYX3vbZx3edU36pgKQTbDqlklko1l/ieJoaOum7z2GNmn9efIxhl/NZOud+DpGQNY+SajvXa++NU5/gYwQrBXoA870emsivo9uC/v2eU1zmkUtpQY4XVACDB9/3WvwJzKEPD+uUnXntVCwHJ+/7HP+G+iSSp0MZqxQ9lU/sQHIDpXQWs3lyIUq8yUK8U1seh1ePaQ2Y/7L2PcTHT9qTjC595bMQ2fPN3+zZNAI6dKjYcu3pV5i4hp/jvSwRkhlYyS/F+N7Zh235MPS7F31+FDNoWm8ZtjYGM1Kr0Gb+1E+scI6G6P6n/OaSvV9cv/R1g+feZZ2dvzsMMfU9x6FxOW8isbwht11xOvEZ945XXR3vPZi4HAAAAgJwJtAEAq3Y1KXro75hm26pJ2l3bPISqpABwmLiQf19Qp1rsaqErx64KObUFnOYMtaVWSWyOfZn73r9abNrluC/RxsZv7cRxjJHQtR/Xv+yqa8AtXt/iw3kAsNTYfZLVXM7QSmf1IB8AAAAAHLu3aAIAgGVU3865/QAAlrs2x5BI04KkuMg1Lvg/5Bu/YQ3ifWtbBeS4eHxqMaTRJagRF6bH8zvlBeqxvdr2pdqPJY972+vXq90Yv13nWNaaxkg4ZOyr9/G28EF1HZvjPgaAfK4l2/M4KVWmBgAAAIBcCbSxWgIBAAAADNElMNJ1gTisWdtnL1MGYqrF5m2vUZ3PqS82bKt8Vu1LKvvRpU3nDrUZv7UT6x0jYSz1cFtbv68CvgAAAAAAAExDoA0AAABgh7ZKJV0XiwPj6lLJLFaPyyWkkVuYrc82LRWIMn5rJ2PkesZImPI61qXqqVAbAAAAAADANATaAAAAAPaIC73bFnyrYgP7z5+xdQ1/tVWPS0nb/sTgSaqhk6YwVBSDUPGYGb9d55jHGsdImFqqVUcBAAAAAADWTqCNVYsLfgAAAOBQcfF3lyo2SwU3YAlt/X3swEQ8z3KsZHZIG8Z9ST140hZqaztmxm/XOYyRkMIYmGrVUQAAAAAAgLUSaAMAAADooKpi0/TlKXEheVzwHxeVw5q1VQGaoqpYW5Am5UpmTWNGk7awWCpjY1u7Lx2CMn5rp2MZl9c2RsKculQdNfYBAAAAAACMR6CNVaom769dM0EPAADAuGK1pLjgv2lReKzgMFYVh9SrM3F8YpilKYgVF4RP0W/bFpHndq6saVF8W0gmlX01fmunNVvbGAlLaAr0RmdnAm0AAAAAAABjEWhj1XzjLAAAAFOJoZ2mSg5xYbkqNvmIx2qpRw6q/ty0vVV1pyk+j+lSeSg3bYvic9qntqBMauOg8Vs7Namq0C3xGFrNcI1jJPn2x5y1Xc/aKqsCAAAAAADQnUAbAAAAwEBdAjyxgk0uoSWoiyGVqv82VWKKgZd4HjQFX8D4rZ0AAAAAAAAAoCLQBgAAAHCgKtDTpC0UBEuLlViqYErVX/dVXorhlqrfT1GRDYzf2gkAAAAAAACA9XpYE7BGcbHVjRvaAQAAgHnFxf5VVat971fjgv8YDBACSu/YHbtr107CrVu3Gp9zenoabtw4TW7bfRaE8Vs7jSXVcc4YeZzW2B9TP1cAAAAAAACYhwptrJJJRwAAAJYSF/C3Va2KQQBVbMix78bAWwyrzP3ZS9ti/hw/C2rbp7ZwYUpidb8mMZBh/HadwxgJqTs7u7OK6xkAAAAAAEAOBNpYrbaFNAAAADClWJ0mPvapqth4/0qKfbdLWGXuYFvbIvIcz6W2Cla57FNbP4jV/4zfrnMYIyH1a1lbmFy1PAAAAAAAgPEItLFaOX2LNQAAAOuUcsUraNMn2DaHLhXNcgtsrKFKW2zzpvEr9p+24J7x23UOYyQsKY5PbVUlVWcDAAAAAAAYl0Abq2aRBAAAACmogkFN4iLatoW0sFT/barCFMWwyhz9t207cgtsxBBQ7lWV2kJ3bcfM+O06hzESltQ1zKY6GwAAAAAAwLgE2li1szOBNgAAALqZY4F3XOzfFF6JC2pVsSFFVRWmprBE1X+nDKzE7egS2MgpNJNzVaW26nxzhdmM39qJ9Y6RMKUuQdt4TgmzAQAAAAAAjE+gjVzc1AQAAACsQVwQGxf8x0Xn+8SFtRb8k6Iq2NYlsDJVYKLahia5hWba9ie1AErVvk1iH2ka54zfrnOuc9OO02saI2FsXcegtrEMAAAAAACA4QTaWLW42AcAAABSFKs9tFVR6VI1ApbQJbAydbCtyyLzasF6DudR1/ZcOoCimo3xWzvlYW1jJBwqVqmM/b3LtTSOXW3BUAAAAAAAAA4j0AYAAACwkKqKSluIBVJVLfheKtjW5fXr25B6cCPuT1P1u2ipAFDXQN2xVLMxfmuntYzROY2R0Fc9xNblCxC7njMAAAAAAAAcTqANAAAAYGFdqthA7n04hWBbfTuqR1zsnpKq+l3XfZg6DNS1gtOxVrMxfmunXNp/LWMk7Ou39fBanxBbFbwVZAMAAAAAAJiXQBsAAABAArpUsYEc+nAKwbb4Z9dzKS52314AH7ctLoxfMsjRpS2jKnA2VvAkHp/672wLzKlmY/zWTvlY0xjJcaiCatVjuy/W+2SX8Nr2eNT1WgsAAAAAAMD4HtYEAAAAAOmIi2qrQAnziYuhl3J6enpZlWstqkXibf24CrbF54+9mDz+zpOTN39nXATfZ6F73LYqyNXn5+rGqFZWtWUU27ItXBa3ddf2xj7Wtp9DxirBJOP3Gttp33k0lzkqHa5ljDwGx9Af57gHi30+3mu5bgEAAAAAAKRDoA0AAAAgMVWIpS3AYlEua+jHc4T54mvUX6eq+DI0zNVmX4DsEFXob8i2jxWGEGIzfmundVrDGAnVmBEf166dGD8AAAAAmMX/+/JXwiPPPashAGAAgTYAAACARG1XsYkLwC3QJcd+HNWDK1NUZetjuzpRJW7f2dlhVYfm3vZqm8fe3ioUsKbqgcZv7cT6x0jW2h8fHBNcmwAAAAAAAPL3kCYgE+dDfzAugjC5CQAAAMAxilWWmggPAQAAAAA5evzxx6x/BeZQXjxu7vvHR597VoU2IHnf//gn3DeRJBXaAAAAAABWyhc9AQAAAAAAAACpeYsmAAAAAAAAAAAAAAAAAGAOAm0AAAAAAAAAAAAAAAAAzEKgjRwUmgAAAAAAAAAAAAAAAADyJ9BGDgpNAAAAAAAAAAAAAPRUBmsQgYk88tyzGgEABnpYE7B2N26crm6f7ty5E87O7kz+GvGx7eTk5PIxV3v32ddbt24Neo3T01P9cgYvvngrie24dq25DwMAAAAAAAAAAKtx896ftzUFAACk4yFNQAbK2pvK3u7e/VHSOzc05LMvENUUABsa+Fq7PoG2fUG/FO0LHx5jmK7P8Y3nz7GfK7vOCf3m+Gxfn6qxL44ruQRD6/sgzAoAAADkZuwvt8vp8+2xzf3Fdrl8njrGF9H57BgAAFjK448/1nX96/m9P62XBYYoQ8Ma5idee1ULAcn7/sc/4T6IJOmY5OD80F8QF7B/9atf2/lvXSaEBcHgZ8+pLsGQHCey4wT+MS/sGNu+hSLaWH+YWgywWfDl+jSUhVj9z48xAuFzVwJeur2mIJR/eB8RgF73OZXL9bypL+ujMN57f+8TABjrc4ZD79Hq16W+7+vG+rwt1feTY33W4/1gXu/xqnmapT8raPssqjp3zSOn+x56bsYRaH//7TwBxibQBsykDA2Btrd+4P3h57/4Ba0EJE2gjVTpmOTgXBMAkJo5F1OkaOwJp7hA4fr1ZxbZlz4T3hYnMHcfzDnENdZC8e2xwqJxDj3fjmXRRFPQa4k22DcmuLamec9jjAYAAOj/3mrXZ3nxc2/vlQDj5Jt8HjitIXPYgobkTKANmEkZ9gTaYpjtL7/1p6q0AcnbEWgrLh4b90csTQckBwJtAByFY6nGMTTkYpE0DNc0gakiXb8KTybbj+u63HR+jFVtz/UNAAAAAACWU83TmzPLj0AbMJMyNFRoy8mjzz2b3TY//IH3h7d+4JeOtvP95bf+R/irb/3pzn97pMPxbPp5x+S47KnQdu7+iKXpgORAoA0AAAAAAAAAAIDFbH+JpAp3y+oRaIvVR4pgvSwwTBlWEmgD9qsCn2sN7Am0kaqHNQEAAAAAAAAAAADAfnfu3Ll8HGI7FBfduHH6vNad1NPhKtAGALDT//3yV+7911d6/+x29cO/8bfefftv/t0Pv57JPRIsSqKSHKjQBgAAAAAAAAAAACHUA3Cl5gCYVBxnVWgDxhJDZLcb/r249+dtTcUxEGgjBwJtAAAAAFeLFMqZX3MTfHMtAAAAAEAurAkFgGmVM7/eR8J087W3Lx5TVhK7HYYHs8oMj9WcfbBLv/AlCHjzAiMQaAMgR89nvO1TvgkGxnU79P9g6XY4/Ft8SmMQGHsm/P2lJs5WMXAMN/aT6lj3dMO/C3sCa7hPcw1Ox1ifJfq2cACAee/hyo7PLQ94Hfd4zP0epNQ8AADAHATaAI5LqQn28iEwc7sd3lxgdOi5WYTxFh+NuZCpvo9Lj0td2ujmRPt5bGNvOUFfOgbP6zsAQMf71rb7rL4L4t1zTHM/PMV7yNua9+iO+5R8FrY+t+9dA1IYK9quZzcTarPXExxrq/ZzjQYAxrwH816iv+cnbp/t+9G1fUZwaJ/MZT9p7wM3JzgfvV8CAIAVEGgDACBF5UyvczuYCAEAAAAAAIBjV4Q3A1il5mDCPnboF4PmXl2tdJ4BAAAAAAAAAAAAAAAAAAAAAAAAAAAAAAAAAAAAAAAAAAAAAAAAAAAAAAAAAAAAAAAAAAAAAAAAAAAAAAAAAAAAAAAAAAAAAAAAAAAAAAAAAAAAAAAwrYc0AQAAAAAjKe499ikX3LbqtW8O+NnbF4/X7/15e0XHqcxgW8ut45BL+5eZbO/2OVsGAFK57n2k5b5q171KbtdLAAAAAAAAAAAAAICfUYSrxdWbi8f5gY+5lCNsa5fHJnRfaL6EMqFjMkRbnysT2MbzDLax6dxOoX+UGfXRpY91seO8KDMce1I/Nucre5SJ9/E1tNvQ82ST6bYDAAAAAAAAAAAAAIymDHkuDi/CdIvCc15A3rVNcu2Lm4W3sQh5Bwu6bHuRwLHOpc3KBY/TXMcq5WMq0CbQlsM1fc57FQAAAAAAAEjaw5oAAAAA4GiVF4+bE/ze5/f8/9sLb398/ddDv0Xqxb1Hl9e5WXve0xPsbxiw3V1s7m1vbv2yWHg7b/Z43u2F+8O28x79KKXtpvk8vp3YuQy8eX72uWZV9yuh5z1LqakBAAAAAAAAAAAAgNQUYXh1kPhzZSL7semxzcWCr79k1aRywPFNpY/mUhWv7zlUZHb+zFXlpwwqtI3Zz1Loa0sc0xyqJObQ11Pr42XIWxnyq7AIAAAAAAAAAAAAADCKMvQPNxUJ7kcR0loYXoRu4aAlwmJDQjBlJsc3hRBImdG21m0S7BdlEGgb+1xeOqS6xDEVaFtnHy9DvjYhjyA5AAAAAAAAAAAAAMCocqgkNua+lAtuX0ptXIbmwESKbVi0bFOZ2DYP3dbzRM+hsOA2p9pefc/zcoHXLBIdF5c4pgJt6+zjZchT27EWZgMAAAAAAAAAAAAAVqcI6Vfw6SOX/ShDGuGSttcuQnoBgrZtKRM6/k3bUmkLYIYEt3mpMGYZBNqGvmbX/jZ3aHmJYyrQts4+XoY8nYd8xjUAAAAAAAAAAAAAgIN1CTbkVBkkt30pwrKhtjJ0C7S0bWeRwDEue/SFFPrkpse5OGe/LTu2W5lgnxVo69c2qYyXSxxTgbZ19vEy5EmgDQAAAAAAAAAAAAA4Gl2qsq1pf1IN5hVhuWpJmx7HvgjLh9r6HNsyLB96KHpuw9KhtrLn8V1i7CiDQNvQ10xt/FnymAq0rbOPlyFP5yvdLwAAAAAAAAAAAACAB6ypKltUhrzDeUttf9/F823bWUzYRpsBfXXp/lAOeP2lzstiwHEtw/wBjDIItIUJ+vxmwb5XBoG2XPu6QNt89wCbAAAAAAAAAAAAAACQsSWDC1NZusLQHMelHPn1yjAsKFGG+UMWm4F9dROWDT4Mfe25AxvFwHOnWKAvLNH/phiXygVe85B+MOV2L3FMBdrW2cfLkK/zjg/BNgAAAAAAAAAAAAAgO0XIu5LZLmVYxwL3uY/NIe1Vzrid+15rc+B2bhbsl4ccnyn69CFB0LmDpGUQaBv6mmO18djHdoljKtC2zj6ey/V+n03oHmxbw/4CAAAAAAAAAAAAAEeiDOtbHL1Z0T7NFSJp6gdj9aVUtnOpQMgY/XGOfn3o7y/D+qt5TXE+lwu85thj6ybR7U712Kyxrwu0ja8I/UJtAm4AAAAAAAAAAAAAQPLWVp1tbftUhmVDTH0DKpswXdilHOmYlmH+xf9Nr1n0+D1FmDbgOFa7zHn+lUGgbc5j0dYHxwraCrTl2ddT6+NLPsbe3yL0r9gm4AYAAAAAAAAAAAAAJEmgLW1lmH5xetNrFAN+3xShtmLE41mEdMIymwm2vxi4jZsR+9gmzBeoKINA29DXPESXYE2K253SsVljXxdom6ffFOHwcNsmjFflFQAAAAAAAGb3Fk0AAAAAAFn7SMO/3R7w+55u+Lki9A9xNf3MQwO273aH1xtT0+97feD2P93w70NCCvt+5vkwLJTx+sD+Rj6e7nD+jVGZEdh/HXjo3uP5gdemjfMUAAAAAAAAAAAAAFhCWwWPYoX7lJMyTFsBppjwd4+13VP0zTLMV1VnM1FfLEfq5/t+z2bC4z/nOZLL2FQu8JpjKSa4lqjQlmdfT62Pl+E4FWFYBTfBNgAAAAAAAAAAAABgFmVY32LwNe3T1OG8Mkwbjjj0OEwZtJwrGDJlPywP3I99P7+ZeNvKGc/3XM7ncoHXHFtbgGaT6HYvdWzW2NcF2vK8L1rDlxkAAAAAAAAAAAAAAJlZU0WzqFjJPrXtx2bCY1/O1L/KAT9XjLRdmxn2v5yhD5YD+3oZpq3QU8x0DpZBoG3oay41/pYJbrdA2zr7eBnoc+3TdgAAAAAAAAAAAADAbMqwvlBb24LtMoN9mLqCShnmqc5SDDgWm7COyl5ThhH79Pc+x2SuPlxmdBxzao8+r7nkGNw2zgi05dnXBdrWc590rokAAAAAAAAAAAAAgKmtcWFzzvtThukX6c/ZNkXoHmyZI8zWpQ3KCY9hOfM5vOl4LObux7m8Rg79LYXzfMg4vElkuwXa1tnHy8Ah56f2AwAAAAAAAAAAAAAmd2hFndSUIc9QW9t2byZ+jXKi/So69K3NzNtUTtjOS/S7tlBbscA2zTGeCCOl3TZdxuJi4fNHH8q3HQWyputT2g8AAAAAAAAAAAAAmEUZhlfUyXV/ioS2d65KeUuFIrocjzn7WzFRWzTtZzlxG58PeBQL9elypvMmBUv18ZTCKn1C0wJt/cfP1Pt5ecTHLtd7JO0HAAAAAAAAAAAAAMymCGkEYebcn80RbWO5cDuUIY0wW2WKxfxLnzPnCZ3Dbcd7jvNn6fO7XPAYpBZW6TrWCbQtcy7l2I4CWdNdKwAAAAAAAAAAAAAAZleEtIIxh0p1H7pULSpnaocyoX2eazF9OfI2lAnsU9dzt0zg3Ctn3OcUz+9yBW0/5Rgg0JbW2JJiOwq0TXNPVGgiAAAAAAAAAAAAAGBJRegfONiENBdDlyGNymDFQtvR9rpz2iS0LWMGIjYhjXBFEdIJepQzHeuu51WRQPunUK2vDMsacm0RaBNoy/HY5XY/V2gqAAAAAAAAAAAAACAlZRheVadaXB4fxcL70ac60FjhvLLna86936V+fXBQpAjpB06WMmfoZBOWCd6WIY3A7FLtPsd4LNAm0JbjsVuyz/S93wEAAAAAAAAAAAAASFoR+gcRDn2UE+zD0G3ZhDcDetuPQ37nlMdLRZbdypHaZhMEBfZJLcDZNXy767FJ8Pwe0u5lQv2jz1h8rO1UBoG2vq+59GPsY5zLvRUAAAAAAAAAAAAAwKzKkNbi8JS2femQyyaoHtbk0MX+RRAYOOT8mlIR5g/fTlUFbu5+PbdNWGa8FGjLtx0F2oTYAAAAAAAAAAAAAAB2KsNhlY2WWLA/xvbuW0ReJHI8ymBhe71N9lXg66vY0efZXwWtWMm5nUKAra3Ncwi0FAuMlwJt+bbjmgJtYaIxyTUeAAAAAACA1XlIEwAAAABwhIrQHrIoNRNkqRzpO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8UpdLCJ6UOIw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111970"/>
            <a:ext cx="8443710" cy="5969327"/>
          </a:xfrm>
          <a:prstGeom prst="rect">
            <a:avLst/>
          </a:prstGeom>
        </p:spPr>
      </p:pic>
    </p:spTree>
    <p:extLst>
      <p:ext uri="{BB962C8B-B14F-4D97-AF65-F5344CB8AC3E}">
        <p14:creationId xmlns:p14="http://schemas.microsoft.com/office/powerpoint/2010/main" val="3265495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433" y="2136898"/>
            <a:ext cx="7099101" cy="1796158"/>
          </a:xfrm>
          <a:prstGeom prst="rect">
            <a:avLst/>
          </a:prstGeom>
        </p:spPr>
      </p:pic>
      <p:sp>
        <p:nvSpPr>
          <p:cNvPr id="2" name="Content Placeholder 1"/>
          <p:cNvSpPr>
            <a:spLocks noGrp="1"/>
          </p:cNvSpPr>
          <p:nvPr>
            <p:ph idx="1"/>
          </p:nvPr>
        </p:nvSpPr>
        <p:spPr>
          <a:xfrm>
            <a:off x="352596" y="1628800"/>
            <a:ext cx="8611892" cy="4835439"/>
          </a:xfrm>
        </p:spPr>
        <p:txBody>
          <a:bodyPr>
            <a:normAutofit/>
          </a:bodyPr>
          <a:lstStyle/>
          <a:p>
            <a:pPr marL="514350" indent="-514350">
              <a:buFont typeface="+mj-lt"/>
              <a:buAutoNum type="alphaUcPeriod" startAt="2"/>
            </a:pPr>
            <a:r>
              <a:rPr lang="en-GB" sz="2800" dirty="0" smtClean="0"/>
              <a:t>Individual learner analysis change between pre &amp; post</a:t>
            </a:r>
          </a:p>
          <a:p>
            <a:pPr marL="514350" indent="-514350">
              <a:buFont typeface="+mj-lt"/>
              <a:buAutoNum type="alphaUcPeriod" startAt="2"/>
            </a:pPr>
            <a:endParaRPr lang="en-GB" sz="2800" dirty="0"/>
          </a:p>
          <a:p>
            <a:pPr marL="514350" indent="-514350">
              <a:buFont typeface="+mj-lt"/>
              <a:buAutoNum type="alphaUcPeriod" startAt="2"/>
            </a:pPr>
            <a:endParaRPr lang="en-GB" sz="2800" dirty="0" smtClean="0"/>
          </a:p>
          <a:p>
            <a:pPr marL="514350" indent="-514350">
              <a:buFont typeface="+mj-lt"/>
              <a:buAutoNum type="alphaUcPeriod" startAt="2"/>
            </a:pPr>
            <a:endParaRPr lang="en-GB" sz="2800" dirty="0" smtClean="0"/>
          </a:p>
          <a:p>
            <a:pPr marL="514350" indent="-514350">
              <a:buFont typeface="+mj-lt"/>
              <a:buAutoNum type="alphaUcPeriod" startAt="2"/>
            </a:pPr>
            <a:r>
              <a:rPr lang="en-GB" sz="2800" dirty="0" smtClean="0"/>
              <a:t>Detailed method analysis across a spectrum</a:t>
            </a:r>
            <a:endParaRPr lang="en-GB" sz="2800" dirty="0"/>
          </a:p>
        </p:txBody>
      </p:sp>
      <p:sp>
        <p:nvSpPr>
          <p:cNvPr id="3" name="Title 2"/>
          <p:cNvSpPr>
            <a:spLocks noGrp="1"/>
          </p:cNvSpPr>
          <p:nvPr>
            <p:ph type="title"/>
          </p:nvPr>
        </p:nvSpPr>
        <p:spPr/>
        <p:txBody>
          <a:bodyPr/>
          <a:lstStyle/>
          <a:p>
            <a:r>
              <a:rPr lang="en-GB" dirty="0" smtClean="0"/>
              <a:t>Other ways of analysing this data:</a:t>
            </a:r>
            <a:br>
              <a:rPr lang="en-GB" dirty="0" smtClean="0"/>
            </a:br>
            <a:r>
              <a:rPr lang="en-GB" dirty="0" smtClean="0"/>
              <a:t>future papers</a:t>
            </a: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294" b="5658"/>
          <a:stretch/>
        </p:blipFill>
        <p:spPr>
          <a:xfrm>
            <a:off x="1408427" y="4725144"/>
            <a:ext cx="7348815" cy="2016225"/>
          </a:xfrm>
          <a:prstGeom prst="rect">
            <a:avLst/>
          </a:prstGeom>
        </p:spPr>
      </p:pic>
      <p:sp>
        <p:nvSpPr>
          <p:cNvPr id="7" name="TextBox 6"/>
          <p:cNvSpPr txBox="1"/>
          <p:nvPr/>
        </p:nvSpPr>
        <p:spPr>
          <a:xfrm>
            <a:off x="845477" y="2883460"/>
            <a:ext cx="388248" cy="523220"/>
          </a:xfrm>
          <a:prstGeom prst="rect">
            <a:avLst/>
          </a:prstGeom>
          <a:solidFill>
            <a:schemeClr val="accent2">
              <a:alpha val="62000"/>
            </a:schemeClr>
          </a:solidFill>
          <a:ln w="28575">
            <a:solidFill>
              <a:schemeClr val="accent6"/>
            </a:solidFill>
          </a:ln>
        </p:spPr>
        <p:txBody>
          <a:bodyPr wrap="none" rtlCol="0">
            <a:spAutoFit/>
          </a:bodyPr>
          <a:lstStyle/>
          <a:p>
            <a:r>
              <a:rPr lang="en-GB" sz="2800" dirty="0">
                <a:solidFill>
                  <a:schemeClr val="accent6"/>
                </a:solidFill>
              </a:rPr>
              <a:t>B</a:t>
            </a:r>
          </a:p>
        </p:txBody>
      </p:sp>
      <p:sp>
        <p:nvSpPr>
          <p:cNvPr id="8" name="TextBox 7"/>
          <p:cNvSpPr txBox="1"/>
          <p:nvPr/>
        </p:nvSpPr>
        <p:spPr>
          <a:xfrm>
            <a:off x="845457" y="5395692"/>
            <a:ext cx="396262" cy="523220"/>
          </a:xfrm>
          <a:prstGeom prst="rect">
            <a:avLst/>
          </a:prstGeom>
          <a:solidFill>
            <a:schemeClr val="accent2">
              <a:alpha val="62000"/>
            </a:schemeClr>
          </a:solidFill>
          <a:ln w="28575">
            <a:solidFill>
              <a:schemeClr val="accent6"/>
            </a:solidFill>
          </a:ln>
        </p:spPr>
        <p:txBody>
          <a:bodyPr wrap="none" rtlCol="0">
            <a:spAutoFit/>
          </a:bodyPr>
          <a:lstStyle/>
          <a:p>
            <a:r>
              <a:rPr lang="en-GB" sz="2800" dirty="0" smtClean="0">
                <a:solidFill>
                  <a:schemeClr val="accent6"/>
                </a:solidFill>
              </a:rPr>
              <a:t>C</a:t>
            </a:r>
            <a:endParaRPr lang="en-GB" sz="2800" dirty="0">
              <a:solidFill>
                <a:schemeClr val="accent6"/>
              </a:solidFill>
            </a:endParaRPr>
          </a:p>
        </p:txBody>
      </p:sp>
    </p:spTree>
    <p:extLst>
      <p:ext uri="{BB962C8B-B14F-4D97-AF65-F5344CB8AC3E}">
        <p14:creationId xmlns:p14="http://schemas.microsoft.com/office/powerpoint/2010/main" val="830046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Concluding remarks</a:t>
            </a:r>
            <a:endParaRPr lang="en-US" dirty="0"/>
          </a:p>
        </p:txBody>
      </p:sp>
      <p:sp>
        <p:nvSpPr>
          <p:cNvPr id="4" name="Content Placeholder 3"/>
          <p:cNvSpPr>
            <a:spLocks noGrp="1"/>
          </p:cNvSpPr>
          <p:nvPr>
            <p:ph idx="1"/>
          </p:nvPr>
        </p:nvSpPr>
        <p:spPr/>
        <p:txBody>
          <a:bodyPr>
            <a:normAutofit fontScale="62500" lnSpcReduction="20000"/>
          </a:bodyPr>
          <a:lstStyle/>
          <a:p>
            <a:r>
              <a:rPr lang="en-GB" dirty="0" smtClean="0"/>
              <a:t>Encouraging progress </a:t>
            </a:r>
            <a:r>
              <a:rPr lang="en-GB" dirty="0"/>
              <a:t>of </a:t>
            </a:r>
            <a:r>
              <a:rPr lang="en-GB" dirty="0" smtClean="0"/>
              <a:t>club learners:</a:t>
            </a:r>
          </a:p>
          <a:p>
            <a:pPr lvl="1"/>
            <a:r>
              <a:rPr lang="en-GB" dirty="0" smtClean="0"/>
              <a:t>over </a:t>
            </a:r>
            <a:r>
              <a:rPr lang="en-GB" dirty="0"/>
              <a:t>a relatively short </a:t>
            </a:r>
            <a:r>
              <a:rPr lang="en-GB" dirty="0" smtClean="0"/>
              <a:t>time</a:t>
            </a:r>
          </a:p>
          <a:p>
            <a:pPr lvl="1"/>
            <a:r>
              <a:rPr lang="en-GB" dirty="0" smtClean="0"/>
              <a:t>in </a:t>
            </a:r>
            <a:r>
              <a:rPr lang="en-GB" dirty="0"/>
              <a:t>clubs run by teachers rather than the SANC project team or </a:t>
            </a:r>
            <a:r>
              <a:rPr lang="en-GB" dirty="0" smtClean="0"/>
              <a:t>researchers</a:t>
            </a:r>
          </a:p>
          <a:p>
            <a:pPr lvl="1"/>
            <a:r>
              <a:rPr lang="en-GB" dirty="0" smtClean="0"/>
              <a:t>Districts </a:t>
            </a:r>
            <a:r>
              <a:rPr lang="en-GB" dirty="0"/>
              <a:t>/ areas that are geographically far away from Grahamstown where the SANC project is based. </a:t>
            </a:r>
            <a:endParaRPr lang="en-GB" dirty="0" smtClean="0"/>
          </a:p>
          <a:p>
            <a:r>
              <a:rPr lang="en-GB" dirty="0" smtClean="0"/>
              <a:t>Clear </a:t>
            </a:r>
            <a:r>
              <a:rPr lang="en-GB" dirty="0"/>
              <a:t>emphasis on progression in the 4 basic operations in the PfP </a:t>
            </a:r>
            <a:r>
              <a:rPr lang="en-GB" dirty="0" smtClean="0"/>
              <a:t>programme perhaps contributes </a:t>
            </a:r>
            <a:r>
              <a:rPr lang="en-GB" dirty="0"/>
              <a:t>to </a:t>
            </a:r>
            <a:r>
              <a:rPr lang="en-GB" dirty="0" smtClean="0"/>
              <a:t>progression</a:t>
            </a:r>
            <a:endParaRPr lang="en-GB" dirty="0"/>
          </a:p>
          <a:p>
            <a:r>
              <a:rPr lang="en-GB" dirty="0" smtClean="0"/>
              <a:t>points </a:t>
            </a:r>
            <a:r>
              <a:rPr lang="en-GB" dirty="0"/>
              <a:t>to the </a:t>
            </a:r>
            <a:r>
              <a:rPr lang="en-GB" dirty="0" smtClean="0"/>
              <a:t>idea that results </a:t>
            </a:r>
            <a:r>
              <a:rPr lang="en-GB" dirty="0"/>
              <a:t>can be achieved beyond Grahamstown and to the possible expansion of the sphere of influence beyond </a:t>
            </a:r>
            <a:r>
              <a:rPr lang="en-GB" dirty="0" smtClean="0"/>
              <a:t>Grahamstown</a:t>
            </a:r>
            <a:endParaRPr lang="en-GB" dirty="0"/>
          </a:p>
          <a:p>
            <a:r>
              <a:rPr lang="en-GB" dirty="0"/>
              <a:t>We suggest that the targeted intervention with groups of club learners and with a clear focus on progression in the four operations was highly successful. </a:t>
            </a:r>
            <a:endParaRPr lang="en-GB" dirty="0" smtClean="0"/>
          </a:p>
          <a:p>
            <a:r>
              <a:rPr lang="en-GB" dirty="0" smtClean="0"/>
              <a:t>Based </a:t>
            </a:r>
            <a:r>
              <a:rPr lang="en-GB" dirty="0"/>
              <a:t>on this success, we intend to continue to work with provincial and district partners to offer the PfP to more teachers in the coming years. This will enable us to increase the sample size of such research over time and to more clearly explore the usefulness of the PfP programme. </a:t>
            </a:r>
          </a:p>
        </p:txBody>
      </p:sp>
    </p:spTree>
    <p:extLst>
      <p:ext uri="{BB962C8B-B14F-4D97-AF65-F5344CB8AC3E}">
        <p14:creationId xmlns:p14="http://schemas.microsoft.com/office/powerpoint/2010/main" val="271584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Verwoerd quote – Maths not for all</a:t>
            </a:r>
          </a:p>
          <a:p>
            <a:r>
              <a:rPr lang="en-US" dirty="0" smtClean="0"/>
              <a:t>Education under apartheid was about control - denied all learners agency</a:t>
            </a:r>
          </a:p>
          <a:p>
            <a:r>
              <a:rPr lang="en-US" dirty="0" smtClean="0"/>
              <a:t>Learner dispositions display more teacher dependence and ‘helplessness’ </a:t>
            </a:r>
          </a:p>
          <a:p>
            <a:r>
              <a:rPr lang="en-US" dirty="0" smtClean="0"/>
              <a:t>BUT</a:t>
            </a:r>
          </a:p>
          <a:p>
            <a:r>
              <a:rPr lang="en-US" dirty="0" smtClean="0"/>
              <a:t>Math Ed for 21</a:t>
            </a:r>
            <a:r>
              <a:rPr lang="en-US" baseline="30000" dirty="0" smtClean="0"/>
              <a:t>st</a:t>
            </a:r>
            <a:r>
              <a:rPr lang="en-US" dirty="0" smtClean="0"/>
              <a:t>C demands:</a:t>
            </a:r>
          </a:p>
          <a:p>
            <a:pPr lvl="1"/>
            <a:r>
              <a:rPr lang="en-US" dirty="0" smtClean="0"/>
              <a:t>learner agency, critical, creative thinking, and productive learning dispositions</a:t>
            </a:r>
          </a:p>
          <a:p>
            <a:r>
              <a:rPr lang="en-US" dirty="0" smtClean="0"/>
              <a:t>Productive disposition is one of the essential 5 strands of MP</a:t>
            </a:r>
          </a:p>
          <a:p>
            <a:endParaRPr lang="en-US" dirty="0"/>
          </a:p>
        </p:txBody>
      </p:sp>
      <p:sp>
        <p:nvSpPr>
          <p:cNvPr id="3" name="Title 2"/>
          <p:cNvSpPr>
            <a:spLocks noGrp="1"/>
          </p:cNvSpPr>
          <p:nvPr>
            <p:ph type="title"/>
          </p:nvPr>
        </p:nvSpPr>
        <p:spPr/>
        <p:txBody>
          <a:bodyPr/>
          <a:lstStyle/>
          <a:p>
            <a:r>
              <a:rPr lang="en-US" sz="2800" dirty="0" smtClean="0"/>
              <a:t>Apartheid legacy</a:t>
            </a:r>
            <a:endParaRPr lang="en-US" sz="2800" dirty="0"/>
          </a:p>
        </p:txBody>
      </p:sp>
    </p:spTree>
    <p:extLst>
      <p:ext uri="{BB962C8B-B14F-4D97-AF65-F5344CB8AC3E}">
        <p14:creationId xmlns:p14="http://schemas.microsoft.com/office/powerpoint/2010/main" val="300395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Free from curriculum compliance </a:t>
            </a:r>
            <a:br>
              <a:rPr lang="en-US" dirty="0" smtClean="0"/>
            </a:br>
            <a:r>
              <a:rPr lang="en-US" dirty="0" smtClean="0"/>
              <a:t>(revisiting and moving beyond)</a:t>
            </a:r>
          </a:p>
          <a:p>
            <a:r>
              <a:rPr lang="en-US" dirty="0" smtClean="0"/>
              <a:t>Smaller group allows increased individual attention; learner discussion and tailoring of activities</a:t>
            </a:r>
          </a:p>
          <a:p>
            <a:r>
              <a:rPr lang="en-US" dirty="0" smtClean="0"/>
              <a:t>Free to develop new socio mathematical norms (be messy &amp; mistakes are great!)</a:t>
            </a:r>
          </a:p>
          <a:p>
            <a:r>
              <a:rPr lang="en-US" dirty="0" smtClean="0"/>
              <a:t>Volunteer nature &amp; no assessment for ‘grades’ allows for development of self-motivation</a:t>
            </a:r>
            <a:endParaRPr lang="en-US" dirty="0"/>
          </a:p>
        </p:txBody>
      </p:sp>
      <p:sp>
        <p:nvSpPr>
          <p:cNvPr id="3" name="Title 2"/>
          <p:cNvSpPr>
            <a:spLocks noGrp="1"/>
          </p:cNvSpPr>
          <p:nvPr>
            <p:ph type="title"/>
          </p:nvPr>
        </p:nvSpPr>
        <p:spPr/>
        <p:txBody>
          <a:bodyPr/>
          <a:lstStyle/>
          <a:p>
            <a:r>
              <a:rPr lang="en-US" dirty="0"/>
              <a:t>Clubs opportune spaces to </a:t>
            </a:r>
            <a:r>
              <a:rPr lang="en-US" dirty="0" smtClean="0"/>
              <a:t>change mathematics learning dispositions</a:t>
            </a:r>
            <a:endParaRPr lang="en-US" dirty="0"/>
          </a:p>
        </p:txBody>
      </p:sp>
    </p:spTree>
    <p:extLst>
      <p:ext uri="{BB962C8B-B14F-4D97-AF65-F5344CB8AC3E}">
        <p14:creationId xmlns:p14="http://schemas.microsoft.com/office/powerpoint/2010/main" val="327492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E</a:t>
            </a:r>
            <a:r>
              <a:rPr lang="en-US" dirty="0" smtClean="0"/>
              <a:t>vidence of clubs shifting learner dispositions (e.g. </a:t>
            </a:r>
            <a:r>
              <a:rPr lang="en-US" dirty="0" err="1" smtClean="0"/>
              <a:t>Hewana</a:t>
            </a:r>
            <a:r>
              <a:rPr lang="en-US" dirty="0" smtClean="0"/>
              <a:t>; </a:t>
            </a:r>
            <a:r>
              <a:rPr lang="en-US" dirty="0" err="1" smtClean="0"/>
              <a:t>Ndongeni</a:t>
            </a:r>
            <a:r>
              <a:rPr lang="en-US" dirty="0" smtClean="0"/>
              <a:t>; Graven; Stott)</a:t>
            </a:r>
          </a:p>
          <a:p>
            <a:r>
              <a:rPr lang="en-US" dirty="0" smtClean="0"/>
              <a:t>Evidence of clubs shifting learner performance and (fluencies and strategies) – Stott; Graven</a:t>
            </a:r>
          </a:p>
          <a:p>
            <a:r>
              <a:rPr lang="en-US" dirty="0" smtClean="0"/>
              <a:t>Widespread interest in clubs led to expansion (various provinces, districts and after care </a:t>
            </a:r>
            <a:r>
              <a:rPr lang="en-US" dirty="0" err="1" smtClean="0"/>
              <a:t>centres</a:t>
            </a:r>
            <a:r>
              <a:rPr lang="en-US" dirty="0" smtClean="0"/>
              <a:t>)</a:t>
            </a:r>
          </a:p>
          <a:p>
            <a:r>
              <a:rPr lang="en-US" dirty="0" smtClean="0"/>
              <a:t>Initially ad hoc ‘training’ and material support (also available on website)</a:t>
            </a:r>
          </a:p>
          <a:p>
            <a:endParaRPr lang="en-US" dirty="0"/>
          </a:p>
        </p:txBody>
      </p:sp>
      <p:sp>
        <p:nvSpPr>
          <p:cNvPr id="3" name="Title 2"/>
          <p:cNvSpPr>
            <a:spLocks noGrp="1"/>
          </p:cNvSpPr>
          <p:nvPr>
            <p:ph type="title"/>
          </p:nvPr>
        </p:nvSpPr>
        <p:spPr/>
        <p:txBody>
          <a:bodyPr/>
          <a:lstStyle/>
          <a:p>
            <a:r>
              <a:rPr lang="en-US" dirty="0" smtClean="0"/>
              <a:t>Also spaces to shift learner MP</a:t>
            </a:r>
            <a:endParaRPr lang="en-US" dirty="0"/>
          </a:p>
        </p:txBody>
      </p:sp>
    </p:spTree>
    <p:extLst>
      <p:ext uri="{BB962C8B-B14F-4D97-AF65-F5344CB8AC3E}">
        <p14:creationId xmlns:p14="http://schemas.microsoft.com/office/powerpoint/2010/main" val="264354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Phase 2 of SANC project</a:t>
            </a:r>
          </a:p>
          <a:p>
            <a:r>
              <a:rPr lang="en-US" dirty="0" smtClean="0"/>
              <a:t>need to show projects taken ‘to scale’ - ‘expansion of sphere of influence’</a:t>
            </a:r>
          </a:p>
          <a:p>
            <a:r>
              <a:rPr lang="en-US" dirty="0" smtClean="0"/>
              <a:t>Required clearer and session by session packaged design </a:t>
            </a:r>
          </a:p>
          <a:p>
            <a:r>
              <a:rPr lang="en-US" dirty="0" smtClean="0"/>
              <a:t>Led to the ‘Pushing for Progression’ club programme</a:t>
            </a:r>
            <a:endParaRPr lang="en-US" dirty="0"/>
          </a:p>
        </p:txBody>
      </p:sp>
      <p:sp>
        <p:nvSpPr>
          <p:cNvPr id="3" name="Title 2"/>
          <p:cNvSpPr>
            <a:spLocks noGrp="1"/>
          </p:cNvSpPr>
          <p:nvPr>
            <p:ph type="title"/>
          </p:nvPr>
        </p:nvSpPr>
        <p:spPr/>
        <p:txBody>
          <a:bodyPr/>
          <a:lstStyle/>
          <a:p>
            <a:r>
              <a:rPr lang="en-US" dirty="0" smtClean="0"/>
              <a:t>Push to expansion</a:t>
            </a:r>
            <a:endParaRPr lang="en-US" dirty="0"/>
          </a:p>
        </p:txBody>
      </p:sp>
    </p:spTree>
    <p:extLst>
      <p:ext uri="{BB962C8B-B14F-4D97-AF65-F5344CB8AC3E}">
        <p14:creationId xmlns:p14="http://schemas.microsoft.com/office/powerpoint/2010/main" val="213555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662" y="0"/>
            <a:ext cx="7862675" cy="6858000"/>
          </a:xfrm>
          <a:prstGeom prst="rect">
            <a:avLst/>
          </a:prstGeom>
        </p:spPr>
      </p:pic>
      <p:sp>
        <p:nvSpPr>
          <p:cNvPr id="3" name="Donut 2"/>
          <p:cNvSpPr/>
          <p:nvPr/>
        </p:nvSpPr>
        <p:spPr>
          <a:xfrm>
            <a:off x="5148064" y="5157192"/>
            <a:ext cx="1080120" cy="1080120"/>
          </a:xfrm>
          <a:prstGeom prst="donut">
            <a:avLst/>
          </a:prstGeom>
          <a:solidFill>
            <a:schemeClr val="accent3">
              <a:alpha val="5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4" name="Donut 3"/>
          <p:cNvSpPr/>
          <p:nvPr/>
        </p:nvSpPr>
        <p:spPr>
          <a:xfrm>
            <a:off x="4355976" y="5697252"/>
            <a:ext cx="1080120" cy="1080120"/>
          </a:xfrm>
          <a:prstGeom prst="donu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Donut 4"/>
          <p:cNvSpPr/>
          <p:nvPr/>
        </p:nvSpPr>
        <p:spPr>
          <a:xfrm>
            <a:off x="4596316" y="2047736"/>
            <a:ext cx="1080120" cy="1080120"/>
          </a:xfrm>
          <a:prstGeom prst="donut">
            <a:avLst/>
          </a:prstGeom>
          <a:solidFill>
            <a:schemeClr val="accent5">
              <a:alpha val="63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1689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212745"/>
      </a:dk2>
      <a:lt2>
        <a:srgbClr val="B4DCFA"/>
      </a:lt2>
      <a:accent1>
        <a:srgbClr val="11B2EB"/>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31693</TotalTime>
  <Words>1507</Words>
  <Application>Microsoft Macintosh PowerPoint</Application>
  <PresentationFormat>On-screen Show (4:3)</PresentationFormat>
  <Paragraphs>285</Paragraphs>
  <Slides>41</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Chalkboard</vt:lpstr>
      <vt:lpstr>Chalkduster</vt:lpstr>
      <vt:lpstr>ＭＳ 明朝</vt:lpstr>
      <vt:lpstr>Symbol</vt:lpstr>
      <vt:lpstr>Times</vt:lpstr>
      <vt:lpstr>Times New Roman</vt:lpstr>
      <vt:lpstr>Trebuchet MS</vt:lpstr>
      <vt:lpstr>Wingdings</vt:lpstr>
      <vt:lpstr>Waveform</vt:lpstr>
      <vt:lpstr>After school maths clubs: INVESTIGATING learner progression in an EXPANDING intervention model </vt:lpstr>
      <vt:lpstr>Aim of this talk</vt:lpstr>
      <vt:lpstr>SARCHI Chair – SANCP (2011-2020)</vt:lpstr>
      <vt:lpstr>PowerPoint Presentation</vt:lpstr>
      <vt:lpstr>Apartheid legacy</vt:lpstr>
      <vt:lpstr>Clubs opportune spaces to change mathematics learning dispositions</vt:lpstr>
      <vt:lpstr>Also spaces to shift learner MP</vt:lpstr>
      <vt:lpstr>Push to expansion</vt:lpstr>
      <vt:lpstr>PowerPoint Presentation</vt:lpstr>
      <vt:lpstr>Pushing for Progression programme - overview</vt:lpstr>
      <vt:lpstr>Design of club programme and evolution of the PfP</vt:lpstr>
      <vt:lpstr>Overview of the programme</vt:lpstr>
      <vt:lpstr>Key idea 1: Understanding and fluency </vt:lpstr>
      <vt:lpstr>Key idea 2: Number sense </vt:lpstr>
      <vt:lpstr>Key idea 3: Learner progression (learning trajectories) </vt:lpstr>
      <vt:lpstr>Key idea 4:Mathematical proficiency and participation</vt:lpstr>
      <vt:lpstr>Gathering data and monitoring learner progression/impact</vt:lpstr>
      <vt:lpstr>Instrument</vt:lpstr>
      <vt:lpstr>Data for teachers and researchers</vt:lpstr>
      <vt:lpstr>Profiling of learners and analysis …</vt:lpstr>
      <vt:lpstr>Profiling of learners and analysis …</vt:lpstr>
      <vt:lpstr>Profiling of learners and analysis …</vt:lpstr>
      <vt:lpstr>Sample</vt:lpstr>
      <vt:lpstr>Results</vt:lpstr>
      <vt:lpstr>Learner progression data summary: All clubs 237 learners</vt:lpstr>
      <vt:lpstr>Pre and post-assessment averages by research project </vt:lpstr>
      <vt:lpstr>Improvement by average percentage frequency distributions All clubs 237 learners</vt:lpstr>
      <vt:lpstr>Zanele Mofu</vt:lpstr>
      <vt:lpstr>Overview of project</vt:lpstr>
      <vt:lpstr>Mofu learner progression data: GRADE 2 12 learners</vt:lpstr>
      <vt:lpstr>Mofu learner progression data: GRADE 3 51 learners</vt:lpstr>
      <vt:lpstr>Nolunthu Baart</vt:lpstr>
      <vt:lpstr>Overview of project</vt:lpstr>
      <vt:lpstr>Baart learner progression data: GRADE 6 60 learners</vt:lpstr>
      <vt:lpstr>Gasenakeletso Hebe</vt:lpstr>
      <vt:lpstr>Overview of project</vt:lpstr>
      <vt:lpstr>Hebe learner progression data: GRADE 3 114 learners</vt:lpstr>
      <vt:lpstr>Comparisons</vt:lpstr>
      <vt:lpstr>Other ways of analysising this data</vt:lpstr>
      <vt:lpstr>Other ways of analysing this data: future papers</vt:lpstr>
      <vt:lpstr>Concluding remarks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dc:creator>
  <cp:lastModifiedBy>Debbie Stott</cp:lastModifiedBy>
  <cp:revision>527</cp:revision>
  <cp:lastPrinted>2016-05-20T15:09:42Z</cp:lastPrinted>
  <dcterms:created xsi:type="dcterms:W3CDTF">2011-08-11T12:52:44Z</dcterms:created>
  <dcterms:modified xsi:type="dcterms:W3CDTF">2017-07-05T11:12:34Z</dcterms:modified>
</cp:coreProperties>
</file>