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notesMasterIdLst>
    <p:notesMasterId r:id="rId34"/>
  </p:notesMasterIdLst>
  <p:handoutMasterIdLst>
    <p:handoutMasterId r:id="rId35"/>
  </p:handoutMasterIdLst>
  <p:sldIdLst>
    <p:sldId id="256" r:id="rId2"/>
    <p:sldId id="478" r:id="rId3"/>
    <p:sldId id="488" r:id="rId4"/>
    <p:sldId id="487" r:id="rId5"/>
    <p:sldId id="462" r:id="rId6"/>
    <p:sldId id="481" r:id="rId7"/>
    <p:sldId id="489" r:id="rId8"/>
    <p:sldId id="490" r:id="rId9"/>
    <p:sldId id="460" r:id="rId10"/>
    <p:sldId id="480" r:id="rId11"/>
    <p:sldId id="463" r:id="rId12"/>
    <p:sldId id="491" r:id="rId13"/>
    <p:sldId id="464" r:id="rId14"/>
    <p:sldId id="465" r:id="rId15"/>
    <p:sldId id="466" r:id="rId16"/>
    <p:sldId id="467" r:id="rId17"/>
    <p:sldId id="476" r:id="rId18"/>
    <p:sldId id="479" r:id="rId19"/>
    <p:sldId id="468" r:id="rId20"/>
    <p:sldId id="484" r:id="rId21"/>
    <p:sldId id="486" r:id="rId22"/>
    <p:sldId id="482" r:id="rId23"/>
    <p:sldId id="483" r:id="rId24"/>
    <p:sldId id="469" r:id="rId25"/>
    <p:sldId id="470" r:id="rId26"/>
    <p:sldId id="461" r:id="rId27"/>
    <p:sldId id="441" r:id="rId28"/>
    <p:sldId id="471" r:id="rId29"/>
    <p:sldId id="472" r:id="rId30"/>
    <p:sldId id="473" r:id="rId31"/>
    <p:sldId id="474" r:id="rId32"/>
    <p:sldId id="477" r:id="rId33"/>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lony Grave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14" autoAdjust="0"/>
    <p:restoredTop sz="76735" autoAdjust="0"/>
  </p:normalViewPr>
  <p:slideViewPr>
    <p:cSldViewPr>
      <p:cViewPr varScale="1">
        <p:scale>
          <a:sx n="168" d="100"/>
          <a:sy n="168" d="100"/>
        </p:scale>
        <p:origin x="4024" y="192"/>
      </p:cViewPr>
      <p:guideLst>
        <p:guide orient="horz" pos="2160"/>
        <p:guide pos="2880"/>
      </p:guideLst>
    </p:cSldViewPr>
  </p:slideViewPr>
  <p:outlineViewPr>
    <p:cViewPr>
      <p:scale>
        <a:sx n="33" d="100"/>
        <a:sy n="33" d="100"/>
      </p:scale>
      <p:origin x="0" y="3992"/>
    </p:cViewPr>
  </p:outlineViewPr>
  <p:notesTextViewPr>
    <p:cViewPr>
      <p:scale>
        <a:sx n="1" d="1"/>
        <a:sy n="1" d="1"/>
      </p:scale>
      <p:origin x="0" y="0"/>
    </p:cViewPr>
  </p:notesTextViewPr>
  <p:sorterViewPr>
    <p:cViewPr>
      <p:scale>
        <a:sx n="127" d="100"/>
        <a:sy n="127"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BA68C39C-3178-4D0C-931F-5E2553A3EC8F}" type="datetimeFigureOut">
              <a:rPr lang="en-US" smtClean="0"/>
              <a:t>7/10/17</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52EACFB-053F-4053-BA47-77E3374A3309}" type="slidenum">
              <a:rPr lang="en-US" smtClean="0"/>
              <a:t>‹#›</a:t>
            </a:fld>
            <a:endParaRPr lang="en-US"/>
          </a:p>
        </p:txBody>
      </p:sp>
    </p:spTree>
    <p:extLst>
      <p:ext uri="{BB962C8B-B14F-4D97-AF65-F5344CB8AC3E}">
        <p14:creationId xmlns:p14="http://schemas.microsoft.com/office/powerpoint/2010/main" val="3966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5960743-97CB-4F6D-BD56-F920467721F2}" type="datetimeFigureOut">
              <a:rPr lang="en-GB" smtClean="0"/>
              <a:t>10/07/2017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A7FA06B-B4EA-4159-9303-65CD38B1026E}" type="slidenum">
              <a:rPr lang="en-GB" smtClean="0"/>
              <a:t>‹#›</a:t>
            </a:fld>
            <a:endParaRPr lang="en-GB"/>
          </a:p>
        </p:txBody>
      </p:sp>
    </p:spTree>
    <p:extLst>
      <p:ext uri="{BB962C8B-B14F-4D97-AF65-F5344CB8AC3E}">
        <p14:creationId xmlns:p14="http://schemas.microsoft.com/office/powerpoint/2010/main" val="321070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2225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Mike Askew at a conference in 2012 said</a:t>
            </a:r>
            <a:endParaRPr lang="en-GB" dirty="0"/>
          </a:p>
        </p:txBody>
      </p:sp>
      <p:sp>
        <p:nvSpPr>
          <p:cNvPr id="4" name="Slide Number Placeholder 3"/>
          <p:cNvSpPr>
            <a:spLocks noGrp="1"/>
          </p:cNvSpPr>
          <p:nvPr>
            <p:ph type="sldNum" sz="quarter" idx="10"/>
          </p:nvPr>
        </p:nvSpPr>
        <p:spPr/>
        <p:txBody>
          <a:bodyPr/>
          <a:lstStyle/>
          <a:p>
            <a:fld id="{BA7FA06B-B4EA-4159-9303-65CD38B1026E}" type="slidenum">
              <a:rPr lang="en-GB" smtClean="0"/>
              <a:t>6</a:t>
            </a:fld>
            <a:endParaRPr lang="en-GB"/>
          </a:p>
        </p:txBody>
      </p:sp>
    </p:spTree>
    <p:extLst>
      <p:ext uri="{BB962C8B-B14F-4D97-AF65-F5344CB8AC3E}">
        <p14:creationId xmlns:p14="http://schemas.microsoft.com/office/powerpoint/2010/main" val="151624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lvl="0">
              <a:spcBef>
                <a:spcPts val="0"/>
              </a:spcBef>
              <a:buNone/>
            </a:pPr>
            <a:endParaRPr dirty="0"/>
          </a:p>
        </p:txBody>
      </p:sp>
    </p:spTree>
    <p:extLst>
      <p:ext uri="{BB962C8B-B14F-4D97-AF65-F5344CB8AC3E}">
        <p14:creationId xmlns:p14="http://schemas.microsoft.com/office/powerpoint/2010/main" val="939586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lvl="0">
              <a:spcBef>
                <a:spcPts val="0"/>
              </a:spcBef>
              <a:buNone/>
            </a:pPr>
            <a:endParaRPr dirty="0"/>
          </a:p>
        </p:txBody>
      </p:sp>
    </p:spTree>
    <p:extLst>
      <p:ext uri="{BB962C8B-B14F-4D97-AF65-F5344CB8AC3E}">
        <p14:creationId xmlns:p14="http://schemas.microsoft.com/office/powerpoint/2010/main" val="2064451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 number sense approach - be useful to think about the relationship between these two strands</a:t>
            </a:r>
          </a:p>
          <a:p>
            <a:r>
              <a:rPr lang="en-GB" dirty="0" smtClean="0"/>
              <a:t>Foundation Phase: includes:</a:t>
            </a:r>
          </a:p>
          <a:p>
            <a:pPr lvl="1"/>
            <a:r>
              <a:rPr lang="en-GB" dirty="0" smtClean="0"/>
              <a:t>the meaning of different kinds of numbers, </a:t>
            </a:r>
          </a:p>
          <a:p>
            <a:pPr lvl="1"/>
            <a:r>
              <a:rPr lang="en-GB" dirty="0" smtClean="0"/>
              <a:t>the relationship between different kinds of numbers, </a:t>
            </a:r>
          </a:p>
          <a:p>
            <a:pPr lvl="1"/>
            <a:r>
              <a:rPr lang="en-GB" dirty="0" smtClean="0"/>
              <a:t>the effect of operating with numbers. </a:t>
            </a:r>
          </a:p>
          <a:p>
            <a:r>
              <a:rPr lang="en-GB" dirty="0" smtClean="0"/>
              <a:t>Intermediate Phase:</a:t>
            </a:r>
          </a:p>
          <a:p>
            <a:pPr lvl="1"/>
            <a:r>
              <a:rPr lang="en-GB" dirty="0" smtClean="0"/>
              <a:t>continue, extend the number range, kinds of numbers, and calculation techniques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lvl="0">
              <a:spcBef>
                <a:spcPts val="0"/>
              </a:spcBef>
              <a:buNone/>
            </a:pPr>
            <a:endParaRPr dirty="0"/>
          </a:p>
        </p:txBody>
      </p:sp>
    </p:spTree>
    <p:extLst>
      <p:ext uri="{BB962C8B-B14F-4D97-AF65-F5344CB8AC3E}">
        <p14:creationId xmlns:p14="http://schemas.microsoft.com/office/powerpoint/2010/main" val="510083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Benefits</a:t>
            </a:r>
          </a:p>
          <a:p>
            <a:pPr lvl="1"/>
            <a:r>
              <a:rPr lang="en-GB" dirty="0" smtClean="0"/>
              <a:t>1) The boundaries of the grade classes can be broken down and a language is provided for discussion for teachers and </a:t>
            </a:r>
          </a:p>
          <a:p>
            <a:pPr lvl="1"/>
            <a:r>
              <a:rPr lang="en-GB" dirty="0" smtClean="0"/>
              <a:t>2) the cohesion and connections between the mathematical work of the different grades is clearer </a:t>
            </a:r>
            <a:endParaRPr lang="en-US" dirty="0" smtClean="0"/>
          </a:p>
          <a:p>
            <a:endParaRPr lang="en-GB" dirty="0"/>
          </a:p>
        </p:txBody>
      </p:sp>
      <p:sp>
        <p:nvSpPr>
          <p:cNvPr id="4" name="Slide Number Placeholder 3"/>
          <p:cNvSpPr>
            <a:spLocks noGrp="1"/>
          </p:cNvSpPr>
          <p:nvPr>
            <p:ph type="sldNum" sz="quarter" idx="10"/>
          </p:nvPr>
        </p:nvSpPr>
        <p:spPr/>
        <p:txBody>
          <a:bodyPr/>
          <a:lstStyle/>
          <a:p>
            <a:fld id="{BA7FA06B-B4EA-4159-9303-65CD38B1026E}" type="slidenum">
              <a:rPr lang="en-GB" smtClean="0"/>
              <a:t>13</a:t>
            </a:fld>
            <a:endParaRPr lang="en-GB"/>
          </a:p>
        </p:txBody>
      </p:sp>
    </p:spTree>
    <p:extLst>
      <p:ext uri="{BB962C8B-B14F-4D97-AF65-F5344CB8AC3E}">
        <p14:creationId xmlns:p14="http://schemas.microsoft.com/office/powerpoint/2010/main" val="1552275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charset="0"/>
              <a:buChar char="•"/>
            </a:pPr>
            <a:r>
              <a:rPr lang="en-GB" dirty="0" smtClean="0">
                <a:effectLst/>
              </a:rPr>
              <a:t>overlapping learner methods as both procedural fluency and conceptual understanding </a:t>
            </a:r>
          </a:p>
          <a:p>
            <a:pPr marL="628650" lvl="1" indent="-171450">
              <a:buFont typeface="Arial" charset="0"/>
              <a:buChar char="•"/>
            </a:pPr>
            <a:r>
              <a:rPr lang="en-GB" dirty="0" smtClean="0">
                <a:effectLst/>
              </a:rPr>
              <a:t>When analysing student learning - essential that the method of analysis records and reveals learner progress </a:t>
            </a:r>
            <a:r>
              <a:rPr lang="en-GB" i="1" dirty="0" smtClean="0">
                <a:effectLst/>
              </a:rPr>
              <a:t>over time</a:t>
            </a:r>
            <a:r>
              <a:rPr lang="en-GB" dirty="0" smtClean="0">
                <a:effectLst/>
              </a:rPr>
              <a:t> and allows one to compare learner responses</a:t>
            </a:r>
          </a:p>
          <a:p>
            <a:pPr marL="628650" lvl="1" indent="-171450">
              <a:buFont typeface="Arial" charset="0"/>
              <a:buChar char="•"/>
            </a:pPr>
            <a:endParaRPr lang="en-GB" dirty="0" smtClean="0">
              <a:effectLst/>
            </a:endParaRP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GB" dirty="0" smtClean="0">
                <a:effectLst/>
              </a:rPr>
              <a:t>evident that as one moved to the upper end of the spectrum where flexibility and efficiency were high, conceptual understanding was increasingly intertwined with procedural fluency and the distinction between these strands became progressively blurred </a:t>
            </a:r>
          </a:p>
          <a:p>
            <a:pPr marL="628650" lvl="1" indent="-171450">
              <a:buFont typeface="Arial" charset="0"/>
              <a:buChar char="•"/>
            </a:pPr>
            <a:endParaRPr lang="en-US" dirty="0" smtClean="0">
              <a:effectLst/>
            </a:endParaRPr>
          </a:p>
          <a:p>
            <a:pPr marL="171450" indent="-171450">
              <a:buFont typeface="Arial" charset="0"/>
              <a:buChar char="•"/>
            </a:pPr>
            <a:endParaRPr lang="en-GB" dirty="0"/>
          </a:p>
        </p:txBody>
      </p:sp>
      <p:sp>
        <p:nvSpPr>
          <p:cNvPr id="4" name="Slide Number Placeholder 3"/>
          <p:cNvSpPr>
            <a:spLocks noGrp="1"/>
          </p:cNvSpPr>
          <p:nvPr>
            <p:ph type="sldNum" sz="quarter" idx="10"/>
          </p:nvPr>
        </p:nvSpPr>
        <p:spPr/>
        <p:txBody>
          <a:bodyPr/>
          <a:lstStyle/>
          <a:p>
            <a:fld id="{BA7FA06B-B4EA-4159-9303-65CD38B1026E}" type="slidenum">
              <a:rPr lang="en-GB" smtClean="0"/>
              <a:t>19</a:t>
            </a:fld>
            <a:endParaRPr lang="en-GB"/>
          </a:p>
        </p:txBody>
      </p:sp>
    </p:spTree>
    <p:extLst>
      <p:ext uri="{BB962C8B-B14F-4D97-AF65-F5344CB8AC3E}">
        <p14:creationId xmlns:p14="http://schemas.microsoft.com/office/powerpoint/2010/main" val="688096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Drawing on these ideas and earlier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568325" lvl="2" indent="-285750">
              <a:lnSpc>
                <a:spcPct val="100000"/>
              </a:lnSpc>
              <a:spcAft>
                <a:spcPts val="2000"/>
              </a:spcAft>
              <a:buFont typeface="Arial" charset="0"/>
              <a:buChar char="•"/>
            </a:pPr>
            <a:r>
              <a:rPr lang="en-GB" sz="1400" dirty="0" smtClean="0">
                <a:effectLst/>
              </a:rPr>
              <a:t>integral in the spectra</a:t>
            </a:r>
          </a:p>
          <a:p>
            <a:pPr marL="568325" lvl="2" indent="-285750">
              <a:lnSpc>
                <a:spcPct val="100000"/>
              </a:lnSpc>
              <a:spcAft>
                <a:spcPts val="2000"/>
              </a:spcAft>
              <a:buFont typeface="Arial" charset="0"/>
              <a:buChar char="•"/>
            </a:pPr>
            <a:r>
              <a:rPr lang="en-GB" sz="1400" dirty="0" smtClean="0">
                <a:effectLst/>
              </a:rPr>
              <a:t>Possible to see how CU and PF intertwined and develop as one progresses along the spectrum</a:t>
            </a:r>
            <a:endParaRPr lang="en-US" sz="14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lvl="0">
              <a:spcBef>
                <a:spcPts val="0"/>
              </a:spcBef>
              <a:buNone/>
            </a:pPr>
            <a:endParaRPr dirty="0"/>
          </a:p>
        </p:txBody>
      </p:sp>
    </p:spTree>
    <p:extLst>
      <p:ext uri="{BB962C8B-B14F-4D97-AF65-F5344CB8AC3E}">
        <p14:creationId xmlns:p14="http://schemas.microsoft.com/office/powerpoint/2010/main" val="1123984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For example, if a teacher gives learners an assessment at the beginning of the term and asks them to show their working, the teacher is able to determine where the learner is along the spectrum. If the same assessment is administered at the end of the term, the teacher will be able to see if the learner methods differ and will be able to compare them. </a:t>
            </a:r>
          </a:p>
          <a:p>
            <a:pPr marL="228600" marR="0" lvl="2"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smtClean="0"/>
          </a:p>
          <a:p>
            <a:pPr marL="2286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smtClean="0"/>
              <a:t>For example, knowing that ‘count all’ is a constrained method, particularly with bigger numbers, teachers could suggest to learners that they ‘count on’ from the bigger number. This is a small but significant progression, as it can lead to understanding the commutative property in addition. </a:t>
            </a: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BA7FA06B-B4EA-4159-9303-65CD38B1026E}" type="slidenum">
              <a:rPr lang="en-GB" smtClean="0"/>
              <a:t>29</a:t>
            </a:fld>
            <a:endParaRPr lang="en-GB"/>
          </a:p>
        </p:txBody>
      </p:sp>
    </p:spTree>
    <p:extLst>
      <p:ext uri="{BB962C8B-B14F-4D97-AF65-F5344CB8AC3E}">
        <p14:creationId xmlns:p14="http://schemas.microsoft.com/office/powerpoint/2010/main" val="137443127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4.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4.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032979"/>
            <a:ext cx="7667244" cy="216364"/>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0626" y="1032979"/>
            <a:ext cx="7667244" cy="31950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1">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007EF8-6749-9D4E-9F98-27BA9CEBFFD0}" type="datetimeFigureOut">
              <a:rPr lang="en-GB" smtClean="0"/>
              <a:t>10/07/2017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66F62D3C-9E57-A44D-9DE5-7F23E76DCB75}" type="slidenum">
              <a:rPr lang="en-GB" smtClean="0"/>
              <a:t>‹#›</a:t>
            </a:fld>
            <a:endParaRPr lang="en-GB"/>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007EF8-6749-9D4E-9F98-27BA9CEBFFD0}" type="datetimeFigureOut">
              <a:rPr lang="en-GB" smtClean="0"/>
              <a:t>10/07/2017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F62D3C-9E57-A44D-9DE5-7F23E76DCB75}" type="slidenum">
              <a:rPr lang="en-GB" smtClean="0"/>
              <a:t>‹#›</a:t>
            </a:fld>
            <a:endParaRPr lang="en-GB"/>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007EF8-6749-9D4E-9F98-27BA9CEBFFD0}" type="datetimeFigureOut">
              <a:rPr lang="en-GB" smtClean="0"/>
              <a:t>10/07/2017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F62D3C-9E57-A44D-9DE5-7F23E76DCB75}" type="slidenum">
              <a:rPr lang="en-GB" smtClean="0"/>
              <a:t>‹#›</a:t>
            </a:fld>
            <a:endParaRPr lang="en-GB"/>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007EF8-6749-9D4E-9F98-27BA9CEBFFD0}" type="datetimeFigureOut">
              <a:rPr lang="en-GB" smtClean="0"/>
              <a:t>10/07/2017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F62D3C-9E57-A44D-9DE5-7F23E76DCB75}" type="slidenum">
              <a:rPr lang="en-GB" smtClean="0"/>
              <a:t>‹#›</a:t>
            </a:fld>
            <a:endParaRPr lang="en-GB"/>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445251" y="6272785"/>
            <a:ext cx="1983232" cy="365125"/>
          </a:xfrm>
        </p:spPr>
        <p:txBody>
          <a:bodyPr/>
          <a:lstStyle/>
          <a:p>
            <a:fld id="{E2007EF8-6749-9D4E-9F98-27BA9CEBFFD0}" type="datetimeFigureOut">
              <a:rPr lang="en-GB" smtClean="0"/>
              <a:t>10/07/2017</a:t>
            </a:fld>
            <a:endParaRPr lang="en-GB"/>
          </a:p>
        </p:txBody>
      </p:sp>
      <p:sp>
        <p:nvSpPr>
          <p:cNvPr id="5" name="Footer Placeholder 4"/>
          <p:cNvSpPr>
            <a:spLocks noGrp="1"/>
          </p:cNvSpPr>
          <p:nvPr>
            <p:ph type="ftr" sz="quarter" idx="11"/>
          </p:nvPr>
        </p:nvSpPr>
        <p:spPr>
          <a:xfrm>
            <a:off x="1637031" y="6272785"/>
            <a:ext cx="4745736" cy="365125"/>
          </a:xfrm>
        </p:spPr>
        <p:txBody>
          <a:bodyPr/>
          <a:lstStyle/>
          <a:p>
            <a:endParaRPr lang="en-GB"/>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66F62D3C-9E57-A44D-9DE5-7F23E76DCB75}" type="slidenum">
              <a:rPr lang="en-GB" smtClean="0"/>
              <a:t>‹#›</a:t>
            </a:fld>
            <a:endParaRPr lang="en-GB"/>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007EF8-6749-9D4E-9F98-27BA9CEBFFD0}" type="datetimeFigureOut">
              <a:rPr lang="en-GB" smtClean="0"/>
              <a:t>10/07/2017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F62D3C-9E57-A44D-9DE5-7F23E76DCB75}" type="slidenum">
              <a:rPr lang="en-GB" smtClean="0"/>
              <a:t>‹#›</a:t>
            </a:fld>
            <a:endParaRPr lang="en-GB"/>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007EF8-6749-9D4E-9F98-27BA9CEBFFD0}" type="datetimeFigureOut">
              <a:rPr lang="en-GB" smtClean="0"/>
              <a:t>10/07/2017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F62D3C-9E57-A44D-9DE5-7F23E76DCB75}" type="slidenum">
              <a:rPr lang="en-GB" smtClean="0"/>
              <a:t>‹#›</a:t>
            </a:fld>
            <a:endParaRPr lang="en-GB"/>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9BC7E7-EA8E-4DA7-915E-CC098D9BADCB}" type="datetimeFigureOut">
              <a:rPr lang="en-US" smtClean="0"/>
              <a:t>7/10/17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07EF8-6749-9D4E-9F98-27BA9CEBFFD0}" type="datetimeFigureOut">
              <a:rPr lang="en-GB" smtClean="0"/>
              <a:t>10/07/2017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F62D3C-9E57-A44D-9DE5-7F23E76DCB75}" type="slidenum">
              <a:rPr lang="en-GB" smtClean="0"/>
              <a:t>‹#›</a:t>
            </a:fld>
            <a:endParaRPr lang="en-GB"/>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007EF8-6749-9D4E-9F98-27BA9CEBFFD0}" type="datetimeFigureOut">
              <a:rPr lang="en-GB" smtClean="0"/>
              <a:t>10/07/2017</a:t>
            </a:fld>
            <a:endParaRPr lang="en-GB"/>
          </a:p>
        </p:txBody>
      </p:sp>
      <p:sp>
        <p:nvSpPr>
          <p:cNvPr id="6" name="Footer Placeholder 5"/>
          <p:cNvSpPr>
            <a:spLocks noGrp="1"/>
          </p:cNvSpPr>
          <p:nvPr>
            <p:ph type="ftr" sz="quarter" idx="11"/>
          </p:nvPr>
        </p:nvSpPr>
        <p:spPr/>
        <p:txBody>
          <a:bodyPr/>
          <a:lstStyle/>
          <a:p>
            <a:endParaRPr lang="en-GB"/>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6F62D3C-9E57-A44D-9DE5-7F23E76DCB75}" type="slidenum">
              <a:rPr lang="en-GB" smtClean="0"/>
              <a:t>‹#›</a:t>
            </a:fld>
            <a:endParaRPr lang="en-GB"/>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2">
                    <a:lumMod val="50000"/>
                  </a:schemeClr>
                </a:solidFill>
              </a:defRPr>
            </a:lvl1pPr>
          </a:lstStyle>
          <a:p>
            <a:fld id="{E2007EF8-6749-9D4E-9F98-27BA9CEBFFD0}" type="datetimeFigureOut">
              <a:rPr lang="en-GB" smtClean="0"/>
              <a:t>10/07/2017</a:t>
            </a:fld>
            <a:endParaRPr lang="en-GB"/>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6F62D3C-9E57-A44D-9DE5-7F23E76DCB75}" type="slidenum">
              <a:rPr lang="en-GB" smtClean="0"/>
              <a:t>‹#›</a:t>
            </a:fld>
            <a:endParaRPr lang="en-GB"/>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jpeg"/><Relationship Id="rId1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2">
                    <a:lumMod val="50000"/>
                  </a:schemeClr>
                </a:solidFill>
              </a:defRPr>
            </a:lvl1pPr>
          </a:lstStyle>
          <a:p>
            <a:fld id="{E2007EF8-6749-9D4E-9F98-27BA9CEBFFD0}" type="datetimeFigureOut">
              <a:rPr lang="en-GB" smtClean="0"/>
              <a:t>10/07/2017</a:t>
            </a:fld>
            <a:endParaRPr lang="en-GB"/>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2">
                    <a:lumMod val="50000"/>
                  </a:schemeClr>
                </a:solidFill>
              </a:defRPr>
            </a:lvl1pPr>
          </a:lstStyle>
          <a:p>
            <a:endParaRPr lang="en-GB"/>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j-lt"/>
              </a:defRPr>
            </a:lvl1pPr>
          </a:lstStyle>
          <a:p>
            <a:fld id="{66F62D3C-9E57-A44D-9DE5-7F23E76DCB75}" type="slidenum">
              <a:rPr lang="en-GB" smtClean="0"/>
              <a:t>‹#›</a:t>
            </a:fld>
            <a:endParaRPr lang="en-GB"/>
          </a:p>
        </p:txBody>
      </p:sp>
      <p:pic>
        <p:nvPicPr>
          <p:cNvPr id="10" name="Picture 9" descr="NEW_SANC_LOGO_HIGH_QUAL.jp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563712" y="5949280"/>
            <a:ext cx="472783" cy="825991"/>
          </a:xfrm>
          <a:prstGeom prst="rect">
            <a:avLst/>
          </a:prstGeom>
          <a:noFill/>
          <a:ln w="28575">
            <a:solidFill>
              <a:schemeClr val="bg1"/>
            </a:solid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88512564"/>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200" b="1" kern="1200" cap="none"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emf"/><Relationship Id="rId3"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26.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1.jpeg"/><Relationship Id="rId5" Type="http://schemas.microsoft.com/office/2007/relationships/hdphoto" Target="../media/hdphoto4.wdp"/><Relationship Id="rId6" Type="http://schemas.openxmlformats.org/officeDocument/2006/relationships/image" Target="../media/image12.jpeg"/><Relationship Id="rId7" Type="http://schemas.microsoft.com/office/2007/relationships/hdphoto" Target="../media/hdphoto5.wdp"/><Relationship Id="rId8" Type="http://schemas.openxmlformats.org/officeDocument/2006/relationships/image" Target="../media/image13.jpeg"/><Relationship Id="rId9"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 Id="rId3"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788670" y="1124744"/>
            <a:ext cx="5511521" cy="3343287"/>
          </a:xfrm>
        </p:spPr>
        <p:txBody>
          <a:bodyPr>
            <a:noAutofit/>
          </a:bodyPr>
          <a:lstStyle/>
          <a:p>
            <a:r>
              <a:rPr lang="en-GB" sz="4400" dirty="0" smtClean="0"/>
              <a:t>PROGRESSIVE DEVELOPMENT AND PROFILING: PROGRESSION SPECTRA FOR TEACHERS</a:t>
            </a:r>
            <a:endParaRPr lang="en-US" sz="4400" dirty="0"/>
          </a:p>
        </p:txBody>
      </p:sp>
      <p:sp>
        <p:nvSpPr>
          <p:cNvPr id="8" name="Subtitle 7"/>
          <p:cNvSpPr>
            <a:spLocks noGrp="1"/>
          </p:cNvSpPr>
          <p:nvPr>
            <p:ph type="subTitle" idx="1"/>
          </p:nvPr>
        </p:nvSpPr>
        <p:spPr>
          <a:xfrm>
            <a:off x="611560" y="4823507"/>
            <a:ext cx="6552728" cy="1069848"/>
          </a:xfrm>
        </p:spPr>
        <p:txBody>
          <a:bodyPr>
            <a:normAutofit/>
          </a:bodyPr>
          <a:lstStyle/>
          <a:p>
            <a:r>
              <a:rPr lang="en-US" dirty="0" smtClean="0"/>
              <a:t>AMESA Plenary</a:t>
            </a:r>
          </a:p>
          <a:p>
            <a:r>
              <a:rPr lang="en-US" dirty="0" smtClean="0"/>
              <a:t>July 2017</a:t>
            </a:r>
            <a:br>
              <a:rPr lang="en-US" dirty="0" smtClean="0"/>
            </a:br>
            <a:r>
              <a:rPr lang="en-US" dirty="0" smtClean="0"/>
              <a:t>Debbie Stott</a:t>
            </a:r>
            <a:endParaRPr lang="en-GB" dirty="0"/>
          </a:p>
        </p:txBody>
      </p:sp>
      <p:pic>
        <p:nvPicPr>
          <p:cNvPr id="1229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6237312"/>
            <a:ext cx="1944216" cy="49358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descr="NEW_SANC_LOGO_HIGH_QUA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4170" y="4653136"/>
            <a:ext cx="1202325" cy="2100561"/>
          </a:xfrm>
          <a:prstGeom prst="rect">
            <a:avLst/>
          </a:prstGeom>
          <a:ln>
            <a:noFill/>
          </a:ln>
          <a:effectLst>
            <a:outerShdw blurRad="292100" dist="139700" dir="2700000" algn="tl" rotWithShape="0">
              <a:srgbClr val="333333">
                <a:alpha val="65000"/>
              </a:srgbClr>
            </a:outerShdw>
          </a:effectLst>
        </p:spPr>
      </p:pic>
      <p:pic>
        <p:nvPicPr>
          <p:cNvPr id="9" name="Picture Placeholder 5" descr="IMG_0336.JPG"/>
          <p:cNvPicPr>
            <a:picLocks noChangeAspect="1"/>
          </p:cNvPicPr>
          <p:nvPr/>
        </p:nvPicPr>
        <p:blipFill rotWithShape="1">
          <a:blip r:embed="rId4" cstate="email">
            <a:extLst>
              <a:ext uri="{28A0092B-C50C-407E-A947-70E740481C1C}">
                <a14:useLocalDpi xmlns:a14="http://schemas.microsoft.com/office/drawing/2010/main"/>
              </a:ext>
            </a:extLst>
          </a:blip>
          <a:srcRect b="-269"/>
          <a:stretch/>
        </p:blipFill>
        <p:spPr>
          <a:xfrm rot="20999586">
            <a:off x="6539630" y="490774"/>
            <a:ext cx="2091725" cy="29389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65427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Key problems or challenges</a:t>
            </a:r>
            <a:endParaRPr lang="en-US" dirty="0"/>
          </a:p>
        </p:txBody>
      </p:sp>
      <p:sp>
        <p:nvSpPr>
          <p:cNvPr id="4" name="Content Placeholder 3"/>
          <p:cNvSpPr>
            <a:spLocks noGrp="1"/>
          </p:cNvSpPr>
          <p:nvPr>
            <p:ph idx="1"/>
          </p:nvPr>
        </p:nvSpPr>
        <p:spPr>
          <a:xfrm>
            <a:off x="685800" y="1844824"/>
            <a:ext cx="7772400" cy="4327376"/>
          </a:xfrm>
        </p:spPr>
        <p:txBody>
          <a:bodyPr>
            <a:noAutofit/>
          </a:bodyPr>
          <a:lstStyle/>
          <a:p>
            <a:pPr marL="0" indent="0">
              <a:buNone/>
            </a:pPr>
            <a:r>
              <a:rPr lang="en-US" sz="1800" dirty="0"/>
              <a:t>Numeracy Handbook for Foundation Phase teachers (Grades R-3</a:t>
            </a:r>
            <a:r>
              <a:rPr lang="en-US" sz="1800" dirty="0" smtClean="0"/>
              <a:t>) identifies:</a:t>
            </a:r>
          </a:p>
          <a:p>
            <a:r>
              <a:rPr lang="en-US" sz="1800" b="1" dirty="0" smtClean="0">
                <a:solidFill>
                  <a:schemeClr val="accent4"/>
                </a:solidFill>
              </a:rPr>
              <a:t>“Too many children leave the Foundation Phase operating at Level 1”</a:t>
            </a:r>
          </a:p>
          <a:p>
            <a:pPr lvl="1"/>
            <a:r>
              <a:rPr lang="en-US" sz="1600" dirty="0" smtClean="0"/>
              <a:t>By the end of the Foundation Phase children should be working at Level 3.</a:t>
            </a:r>
          </a:p>
          <a:p>
            <a:r>
              <a:rPr lang="en-US" sz="1800" b="1" dirty="0" smtClean="0">
                <a:solidFill>
                  <a:schemeClr val="tx2">
                    <a:lumMod val="75000"/>
                  </a:schemeClr>
                </a:solidFill>
              </a:rPr>
              <a:t>“Too few teachers know the level at which each of the children in their class is working”</a:t>
            </a:r>
          </a:p>
          <a:p>
            <a:pPr lvl="1"/>
            <a:r>
              <a:rPr lang="en-US" sz="1600" dirty="0" smtClean="0"/>
              <a:t>It is crucial that a teacher has a very clear sense of the level at which each of her children is working so that she can provide differentiated activities (see below) that are appropriate to the needs of each child.</a:t>
            </a:r>
          </a:p>
          <a:p>
            <a:r>
              <a:rPr lang="en-US" sz="1800" b="1" dirty="0" smtClean="0">
                <a:solidFill>
                  <a:schemeClr val="accent5">
                    <a:lumMod val="75000"/>
                  </a:schemeClr>
                </a:solidFill>
              </a:rPr>
              <a:t>“Too few teachers are making deliberate plans to support the progression of children from one level to the next”</a:t>
            </a:r>
          </a:p>
          <a:p>
            <a:r>
              <a:rPr lang="en-US" sz="1800" b="1" dirty="0" smtClean="0">
                <a:solidFill>
                  <a:schemeClr val="accent1">
                    <a:lumMod val="75000"/>
                  </a:schemeClr>
                </a:solidFill>
              </a:rPr>
              <a:t>“Too many teachers believe that they are helping children by limiting the number range in which they are working”</a:t>
            </a:r>
            <a:endParaRPr lang="en-US" sz="1800" dirty="0" smtClean="0"/>
          </a:p>
          <a:p>
            <a:pPr marL="0" indent="0">
              <a:buNone/>
            </a:pPr>
            <a:r>
              <a:rPr lang="en-US" sz="1800" dirty="0" smtClean="0"/>
              <a:t>(Page 26)</a:t>
            </a:r>
          </a:p>
        </p:txBody>
      </p:sp>
    </p:spTree>
    <p:extLst>
      <p:ext uri="{BB962C8B-B14F-4D97-AF65-F5344CB8AC3E}">
        <p14:creationId xmlns:p14="http://schemas.microsoft.com/office/powerpoint/2010/main" val="1069528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need  to push learners to make progress</a:t>
            </a:r>
            <a:endParaRPr lang="en-US" dirty="0"/>
          </a:p>
        </p:txBody>
      </p:sp>
      <p:sp>
        <p:nvSpPr>
          <p:cNvPr id="3" name="Content Placeholder 2"/>
          <p:cNvSpPr>
            <a:spLocks noGrp="1"/>
          </p:cNvSpPr>
          <p:nvPr>
            <p:ph idx="1"/>
          </p:nvPr>
        </p:nvSpPr>
        <p:spPr/>
        <p:txBody>
          <a:bodyPr>
            <a:normAutofit fontScale="92500" lnSpcReduction="20000"/>
          </a:bodyPr>
          <a:lstStyle/>
          <a:p>
            <a:r>
              <a:rPr lang="en-GB" dirty="0" smtClean="0"/>
              <a:t>Current assessments </a:t>
            </a:r>
          </a:p>
          <a:p>
            <a:pPr lvl="1"/>
            <a:r>
              <a:rPr lang="en-GB" dirty="0" smtClean="0"/>
              <a:t>do not provide any diagnostic information about where our learners are at </a:t>
            </a:r>
          </a:p>
          <a:p>
            <a:pPr lvl="1"/>
            <a:r>
              <a:rPr lang="en-GB" dirty="0" smtClean="0"/>
              <a:t>Simply tell us that our learners are not at the expected grade level. </a:t>
            </a:r>
          </a:p>
          <a:p>
            <a:r>
              <a:rPr lang="en-GB" dirty="0" smtClean="0"/>
              <a:t>Much research points to the need for coherence and progression in the teaching of mathematics</a:t>
            </a:r>
            <a:r>
              <a:rPr lang="en-US" dirty="0" smtClean="0"/>
              <a:t> </a:t>
            </a:r>
          </a:p>
          <a:p>
            <a:r>
              <a:rPr lang="en-GB" dirty="0" smtClean="0"/>
              <a:t>Early intervention “can be problematic” for teachers if they do not know what the learner is struggling with. </a:t>
            </a:r>
          </a:p>
          <a:p>
            <a:r>
              <a:rPr lang="en-GB" dirty="0" smtClean="0"/>
              <a:t>A need for tasks and assessments that allow teachers to understand exactly what level their learners are at, so that they can identify resources and tasks that will help to progress learners to where they should be. </a:t>
            </a:r>
          </a:p>
          <a:p>
            <a:r>
              <a:rPr lang="en-GB" dirty="0" smtClean="0"/>
              <a:t>Teachers are unlikely to identify useful resources or generate resources with carefully inlaid progression if they do not have an understanding of how learners progress through school mathematics from Grade R to Grade 7 </a:t>
            </a:r>
            <a:endParaRPr lang="en-US" dirty="0"/>
          </a:p>
        </p:txBody>
      </p:sp>
    </p:spTree>
    <p:extLst>
      <p:ext uri="{BB962C8B-B14F-4D97-AF65-F5344CB8AC3E}">
        <p14:creationId xmlns:p14="http://schemas.microsoft.com/office/powerpoint/2010/main" val="968252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a:t>
            </a:r>
            <a:endParaRPr lang="en-GB" dirty="0"/>
          </a:p>
        </p:txBody>
      </p:sp>
      <p:sp>
        <p:nvSpPr>
          <p:cNvPr id="3" name="Text Placeholder 2"/>
          <p:cNvSpPr>
            <a:spLocks noGrp="1"/>
          </p:cNvSpPr>
          <p:nvPr>
            <p:ph type="body" idx="1"/>
          </p:nvPr>
        </p:nvSpPr>
        <p:spPr/>
        <p:txBody>
          <a:bodyPr>
            <a:normAutofit/>
          </a:bodyPr>
          <a:lstStyle/>
          <a:p>
            <a:r>
              <a:rPr lang="en-GB" sz="2400" dirty="0" smtClean="0"/>
              <a:t>Let’s explore some ways this is done around the world</a:t>
            </a:r>
            <a:r>
              <a:rPr lang="mr-IN" sz="2400" dirty="0" smtClean="0"/>
              <a:t>…</a:t>
            </a:r>
            <a:endParaRPr lang="en-GB" sz="2400" dirty="0"/>
          </a:p>
        </p:txBody>
      </p:sp>
      <p:pic>
        <p:nvPicPr>
          <p:cNvPr id="4" name="Picture 3"/>
          <p:cNvPicPr>
            <a:picLocks noChangeAspect="1"/>
          </p:cNvPicPr>
          <p:nvPr/>
        </p:nvPicPr>
        <p:blipFill>
          <a:blip r:embed="rId2"/>
          <a:stretch>
            <a:fillRect/>
          </a:stretch>
        </p:blipFill>
        <p:spPr>
          <a:xfrm>
            <a:off x="4211960" y="0"/>
            <a:ext cx="4932040" cy="5002932"/>
          </a:xfrm>
          <a:prstGeom prst="rect">
            <a:avLst/>
          </a:prstGeom>
        </p:spPr>
      </p:pic>
    </p:spTree>
    <p:extLst>
      <p:ext uri="{BB962C8B-B14F-4D97-AF65-F5344CB8AC3E}">
        <p14:creationId xmlns:p14="http://schemas.microsoft.com/office/powerpoint/2010/main" val="199359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31640" y="35170"/>
            <a:ext cx="7159111" cy="5986118"/>
          </a:xfrm>
          <a:prstGeom prst="rect">
            <a:avLst/>
          </a:prstGeom>
        </p:spPr>
      </p:pic>
      <p:sp>
        <p:nvSpPr>
          <p:cNvPr id="2" name="Title 1"/>
          <p:cNvSpPr>
            <a:spLocks noGrp="1"/>
          </p:cNvSpPr>
          <p:nvPr>
            <p:ph type="title"/>
          </p:nvPr>
        </p:nvSpPr>
        <p:spPr/>
        <p:txBody>
          <a:bodyPr>
            <a:normAutofit fontScale="90000"/>
          </a:bodyPr>
          <a:lstStyle/>
          <a:p>
            <a:r>
              <a:rPr lang="en-GB" dirty="0" smtClean="0"/>
              <a:t>Thinking </a:t>
            </a:r>
            <a:r>
              <a:rPr lang="en-GB" dirty="0"/>
              <a:t>about progressive progress </a:t>
            </a:r>
            <a:r>
              <a:rPr lang="en-GB" dirty="0" smtClean="0"/>
              <a:t>= </a:t>
            </a:r>
            <a:r>
              <a:rPr lang="en-US" dirty="0" smtClean="0"/>
              <a:t>Learning trajectories</a:t>
            </a:r>
            <a:endParaRPr lang="en-US" dirty="0"/>
          </a:p>
        </p:txBody>
      </p:sp>
      <p:sp>
        <p:nvSpPr>
          <p:cNvPr id="3" name="Content Placeholder 2"/>
          <p:cNvSpPr>
            <a:spLocks noGrp="1"/>
          </p:cNvSpPr>
          <p:nvPr>
            <p:ph idx="1"/>
          </p:nvPr>
        </p:nvSpPr>
        <p:spPr>
          <a:xfrm>
            <a:off x="685800" y="2121408"/>
            <a:ext cx="4102224" cy="2099680"/>
          </a:xfrm>
        </p:spPr>
        <p:txBody>
          <a:bodyPr>
            <a:normAutofit/>
          </a:bodyPr>
          <a:lstStyle/>
          <a:p>
            <a:r>
              <a:rPr lang="en-GB" sz="2400" dirty="0" smtClean="0"/>
              <a:t>Describe the broad learning path that learners typically follow -  not always linear</a:t>
            </a:r>
          </a:p>
        </p:txBody>
      </p:sp>
      <p:sp>
        <p:nvSpPr>
          <p:cNvPr id="7" name="TextBox 6"/>
          <p:cNvSpPr txBox="1"/>
          <p:nvPr/>
        </p:nvSpPr>
        <p:spPr>
          <a:xfrm>
            <a:off x="107505" y="5670385"/>
            <a:ext cx="9002394" cy="1200329"/>
          </a:xfrm>
          <a:prstGeom prst="rect">
            <a:avLst/>
          </a:prstGeom>
          <a:solidFill>
            <a:schemeClr val="bg1"/>
          </a:solidFill>
        </p:spPr>
        <p:txBody>
          <a:bodyPr wrap="square" rtlCol="0">
            <a:spAutoFit/>
          </a:bodyPr>
          <a:lstStyle/>
          <a:p>
            <a:pPr algn="ctr"/>
            <a:r>
              <a:rPr lang="en-GB" sz="2400" dirty="0"/>
              <a:t>“what is learned in one phase, is </a:t>
            </a:r>
            <a:r>
              <a:rPr lang="en-GB" sz="2400" dirty="0" smtClean="0"/>
              <a:t>understood</a:t>
            </a:r>
          </a:p>
          <a:p>
            <a:pPr algn="ctr"/>
            <a:r>
              <a:rPr lang="en-GB" sz="2400" dirty="0" smtClean="0"/>
              <a:t>and performed at </a:t>
            </a:r>
            <a:r>
              <a:rPr lang="en-GB" sz="2400" dirty="0"/>
              <a:t>a higher </a:t>
            </a:r>
            <a:r>
              <a:rPr lang="en-GB" sz="2400" dirty="0" smtClean="0"/>
              <a:t>level in </a:t>
            </a:r>
            <a:r>
              <a:rPr lang="en-GB" sz="2400" dirty="0"/>
              <a:t>a later phase” </a:t>
            </a:r>
            <a:br>
              <a:rPr lang="en-GB" sz="2400" dirty="0"/>
            </a:br>
            <a:r>
              <a:rPr lang="en-GB" sz="2400" dirty="0"/>
              <a:t>(van den </a:t>
            </a:r>
            <a:r>
              <a:rPr lang="en-GB" sz="2400" dirty="0" err="1"/>
              <a:t>Heuvel-Panhuizen</a:t>
            </a:r>
            <a:r>
              <a:rPr lang="en-GB" sz="2400" dirty="0"/>
              <a:t>, 2008 p. 14). </a:t>
            </a:r>
          </a:p>
        </p:txBody>
      </p:sp>
    </p:spTree>
    <p:extLst>
      <p:ext uri="{BB962C8B-B14F-4D97-AF65-F5344CB8AC3E}">
        <p14:creationId xmlns:p14="http://schemas.microsoft.com/office/powerpoint/2010/main" val="576519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Progression models 1</a:t>
            </a:r>
            <a:endParaRPr lang="en-US" dirty="0"/>
          </a:p>
        </p:txBody>
      </p:sp>
      <p:sp>
        <p:nvSpPr>
          <p:cNvPr id="3" name="Content Placeholder 2"/>
          <p:cNvSpPr>
            <a:spLocks noGrp="1"/>
          </p:cNvSpPr>
          <p:nvPr>
            <p:ph idx="1"/>
          </p:nvPr>
        </p:nvSpPr>
        <p:spPr/>
        <p:txBody>
          <a:bodyPr/>
          <a:lstStyle/>
          <a:p>
            <a:r>
              <a:rPr lang="en-GB" smtClean="0"/>
              <a:t>Wright, Stafford, Stanger and Martland (2006) - Learning Framework in Number (LFIN) </a:t>
            </a:r>
          </a:p>
          <a:p>
            <a:pPr lvl="1"/>
            <a:r>
              <a:rPr lang="en-GB" smtClean="0"/>
              <a:t>Analysis of learner levels of mathematical proficiency in order to design learning activities, </a:t>
            </a:r>
          </a:p>
          <a:p>
            <a:pPr lvl="1"/>
            <a:r>
              <a:rPr lang="en-GB" smtClean="0"/>
              <a:t>to profile learners’ current mathematical proficient levels in various assessments </a:t>
            </a:r>
          </a:p>
          <a:p>
            <a:pPr lvl="1"/>
            <a:r>
              <a:rPr lang="en-GB" smtClean="0"/>
              <a:t>teacher development.</a:t>
            </a:r>
            <a:r>
              <a:rPr lang="en-US" smtClean="0"/>
              <a:t> </a:t>
            </a:r>
          </a:p>
          <a:p>
            <a:r>
              <a:rPr lang="en-GB" smtClean="0"/>
              <a:t>Limitations: </a:t>
            </a:r>
          </a:p>
          <a:p>
            <a:pPr lvl="1"/>
            <a:r>
              <a:rPr lang="en-GB" smtClean="0"/>
              <a:t>time for teachers to understand and learn the LFIN (including understanding of the levels and associated terminology), </a:t>
            </a:r>
          </a:p>
          <a:p>
            <a:pPr lvl="1"/>
            <a:r>
              <a:rPr lang="en-GB" smtClean="0"/>
              <a:t>time to administer the individual assessment interviews </a:t>
            </a:r>
          </a:p>
          <a:p>
            <a:pPr lvl="1"/>
            <a:r>
              <a:rPr lang="en-GB" smtClean="0"/>
              <a:t>time to profile the learners using the framework following the assessment</a:t>
            </a:r>
            <a:r>
              <a:rPr lang="en-US"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252" y="-671"/>
            <a:ext cx="2225252" cy="2144306"/>
          </a:xfrm>
          <a:prstGeom prst="rect">
            <a:avLst/>
          </a:prstGeom>
        </p:spPr>
      </p:pic>
    </p:spTree>
    <p:extLst>
      <p:ext uri="{BB962C8B-B14F-4D97-AF65-F5344CB8AC3E}">
        <p14:creationId xmlns:p14="http://schemas.microsoft.com/office/powerpoint/2010/main" val="717685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Progression models 2</a:t>
            </a:r>
            <a:endParaRPr lang="en-US" dirty="0"/>
          </a:p>
        </p:txBody>
      </p:sp>
      <p:sp>
        <p:nvSpPr>
          <p:cNvPr id="3" name="Content Placeholder 2"/>
          <p:cNvSpPr>
            <a:spLocks noGrp="1"/>
          </p:cNvSpPr>
          <p:nvPr>
            <p:ph idx="1"/>
          </p:nvPr>
        </p:nvSpPr>
        <p:spPr/>
        <p:txBody>
          <a:bodyPr/>
          <a:lstStyle/>
          <a:p>
            <a:r>
              <a:rPr lang="en-GB" dirty="0" smtClean="0"/>
              <a:t>TAL Learning-Teaching Trajectory </a:t>
            </a:r>
            <a:br>
              <a:rPr lang="en-GB" dirty="0" smtClean="0"/>
            </a:br>
            <a:r>
              <a:rPr lang="en-GB" dirty="0" smtClean="0"/>
              <a:t>(book “Children Learn Mathematics”, van den </a:t>
            </a:r>
            <a:r>
              <a:rPr lang="en-GB" dirty="0" err="1" smtClean="0"/>
              <a:t>Heuvel-Panhuizen</a:t>
            </a:r>
            <a:r>
              <a:rPr lang="en-GB" dirty="0" smtClean="0"/>
              <a:t>, 2008) </a:t>
            </a:r>
          </a:p>
          <a:p>
            <a:r>
              <a:rPr lang="en-GB" dirty="0" smtClean="0"/>
              <a:t>originates from the Netherlands </a:t>
            </a:r>
          </a:p>
          <a:p>
            <a:r>
              <a:rPr lang="en-GB" dirty="0" smtClean="0"/>
              <a:t>Primary school mathematics trajectory</a:t>
            </a:r>
          </a:p>
          <a:p>
            <a:pPr lvl="1"/>
            <a:r>
              <a:rPr lang="en-GB" dirty="0" smtClean="0"/>
              <a:t>covers whole number calculation from Grade R (kindergarten) up to Grade 6 </a:t>
            </a:r>
          </a:p>
          <a:p>
            <a:pPr lvl="1"/>
            <a:r>
              <a:rPr lang="en-GB" dirty="0" smtClean="0"/>
              <a:t>Grade R, focus on counting and elementary number sense,</a:t>
            </a:r>
          </a:p>
          <a:p>
            <a:pPr lvl="1"/>
            <a:r>
              <a:rPr lang="en-GB" dirty="0" smtClean="0"/>
              <a:t>Moving towards ability to assign meaning to large numbers, insight into numerical patterns and rules, early knowledge of primes, square numbers and so on in Grade 6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252" y="-671"/>
            <a:ext cx="2225252" cy="2144306"/>
          </a:xfrm>
          <a:prstGeom prst="rect">
            <a:avLst/>
          </a:prstGeom>
        </p:spPr>
      </p:pic>
    </p:spTree>
    <p:extLst>
      <p:ext uri="{BB962C8B-B14F-4D97-AF65-F5344CB8AC3E}">
        <p14:creationId xmlns:p14="http://schemas.microsoft.com/office/powerpoint/2010/main" val="1596095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Progression models 3</a:t>
            </a:r>
            <a:endParaRPr lang="en-US" dirty="0"/>
          </a:p>
        </p:txBody>
      </p:sp>
      <p:sp>
        <p:nvSpPr>
          <p:cNvPr id="3" name="Content Placeholder 2"/>
          <p:cNvSpPr>
            <a:spLocks noGrp="1"/>
          </p:cNvSpPr>
          <p:nvPr>
            <p:ph idx="1"/>
          </p:nvPr>
        </p:nvSpPr>
        <p:spPr/>
        <p:txBody>
          <a:bodyPr>
            <a:normAutofit fontScale="92500" lnSpcReduction="10000"/>
          </a:bodyPr>
          <a:lstStyle/>
          <a:p>
            <a:r>
              <a:rPr lang="en-GB" smtClean="0"/>
              <a:t>South Africa: Cranfield, Kühne, van den Heuvel-Panhuizen, Ensor et al. (2005) </a:t>
            </a:r>
          </a:p>
          <a:p>
            <a:pPr lvl="1"/>
            <a:r>
              <a:rPr lang="en-GB" smtClean="0"/>
              <a:t>Framework to describe a pathway for learning and how learners learn, understand and solve number problems from Grade R to Grade 4, </a:t>
            </a:r>
          </a:p>
          <a:p>
            <a:pPr lvl="1"/>
            <a:r>
              <a:rPr lang="en-GB" smtClean="0"/>
              <a:t>progressing through 4stages. </a:t>
            </a:r>
          </a:p>
          <a:p>
            <a:r>
              <a:rPr lang="en-GB" smtClean="0"/>
              <a:t>Framework drew on:</a:t>
            </a:r>
          </a:p>
          <a:p>
            <a:pPr lvl="1"/>
            <a:r>
              <a:rPr lang="en-GB" smtClean="0"/>
              <a:t>TAL Learning-Teaching Trajectory </a:t>
            </a:r>
          </a:p>
          <a:p>
            <a:pPr lvl="1"/>
            <a:r>
              <a:rPr lang="en-GB" smtClean="0"/>
              <a:t>the work of Steffe (1992) </a:t>
            </a:r>
          </a:p>
          <a:p>
            <a:pPr lvl="1"/>
            <a:r>
              <a:rPr lang="en-GB" smtClean="0"/>
              <a:t>MR programme by Wright and colleagues </a:t>
            </a:r>
          </a:p>
          <a:p>
            <a:r>
              <a:rPr lang="en-GB" smtClean="0"/>
              <a:t>The combination of three models, framework highlights</a:t>
            </a:r>
          </a:p>
          <a:p>
            <a:pPr lvl="1"/>
            <a:r>
              <a:rPr lang="en-GB" smtClean="0"/>
              <a:t>that learning trajectories have similar phases of progression. </a:t>
            </a:r>
          </a:p>
          <a:p>
            <a:pPr lvl="1"/>
            <a:r>
              <a:rPr lang="en-GB" smtClean="0"/>
              <a:t>what differs is the terminology and the way the trajectories deal with subject matter in the mathematical domains.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252" y="-671"/>
            <a:ext cx="2225252" cy="2144306"/>
          </a:xfrm>
          <a:prstGeom prst="rect">
            <a:avLst/>
          </a:prstGeom>
        </p:spPr>
      </p:pic>
    </p:spTree>
    <p:extLst>
      <p:ext uri="{BB962C8B-B14F-4D97-AF65-F5344CB8AC3E}">
        <p14:creationId xmlns:p14="http://schemas.microsoft.com/office/powerpoint/2010/main" val="1358934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7102" y="692696"/>
            <a:ext cx="6818815" cy="936104"/>
          </a:xfrm>
        </p:spPr>
        <p:txBody>
          <a:bodyPr>
            <a:normAutofit fontScale="90000"/>
          </a:bodyPr>
          <a:lstStyle/>
          <a:p>
            <a:r>
              <a:rPr lang="en-US" dirty="0" smtClean="0"/>
              <a:t>Examples of </a:t>
            </a:r>
            <a:r>
              <a:rPr lang="en-US" smtClean="0"/>
              <a:t>progression models</a:t>
            </a:r>
            <a:endParaRPr lang="en-US"/>
          </a:p>
        </p:txBody>
      </p:sp>
      <p:pic>
        <p:nvPicPr>
          <p:cNvPr id="4" name="Picture 3"/>
          <p:cNvPicPr>
            <a:picLocks noChangeAspect="1"/>
          </p:cNvPicPr>
          <p:nvPr/>
        </p:nvPicPr>
        <p:blipFill>
          <a:blip r:embed="rId2"/>
          <a:stretch>
            <a:fillRect/>
          </a:stretch>
        </p:blipFill>
        <p:spPr>
          <a:xfrm>
            <a:off x="35496" y="1879600"/>
            <a:ext cx="9004300" cy="49784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08855"/>
            <a:ext cx="1837590" cy="1770745"/>
          </a:xfrm>
          <a:prstGeom prst="rect">
            <a:avLst/>
          </a:prstGeom>
        </p:spPr>
      </p:pic>
    </p:spTree>
    <p:extLst>
      <p:ext uri="{BB962C8B-B14F-4D97-AF65-F5344CB8AC3E}">
        <p14:creationId xmlns:p14="http://schemas.microsoft.com/office/powerpoint/2010/main" val="815283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What does curriculum say:</a:t>
            </a:r>
            <a:endParaRPr lang="en-US" dirty="0"/>
          </a:p>
        </p:txBody>
      </p:sp>
      <p:sp>
        <p:nvSpPr>
          <p:cNvPr id="10" name="Content Placeholder 9"/>
          <p:cNvSpPr>
            <a:spLocks noGrp="1"/>
          </p:cNvSpPr>
          <p:nvPr>
            <p:ph idx="1"/>
          </p:nvPr>
        </p:nvSpPr>
        <p:spPr/>
        <p:txBody>
          <a:bodyPr/>
          <a:lstStyle/>
          <a:p>
            <a:r>
              <a:rPr lang="en-US" dirty="0" smtClean="0"/>
              <a:t>Numeracy Handbook for Foundation Phase teachers (Grades R-3) says that number sense develops as follows:</a:t>
            </a:r>
          </a:p>
          <a:p>
            <a:pPr lvl="1"/>
            <a:r>
              <a:rPr lang="en-US" dirty="0" smtClean="0"/>
              <a:t>Level 1: Counting all</a:t>
            </a:r>
          </a:p>
          <a:p>
            <a:pPr lvl="1"/>
            <a:r>
              <a:rPr lang="en-US" dirty="0" smtClean="0"/>
              <a:t>Level 2: Counting on</a:t>
            </a:r>
          </a:p>
          <a:p>
            <a:pPr lvl="1"/>
            <a:r>
              <a:rPr lang="en-US" dirty="0" smtClean="0"/>
              <a:t>Level 3: Breaking down and building up numbers (2012, p. 22)</a:t>
            </a:r>
          </a:p>
          <a:p>
            <a:r>
              <a:rPr lang="en-US" sz="2800" b="1" u="sng" dirty="0" smtClean="0">
                <a:solidFill>
                  <a:schemeClr val="accent4"/>
                </a:solidFill>
              </a:rPr>
              <a:t>So how is a spectrum different?</a:t>
            </a:r>
          </a:p>
          <a:p>
            <a:pPr lvl="1"/>
            <a:r>
              <a:rPr lang="en-US" dirty="0" smtClean="0"/>
              <a:t>Notable differences are:</a:t>
            </a:r>
          </a:p>
          <a:p>
            <a:pPr lvl="2"/>
            <a:r>
              <a:rPr lang="en-US" dirty="0" smtClean="0"/>
              <a:t>It’s VISUAL</a:t>
            </a:r>
          </a:p>
          <a:p>
            <a:pPr lvl="2"/>
            <a:r>
              <a:rPr lang="en-US" dirty="0" smtClean="0"/>
              <a:t>More DETAILED in thinking about level 3</a:t>
            </a:r>
            <a:r>
              <a:rPr lang="is-IS" dirty="0" smtClean="0"/>
              <a:t>…</a:t>
            </a:r>
          </a:p>
          <a:p>
            <a:pPr lvl="2"/>
            <a:r>
              <a:rPr lang="is-IS" dirty="0" smtClean="0"/>
              <a:t>By task, by operation, by concept</a:t>
            </a:r>
          </a:p>
          <a:p>
            <a:pPr lvl="1"/>
            <a:r>
              <a:rPr lang="is-IS" dirty="0" smtClean="0"/>
              <a:t>Let’s have a look...</a:t>
            </a: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
              </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2041623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Visualising progression for individual assessment tasks</a:t>
            </a:r>
            <a:endParaRPr lang="en-US" dirty="0"/>
          </a:p>
        </p:txBody>
      </p:sp>
      <p:sp>
        <p:nvSpPr>
          <p:cNvPr id="3" name="Content Placeholder 2"/>
          <p:cNvSpPr>
            <a:spLocks noGrp="1"/>
          </p:cNvSpPr>
          <p:nvPr>
            <p:ph idx="1"/>
          </p:nvPr>
        </p:nvSpPr>
        <p:spPr/>
        <p:txBody>
          <a:bodyPr/>
          <a:lstStyle/>
          <a:p>
            <a:r>
              <a:rPr lang="en-GB" dirty="0" smtClean="0"/>
              <a:t>2012 Graven &amp; Stott </a:t>
            </a:r>
          </a:p>
          <a:p>
            <a:r>
              <a:rPr lang="en-GB" dirty="0" smtClean="0"/>
              <a:t>Developed a procedural fluency spectrum (AMESA paper)</a:t>
            </a:r>
          </a:p>
          <a:p>
            <a:r>
              <a:rPr lang="en-GB" dirty="0" smtClean="0"/>
              <a:t>Visual form of procedural fluency for each different assessment task </a:t>
            </a:r>
          </a:p>
          <a:p>
            <a:pPr lvl="1"/>
            <a:r>
              <a:rPr lang="en-GB" dirty="0" smtClean="0"/>
              <a:t>Show ranges of learner methods</a:t>
            </a:r>
          </a:p>
          <a:p>
            <a:pPr lvl="1"/>
            <a:r>
              <a:rPr lang="en-GB" dirty="0" smtClean="0"/>
              <a:t>Range from:</a:t>
            </a:r>
          </a:p>
          <a:p>
            <a:pPr lvl="2"/>
            <a:r>
              <a:rPr lang="en-GB" dirty="0" smtClean="0"/>
              <a:t>restricted / constrained procedural fluency </a:t>
            </a:r>
          </a:p>
          <a:p>
            <a:pPr lvl="2"/>
            <a:r>
              <a:rPr lang="en-GB" dirty="0" smtClean="0"/>
              <a:t>towards more flexible fluency </a:t>
            </a:r>
          </a:p>
          <a:p>
            <a:r>
              <a:rPr lang="en-GB" dirty="0" smtClean="0"/>
              <a:t>Important point - our subsequent work with spectra </a:t>
            </a:r>
          </a:p>
          <a:p>
            <a:pPr lvl="1"/>
            <a:r>
              <a:rPr lang="en-GB" dirty="0" smtClean="0"/>
              <a:t>shown that conceptual understanding is intertwined with procedural fluency and the distinction between these strands became progressively blurred </a:t>
            </a:r>
            <a:endParaRPr lang="en-US" dirty="0"/>
          </a:p>
        </p:txBody>
      </p:sp>
    </p:spTree>
    <p:extLst>
      <p:ext uri="{BB962C8B-B14F-4D97-AF65-F5344CB8AC3E}">
        <p14:creationId xmlns:p14="http://schemas.microsoft.com/office/powerpoint/2010/main" val="1066344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Aim of the talk:</a:t>
            </a:r>
            <a:endParaRPr lang="en-US" dirty="0"/>
          </a:p>
        </p:txBody>
      </p:sp>
      <p:sp>
        <p:nvSpPr>
          <p:cNvPr id="3" name="Content Placeholder 2"/>
          <p:cNvSpPr>
            <a:spLocks noGrp="1"/>
          </p:cNvSpPr>
          <p:nvPr>
            <p:ph idx="1"/>
          </p:nvPr>
        </p:nvSpPr>
        <p:spPr>
          <a:xfrm>
            <a:off x="685800" y="1772816"/>
            <a:ext cx="4462264" cy="4399384"/>
          </a:xfrm>
        </p:spPr>
        <p:txBody>
          <a:bodyPr>
            <a:normAutofit fontScale="85000" lnSpcReduction="10000"/>
          </a:bodyPr>
          <a:lstStyle/>
          <a:p>
            <a:r>
              <a:rPr lang="en-US" dirty="0" smtClean="0"/>
              <a:t>Research points to the need for coherence and progression in the teaching of mathematics. </a:t>
            </a:r>
          </a:p>
          <a:p>
            <a:r>
              <a:rPr lang="en-US" dirty="0" smtClean="0"/>
              <a:t>Assessments our learners write, do not give teachers any diagnostic information about where our learners are at.</a:t>
            </a:r>
          </a:p>
          <a:p>
            <a:r>
              <a:rPr lang="en-US" dirty="0" smtClean="0"/>
              <a:t>A need for tasks and assessments that allow teachers to understand exactly what level their learners are at</a:t>
            </a:r>
          </a:p>
          <a:p>
            <a:r>
              <a:rPr lang="en-US" dirty="0" smtClean="0"/>
              <a:t>I present learner progression spectra that are accessible for teachers: </a:t>
            </a:r>
          </a:p>
          <a:p>
            <a:pPr lvl="1"/>
            <a:r>
              <a:rPr lang="en-US" dirty="0" smtClean="0"/>
              <a:t>to profile learners over time </a:t>
            </a:r>
          </a:p>
          <a:p>
            <a:pPr lvl="1"/>
            <a:r>
              <a:rPr lang="en-US" dirty="0" smtClean="0"/>
              <a:t>to provide useful ideas of ways to move learners along the spectrum from using constrained methods to more fluent ones </a:t>
            </a:r>
            <a:endParaRPr lang="en-US" dirty="0"/>
          </a:p>
        </p:txBody>
      </p:sp>
      <p:pic>
        <p:nvPicPr>
          <p:cNvPr id="6" name="Picture 5"/>
          <p:cNvPicPr>
            <a:picLocks noChangeAspect="1"/>
          </p:cNvPicPr>
          <p:nvPr/>
        </p:nvPicPr>
        <p:blipFill>
          <a:blip r:embed="rId2"/>
          <a:stretch>
            <a:fillRect/>
          </a:stretch>
        </p:blipFill>
        <p:spPr>
          <a:xfrm>
            <a:off x="5148064" y="1052736"/>
            <a:ext cx="3995936" cy="3995936"/>
          </a:xfrm>
          <a:prstGeom prst="rect">
            <a:avLst/>
          </a:prstGeom>
        </p:spPr>
      </p:pic>
    </p:spTree>
    <p:extLst>
      <p:ext uri="{BB962C8B-B14F-4D97-AF65-F5344CB8AC3E}">
        <p14:creationId xmlns:p14="http://schemas.microsoft.com/office/powerpoint/2010/main" val="321100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smtClean="0"/>
              <a:t>OK. </a:t>
            </a:r>
            <a:br>
              <a:rPr lang="en-US" dirty="0" smtClean="0"/>
            </a:br>
            <a:r>
              <a:rPr lang="en-US" dirty="0" smtClean="0"/>
              <a:t>So What is a spectrum?</a:t>
            </a:r>
            <a:endParaRPr lang="en-US" dirty="0"/>
          </a:p>
        </p:txBody>
      </p:sp>
      <p:sp>
        <p:nvSpPr>
          <p:cNvPr id="4" name="TextBox 3"/>
          <p:cNvSpPr txBox="1"/>
          <p:nvPr/>
        </p:nvSpPr>
        <p:spPr>
          <a:xfrm>
            <a:off x="381803" y="3775987"/>
            <a:ext cx="1494320" cy="300082"/>
          </a:xfrm>
          <a:prstGeom prst="rect">
            <a:avLst/>
          </a:prstGeom>
          <a:noFill/>
        </p:spPr>
        <p:txBody>
          <a:bodyPr wrap="none" rtlCol="0">
            <a:spAutoFit/>
          </a:bodyPr>
          <a:lstStyle/>
          <a:p>
            <a:r>
              <a:rPr lang="en-US" sz="1350" b="1" dirty="0" smtClean="0">
                <a:latin typeface="Trebuchet MS" charset="0"/>
                <a:ea typeface="Trebuchet MS" charset="0"/>
                <a:cs typeface="Trebuchet MS" charset="0"/>
              </a:rPr>
              <a:t>Totally disagree</a:t>
            </a:r>
            <a:endParaRPr lang="en-US" sz="1350" b="1" dirty="0">
              <a:latin typeface="Trebuchet MS" charset="0"/>
              <a:ea typeface="Trebuchet MS" charset="0"/>
              <a:cs typeface="Trebuchet MS" charset="0"/>
            </a:endParaRPr>
          </a:p>
        </p:txBody>
      </p:sp>
      <p:sp>
        <p:nvSpPr>
          <p:cNvPr id="5" name="TextBox 4"/>
          <p:cNvSpPr txBox="1"/>
          <p:nvPr/>
        </p:nvSpPr>
        <p:spPr>
          <a:xfrm>
            <a:off x="2042469" y="3775987"/>
            <a:ext cx="1555234" cy="300082"/>
          </a:xfrm>
          <a:prstGeom prst="rect">
            <a:avLst/>
          </a:prstGeom>
          <a:noFill/>
        </p:spPr>
        <p:txBody>
          <a:bodyPr wrap="none" rtlCol="0">
            <a:spAutoFit/>
          </a:bodyPr>
          <a:lstStyle/>
          <a:p>
            <a:r>
              <a:rPr lang="en-US" sz="1350" b="1" dirty="0" smtClean="0">
                <a:latin typeface="Trebuchet MS" charset="0"/>
                <a:ea typeface="Trebuchet MS" charset="0"/>
                <a:cs typeface="Trebuchet MS" charset="0"/>
              </a:rPr>
              <a:t>Slightly disagree</a:t>
            </a:r>
            <a:endParaRPr lang="en-US" sz="1350" b="1" dirty="0">
              <a:latin typeface="Trebuchet MS" charset="0"/>
              <a:ea typeface="Trebuchet MS" charset="0"/>
              <a:cs typeface="Trebuchet MS" charset="0"/>
            </a:endParaRPr>
          </a:p>
        </p:txBody>
      </p:sp>
      <p:sp>
        <p:nvSpPr>
          <p:cNvPr id="6" name="TextBox 5"/>
          <p:cNvSpPr txBox="1"/>
          <p:nvPr/>
        </p:nvSpPr>
        <p:spPr>
          <a:xfrm>
            <a:off x="5843459" y="3775987"/>
            <a:ext cx="1311578" cy="300082"/>
          </a:xfrm>
          <a:prstGeom prst="rect">
            <a:avLst/>
          </a:prstGeom>
          <a:noFill/>
        </p:spPr>
        <p:txBody>
          <a:bodyPr wrap="none" rtlCol="0">
            <a:spAutoFit/>
          </a:bodyPr>
          <a:lstStyle/>
          <a:p>
            <a:r>
              <a:rPr lang="en-US" sz="1350" b="1" dirty="0" smtClean="0">
                <a:latin typeface="Trebuchet MS" charset="0"/>
                <a:ea typeface="Trebuchet MS" charset="0"/>
                <a:cs typeface="Trebuchet MS" charset="0"/>
              </a:rPr>
              <a:t>Slightly agree</a:t>
            </a:r>
            <a:endParaRPr lang="en-US" sz="1350" b="1" dirty="0">
              <a:latin typeface="Trebuchet MS" charset="0"/>
              <a:ea typeface="Trebuchet MS" charset="0"/>
              <a:cs typeface="Trebuchet MS" charset="0"/>
            </a:endParaRPr>
          </a:p>
        </p:txBody>
      </p:sp>
      <p:sp>
        <p:nvSpPr>
          <p:cNvPr id="7" name="TextBox 6"/>
          <p:cNvSpPr txBox="1"/>
          <p:nvPr/>
        </p:nvSpPr>
        <p:spPr>
          <a:xfrm>
            <a:off x="7466108" y="3775987"/>
            <a:ext cx="1273105" cy="300082"/>
          </a:xfrm>
          <a:prstGeom prst="rect">
            <a:avLst/>
          </a:prstGeom>
          <a:noFill/>
        </p:spPr>
        <p:txBody>
          <a:bodyPr wrap="none" rtlCol="0">
            <a:spAutoFit/>
          </a:bodyPr>
          <a:lstStyle/>
          <a:p>
            <a:r>
              <a:rPr lang="en-US" sz="1350" b="1" dirty="0" smtClean="0">
                <a:latin typeface="Trebuchet MS" charset="0"/>
                <a:ea typeface="Trebuchet MS" charset="0"/>
                <a:cs typeface="Trebuchet MS" charset="0"/>
              </a:rPr>
              <a:t>Totally agree</a:t>
            </a:r>
            <a:endParaRPr lang="en-US" sz="1350" b="1" dirty="0">
              <a:latin typeface="Trebuchet MS" charset="0"/>
              <a:ea typeface="Trebuchet MS" charset="0"/>
              <a:cs typeface="Trebuchet MS" charset="0"/>
            </a:endParaRPr>
          </a:p>
        </p:txBody>
      </p:sp>
      <p:cxnSp>
        <p:nvCxnSpPr>
          <p:cNvPr id="12" name="Straight Arrow Connector 11"/>
          <p:cNvCxnSpPr/>
          <p:nvPr/>
        </p:nvCxnSpPr>
        <p:spPr>
          <a:xfrm>
            <a:off x="323528" y="4077072"/>
            <a:ext cx="8494058" cy="0"/>
          </a:xfrm>
          <a:prstGeom prst="straightConnector1">
            <a:avLst/>
          </a:prstGeom>
          <a:ln w="5715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06391" y="3582471"/>
            <a:ext cx="1348446" cy="507831"/>
          </a:xfrm>
          <a:prstGeom prst="rect">
            <a:avLst/>
          </a:prstGeom>
          <a:noFill/>
        </p:spPr>
        <p:txBody>
          <a:bodyPr wrap="none" rtlCol="0">
            <a:spAutoFit/>
          </a:bodyPr>
          <a:lstStyle/>
          <a:p>
            <a:pPr algn="ctr"/>
            <a:r>
              <a:rPr lang="en-US" sz="1350" b="1" dirty="0" smtClean="0">
                <a:latin typeface="Trebuchet MS" charset="0"/>
                <a:ea typeface="Trebuchet MS" charset="0"/>
                <a:cs typeface="Trebuchet MS" charset="0"/>
              </a:rPr>
              <a:t>Neither agree</a:t>
            </a:r>
          </a:p>
          <a:p>
            <a:pPr algn="ctr"/>
            <a:r>
              <a:rPr lang="en-US" sz="1350" b="1" dirty="0" smtClean="0">
                <a:latin typeface="Trebuchet MS" charset="0"/>
                <a:ea typeface="Trebuchet MS" charset="0"/>
                <a:cs typeface="Trebuchet MS" charset="0"/>
              </a:rPr>
              <a:t>Or disagree</a:t>
            </a:r>
            <a:endParaRPr lang="en-US" sz="1350" b="1" dirty="0">
              <a:latin typeface="Trebuchet MS" charset="0"/>
              <a:ea typeface="Trebuchet MS" charset="0"/>
              <a:cs typeface="Trebuchet MS" charset="0"/>
            </a:endParaRPr>
          </a:p>
        </p:txBody>
      </p:sp>
      <p:sp>
        <p:nvSpPr>
          <p:cNvPr id="18" name="Donut 17"/>
          <p:cNvSpPr/>
          <p:nvPr/>
        </p:nvSpPr>
        <p:spPr>
          <a:xfrm>
            <a:off x="984947" y="4258850"/>
            <a:ext cx="288032" cy="288032"/>
          </a:xfrm>
          <a:prstGeom prst="donu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2520833" y="4258850"/>
            <a:ext cx="288032" cy="288032"/>
          </a:xfrm>
          <a:prstGeom prst="donu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4467023" y="4258850"/>
            <a:ext cx="288032" cy="288032"/>
          </a:xfrm>
          <a:prstGeom prst="donu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6290941" y="4258850"/>
            <a:ext cx="288032" cy="288032"/>
          </a:xfrm>
          <a:prstGeom prst="donu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7947125" y="4258850"/>
            <a:ext cx="288032" cy="288032"/>
          </a:xfrm>
          <a:prstGeom prst="donu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4678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Let’s do an example..</a:t>
            </a:r>
            <a:endParaRPr lang="en-GB" dirty="0"/>
          </a:p>
        </p:txBody>
      </p:sp>
      <p:sp>
        <p:nvSpPr>
          <p:cNvPr id="3" name="Content Placeholder 2"/>
          <p:cNvSpPr>
            <a:spLocks noGrp="1"/>
          </p:cNvSpPr>
          <p:nvPr>
            <p:ph idx="1"/>
          </p:nvPr>
        </p:nvSpPr>
        <p:spPr/>
        <p:txBody>
          <a:bodyPr/>
          <a:lstStyle/>
          <a:p>
            <a:r>
              <a:rPr lang="en-GB" smtClean="0"/>
              <a:t>Add 10 to 92</a:t>
            </a:r>
          </a:p>
          <a:p>
            <a:r>
              <a:rPr lang="en-GB" smtClean="0"/>
              <a:t>How did you do it?</a:t>
            </a:r>
            <a:endParaRPr lang="en-GB" dirty="0"/>
          </a:p>
        </p:txBody>
      </p:sp>
    </p:spTree>
    <p:extLst>
      <p:ext uri="{BB962C8B-B14F-4D97-AF65-F5344CB8AC3E}">
        <p14:creationId xmlns:p14="http://schemas.microsoft.com/office/powerpoint/2010/main" val="334214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7545" y="160945"/>
            <a:ext cx="2304256" cy="1475881"/>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6300192" y="3284984"/>
            <a:ext cx="2248126" cy="1395847"/>
          </a:xfrm>
          <a:prstGeom prst="rect">
            <a:avLst/>
          </a:prstGeom>
          <a:ln>
            <a:solidFill>
              <a:schemeClr val="tx1"/>
            </a:solid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7545" y="3284984"/>
            <a:ext cx="1652131" cy="1462316"/>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2987824" y="160945"/>
            <a:ext cx="2304256" cy="1465392"/>
          </a:xfrm>
          <a:prstGeom prst="rect">
            <a:avLst/>
          </a:prstGeom>
          <a:ln>
            <a:solidFill>
              <a:schemeClr val="tx1"/>
            </a:solid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52121" y="160946"/>
            <a:ext cx="2700326" cy="1496831"/>
          </a:xfrm>
          <a:prstGeom prst="rect">
            <a:avLst/>
          </a:prstGeom>
          <a:ln>
            <a:solidFill>
              <a:schemeClr val="tx1"/>
            </a:solidFill>
          </a:ln>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652120" y="1756199"/>
            <a:ext cx="2700000" cy="1453640"/>
          </a:xfrm>
          <a:prstGeom prst="rect">
            <a:avLst/>
          </a:prstGeom>
          <a:ln>
            <a:solidFill>
              <a:schemeClr val="tx1"/>
            </a:solidFill>
          </a:ln>
        </p:spPr>
      </p:pic>
      <p:pic>
        <p:nvPicPr>
          <p:cNvPr id="14" name="Picture 13"/>
          <p:cNvPicPr>
            <a:picLocks noChangeAspect="1"/>
          </p:cNvPicPr>
          <p:nvPr/>
        </p:nvPicPr>
        <p:blipFill>
          <a:blip r:embed="rId8"/>
          <a:stretch>
            <a:fillRect/>
          </a:stretch>
        </p:blipFill>
        <p:spPr>
          <a:xfrm>
            <a:off x="467544" y="1756198"/>
            <a:ext cx="2285657" cy="1462316"/>
          </a:xfrm>
          <a:prstGeom prst="rect">
            <a:avLst/>
          </a:prstGeom>
          <a:ln>
            <a:solidFill>
              <a:schemeClr val="tx1"/>
            </a:solidFill>
          </a:ln>
        </p:spPr>
      </p:pic>
      <p:pic>
        <p:nvPicPr>
          <p:cNvPr id="15" name="Picture 14"/>
          <p:cNvPicPr>
            <a:picLocks noChangeAspect="1"/>
          </p:cNvPicPr>
          <p:nvPr/>
        </p:nvPicPr>
        <p:blipFill>
          <a:blip r:embed="rId9"/>
          <a:stretch>
            <a:fillRect/>
          </a:stretch>
        </p:blipFill>
        <p:spPr>
          <a:xfrm>
            <a:off x="2987825" y="1756199"/>
            <a:ext cx="2294725" cy="1462316"/>
          </a:xfrm>
          <a:prstGeom prst="rect">
            <a:avLst/>
          </a:prstGeom>
          <a:ln>
            <a:solidFill>
              <a:schemeClr val="tx1"/>
            </a:solidFill>
          </a:ln>
        </p:spPr>
      </p:pic>
      <p:sp>
        <p:nvSpPr>
          <p:cNvPr id="17" name="TextBox 16"/>
          <p:cNvSpPr txBox="1"/>
          <p:nvPr/>
        </p:nvSpPr>
        <p:spPr>
          <a:xfrm>
            <a:off x="2267003" y="4293096"/>
            <a:ext cx="3888432" cy="1938992"/>
          </a:xfrm>
          <a:prstGeom prst="rect">
            <a:avLst/>
          </a:prstGeom>
          <a:noFill/>
        </p:spPr>
        <p:txBody>
          <a:bodyPr wrap="square" rtlCol="0">
            <a:spAutoFit/>
          </a:bodyPr>
          <a:lstStyle/>
          <a:p>
            <a:pPr marL="0" lvl="1" algn="ctr"/>
            <a:r>
              <a:rPr lang="en-ZA" sz="2400" b="1" dirty="0" smtClean="0">
                <a:solidFill>
                  <a:srgbClr val="FF0000"/>
                </a:solidFill>
              </a:rPr>
              <a:t>Task: Add </a:t>
            </a:r>
            <a:r>
              <a:rPr lang="en-ZA" sz="2400" b="1" dirty="0">
                <a:solidFill>
                  <a:srgbClr val="FF0000"/>
                </a:solidFill>
              </a:rPr>
              <a:t>10 to </a:t>
            </a:r>
            <a:r>
              <a:rPr lang="en-ZA" sz="2400" b="1" dirty="0" smtClean="0">
                <a:solidFill>
                  <a:srgbClr val="FF0000"/>
                </a:solidFill>
              </a:rPr>
              <a:t>92</a:t>
            </a:r>
          </a:p>
          <a:p>
            <a:pPr marL="0" lvl="1" algn="ctr"/>
            <a:r>
              <a:rPr lang="en-ZA" sz="2400" dirty="0" smtClean="0"/>
              <a:t>These cards show the types of answers we have received from learners </a:t>
            </a:r>
          </a:p>
        </p:txBody>
      </p:sp>
    </p:spTree>
    <p:extLst>
      <p:ext uri="{BB962C8B-B14F-4D97-AF65-F5344CB8AC3E}">
        <p14:creationId xmlns:p14="http://schemas.microsoft.com/office/powerpoint/2010/main" val="1077740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251520" y="188640"/>
            <a:ext cx="8508925" cy="1447800"/>
          </a:xfrm>
        </p:spPr>
        <p:txBody>
          <a:bodyPr>
            <a:normAutofit fontScale="90000"/>
          </a:bodyPr>
          <a:lstStyle/>
          <a:p>
            <a:r>
              <a:rPr lang="en-ZA" dirty="0" smtClean="0"/>
              <a:t>Add 10 to 92</a:t>
            </a:r>
            <a:br>
              <a:rPr lang="en-ZA" dirty="0" smtClean="0"/>
            </a:br>
            <a:r>
              <a:rPr lang="en-ZA" dirty="0" smtClean="0"/>
              <a:t>Possible learner methods placed along the spectrum</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505" y="4114364"/>
            <a:ext cx="1080128" cy="691824"/>
          </a:xfrm>
          <a:prstGeom prst="rect">
            <a:avLst/>
          </a:prstGeom>
          <a:ln>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4845522"/>
            <a:ext cx="1080144" cy="688322"/>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59632" y="4513179"/>
            <a:ext cx="1080120" cy="691038"/>
          </a:xfrm>
          <a:prstGeom prst="rect">
            <a:avLst/>
          </a:prstGeom>
          <a:ln>
            <a:solidFill>
              <a:schemeClr val="tx1"/>
            </a:solidFill>
          </a:ln>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b="11070"/>
          <a:stretch/>
        </p:blipFill>
        <p:spPr>
          <a:xfrm>
            <a:off x="2591114" y="4829466"/>
            <a:ext cx="1438942" cy="797627"/>
          </a:xfrm>
          <a:prstGeom prst="rect">
            <a:avLst/>
          </a:prstGeom>
          <a:ln>
            <a:solidFill>
              <a:schemeClr val="tx1"/>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91114" y="3947424"/>
            <a:ext cx="1224136" cy="778489"/>
          </a:xfrm>
          <a:prstGeom prst="rect">
            <a:avLst/>
          </a:prstGeom>
          <a:ln>
            <a:solidFill>
              <a:schemeClr val="tx1"/>
            </a:solidFill>
          </a:ln>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l="29412"/>
          <a:stretch/>
        </p:blipFill>
        <p:spPr>
          <a:xfrm>
            <a:off x="5095142" y="4513178"/>
            <a:ext cx="826066" cy="731158"/>
          </a:xfrm>
          <a:prstGeom prst="rect">
            <a:avLst/>
          </a:prstGeom>
          <a:ln>
            <a:solidFill>
              <a:schemeClr val="tx1"/>
            </a:solidFill>
          </a:ln>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a:ext>
            </a:extLst>
          </a:blip>
          <a:srcRect b="14557"/>
          <a:stretch/>
        </p:blipFill>
        <p:spPr>
          <a:xfrm>
            <a:off x="6042934" y="4579647"/>
            <a:ext cx="1234596" cy="664689"/>
          </a:xfrm>
          <a:prstGeom prst="rect">
            <a:avLst/>
          </a:prstGeom>
          <a:ln>
            <a:solidFill>
              <a:schemeClr val="tx1"/>
            </a:solidFill>
          </a:ln>
        </p:spPr>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80312" y="5356600"/>
            <a:ext cx="1080120" cy="670639"/>
          </a:xfrm>
          <a:prstGeom prst="rect">
            <a:avLst/>
          </a:prstGeom>
          <a:ln>
            <a:solidFill>
              <a:schemeClr val="tx1"/>
            </a:solidFill>
          </a:ln>
        </p:spPr>
      </p:pic>
      <p:cxnSp>
        <p:nvCxnSpPr>
          <p:cNvPr id="15" name="Straight Arrow Connector 14"/>
          <p:cNvCxnSpPr/>
          <p:nvPr/>
        </p:nvCxnSpPr>
        <p:spPr>
          <a:xfrm>
            <a:off x="251520" y="3827814"/>
            <a:ext cx="8784976" cy="0"/>
          </a:xfrm>
          <a:prstGeom prst="straightConnector1">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195223" y="2761479"/>
            <a:ext cx="1528785" cy="603883"/>
          </a:xfrm>
          <a:prstGeom prst="rect">
            <a:avLst/>
          </a:prstGeom>
          <a:noFill/>
        </p:spPr>
        <p:txBody>
          <a:bodyPr wrap="square" rtlCol="0">
            <a:spAutoFit/>
          </a:bodyPr>
          <a:lstStyle/>
          <a:p>
            <a:r>
              <a:rPr lang="en-ZA" sz="1662" dirty="0" smtClean="0">
                <a:solidFill>
                  <a:schemeClr val="accent4"/>
                </a:solidFill>
              </a:rPr>
              <a:t>Constrained</a:t>
            </a:r>
          </a:p>
          <a:p>
            <a:r>
              <a:rPr lang="en-ZA" sz="1662" dirty="0" smtClean="0">
                <a:solidFill>
                  <a:schemeClr val="accent4"/>
                </a:solidFill>
              </a:rPr>
              <a:t>Concrete</a:t>
            </a:r>
            <a:endParaRPr lang="en-GB" sz="1662" dirty="0">
              <a:solidFill>
                <a:schemeClr val="accent4"/>
              </a:solidFill>
            </a:endParaRPr>
          </a:p>
        </p:txBody>
      </p:sp>
      <p:sp>
        <p:nvSpPr>
          <p:cNvPr id="17" name="TextBox 16"/>
          <p:cNvSpPr txBox="1"/>
          <p:nvPr/>
        </p:nvSpPr>
        <p:spPr>
          <a:xfrm rot="16200000">
            <a:off x="7300686" y="2072605"/>
            <a:ext cx="2666758" cy="859659"/>
          </a:xfrm>
          <a:prstGeom prst="rect">
            <a:avLst/>
          </a:prstGeom>
          <a:noFill/>
        </p:spPr>
        <p:txBody>
          <a:bodyPr wrap="square" rtlCol="0">
            <a:spAutoFit/>
          </a:bodyPr>
          <a:lstStyle/>
          <a:p>
            <a:r>
              <a:rPr lang="en-ZA" sz="1662" dirty="0" smtClean="0">
                <a:solidFill>
                  <a:schemeClr val="accent4"/>
                </a:solidFill>
              </a:rPr>
              <a:t>Fluent</a:t>
            </a:r>
          </a:p>
          <a:p>
            <a:r>
              <a:rPr lang="en-ZA" sz="1662" dirty="0" smtClean="0">
                <a:solidFill>
                  <a:schemeClr val="accent4"/>
                </a:solidFill>
              </a:rPr>
              <a:t>Efficient</a:t>
            </a:r>
            <a:endParaRPr lang="en-ZA" sz="1662" dirty="0">
              <a:solidFill>
                <a:schemeClr val="accent4"/>
              </a:solidFill>
            </a:endParaRPr>
          </a:p>
          <a:p>
            <a:r>
              <a:rPr lang="en-ZA" sz="1662" dirty="0" smtClean="0">
                <a:solidFill>
                  <a:schemeClr val="accent4"/>
                </a:solidFill>
              </a:rPr>
              <a:t>Flexible</a:t>
            </a:r>
            <a:endParaRPr lang="en-GB" sz="1662" dirty="0">
              <a:solidFill>
                <a:schemeClr val="accent4"/>
              </a:solidFill>
            </a:endParaRPr>
          </a:p>
        </p:txBody>
      </p:sp>
      <p:sp>
        <p:nvSpPr>
          <p:cNvPr id="18" name="TextBox 17"/>
          <p:cNvSpPr txBox="1"/>
          <p:nvPr/>
        </p:nvSpPr>
        <p:spPr>
          <a:xfrm rot="16200000">
            <a:off x="2636464" y="2739584"/>
            <a:ext cx="1528785" cy="603883"/>
          </a:xfrm>
          <a:prstGeom prst="rect">
            <a:avLst/>
          </a:prstGeom>
          <a:noFill/>
        </p:spPr>
        <p:txBody>
          <a:bodyPr wrap="square" rtlCol="0">
            <a:spAutoFit/>
          </a:bodyPr>
          <a:lstStyle/>
          <a:p>
            <a:r>
              <a:rPr lang="en-ZA" sz="1662" smtClean="0">
                <a:solidFill>
                  <a:schemeClr val="accent4"/>
                </a:solidFill>
              </a:rPr>
              <a:t>Less constrained</a:t>
            </a:r>
            <a:endParaRPr lang="en-ZA" sz="1662" dirty="0" smtClean="0">
              <a:solidFill>
                <a:schemeClr val="accent4"/>
              </a:solidFill>
            </a:endParaRPr>
          </a:p>
        </p:txBody>
      </p:sp>
      <p:sp>
        <p:nvSpPr>
          <p:cNvPr id="19" name="TextBox 18"/>
          <p:cNvSpPr txBox="1"/>
          <p:nvPr/>
        </p:nvSpPr>
        <p:spPr>
          <a:xfrm rot="16200000">
            <a:off x="6069894" y="2897367"/>
            <a:ext cx="1528785" cy="348109"/>
          </a:xfrm>
          <a:prstGeom prst="rect">
            <a:avLst/>
          </a:prstGeom>
          <a:noFill/>
        </p:spPr>
        <p:txBody>
          <a:bodyPr wrap="square" rtlCol="0">
            <a:spAutoFit/>
          </a:bodyPr>
          <a:lstStyle/>
          <a:p>
            <a:r>
              <a:rPr lang="en-ZA" sz="1662" dirty="0" smtClean="0">
                <a:solidFill>
                  <a:schemeClr val="accent4"/>
                </a:solidFill>
              </a:rPr>
              <a:t>Semi-fluent</a:t>
            </a:r>
            <a:endParaRPr lang="en-GB" sz="1662" dirty="0">
              <a:solidFill>
                <a:schemeClr val="accent4"/>
              </a:solidFill>
            </a:endParaRPr>
          </a:p>
        </p:txBody>
      </p:sp>
    </p:spTree>
    <p:extLst>
      <p:ext uri="{BB962C8B-B14F-4D97-AF65-F5344CB8AC3E}">
        <p14:creationId xmlns:p14="http://schemas.microsoft.com/office/powerpoint/2010/main" val="170661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Further uses of spectra in research</a:t>
            </a:r>
            <a:endParaRPr lang="en-US" dirty="0"/>
          </a:p>
        </p:txBody>
      </p:sp>
      <p:sp>
        <p:nvSpPr>
          <p:cNvPr id="3" name="Content Placeholder 2"/>
          <p:cNvSpPr>
            <a:spLocks noGrp="1"/>
          </p:cNvSpPr>
          <p:nvPr>
            <p:ph idx="1"/>
          </p:nvPr>
        </p:nvSpPr>
        <p:spPr/>
        <p:txBody>
          <a:bodyPr>
            <a:normAutofit fontScale="92500" lnSpcReduction="10000"/>
          </a:bodyPr>
          <a:lstStyle/>
          <a:p>
            <a:r>
              <a:rPr lang="en-GB" dirty="0" smtClean="0"/>
              <a:t>SANC project research studies used spectra to analyse learner responses in different ways in different mathematical domains:</a:t>
            </a:r>
          </a:p>
          <a:p>
            <a:pPr lvl="1"/>
            <a:r>
              <a:rPr lang="en-GB" dirty="0" smtClean="0"/>
              <a:t>Mofu (2013) adapted the procedural fluency spectrums to create a spectrum representing progression in early multiplication</a:t>
            </a:r>
          </a:p>
          <a:p>
            <a:pPr lvl="1"/>
            <a:r>
              <a:rPr lang="en-GB" dirty="0" smtClean="0"/>
              <a:t>Young (2016) and Wasserman (2015) both developed spectra for understanding progression particularly in Early Arithmetic Strategies which are part of the LFIN in the MR programme </a:t>
            </a:r>
            <a:endParaRPr lang="en-US" dirty="0" smtClean="0"/>
          </a:p>
          <a:p>
            <a:r>
              <a:rPr lang="en-GB" dirty="0" smtClean="0"/>
              <a:t>All these tools useful researchers in spite of the limitations highlighted </a:t>
            </a:r>
          </a:p>
          <a:p>
            <a:r>
              <a:rPr lang="en-GB" dirty="0" smtClean="0"/>
              <a:t>However, teachers need accessible and understandable tools such as these to enable them to identify:</a:t>
            </a:r>
          </a:p>
          <a:p>
            <a:pPr lvl="1"/>
            <a:r>
              <a:rPr lang="en-GB" dirty="0" smtClean="0"/>
              <a:t>where their learners are</a:t>
            </a:r>
          </a:p>
          <a:p>
            <a:pPr lvl="1"/>
            <a:r>
              <a:rPr lang="en-GB" dirty="0" smtClean="0"/>
              <a:t>what they are struggling with</a:t>
            </a:r>
            <a:r>
              <a:rPr lang="en-US" dirty="0" smtClean="0"/>
              <a:t> </a:t>
            </a:r>
            <a:endParaRPr lang="en-US" dirty="0"/>
          </a:p>
        </p:txBody>
      </p:sp>
    </p:spTree>
    <p:extLst>
      <p:ext uri="{BB962C8B-B14F-4D97-AF65-F5344CB8AC3E}">
        <p14:creationId xmlns:p14="http://schemas.microsoft.com/office/powerpoint/2010/main" val="1533997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Pushing for Progression programme (PfP) </a:t>
            </a:r>
            <a:endParaRPr lang="en-US" dirty="0"/>
          </a:p>
        </p:txBody>
      </p:sp>
      <p:sp>
        <p:nvSpPr>
          <p:cNvPr id="3" name="Content Placeholder 2"/>
          <p:cNvSpPr>
            <a:spLocks noGrp="1"/>
          </p:cNvSpPr>
          <p:nvPr>
            <p:ph idx="1"/>
          </p:nvPr>
        </p:nvSpPr>
        <p:spPr/>
        <p:txBody>
          <a:bodyPr>
            <a:normAutofit lnSpcReduction="10000"/>
          </a:bodyPr>
          <a:lstStyle/>
          <a:p>
            <a:r>
              <a:rPr lang="en-GB" smtClean="0"/>
              <a:t>To address this:</a:t>
            </a:r>
          </a:p>
          <a:p>
            <a:pPr lvl="1"/>
            <a:r>
              <a:rPr lang="en-GB" smtClean="0"/>
              <a:t>2016, SANCP developed and began implementation of a Pushing for Progression (PfP) teacher development programme</a:t>
            </a:r>
          </a:p>
          <a:p>
            <a:pPr lvl="1"/>
            <a:r>
              <a:rPr lang="en-GB" smtClean="0"/>
              <a:t>based around running afterschool maths clubs. </a:t>
            </a:r>
          </a:p>
          <a:p>
            <a:pPr lvl="1"/>
            <a:r>
              <a:rPr lang="en-GB" smtClean="0"/>
              <a:t>Important aspect is for teachers to learn more about the development of Foundation and Intermediate Phase learner’s early number skills along a learning pathway and to be able to identify when children are learning securely along this pathway through effective assessment and focused mathematics activities. </a:t>
            </a:r>
          </a:p>
          <a:p>
            <a:pPr lvl="1"/>
            <a:r>
              <a:rPr lang="en-GB" smtClean="0"/>
              <a:t>PfP includes:</a:t>
            </a:r>
          </a:p>
          <a:p>
            <a:pPr lvl="2"/>
            <a:r>
              <a:rPr lang="en-GB" smtClean="0"/>
              <a:t>assessment and a simplified progression framework for the four basic operations of addition, subtraction, multiplication and division</a:t>
            </a:r>
          </a:p>
          <a:p>
            <a:pPr lvl="2"/>
            <a:r>
              <a:rPr lang="en-GB" smtClean="0"/>
              <a:t>focus on number sense and the two strands of conceptual understanding and procedural fluency. </a:t>
            </a:r>
            <a:endParaRPr lang="en-GB" dirty="0" smtClean="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5410" y="116632"/>
            <a:ext cx="2422858" cy="1872208"/>
          </a:xfrm>
          <a:prstGeom prst="rect">
            <a:avLst/>
          </a:prstGeom>
        </p:spPr>
      </p:pic>
    </p:spTree>
    <p:extLst>
      <p:ext uri="{BB962C8B-B14F-4D97-AF65-F5344CB8AC3E}">
        <p14:creationId xmlns:p14="http://schemas.microsoft.com/office/powerpoint/2010/main" val="12240298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41"/>
        <p:cNvGrpSpPr/>
        <p:nvPr/>
      </p:nvGrpSpPr>
      <p:grpSpPr>
        <a:xfrm>
          <a:off x="0" y="0"/>
          <a:ext cx="0" cy="0"/>
          <a:chOff x="0" y="0"/>
          <a:chExt cx="0" cy="0"/>
        </a:xfrm>
      </p:grpSpPr>
      <p:sp>
        <p:nvSpPr>
          <p:cNvPr id="11" name="Rectangle 10"/>
          <p:cNvSpPr/>
          <p:nvPr/>
        </p:nvSpPr>
        <p:spPr>
          <a:xfrm>
            <a:off x="35496" y="2903213"/>
            <a:ext cx="9073008" cy="39101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lum bright="70000" contrast="-70000"/>
          </a:blip>
          <a:stretch>
            <a:fillRect/>
          </a:stretch>
        </p:blipFill>
        <p:spPr>
          <a:xfrm>
            <a:off x="72574" y="3175111"/>
            <a:ext cx="8890000" cy="1638300"/>
          </a:xfrm>
          <a:prstGeom prst="rect">
            <a:avLst/>
          </a:prstGeom>
        </p:spPr>
      </p:pic>
      <p:pic>
        <p:nvPicPr>
          <p:cNvPr id="9" name="Picture 8"/>
          <p:cNvPicPr>
            <a:picLocks noChangeAspect="1"/>
          </p:cNvPicPr>
          <p:nvPr/>
        </p:nvPicPr>
        <p:blipFill>
          <a:blip r:embed="rId4">
            <a:lum bright="70000" contrast="-70000"/>
          </a:blip>
          <a:stretch>
            <a:fillRect/>
          </a:stretch>
        </p:blipFill>
        <p:spPr>
          <a:xfrm>
            <a:off x="62662" y="5149914"/>
            <a:ext cx="8890000" cy="1562100"/>
          </a:xfrm>
          <a:prstGeom prst="rect">
            <a:avLst/>
          </a:prstGeom>
        </p:spPr>
      </p:pic>
      <p:sp>
        <p:nvSpPr>
          <p:cNvPr id="3" name="Content Placeholder 2"/>
          <p:cNvSpPr>
            <a:spLocks noGrp="1"/>
          </p:cNvSpPr>
          <p:nvPr>
            <p:ph idx="4294967295"/>
          </p:nvPr>
        </p:nvSpPr>
        <p:spPr>
          <a:xfrm>
            <a:off x="0" y="188913"/>
            <a:ext cx="9108504" cy="2714625"/>
          </a:xfrm>
        </p:spPr>
        <p:txBody>
          <a:bodyPr>
            <a:normAutofit fontScale="92500" lnSpcReduction="20000"/>
          </a:bodyPr>
          <a:lstStyle/>
          <a:p>
            <a:pPr marL="294005" lvl="1" indent="-285750">
              <a:spcAft>
                <a:spcPts val="2000"/>
              </a:spcAft>
            </a:pPr>
            <a:r>
              <a:rPr lang="en-GB" sz="2600" dirty="0" smtClean="0"/>
              <a:t>PfP programme</a:t>
            </a:r>
          </a:p>
          <a:p>
            <a:pPr marL="568325" lvl="2" indent="-285750">
              <a:spcAft>
                <a:spcPts val="2000"/>
              </a:spcAft>
            </a:pPr>
            <a:r>
              <a:rPr lang="en-GB" sz="2200" dirty="0" smtClean="0"/>
              <a:t>two spectrums to describe a learning trajectory for primary school </a:t>
            </a:r>
            <a:r>
              <a:rPr lang="en-GB" sz="2200" dirty="0"/>
              <a:t>learners that range from constrained methods to increasingly flexible and fluent </a:t>
            </a:r>
            <a:r>
              <a:rPr lang="en-GB" sz="2200" dirty="0" smtClean="0"/>
              <a:t>methods</a:t>
            </a:r>
          </a:p>
          <a:p>
            <a:pPr marL="568325" lvl="2" indent="-285750">
              <a:spcAft>
                <a:spcPts val="2000"/>
              </a:spcAft>
            </a:pPr>
            <a:r>
              <a:rPr lang="en-GB" sz="2200" dirty="0" smtClean="0"/>
              <a:t>in 4 operations </a:t>
            </a:r>
          </a:p>
          <a:p>
            <a:pPr marL="294005" lvl="1" indent="-285750">
              <a:spcAft>
                <a:spcPts val="2000"/>
              </a:spcAft>
            </a:pPr>
            <a:r>
              <a:rPr lang="en-GB" sz="2600" dirty="0" smtClean="0">
                <a:effectLst/>
              </a:rPr>
              <a:t>Conceptual understanding and procedural fluency intertwined</a:t>
            </a:r>
          </a:p>
        </p:txBody>
      </p:sp>
      <p:sp>
        <p:nvSpPr>
          <p:cNvPr id="2" name="TextBox 1"/>
          <p:cNvSpPr txBox="1"/>
          <p:nvPr/>
        </p:nvSpPr>
        <p:spPr>
          <a:xfrm>
            <a:off x="323528" y="2899694"/>
            <a:ext cx="3306033" cy="348109"/>
          </a:xfrm>
          <a:prstGeom prst="rect">
            <a:avLst/>
          </a:prstGeom>
          <a:noFill/>
        </p:spPr>
        <p:txBody>
          <a:bodyPr wrap="none" rtlCol="0">
            <a:spAutoFit/>
          </a:bodyPr>
          <a:lstStyle/>
          <a:p>
            <a:r>
              <a:rPr lang="en-US" sz="1662" dirty="0">
                <a:solidFill>
                  <a:schemeClr val="bg1"/>
                </a:solidFill>
                <a:latin typeface="Chalkduster" charset="0"/>
                <a:ea typeface="Chalkduster" charset="0"/>
                <a:cs typeface="Chalkduster" charset="0"/>
              </a:rPr>
              <a:t>Addition and subtraction</a:t>
            </a:r>
          </a:p>
        </p:txBody>
      </p:sp>
      <p:sp>
        <p:nvSpPr>
          <p:cNvPr id="10" name="TextBox 9"/>
          <p:cNvSpPr txBox="1"/>
          <p:nvPr/>
        </p:nvSpPr>
        <p:spPr>
          <a:xfrm>
            <a:off x="323528" y="4858294"/>
            <a:ext cx="3508846" cy="348109"/>
          </a:xfrm>
          <a:prstGeom prst="rect">
            <a:avLst/>
          </a:prstGeom>
          <a:noFill/>
        </p:spPr>
        <p:txBody>
          <a:bodyPr wrap="none" rtlCol="0">
            <a:spAutoFit/>
          </a:bodyPr>
          <a:lstStyle/>
          <a:p>
            <a:r>
              <a:rPr lang="en-US" sz="1662" dirty="0">
                <a:solidFill>
                  <a:schemeClr val="bg1"/>
                </a:solidFill>
                <a:latin typeface="Chalkduster" charset="0"/>
                <a:ea typeface="Chalkduster" charset="0"/>
                <a:cs typeface="Chalkduster" charset="0"/>
              </a:rPr>
              <a:t>Multiplication and division</a:t>
            </a:r>
          </a:p>
        </p:txBody>
      </p:sp>
    </p:spTree>
    <p:extLst>
      <p:ext uri="{BB962C8B-B14F-4D97-AF65-F5344CB8AC3E}">
        <p14:creationId xmlns:p14="http://schemas.microsoft.com/office/powerpoint/2010/main" val="22648093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444208" y="115888"/>
            <a:ext cx="2592288" cy="6408737"/>
          </a:xfrm>
        </p:spPr>
        <p:txBody>
          <a:bodyPr>
            <a:noAutofit/>
          </a:bodyPr>
          <a:lstStyle/>
          <a:p>
            <a:r>
              <a:rPr lang="en-US" sz="2000" dirty="0" smtClean="0"/>
              <a:t>What does this look like using learner methods?</a:t>
            </a:r>
            <a:br>
              <a:rPr lang="en-US" sz="2000" dirty="0" smtClean="0"/>
            </a:br>
            <a:r>
              <a:rPr lang="en-US" sz="2000" dirty="0" smtClean="0"/>
              <a:t/>
            </a:r>
            <a:br>
              <a:rPr lang="en-US" sz="2000" dirty="0" smtClean="0"/>
            </a:br>
            <a:r>
              <a:rPr lang="en-US" sz="2000" dirty="0" smtClean="0"/>
              <a:t>Last 3 years of w</a:t>
            </a:r>
            <a:r>
              <a:rPr lang="en-GB" sz="2000" dirty="0" err="1" smtClean="0"/>
              <a:t>ork</a:t>
            </a:r>
            <a:r>
              <a:rPr lang="en-GB" sz="2000" dirty="0" smtClean="0"/>
              <a:t> with both teachers and after school maths club facilitators over the last 3 years</a:t>
            </a:r>
            <a:br>
              <a:rPr lang="en-GB" sz="2000" dirty="0" smtClean="0"/>
            </a:br>
            <a:r>
              <a:rPr lang="en-GB" sz="2000" dirty="0" smtClean="0"/>
              <a:t>Drew on data collected from research in the SANC project classrooms and after school maths club since 2011 with over 1500 grade 3 and 4 learners a year to illustrate examples</a:t>
            </a:r>
            <a:endParaRPr lang="en-US" sz="2000" dirty="0"/>
          </a:p>
        </p:txBody>
      </p:sp>
      <p:pic>
        <p:nvPicPr>
          <p:cNvPr id="8" name="Picture Placeholder 7" descr="20140729_135711.jpg"/>
          <p:cNvPicPr>
            <a:picLocks noGrp="1" noChangeAspect="1"/>
          </p:cNvPicPr>
          <p:nvPr>
            <p:ph type="pic" idx="4294967295"/>
          </p:nvPr>
        </p:nvPicPr>
        <p:blipFill>
          <a:blip r:embed="rId2" cstate="email">
            <a:extLst>
              <a:ext uri="{28A0092B-C50C-407E-A947-70E740481C1C}">
                <a14:useLocalDpi xmlns:a14="http://schemas.microsoft.com/office/drawing/2010/main"/>
              </a:ext>
            </a:extLst>
          </a:blip>
          <a:srcRect t="5649" b="5649"/>
          <a:stretch>
            <a:fillRect/>
          </a:stretch>
        </p:blipFill>
        <p:spPr>
          <a:xfrm>
            <a:off x="0" y="0"/>
            <a:ext cx="6227763" cy="6858000"/>
          </a:xfrm>
        </p:spPr>
      </p:pic>
    </p:spTree>
    <p:extLst>
      <p:ext uri="{BB962C8B-B14F-4D97-AF65-F5344CB8AC3E}">
        <p14:creationId xmlns:p14="http://schemas.microsoft.com/office/powerpoint/2010/main" val="6965002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p:nvPr/>
        </p:nvPicPr>
        <p:blipFill rotWithShape="1">
          <a:blip r:embed="rId2"/>
          <a:srcRect t="1805" b="34755"/>
          <a:stretch/>
        </p:blipFill>
        <p:spPr bwMode="auto">
          <a:xfrm>
            <a:off x="179512" y="116632"/>
            <a:ext cx="6371484" cy="273630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Picture 8"/>
          <p:cNvPicPr/>
          <p:nvPr/>
        </p:nvPicPr>
        <p:blipFill rotWithShape="1">
          <a:blip r:embed="rId3"/>
          <a:srcRect t="1070"/>
          <a:stretch/>
        </p:blipFill>
        <p:spPr bwMode="auto">
          <a:xfrm>
            <a:off x="2051720" y="2924944"/>
            <a:ext cx="6371484" cy="381642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22111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are the spectra used by teachers?</a:t>
            </a:r>
            <a:endParaRPr lang="en-US" dirty="0"/>
          </a:p>
        </p:txBody>
      </p:sp>
      <p:sp>
        <p:nvSpPr>
          <p:cNvPr id="3" name="Content Placeholder 2"/>
          <p:cNvSpPr>
            <a:spLocks noGrp="1"/>
          </p:cNvSpPr>
          <p:nvPr>
            <p:ph idx="1"/>
          </p:nvPr>
        </p:nvSpPr>
        <p:spPr/>
        <p:txBody>
          <a:bodyPr>
            <a:normAutofit/>
          </a:bodyPr>
          <a:lstStyle/>
          <a:p>
            <a:r>
              <a:rPr lang="en-GB" sz="2400" dirty="0" smtClean="0"/>
              <a:t>Two ways:</a:t>
            </a:r>
          </a:p>
          <a:p>
            <a:pPr marL="731520" lvl="1" indent="-457200">
              <a:buFont typeface="+mj-lt"/>
              <a:buAutoNum type="arabicPeriod"/>
            </a:pPr>
            <a:r>
              <a:rPr lang="en-GB" sz="2000" dirty="0" smtClean="0"/>
              <a:t>to both profile learners after an assessment (and during classroom tasks) over time. </a:t>
            </a:r>
          </a:p>
          <a:p>
            <a:pPr marL="731520" lvl="1" indent="-457200">
              <a:buFont typeface="+mj-lt"/>
              <a:buAutoNum type="arabicPeriod"/>
            </a:pPr>
            <a:r>
              <a:rPr lang="en-GB" sz="2000" dirty="0" smtClean="0"/>
              <a:t>to provide useful ideas of ways to move learners along the spectrum from using constrained methods to more fluent ones. </a:t>
            </a:r>
          </a:p>
          <a:p>
            <a:r>
              <a:rPr lang="en-GB" sz="2400" dirty="0" smtClean="0"/>
              <a:t>van den </a:t>
            </a:r>
            <a:r>
              <a:rPr lang="en-GB" sz="2400" dirty="0" err="1" smtClean="0"/>
              <a:t>Heuvel-Panhuizen</a:t>
            </a:r>
            <a:r>
              <a:rPr lang="en-GB" sz="2400" dirty="0" smtClean="0"/>
              <a:t> (2008) pointed out:</a:t>
            </a:r>
          </a:p>
          <a:p>
            <a:pPr lvl="1"/>
            <a:r>
              <a:rPr lang="en-GB" sz="2000" dirty="0" smtClean="0"/>
              <a:t>using the spectra allows the boundaries of the grade classes can be broken down and a language is provided for discussion between teachers. </a:t>
            </a:r>
          </a:p>
          <a:p>
            <a:pPr lvl="1"/>
            <a:r>
              <a:rPr lang="en-GB" sz="2000" dirty="0" smtClean="0"/>
              <a:t>Also, the cohesion and connections between the mathematical work of the different grades is clearer. </a:t>
            </a:r>
            <a:endParaRPr lang="en-US" sz="2000" dirty="0"/>
          </a:p>
        </p:txBody>
      </p:sp>
    </p:spTree>
    <p:extLst>
      <p:ext uri="{BB962C8B-B14F-4D97-AF65-F5344CB8AC3E}">
        <p14:creationId xmlns:p14="http://schemas.microsoft.com/office/powerpoint/2010/main" val="820625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57637"/>
            <a:ext cx="8208912" cy="1609344"/>
          </a:xfrm>
        </p:spPr>
        <p:txBody>
          <a:bodyPr>
            <a:normAutofit fontScale="90000"/>
          </a:bodyPr>
          <a:lstStyle/>
          <a:p>
            <a:r>
              <a:rPr lang="en-ZA" dirty="0" smtClean="0"/>
              <a:t>How many learners in your classes still </a:t>
            </a:r>
            <a:r>
              <a:rPr lang="en-ZA" smtClean="0"/>
              <a:t>use these methods?</a:t>
            </a:r>
            <a:endParaRPr lang="en-GB"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323528" y="1966684"/>
            <a:ext cx="4821144" cy="1528785"/>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292080" y="1966685"/>
            <a:ext cx="3240360" cy="1664670"/>
          </a:xfrm>
          <a:prstGeom prst="rect">
            <a:avLst/>
          </a:prstGeom>
          <a:ln>
            <a:solidFill>
              <a:srgbClr val="073779"/>
            </a:solidFill>
          </a:ln>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331640" y="3694875"/>
            <a:ext cx="2933700" cy="2368062"/>
          </a:xfrm>
          <a:prstGeom prst="rect">
            <a:avLst/>
          </a:prstGeom>
          <a:noFill/>
          <a:ln>
            <a:solidFill>
              <a:srgbClr val="073779"/>
            </a:solidFill>
          </a:ln>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572001" y="3761345"/>
            <a:ext cx="2446784" cy="2258570"/>
          </a:xfrm>
          <a:prstGeom prst="rect">
            <a:avLst/>
          </a:prstGeom>
          <a:ln>
            <a:solidFill>
              <a:srgbClr val="073779"/>
            </a:solidFill>
          </a:ln>
        </p:spPr>
      </p:pic>
    </p:spTree>
    <p:extLst>
      <p:ext uri="{BB962C8B-B14F-4D97-AF65-F5344CB8AC3E}">
        <p14:creationId xmlns:p14="http://schemas.microsoft.com/office/powerpoint/2010/main" val="8100719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784128"/>
          </a:xfrm>
        </p:spPr>
        <p:txBody>
          <a:bodyPr>
            <a:normAutofit fontScale="90000"/>
          </a:bodyPr>
          <a:lstStyle/>
          <a:p>
            <a:r>
              <a:rPr lang="en-US" dirty="0" smtClean="0"/>
              <a:t>Examples from teachers’ data</a:t>
            </a:r>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5756698" cy="1800200"/>
          </a:xfrm>
          <a:prstGeom prst="rect">
            <a:avLst/>
          </a:prstGeom>
          <a:ln>
            <a:noFill/>
          </a:ln>
          <a:effectLst>
            <a:outerShdw blurRad="292100" dist="139700" dir="2700000" algn="tl" rotWithShape="0">
              <a:srgbClr val="333333">
                <a:alpha val="65000"/>
              </a:srgbClr>
            </a:outerShdw>
          </a:effectLst>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212976"/>
            <a:ext cx="5876290" cy="3519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3965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next for teachers?</a:t>
            </a:r>
            <a:endParaRPr lang="en-US" dirty="0"/>
          </a:p>
        </p:txBody>
      </p:sp>
      <p:sp>
        <p:nvSpPr>
          <p:cNvPr id="3" name="Content Placeholder 2"/>
          <p:cNvSpPr>
            <a:spLocks noGrp="1"/>
          </p:cNvSpPr>
          <p:nvPr>
            <p:ph idx="1"/>
          </p:nvPr>
        </p:nvSpPr>
        <p:spPr>
          <a:xfrm>
            <a:off x="685800" y="1844824"/>
            <a:ext cx="7772400" cy="4327376"/>
          </a:xfrm>
        </p:spPr>
        <p:txBody>
          <a:bodyPr>
            <a:noAutofit/>
          </a:bodyPr>
          <a:lstStyle/>
          <a:p>
            <a:r>
              <a:rPr lang="en-GB" dirty="0" smtClean="0"/>
              <a:t>2017:</a:t>
            </a:r>
          </a:p>
          <a:p>
            <a:pPr lvl="1"/>
            <a:r>
              <a:rPr lang="en-GB" dirty="0" smtClean="0"/>
              <a:t>PGCE and </a:t>
            </a:r>
            <a:r>
              <a:rPr lang="en-GB" dirty="0" err="1" smtClean="0"/>
              <a:t>B.Ed’s</a:t>
            </a:r>
            <a:r>
              <a:rPr lang="en-GB" dirty="0" smtClean="0"/>
              <a:t> at RU investigating their usefulness</a:t>
            </a:r>
          </a:p>
          <a:p>
            <a:r>
              <a:rPr lang="en-GB" dirty="0" smtClean="0"/>
              <a:t>2016 - Eastern Cape Department of Education partners:</a:t>
            </a:r>
          </a:p>
          <a:p>
            <a:pPr lvl="1"/>
            <a:r>
              <a:rPr lang="en-GB" dirty="0" smtClean="0"/>
              <a:t>implemented the PfP programme</a:t>
            </a:r>
          </a:p>
          <a:p>
            <a:pPr lvl="1"/>
            <a:r>
              <a:rPr lang="en-GB" dirty="0" smtClean="0"/>
              <a:t>teachers who participated introduced to these ideas</a:t>
            </a:r>
          </a:p>
          <a:p>
            <a:pPr lvl="1"/>
            <a:r>
              <a:rPr lang="en-GB" dirty="0" smtClean="0"/>
              <a:t>with an assessment and activities to help progress learners. </a:t>
            </a:r>
          </a:p>
          <a:p>
            <a:pPr lvl="1"/>
            <a:r>
              <a:rPr lang="en-GB" dirty="0" smtClean="0"/>
              <a:t>They found the spectra useful </a:t>
            </a:r>
          </a:p>
          <a:p>
            <a:pPr lvl="2"/>
            <a:r>
              <a:rPr lang="en-GB" dirty="0" smtClean="0"/>
              <a:t>to profile their learners and to understand the progress they made over time. </a:t>
            </a:r>
          </a:p>
          <a:p>
            <a:pPr lvl="2"/>
            <a:r>
              <a:rPr lang="en-GB" dirty="0" smtClean="0"/>
              <a:t>in their own understanding of how learners learn mathematics. </a:t>
            </a:r>
          </a:p>
          <a:p>
            <a:pPr lvl="1"/>
            <a:r>
              <a:rPr lang="en-GB" dirty="0" smtClean="0"/>
              <a:t>Feedback from our partners - spectra have been piloted in error analysis sessions at district level</a:t>
            </a:r>
            <a:r>
              <a:rPr lang="en-US" dirty="0" smtClean="0"/>
              <a:t> </a:t>
            </a:r>
          </a:p>
          <a:p>
            <a:r>
              <a:rPr lang="en-US" dirty="0"/>
              <a:t>Encourage you to assess your own learners work in terms of a spectrum of fluency</a:t>
            </a:r>
          </a:p>
          <a:p>
            <a:r>
              <a:rPr lang="en-US" dirty="0"/>
              <a:t>Design your own </a:t>
            </a:r>
            <a:r>
              <a:rPr lang="en-US" dirty="0" smtClean="0"/>
              <a:t>spectrums</a:t>
            </a:r>
            <a:endParaRPr lang="en-US" dirty="0"/>
          </a:p>
        </p:txBody>
      </p:sp>
    </p:spTree>
    <p:extLst>
      <p:ext uri="{BB962C8B-B14F-4D97-AF65-F5344CB8AC3E}">
        <p14:creationId xmlns:p14="http://schemas.microsoft.com/office/powerpoint/2010/main" val="559586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Thank you!</a:t>
            </a:r>
            <a:endParaRPr lang="en-US" dirty="0"/>
          </a:p>
        </p:txBody>
      </p:sp>
      <p:sp>
        <p:nvSpPr>
          <p:cNvPr id="2" name="Text Placeholder 1"/>
          <p:cNvSpPr>
            <a:spLocks noGrp="1"/>
          </p:cNvSpPr>
          <p:nvPr>
            <p:ph type="body" idx="1"/>
          </p:nvPr>
        </p:nvSpPr>
        <p:spPr/>
        <p:txBody>
          <a:bodyPr>
            <a:normAutofit/>
          </a:bodyPr>
          <a:lstStyle/>
          <a:p>
            <a:r>
              <a:rPr lang="en-US" sz="3200" dirty="0" err="1" smtClean="0"/>
              <a:t>www.ru.ac.za</a:t>
            </a:r>
            <a:r>
              <a:rPr lang="en-US" sz="3200" dirty="0" smtClean="0"/>
              <a:t>/</a:t>
            </a:r>
            <a:r>
              <a:rPr lang="en-US" sz="3200" dirty="0" err="1" smtClean="0"/>
              <a:t>sanc</a:t>
            </a:r>
            <a:endParaRPr lang="en-US" sz="3200" dirty="0"/>
          </a:p>
        </p:txBody>
      </p:sp>
    </p:spTree>
    <p:extLst>
      <p:ext uri="{BB962C8B-B14F-4D97-AF65-F5344CB8AC3E}">
        <p14:creationId xmlns:p14="http://schemas.microsoft.com/office/powerpoint/2010/main" val="1943626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980728"/>
            <a:ext cx="4134131" cy="5184576"/>
          </a:xfrm>
        </p:spPr>
        <p:txBody>
          <a:bodyPr>
            <a:noAutofit/>
          </a:bodyPr>
          <a:lstStyle/>
          <a:p>
            <a:r>
              <a:rPr lang="en-US" sz="2800" dirty="0" smtClean="0"/>
              <a:t>Many learners ‘</a:t>
            </a:r>
            <a:r>
              <a:rPr lang="en-US" sz="2800" b="1" dirty="0" smtClean="0">
                <a:solidFill>
                  <a:schemeClr val="accent4"/>
                </a:solidFill>
              </a:rPr>
              <a:t>trapped</a:t>
            </a:r>
            <a:r>
              <a:rPr lang="en-US" sz="2800" dirty="0" smtClean="0"/>
              <a:t>’ in concrete one to one counting or dependence on using algorithms without understanding</a:t>
            </a:r>
          </a:p>
          <a:p>
            <a:r>
              <a:rPr lang="en-US" sz="2800" dirty="0" smtClean="0"/>
              <a:t>the result - an </a:t>
            </a:r>
            <a:r>
              <a:rPr lang="en-US" sz="2800" b="1" dirty="0" smtClean="0">
                <a:solidFill>
                  <a:schemeClr val="accent4"/>
                </a:solidFill>
              </a:rPr>
              <a:t>absence</a:t>
            </a:r>
            <a:r>
              <a:rPr lang="en-US" sz="2800" dirty="0" smtClean="0"/>
              <a:t> of flexibility and fluency with operations and numbers</a:t>
            </a:r>
          </a:p>
        </p:txBody>
      </p:sp>
      <p:pic>
        <p:nvPicPr>
          <p:cNvPr id="6" name="Picture 5"/>
          <p:cNvPicPr>
            <a:picLocks noChangeAspect="1"/>
          </p:cNvPicPr>
          <p:nvPr/>
        </p:nvPicPr>
        <p:blipFill rotWithShape="1">
          <a:blip r:embed="rId2"/>
          <a:srcRect b="7567"/>
          <a:stretch/>
        </p:blipFill>
        <p:spPr>
          <a:xfrm>
            <a:off x="4716016" y="441772"/>
            <a:ext cx="4362813" cy="5363492"/>
          </a:xfrm>
          <a:prstGeom prst="rect">
            <a:avLst/>
          </a:prstGeom>
        </p:spPr>
      </p:pic>
    </p:spTree>
    <p:extLst>
      <p:ext uri="{BB962C8B-B14F-4D97-AF65-F5344CB8AC3E}">
        <p14:creationId xmlns:p14="http://schemas.microsoft.com/office/powerpoint/2010/main" val="486552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p:txBody>
          <a:bodyPr/>
          <a:lstStyle/>
          <a:p>
            <a:r>
              <a:rPr lang="en-US" smtClean="0"/>
              <a:t>Mathematical proficiency</a:t>
            </a:r>
            <a:endParaRPr lang="en" dirty="0"/>
          </a:p>
        </p:txBody>
      </p:sp>
      <p:sp>
        <p:nvSpPr>
          <p:cNvPr id="2" name="Text Placeholder 1"/>
          <p:cNvSpPr>
            <a:spLocks noGrp="1"/>
          </p:cNvSpPr>
          <p:nvPr>
            <p:ph idx="1"/>
          </p:nvPr>
        </p:nvSpPr>
        <p:spPr>
          <a:xfrm>
            <a:off x="685800" y="2121408"/>
            <a:ext cx="5318768" cy="4050792"/>
          </a:xfrm>
        </p:spPr>
        <p:txBody>
          <a:bodyPr/>
          <a:lstStyle/>
          <a:p>
            <a:r>
              <a:rPr lang="en-GB" b="1" dirty="0" smtClean="0">
                <a:solidFill>
                  <a:schemeClr val="accent4"/>
                </a:solidFill>
              </a:rPr>
              <a:t>Conceptual understanding: </a:t>
            </a:r>
            <a:endParaRPr lang="en-US" b="1" dirty="0" smtClean="0">
              <a:solidFill>
                <a:schemeClr val="accent4"/>
              </a:solidFill>
            </a:endParaRPr>
          </a:p>
          <a:p>
            <a:pPr lvl="1"/>
            <a:r>
              <a:rPr lang="en-GB" dirty="0" smtClean="0"/>
              <a:t>Comprehension of mathematical concepts, operations, and relations </a:t>
            </a:r>
          </a:p>
          <a:p>
            <a:r>
              <a:rPr lang="en-GB" b="1" dirty="0" smtClean="0">
                <a:solidFill>
                  <a:schemeClr val="accent4"/>
                </a:solidFill>
              </a:rPr>
              <a:t>Procedural fluency:</a:t>
            </a:r>
            <a:endParaRPr lang="en-US" b="1" dirty="0" smtClean="0">
              <a:solidFill>
                <a:schemeClr val="accent4"/>
              </a:solidFill>
            </a:endParaRPr>
          </a:p>
          <a:p>
            <a:pPr lvl="1"/>
            <a:r>
              <a:rPr lang="en-GB" dirty="0" smtClean="0"/>
              <a:t>Skill in carrying out procedures flexibly, accurately, efficiently, and appropriately</a:t>
            </a:r>
          </a:p>
          <a:p>
            <a:r>
              <a:rPr lang="en-GB" b="1" dirty="0" smtClean="0">
                <a:solidFill>
                  <a:schemeClr val="accent4"/>
                </a:solidFill>
              </a:rPr>
              <a:t>Compliment each other</a:t>
            </a:r>
            <a:endParaRPr lang="en-US" b="1" dirty="0">
              <a:solidFill>
                <a:schemeClr val="accent4"/>
              </a:solidFill>
            </a:endParaRPr>
          </a:p>
        </p:txBody>
      </p:sp>
      <p:sp>
        <p:nvSpPr>
          <p:cNvPr id="3" name="Teardrop 2"/>
          <p:cNvSpPr/>
          <p:nvPr/>
        </p:nvSpPr>
        <p:spPr>
          <a:xfrm>
            <a:off x="6004568" y="3861048"/>
            <a:ext cx="2545483" cy="1944216"/>
          </a:xfrm>
          <a:prstGeom prst="teardrop">
            <a:avLst>
              <a:gd name="adj" fmla="val 10833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smtClean="0">
                <a:solidFill>
                  <a:schemeClr val="accent1"/>
                </a:solidFill>
                <a:latin typeface="Arial Unicode MS" charset="0"/>
                <a:ea typeface="Arial Unicode MS" charset="0"/>
                <a:cs typeface="Arial Unicode MS" charset="0"/>
              </a:rPr>
              <a:t>Fluency:</a:t>
            </a:r>
          </a:p>
          <a:p>
            <a:pPr algn="ctr"/>
            <a:r>
              <a:rPr lang="en-GB" sz="1400" dirty="0" smtClean="0">
                <a:solidFill>
                  <a:schemeClr val="accent1"/>
                </a:solidFill>
                <a:latin typeface="Arial Unicode MS" charset="0"/>
                <a:ea typeface="Arial Unicode MS" charset="0"/>
                <a:cs typeface="Arial Unicode MS" charset="0"/>
              </a:rPr>
              <a:t>Recall facts</a:t>
            </a:r>
          </a:p>
          <a:p>
            <a:pPr algn="ctr"/>
            <a:r>
              <a:rPr lang="en-GB" sz="1400" dirty="0" smtClean="0">
                <a:solidFill>
                  <a:schemeClr val="accent1"/>
                </a:solidFill>
                <a:latin typeface="Arial Unicode MS" charset="0"/>
                <a:ea typeface="Arial Unicode MS" charset="0"/>
                <a:cs typeface="Arial Unicode MS" charset="0"/>
              </a:rPr>
              <a:t>Apply procedures</a:t>
            </a:r>
          </a:p>
          <a:p>
            <a:pPr algn="ctr"/>
            <a:r>
              <a:rPr lang="en-GB" sz="1400" dirty="0" smtClean="0">
                <a:solidFill>
                  <a:schemeClr val="accent1"/>
                </a:solidFill>
                <a:latin typeface="Arial Unicode MS" charset="0"/>
                <a:ea typeface="Arial Unicode MS" charset="0"/>
                <a:cs typeface="Arial Unicode MS" charset="0"/>
              </a:rPr>
              <a:t>Work in different ways with numbers</a:t>
            </a:r>
            <a:endParaRPr lang="en-GB" sz="1400" dirty="0">
              <a:solidFill>
                <a:schemeClr val="accent1"/>
              </a:solidFill>
              <a:latin typeface="Arial Unicode MS" charset="0"/>
              <a:ea typeface="Arial Unicode MS" charset="0"/>
              <a:cs typeface="Arial Unicode MS" charset="0"/>
            </a:endParaRPr>
          </a:p>
        </p:txBody>
      </p:sp>
      <p:sp>
        <p:nvSpPr>
          <p:cNvPr id="7" name="Teardrop 6"/>
          <p:cNvSpPr/>
          <p:nvPr/>
        </p:nvSpPr>
        <p:spPr>
          <a:xfrm>
            <a:off x="6004568" y="1549896"/>
            <a:ext cx="2748284" cy="1944216"/>
          </a:xfrm>
          <a:prstGeom prst="teardrop">
            <a:avLst>
              <a:gd name="adj" fmla="val 1033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accent1"/>
                </a:solidFill>
                <a:latin typeface="Arial Unicode MS" charset="0"/>
                <a:ea typeface="Arial Unicode MS" charset="0"/>
                <a:cs typeface="Arial Unicode MS" charset="0"/>
              </a:rPr>
              <a:t>Conceptual Understanding:</a:t>
            </a:r>
          </a:p>
          <a:p>
            <a:pPr algn="ctr"/>
            <a:r>
              <a:rPr lang="en-GB" sz="1400" b="1" dirty="0">
                <a:solidFill>
                  <a:schemeClr val="accent1"/>
                </a:solidFill>
                <a:latin typeface="Arial Unicode MS" charset="0"/>
                <a:ea typeface="Arial Unicode MS" charset="0"/>
                <a:cs typeface="Arial Unicode MS" charset="0"/>
              </a:rPr>
              <a:t>Connect</a:t>
            </a:r>
            <a:r>
              <a:rPr lang="en-GB" sz="1400" b="1" dirty="0" smtClean="0">
                <a:solidFill>
                  <a:schemeClr val="accent1"/>
                </a:solidFill>
                <a:latin typeface="Arial Unicode MS" charset="0"/>
                <a:ea typeface="Arial Unicode MS" charset="0"/>
                <a:cs typeface="Arial Unicode MS" charset="0"/>
              </a:rPr>
              <a:t>, use </a:t>
            </a:r>
            <a:r>
              <a:rPr lang="en-GB" sz="1400" b="1" dirty="0">
                <a:solidFill>
                  <a:schemeClr val="accent1"/>
                </a:solidFill>
                <a:latin typeface="Arial Unicode MS" charset="0"/>
                <a:ea typeface="Arial Unicode MS" charset="0"/>
                <a:cs typeface="Arial Unicode MS" charset="0"/>
              </a:rPr>
              <a:t>multiple </a:t>
            </a:r>
            <a:r>
              <a:rPr lang="en-GB" sz="1400" b="1" dirty="0" smtClean="0">
                <a:solidFill>
                  <a:schemeClr val="accent1"/>
                </a:solidFill>
                <a:latin typeface="Arial Unicode MS" charset="0"/>
                <a:ea typeface="Arial Unicode MS" charset="0"/>
                <a:cs typeface="Arial Unicode MS" charset="0"/>
              </a:rPr>
              <a:t>representations, estimate</a:t>
            </a:r>
            <a:r>
              <a:rPr lang="en-GB" sz="1400" b="1" dirty="0">
                <a:solidFill>
                  <a:schemeClr val="accent1"/>
                </a:solidFill>
                <a:latin typeface="Arial Unicode MS" charset="0"/>
                <a:ea typeface="Arial Unicode MS" charset="0"/>
                <a:cs typeface="Arial Unicode MS" charset="0"/>
              </a:rPr>
              <a:t>, understand properties of number systems</a:t>
            </a:r>
            <a:r>
              <a:rPr lang="en-US" sz="1400" b="1" dirty="0">
                <a:solidFill>
                  <a:schemeClr val="accent1"/>
                </a:solidFill>
                <a:latin typeface="Arial Unicode MS" charset="0"/>
                <a:ea typeface="Arial Unicode MS" charset="0"/>
                <a:cs typeface="Arial Unicode MS" charset="0"/>
              </a:rPr>
              <a:t> </a:t>
            </a:r>
            <a:endParaRPr lang="en-GB" sz="1400" b="1" dirty="0">
              <a:solidFill>
                <a:schemeClr val="accent1"/>
              </a:solidFill>
              <a:latin typeface="Arial Unicode MS" charset="0"/>
              <a:ea typeface="Arial Unicode MS" charset="0"/>
              <a:cs typeface="Arial Unicode MS" charset="0"/>
            </a:endParaRPr>
          </a:p>
          <a:p>
            <a:pPr algn="ctr"/>
            <a:endParaRPr lang="en-GB" sz="1400" b="1" dirty="0">
              <a:solidFill>
                <a:schemeClr val="accent1"/>
              </a:solidFill>
              <a:latin typeface="Arial Unicode MS" charset="0"/>
              <a:ea typeface="Arial Unicode MS" charset="0"/>
              <a:cs typeface="Arial Unicode MS" charset="0"/>
            </a:endParaRPr>
          </a:p>
        </p:txBody>
      </p:sp>
    </p:spTree>
    <p:extLst>
      <p:ext uri="{BB962C8B-B14F-4D97-AF65-F5344CB8AC3E}">
        <p14:creationId xmlns:p14="http://schemas.microsoft.com/office/powerpoint/2010/main" val="1181840811"/>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4562" r="15350"/>
          <a:stretch/>
        </p:blipFill>
        <p:spPr>
          <a:xfrm>
            <a:off x="2123728" y="1268760"/>
            <a:ext cx="6999218" cy="5616624"/>
          </a:xfrm>
          <a:prstGeom prst="rect">
            <a:avLst/>
          </a:prstGeom>
        </p:spPr>
      </p:pic>
      <p:sp>
        <p:nvSpPr>
          <p:cNvPr id="2" name="Title 1"/>
          <p:cNvSpPr>
            <a:spLocks noGrp="1"/>
          </p:cNvSpPr>
          <p:nvPr>
            <p:ph type="title"/>
          </p:nvPr>
        </p:nvSpPr>
        <p:spPr>
          <a:xfrm>
            <a:off x="685800" y="48080"/>
            <a:ext cx="7772400" cy="1609344"/>
          </a:xfrm>
        </p:spPr>
        <p:txBody>
          <a:bodyPr>
            <a:normAutofit/>
          </a:bodyPr>
          <a:lstStyle/>
          <a:p>
            <a:r>
              <a:rPr lang="en-GB" dirty="0"/>
              <a:t>R</a:t>
            </a:r>
            <a:r>
              <a:rPr lang="en-GB" dirty="0" smtClean="0"/>
              <a:t>esearch </a:t>
            </a:r>
            <a:r>
              <a:rPr lang="en-GB" dirty="0"/>
              <a:t>shows that SA classrooms show either</a:t>
            </a:r>
            <a:r>
              <a:rPr lang="en-GB" dirty="0" smtClean="0"/>
              <a:t>:</a:t>
            </a:r>
            <a:endParaRPr lang="en-GB" dirty="0"/>
          </a:p>
        </p:txBody>
      </p:sp>
      <p:sp>
        <p:nvSpPr>
          <p:cNvPr id="4" name="Oval 3"/>
          <p:cNvSpPr/>
          <p:nvPr/>
        </p:nvSpPr>
        <p:spPr>
          <a:xfrm>
            <a:off x="223688" y="1833988"/>
            <a:ext cx="2088232" cy="2088232"/>
          </a:xfrm>
          <a:prstGeom prst="ellipse">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solidFill>
                  <a:schemeClr val="tx1"/>
                </a:solidFill>
              </a:rPr>
              <a:t>Counting</a:t>
            </a:r>
            <a:r>
              <a:rPr lang="is-IS" sz="2000" dirty="0" smtClean="0">
                <a:solidFill>
                  <a:schemeClr val="tx1"/>
                </a:solidFill>
              </a:rPr>
              <a:t>…</a:t>
            </a:r>
            <a:endParaRPr lang="en-GB" sz="2000" dirty="0">
              <a:solidFill>
                <a:schemeClr val="tx1"/>
              </a:solidFill>
            </a:endParaRPr>
          </a:p>
        </p:txBody>
      </p:sp>
      <p:sp>
        <p:nvSpPr>
          <p:cNvPr id="5" name="Hexagon 4"/>
          <p:cNvSpPr/>
          <p:nvPr/>
        </p:nvSpPr>
        <p:spPr>
          <a:xfrm>
            <a:off x="56630" y="4409350"/>
            <a:ext cx="2422349" cy="2088232"/>
          </a:xfrm>
          <a:prstGeom prst="hexagon">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solidFill>
                  <a:schemeClr val="tx1"/>
                </a:solidFill>
              </a:rPr>
              <a:t>Recall</a:t>
            </a:r>
            <a:r>
              <a:rPr lang="is-IS" sz="2000" dirty="0" smtClean="0">
                <a:solidFill>
                  <a:schemeClr val="tx1"/>
                </a:solidFill>
              </a:rPr>
              <a:t>…</a:t>
            </a:r>
            <a:endParaRPr lang="en-GB" sz="2000" dirty="0">
              <a:solidFill>
                <a:schemeClr val="tx1"/>
              </a:solidFill>
            </a:endParaRPr>
          </a:p>
        </p:txBody>
      </p:sp>
      <p:sp>
        <p:nvSpPr>
          <p:cNvPr id="6" name="TextBox 5"/>
          <p:cNvSpPr txBox="1"/>
          <p:nvPr/>
        </p:nvSpPr>
        <p:spPr>
          <a:xfrm>
            <a:off x="761708" y="3862789"/>
            <a:ext cx="885179" cy="646331"/>
          </a:xfrm>
          <a:prstGeom prst="rect">
            <a:avLst/>
          </a:prstGeom>
          <a:noFill/>
        </p:spPr>
        <p:txBody>
          <a:bodyPr wrap="none" rtlCol="0">
            <a:spAutoFit/>
          </a:bodyPr>
          <a:lstStyle/>
          <a:p>
            <a:r>
              <a:rPr lang="en-GB" sz="3600" dirty="0" smtClean="0"/>
              <a:t>OR</a:t>
            </a:r>
            <a:endParaRPr lang="en-GB" sz="3600" dirty="0"/>
          </a:p>
        </p:txBody>
      </p:sp>
      <p:sp>
        <p:nvSpPr>
          <p:cNvPr id="7" name="Folded Corner 6"/>
          <p:cNvSpPr/>
          <p:nvPr/>
        </p:nvSpPr>
        <p:spPr>
          <a:xfrm>
            <a:off x="4876645" y="3748777"/>
            <a:ext cx="2984976" cy="1872208"/>
          </a:xfrm>
          <a:prstGeom prst="foldedCorner">
            <a:avLst/>
          </a:prstGeom>
          <a:noFill/>
        </p:spPr>
        <p:style>
          <a:lnRef idx="1">
            <a:schemeClr val="accent4"/>
          </a:lnRef>
          <a:fillRef idx="3">
            <a:schemeClr val="accent4"/>
          </a:fillRef>
          <a:effectRef idx="2">
            <a:schemeClr val="accent4"/>
          </a:effectRef>
          <a:fontRef idx="minor">
            <a:schemeClr val="lt1"/>
          </a:fontRef>
        </p:style>
        <p:txBody>
          <a:bodyPr rtlCol="0" anchor="ctr"/>
          <a:lstStyle/>
          <a:p>
            <a:pPr algn="ctr"/>
            <a:r>
              <a:rPr lang="is-IS" smtClean="0"/>
              <a:t>Strong </a:t>
            </a:r>
            <a:r>
              <a:rPr lang="is-IS" dirty="0" smtClean="0"/>
              <a:t>sense of numbers within numbers</a:t>
            </a:r>
          </a:p>
          <a:p>
            <a:pPr algn="ctr"/>
            <a:r>
              <a:rPr lang="is-IS" dirty="0" smtClean="0"/>
              <a:t>NUMBER SENSE</a:t>
            </a:r>
            <a:endParaRPr lang="en-GB" dirty="0"/>
          </a:p>
        </p:txBody>
      </p:sp>
      <p:sp>
        <p:nvSpPr>
          <p:cNvPr id="10" name="Folded Corner 9"/>
          <p:cNvSpPr/>
          <p:nvPr/>
        </p:nvSpPr>
        <p:spPr>
          <a:xfrm>
            <a:off x="2980701" y="1649857"/>
            <a:ext cx="2298894" cy="1814344"/>
          </a:xfrm>
          <a:prstGeom prst="foldedCorner">
            <a:avLst/>
          </a:prstGeom>
          <a:noFill/>
        </p:spPr>
        <p:style>
          <a:lnRef idx="1">
            <a:schemeClr val="accent4"/>
          </a:lnRef>
          <a:fillRef idx="3">
            <a:schemeClr val="accent4"/>
          </a:fillRef>
          <a:effectRef idx="2">
            <a:schemeClr val="accent4"/>
          </a:effectRef>
          <a:fontRef idx="minor">
            <a:schemeClr val="lt1"/>
          </a:fontRef>
        </p:style>
        <p:txBody>
          <a:bodyPr rtlCol="0" anchor="ctr"/>
          <a:lstStyle/>
          <a:p>
            <a:pPr algn="ctr"/>
            <a:r>
              <a:rPr lang="en-GB" sz="2400" b="1" dirty="0" smtClean="0"/>
              <a:t>Missing piece</a:t>
            </a:r>
            <a:r>
              <a:rPr lang="is-IS" sz="2400" b="1" dirty="0" smtClean="0"/>
              <a:t>…</a:t>
            </a:r>
          </a:p>
        </p:txBody>
      </p:sp>
    </p:spTree>
    <p:extLst>
      <p:ext uri="{BB962C8B-B14F-4D97-AF65-F5344CB8AC3E}">
        <p14:creationId xmlns:p14="http://schemas.microsoft.com/office/powerpoint/2010/main" val="277959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p:txBody>
          <a:bodyPr/>
          <a:lstStyle/>
          <a:p>
            <a:pPr algn="ctr"/>
            <a:r>
              <a:rPr lang="en-US" dirty="0" smtClean="0"/>
              <a:t>Number Sense example</a:t>
            </a:r>
            <a:r>
              <a:rPr lang="mr-IN" dirty="0" smtClean="0"/>
              <a:t>…</a:t>
            </a:r>
            <a:endParaRPr lang="en" dirty="0"/>
          </a:p>
        </p:txBody>
      </p:sp>
      <p:sp>
        <p:nvSpPr>
          <p:cNvPr id="9" name="Content Placeholder 8"/>
          <p:cNvSpPr>
            <a:spLocks noGrp="1"/>
          </p:cNvSpPr>
          <p:nvPr>
            <p:ph idx="1"/>
          </p:nvPr>
        </p:nvSpPr>
        <p:spPr/>
        <p:txBody>
          <a:bodyPr>
            <a:normAutofit/>
          </a:bodyPr>
          <a:lstStyle/>
          <a:p>
            <a:pPr marL="0" indent="0" algn="ctr">
              <a:buNone/>
            </a:pPr>
            <a:r>
              <a:rPr lang="en-GB" sz="2800" dirty="0" smtClean="0"/>
              <a:t>Think about what you know about the number</a:t>
            </a:r>
            <a:endParaRPr lang="en-GB" sz="2800" dirty="0"/>
          </a:p>
        </p:txBody>
      </p:sp>
      <p:sp>
        <p:nvSpPr>
          <p:cNvPr id="6" name="TextBox 5"/>
          <p:cNvSpPr txBox="1"/>
          <p:nvPr/>
        </p:nvSpPr>
        <p:spPr>
          <a:xfrm>
            <a:off x="2699792" y="3068960"/>
            <a:ext cx="3816424" cy="2215991"/>
          </a:xfrm>
          <a:prstGeom prst="rect">
            <a:avLst/>
          </a:prstGeom>
          <a:noFill/>
        </p:spPr>
        <p:txBody>
          <a:bodyPr wrap="square" rtlCol="0">
            <a:spAutoFit/>
          </a:bodyPr>
          <a:lstStyle/>
          <a:p>
            <a:pPr algn="ctr"/>
            <a:r>
              <a:rPr lang="en-GB" sz="13800" dirty="0" smtClean="0">
                <a:solidFill>
                  <a:schemeClr val="accent4"/>
                </a:solidFill>
              </a:rPr>
              <a:t>9</a:t>
            </a:r>
            <a:endParaRPr lang="en-GB" sz="13800" dirty="0">
              <a:solidFill>
                <a:schemeClr val="accent4"/>
              </a:solidFill>
            </a:endParaRPr>
          </a:p>
        </p:txBody>
      </p:sp>
    </p:spTree>
    <p:extLst>
      <p:ext uri="{BB962C8B-B14F-4D97-AF65-F5344CB8AC3E}">
        <p14:creationId xmlns:p14="http://schemas.microsoft.com/office/powerpoint/2010/main" val="905328805"/>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p:txBody>
          <a:bodyPr/>
          <a:lstStyle/>
          <a:p>
            <a:pPr algn="ctr"/>
            <a:r>
              <a:rPr lang="en-US" dirty="0" smtClean="0"/>
              <a:t>Number Sense example</a:t>
            </a:r>
            <a:r>
              <a:rPr lang="mr-IN" dirty="0" smtClean="0"/>
              <a:t>…</a:t>
            </a:r>
            <a:endParaRPr lang="en" dirty="0"/>
          </a:p>
        </p:txBody>
      </p:sp>
      <p:sp>
        <p:nvSpPr>
          <p:cNvPr id="6" name="TextBox 5"/>
          <p:cNvSpPr txBox="1"/>
          <p:nvPr/>
        </p:nvSpPr>
        <p:spPr>
          <a:xfrm>
            <a:off x="3851920" y="3429000"/>
            <a:ext cx="1440160" cy="2215991"/>
          </a:xfrm>
          <a:prstGeom prst="rect">
            <a:avLst/>
          </a:prstGeom>
          <a:noFill/>
        </p:spPr>
        <p:txBody>
          <a:bodyPr wrap="square" rtlCol="0">
            <a:spAutoFit/>
          </a:bodyPr>
          <a:lstStyle/>
          <a:p>
            <a:pPr algn="ctr"/>
            <a:r>
              <a:rPr lang="en-GB" sz="13800" dirty="0" smtClean="0">
                <a:solidFill>
                  <a:schemeClr val="accent4"/>
                </a:solidFill>
              </a:rPr>
              <a:t>9</a:t>
            </a:r>
            <a:endParaRPr lang="en-GB" sz="13800" dirty="0">
              <a:solidFill>
                <a:schemeClr val="accent4"/>
              </a:solidFill>
            </a:endParaRPr>
          </a:p>
        </p:txBody>
      </p:sp>
      <p:sp>
        <p:nvSpPr>
          <p:cNvPr id="3" name="TextBox 2"/>
          <p:cNvSpPr txBox="1"/>
          <p:nvPr/>
        </p:nvSpPr>
        <p:spPr>
          <a:xfrm>
            <a:off x="796912" y="2225364"/>
            <a:ext cx="1204176" cy="584775"/>
          </a:xfrm>
          <a:prstGeom prst="rect">
            <a:avLst/>
          </a:prstGeom>
          <a:noFill/>
        </p:spPr>
        <p:txBody>
          <a:bodyPr wrap="none" rtlCol="0">
            <a:spAutoFit/>
          </a:bodyPr>
          <a:lstStyle/>
          <a:p>
            <a:r>
              <a:rPr lang="en-GB" sz="3200" dirty="0" smtClean="0"/>
              <a:t>4 + 5</a:t>
            </a:r>
            <a:endParaRPr lang="en-GB" sz="3200" dirty="0"/>
          </a:p>
        </p:txBody>
      </p:sp>
      <p:sp>
        <p:nvSpPr>
          <p:cNvPr id="7" name="TextBox 6"/>
          <p:cNvSpPr txBox="1"/>
          <p:nvPr/>
        </p:nvSpPr>
        <p:spPr>
          <a:xfrm>
            <a:off x="2245546" y="4284991"/>
            <a:ext cx="1375698" cy="584775"/>
          </a:xfrm>
          <a:prstGeom prst="rect">
            <a:avLst/>
          </a:prstGeom>
          <a:noFill/>
        </p:spPr>
        <p:txBody>
          <a:bodyPr wrap="none" rtlCol="0">
            <a:spAutoFit/>
          </a:bodyPr>
          <a:lstStyle/>
          <a:p>
            <a:r>
              <a:rPr lang="en-GB" sz="3200" dirty="0" smtClean="0"/>
              <a:t>10 - 1</a:t>
            </a:r>
            <a:endParaRPr lang="en-GB" sz="3200" dirty="0"/>
          </a:p>
        </p:txBody>
      </p:sp>
      <p:sp>
        <p:nvSpPr>
          <p:cNvPr id="8" name="TextBox 7"/>
          <p:cNvSpPr txBox="1"/>
          <p:nvPr/>
        </p:nvSpPr>
        <p:spPr>
          <a:xfrm>
            <a:off x="552454" y="5083658"/>
            <a:ext cx="1693092" cy="584775"/>
          </a:xfrm>
          <a:prstGeom prst="rect">
            <a:avLst/>
          </a:prstGeom>
          <a:noFill/>
        </p:spPr>
        <p:txBody>
          <a:bodyPr wrap="none" rtlCol="0">
            <a:spAutoFit/>
          </a:bodyPr>
          <a:lstStyle/>
          <a:p>
            <a:r>
              <a:rPr lang="en-GB" sz="3200" dirty="0" smtClean="0"/>
              <a:t>90 ÷ 10</a:t>
            </a:r>
            <a:endParaRPr lang="en-GB" sz="3200" dirty="0"/>
          </a:p>
        </p:txBody>
      </p:sp>
      <p:sp>
        <p:nvSpPr>
          <p:cNvPr id="10" name="TextBox 9"/>
          <p:cNvSpPr txBox="1"/>
          <p:nvPr/>
        </p:nvSpPr>
        <p:spPr>
          <a:xfrm>
            <a:off x="6269497" y="2258454"/>
            <a:ext cx="2140330" cy="584775"/>
          </a:xfrm>
          <a:prstGeom prst="rect">
            <a:avLst/>
          </a:prstGeom>
          <a:noFill/>
        </p:spPr>
        <p:txBody>
          <a:bodyPr wrap="none" rtlCol="0">
            <a:spAutoFit/>
          </a:bodyPr>
          <a:lstStyle/>
          <a:p>
            <a:r>
              <a:rPr lang="en-GB" sz="3200" smtClean="0"/>
              <a:t>Half of 18</a:t>
            </a:r>
            <a:endParaRPr lang="en-GB" sz="3200" dirty="0"/>
          </a:p>
        </p:txBody>
      </p:sp>
      <p:sp>
        <p:nvSpPr>
          <p:cNvPr id="11" name="TextBox 10"/>
          <p:cNvSpPr txBox="1"/>
          <p:nvPr/>
        </p:nvSpPr>
        <p:spPr>
          <a:xfrm>
            <a:off x="3954542" y="1957211"/>
            <a:ext cx="1186543" cy="584775"/>
          </a:xfrm>
          <a:prstGeom prst="rect">
            <a:avLst/>
          </a:prstGeom>
          <a:noFill/>
        </p:spPr>
        <p:txBody>
          <a:bodyPr wrap="none" rtlCol="0">
            <a:spAutoFit/>
          </a:bodyPr>
          <a:lstStyle/>
          <a:p>
            <a:r>
              <a:rPr lang="en-GB" sz="3200" dirty="0" smtClean="0"/>
              <a:t>9 x 1</a:t>
            </a:r>
            <a:endParaRPr lang="en-GB" sz="3200" dirty="0"/>
          </a:p>
        </p:txBody>
      </p:sp>
      <p:sp>
        <p:nvSpPr>
          <p:cNvPr id="12" name="TextBox 11"/>
          <p:cNvSpPr txBox="1"/>
          <p:nvPr/>
        </p:nvSpPr>
        <p:spPr>
          <a:xfrm>
            <a:off x="5809274" y="3604120"/>
            <a:ext cx="920445" cy="584775"/>
          </a:xfrm>
          <a:prstGeom prst="rect">
            <a:avLst/>
          </a:prstGeom>
          <a:noFill/>
        </p:spPr>
        <p:txBody>
          <a:bodyPr wrap="none" rtlCol="0">
            <a:spAutoFit/>
          </a:bodyPr>
          <a:lstStyle/>
          <a:p>
            <a:r>
              <a:rPr lang="en-GB" sz="3200" dirty="0" smtClean="0"/>
              <a:t>√81</a:t>
            </a:r>
            <a:endParaRPr lang="en-GB" sz="3200" dirty="0"/>
          </a:p>
        </p:txBody>
      </p:sp>
      <p:sp>
        <p:nvSpPr>
          <p:cNvPr id="14" name="TextBox 13"/>
          <p:cNvSpPr txBox="1"/>
          <p:nvPr/>
        </p:nvSpPr>
        <p:spPr>
          <a:xfrm>
            <a:off x="5388117" y="4577379"/>
            <a:ext cx="3134191" cy="584775"/>
          </a:xfrm>
          <a:prstGeom prst="rect">
            <a:avLst/>
          </a:prstGeom>
          <a:noFill/>
        </p:spPr>
        <p:txBody>
          <a:bodyPr wrap="none" rtlCol="0">
            <a:spAutoFit/>
          </a:bodyPr>
          <a:lstStyle/>
          <a:p>
            <a:r>
              <a:rPr lang="en-GB" sz="3200" dirty="0" smtClean="0"/>
              <a:t>Odd number</a:t>
            </a:r>
            <a:r>
              <a:rPr lang="mr-IN" sz="3200" dirty="0" smtClean="0"/>
              <a:t>…</a:t>
            </a:r>
            <a:endParaRPr lang="en-GB" sz="3200" dirty="0"/>
          </a:p>
        </p:txBody>
      </p:sp>
      <p:sp>
        <p:nvSpPr>
          <p:cNvPr id="15" name="TextBox 14"/>
          <p:cNvSpPr txBox="1"/>
          <p:nvPr/>
        </p:nvSpPr>
        <p:spPr>
          <a:xfrm>
            <a:off x="1139185" y="6059118"/>
            <a:ext cx="4192173" cy="584775"/>
          </a:xfrm>
          <a:prstGeom prst="rect">
            <a:avLst/>
          </a:prstGeom>
          <a:noFill/>
        </p:spPr>
        <p:txBody>
          <a:bodyPr wrap="none" rtlCol="0">
            <a:spAutoFit/>
          </a:bodyPr>
          <a:lstStyle/>
          <a:p>
            <a:r>
              <a:rPr lang="en-GB" sz="3200" dirty="0" smtClean="0"/>
              <a:t>Between 8 and 10</a:t>
            </a:r>
            <a:r>
              <a:rPr lang="mr-IN" sz="3200" dirty="0" smtClean="0"/>
              <a:t>…</a:t>
            </a:r>
            <a:endParaRPr lang="en-GB" sz="3200" dirty="0"/>
          </a:p>
        </p:txBody>
      </p:sp>
      <p:sp>
        <p:nvSpPr>
          <p:cNvPr id="17" name="TextBox 16"/>
          <p:cNvSpPr txBox="1"/>
          <p:nvPr/>
        </p:nvSpPr>
        <p:spPr>
          <a:xfrm>
            <a:off x="6840167" y="5614172"/>
            <a:ext cx="1569660" cy="584775"/>
          </a:xfrm>
          <a:prstGeom prst="rect">
            <a:avLst/>
          </a:prstGeom>
          <a:noFill/>
        </p:spPr>
        <p:txBody>
          <a:bodyPr wrap="none" rtlCol="0">
            <a:spAutoFit/>
          </a:bodyPr>
          <a:lstStyle/>
          <a:p>
            <a:r>
              <a:rPr lang="en-GB" sz="3200" smtClean="0"/>
              <a:t>45 ÷ 5 </a:t>
            </a:r>
            <a:endParaRPr lang="en-GB" sz="3200" dirty="0"/>
          </a:p>
        </p:txBody>
      </p:sp>
      <p:sp>
        <p:nvSpPr>
          <p:cNvPr id="18" name="TextBox 17"/>
          <p:cNvSpPr txBox="1"/>
          <p:nvPr/>
        </p:nvSpPr>
        <p:spPr>
          <a:xfrm>
            <a:off x="971600" y="3224266"/>
            <a:ext cx="3429144" cy="584775"/>
          </a:xfrm>
          <a:prstGeom prst="rect">
            <a:avLst/>
          </a:prstGeom>
          <a:noFill/>
        </p:spPr>
        <p:txBody>
          <a:bodyPr wrap="none" rtlCol="0">
            <a:spAutoFit/>
          </a:bodyPr>
          <a:lstStyle/>
          <a:p>
            <a:r>
              <a:rPr lang="en-GB" sz="3200" dirty="0" smtClean="0"/>
              <a:t>3 more than 6</a:t>
            </a:r>
            <a:r>
              <a:rPr lang="mr-IN" sz="3200" dirty="0" smtClean="0"/>
              <a:t>…</a:t>
            </a:r>
            <a:endParaRPr lang="en-GB" sz="3200" dirty="0"/>
          </a:p>
        </p:txBody>
      </p:sp>
    </p:spTree>
    <p:extLst>
      <p:ext uri="{BB962C8B-B14F-4D97-AF65-F5344CB8AC3E}">
        <p14:creationId xmlns:p14="http://schemas.microsoft.com/office/powerpoint/2010/main" val="422029836"/>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7" name="Picture 6"/>
          <p:cNvPicPr/>
          <p:nvPr/>
        </p:nvPicPr>
        <p:blipFill>
          <a:blip r:embed="rId3" cstate="screen">
            <a:extLst>
              <a:ext uri="{28A0092B-C50C-407E-A947-70E740481C1C}">
                <a14:useLocalDpi xmlns:a14="http://schemas.microsoft.com/office/drawing/2010/main"/>
              </a:ext>
            </a:extLst>
          </a:blip>
          <a:stretch>
            <a:fillRect/>
          </a:stretch>
        </p:blipFill>
        <p:spPr>
          <a:xfrm>
            <a:off x="179512" y="260648"/>
            <a:ext cx="4680520" cy="3816424"/>
          </a:xfrm>
          <a:prstGeom prst="rect">
            <a:avLst/>
          </a:prstGeom>
        </p:spPr>
      </p:pic>
      <p:pic>
        <p:nvPicPr>
          <p:cNvPr id="8" name="Picture 7"/>
          <p:cNvPicPr/>
          <p:nvPr/>
        </p:nvPicPr>
        <p:blipFill rotWithShape="1">
          <a:blip r:embed="rId4" cstate="screen">
            <a:extLst>
              <a:ext uri="{28A0092B-C50C-407E-A947-70E740481C1C}">
                <a14:useLocalDpi xmlns:a14="http://schemas.microsoft.com/office/drawing/2010/main"/>
              </a:ext>
            </a:extLst>
          </a:blip>
          <a:srcRect t="-362" r="-354"/>
          <a:stretch/>
        </p:blipFill>
        <p:spPr bwMode="auto">
          <a:xfrm>
            <a:off x="3635896" y="4049471"/>
            <a:ext cx="5508104" cy="2808530"/>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449070"/>
            <a:ext cx="3611343" cy="3600400"/>
          </a:xfrm>
          <a:prstGeom prst="rect">
            <a:avLst/>
          </a:prstGeom>
        </p:spPr>
      </p:pic>
    </p:spTree>
    <p:extLst>
      <p:ext uri="{BB962C8B-B14F-4D97-AF65-F5344CB8AC3E}">
        <p14:creationId xmlns:p14="http://schemas.microsoft.com/office/powerpoint/2010/main" val="16472996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Wood Type</Template>
  <TotalTime>22199</TotalTime>
  <Words>1813</Words>
  <Application>Microsoft Macintosh PowerPoint</Application>
  <PresentationFormat>On-screen Show (4:3)</PresentationFormat>
  <Paragraphs>213</Paragraphs>
  <Slides>32</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 Unicode MS</vt:lpstr>
      <vt:lpstr>Bookman Old Style</vt:lpstr>
      <vt:lpstr>Calibri</vt:lpstr>
      <vt:lpstr>Century Gothic</vt:lpstr>
      <vt:lpstr>Chalkduster</vt:lpstr>
      <vt:lpstr>Mangal</vt:lpstr>
      <vt:lpstr>Rockwell Extra Bold</vt:lpstr>
      <vt:lpstr>Trebuchet MS</vt:lpstr>
      <vt:lpstr>Wingdings</vt:lpstr>
      <vt:lpstr>Arial</vt:lpstr>
      <vt:lpstr>Wood Type</vt:lpstr>
      <vt:lpstr>PROGRESSIVE DEVELOPMENT AND PROFILING: PROGRESSION SPECTRA FOR TEACHERS</vt:lpstr>
      <vt:lpstr>Aim of the talk:</vt:lpstr>
      <vt:lpstr>How many learners in your classes still use these methods?</vt:lpstr>
      <vt:lpstr>PowerPoint Presentation</vt:lpstr>
      <vt:lpstr>Mathematical proficiency</vt:lpstr>
      <vt:lpstr>Research shows that SA classrooms show either:</vt:lpstr>
      <vt:lpstr>Number Sense example…</vt:lpstr>
      <vt:lpstr>Number Sense example…</vt:lpstr>
      <vt:lpstr>PowerPoint Presentation</vt:lpstr>
      <vt:lpstr>Key problems or challenges</vt:lpstr>
      <vt:lpstr>A need  to push learners to make progress</vt:lpstr>
      <vt:lpstr>How?</vt:lpstr>
      <vt:lpstr>Thinking about progressive progress = Learning trajectories</vt:lpstr>
      <vt:lpstr>Progression models 1</vt:lpstr>
      <vt:lpstr>Progression models 2</vt:lpstr>
      <vt:lpstr>Progression models 3</vt:lpstr>
      <vt:lpstr>Examples of progression models</vt:lpstr>
      <vt:lpstr>What does curriculum say:</vt:lpstr>
      <vt:lpstr>Visualising progression for individual assessment tasks</vt:lpstr>
      <vt:lpstr>  OK.  So What is a spectrum?</vt:lpstr>
      <vt:lpstr>Let’s do an example..</vt:lpstr>
      <vt:lpstr>PowerPoint Presentation</vt:lpstr>
      <vt:lpstr>Add 10 to 92 Possible learner methods placed along the spectrum</vt:lpstr>
      <vt:lpstr>Further uses of spectra in research</vt:lpstr>
      <vt:lpstr>Pushing for Progression programme (PfP) </vt:lpstr>
      <vt:lpstr>PowerPoint Presentation</vt:lpstr>
      <vt:lpstr>What does this look like using learner methods?  Last 3 years of work with both teachers and after school maths club facilitators over the last 3 years Drew on data collected from research in the SANC project classrooms and after school maths club since 2011 with over 1500 grade 3 and 4 learners a year to illustrate examples</vt:lpstr>
      <vt:lpstr>PowerPoint Presentation</vt:lpstr>
      <vt:lpstr>How are the spectra used by teachers?</vt:lpstr>
      <vt:lpstr>Examples from teachers’ data</vt:lpstr>
      <vt:lpstr>What next for teachers?</vt:lpstr>
      <vt:lpstr>Thank you!</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Rhodes</dc:creator>
  <cp:lastModifiedBy>Debbie Stott</cp:lastModifiedBy>
  <cp:revision>475</cp:revision>
  <cp:lastPrinted>2014-10-03T08:03:09Z</cp:lastPrinted>
  <dcterms:created xsi:type="dcterms:W3CDTF">2011-08-11T12:52:44Z</dcterms:created>
  <dcterms:modified xsi:type="dcterms:W3CDTF">2017-07-10T09:42:10Z</dcterms:modified>
</cp:coreProperties>
</file>