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56" r:id="rId5"/>
    <p:sldId id="260" r:id="rId6"/>
    <p:sldId id="262" r:id="rId7"/>
    <p:sldId id="265" r:id="rId8"/>
    <p:sldId id="263" r:id="rId9"/>
    <p:sldId id="264" r:id="rId10"/>
    <p:sldId id="261" r:id="rId11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0" autoAdjust="0"/>
    <p:restoredTop sz="94660"/>
  </p:normalViewPr>
  <p:slideViewPr>
    <p:cSldViewPr>
      <p:cViewPr varScale="1">
        <p:scale>
          <a:sx n="71" d="100"/>
          <a:sy n="71" d="100"/>
        </p:scale>
        <p:origin x="-744" y="-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56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32A1D362-C58C-4B28-9F32-EB517236C2DC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4E7624B4-7C0F-4494-98AF-29AC9148E7CA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6E77F15B-0331-4D43-A9F0-699703971A92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FC705CC2-F32F-4CA6-9181-A6163A2D4FF2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F70C9FBB-47EB-46B9-A450-7A5BA86376C5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3F38A987-A864-A846-BED7-2B05406B3660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F8299BB7-E52C-B045-86E5-2DD19B64C39F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E1E067D3-F8C3-0C4C-B1D2-4E6DED68423D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7F1034-E283-4D28-8C40-29F313B9C5A7}" type="doc">
      <dgm:prSet loTypeId="urn:microsoft.com/office/officeart/2008/layout/AlternatingHexagons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ZA"/>
        </a:p>
      </dgm:t>
    </dgm:pt>
    <dgm:pt modelId="{AE584DFA-612E-47F6-9614-0E6EBABCC162}" type="pres">
      <dgm:prSet presAssocID="{2F7F1034-E283-4D28-8C40-29F313B9C5A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</dgm:ptLst>
  <dgm:cxnLst>
    <dgm:cxn modelId="{BF9D562B-A9EE-6842-A222-48CBDEAEF669}" type="presOf" srcId="{2F7F1034-E283-4D28-8C40-29F313B9C5A7}" destId="{AE584DFA-612E-47F6-9614-0E6EBABCC162}" srcOrd="0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618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433F0-F7B3-487A-BEAE-B3E676043725}" type="datetimeFigureOut">
              <a:rPr lang="en-ZA" smtClean="0"/>
              <a:t>2013/07/22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0E9C9-DE5A-495C-B284-07D6EB529630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690758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105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FD94-4134-4D8F-A8F3-5431BC8EC3F8}" type="datetime1">
              <a:rPr lang="en-ZA" smtClean="0"/>
              <a:t>2013/07/22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954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6DCA2-2C9D-4D41-812F-B7B4E2F72DF3}" type="datetime1">
              <a:rPr lang="en-ZA" smtClean="0"/>
              <a:t>2013/07/22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434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6E95-9F2A-42A2-B29D-0C586C94C4FC}" type="datetime1">
              <a:rPr lang="en-ZA" smtClean="0"/>
              <a:t>2013/07/22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567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84B4-F428-4098-BC07-43DD65B31D4C}" type="datetime1">
              <a:rPr lang="en-ZA" smtClean="0"/>
              <a:t>2013/07/22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3956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91732-A4F9-413A-80D9-071136FAAE49}" type="datetime1">
              <a:rPr lang="en-ZA" smtClean="0"/>
              <a:t>2013/07/22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328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0D528-AF89-4B79-AC37-A86A0B8359BC}" type="datetime1">
              <a:rPr lang="en-ZA" smtClean="0"/>
              <a:t>2013/07/22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3947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49205-D423-417C-8DC8-EEE0E00AC9CB}" type="datetime1">
              <a:rPr lang="en-ZA" smtClean="0"/>
              <a:t>2013/07/22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509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53B6F-A46B-4B97-88E7-58652E2140DB}" type="datetime1">
              <a:rPr lang="en-ZA" smtClean="0"/>
              <a:t>2013/07/22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5011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0F8D-5E54-47C7-B4E1-02885C45DE00}" type="datetime1">
              <a:rPr lang="en-ZA" smtClean="0"/>
              <a:t>2013/07/22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6986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4CF4F-E4C3-465C-8F7F-B0FA4E6596C4}" type="datetime1">
              <a:rPr lang="en-ZA" smtClean="0"/>
              <a:t>2013/07/22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961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3C92-9832-4FD2-88E4-A5C1C0D61D93}" type="datetime1">
              <a:rPr lang="en-ZA" smtClean="0"/>
              <a:t>2013/07/22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502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5F30-EB77-4A90-AC22-F4D110CD6417}" type="datetime1">
              <a:rPr lang="en-ZA" smtClean="0"/>
              <a:t>2013/07/22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1F44-B020-42E1-98A2-A1856D8728C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859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3.jpeg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2.xml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3.xml"/><Relationship Id="rId9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4.xml"/><Relationship Id="rId9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5.xml"/><Relationship Id="rId9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7.xml"/><Relationship Id="rId9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8.xml"/><Relationship Id="rId9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3866750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6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5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10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7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8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9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Could you score 14 with 2 darts?</a:t>
            </a:r>
          </a:p>
          <a:p>
            <a:r>
              <a:rPr lang="en-ZA" sz="2000" dirty="0" smtClean="0"/>
              <a:t>Could you score 14 in more than one way?</a:t>
            </a:r>
          </a:p>
          <a:p>
            <a:r>
              <a:rPr lang="en-ZA" sz="2000" dirty="0" smtClean="0"/>
              <a:t>Find all the ways of scoring 14.</a:t>
            </a:r>
          </a:p>
          <a:p>
            <a:r>
              <a:rPr lang="en-ZA" sz="2000" dirty="0" smtClean="0"/>
              <a:t>What is the smallest score you could get with 3 darts?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400" kern="1200" dirty="0" smtClean="0"/>
                <a:t>Target</a:t>
              </a:r>
              <a:endParaRPr lang="en-ZA" sz="24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4644" y="658092"/>
            <a:ext cx="32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A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2887" b="84536" l="5019" r="88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9" t="13625" r="10721" b="14425"/>
          <a:stretch/>
        </p:blipFill>
        <p:spPr bwMode="auto">
          <a:xfrm rot="6654460">
            <a:off x="3994901" y="410797"/>
            <a:ext cx="1661508" cy="11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3401656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776536" y="0"/>
            <a:ext cx="7776864" cy="6858000"/>
            <a:chOff x="254644" y="260648"/>
            <a:chExt cx="4430712" cy="4047043"/>
          </a:xfrm>
        </p:grpSpPr>
        <p:grpSp>
          <p:nvGrpSpPr>
            <p:cNvPr id="4" name="Group 3"/>
            <p:cNvGrpSpPr/>
            <p:nvPr/>
          </p:nvGrpSpPr>
          <p:grpSpPr>
            <a:xfrm>
              <a:off x="2626839" y="476673"/>
              <a:ext cx="1338497" cy="1420157"/>
              <a:chOff x="2254642" y="332515"/>
              <a:chExt cx="1235537" cy="1420157"/>
            </a:xfrm>
          </p:grpSpPr>
          <p:sp>
            <p:nvSpPr>
              <p:cNvPr id="5" name="Hexagon 4"/>
              <p:cNvSpPr/>
              <p:nvPr/>
            </p:nvSpPr>
            <p:spPr>
              <a:xfrm rot="5400000">
                <a:off x="2162332" y="424825"/>
                <a:ext cx="1420157" cy="1235537"/>
              </a:xfrm>
              <a:prstGeom prst="hexagon">
                <a:avLst>
                  <a:gd name="adj" fmla="val 25000"/>
                  <a:gd name="vf" fmla="val 115470"/>
                </a:avLst>
              </a:prstGeom>
            </p:spPr>
            <p:style>
              <a:lnRef idx="3">
                <a:schemeClr val="accent5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" name="Hexagon 4"/>
              <p:cNvSpPr/>
              <p:nvPr/>
            </p:nvSpPr>
            <p:spPr>
              <a:xfrm>
                <a:off x="2447180" y="553823"/>
                <a:ext cx="850461" cy="977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6210" tIns="156210" rIns="156210" bIns="156210" numCol="1" spcCol="1270" anchor="ctr" anchorCtr="0">
                <a:noAutofit/>
              </a:bodyPr>
              <a:lstStyle/>
              <a:p>
                <a:pPr lvl="0" algn="ctr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ZA" sz="8800" kern="1200" dirty="0" smtClean="0"/>
                  <a:t>11</a:t>
                </a:r>
                <a:endParaRPr lang="en-ZA" sz="8800" kern="12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1181261" y="476673"/>
              <a:ext cx="1338497" cy="1420157"/>
              <a:chOff x="920261" y="332515"/>
              <a:chExt cx="1235537" cy="1420157"/>
            </a:xfrm>
          </p:grpSpPr>
          <p:sp>
            <p:nvSpPr>
              <p:cNvPr id="8" name="Hexagon 7"/>
              <p:cNvSpPr/>
              <p:nvPr/>
            </p:nvSpPr>
            <p:spPr>
              <a:xfrm rot="5400000">
                <a:off x="827951" y="424825"/>
                <a:ext cx="1420157" cy="1235537"/>
              </a:xfrm>
              <a:prstGeom prst="hexagon">
                <a:avLst>
                  <a:gd name="adj" fmla="val 25000"/>
                  <a:gd name="vf" fmla="val 115470"/>
                </a:avLst>
              </a:prstGeom>
            </p:spPr>
            <p:style>
              <a:lnRef idx="3">
                <a:schemeClr val="accent5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9" name="Hexagon 6"/>
              <p:cNvSpPr/>
              <p:nvPr/>
            </p:nvSpPr>
            <p:spPr>
              <a:xfrm>
                <a:off x="1112799" y="553823"/>
                <a:ext cx="850461" cy="977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ZA" sz="8000" kern="1200" dirty="0" smtClean="0"/>
                  <a:t>16</a:t>
                </a:r>
                <a:endParaRPr lang="en-ZA" sz="8000" kern="12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02658" y="1691457"/>
              <a:ext cx="1338497" cy="1420157"/>
              <a:chOff x="293858" y="1554333"/>
              <a:chExt cx="1235537" cy="1420157"/>
            </a:xfrm>
          </p:grpSpPr>
          <p:sp>
            <p:nvSpPr>
              <p:cNvPr id="11" name="Hexagon 10"/>
              <p:cNvSpPr/>
              <p:nvPr/>
            </p:nvSpPr>
            <p:spPr>
              <a:xfrm rot="5400000">
                <a:off x="201548" y="1646643"/>
                <a:ext cx="1420157" cy="1235537"/>
              </a:xfrm>
              <a:prstGeom prst="hexagon">
                <a:avLst>
                  <a:gd name="adj" fmla="val 25000"/>
                  <a:gd name="vf" fmla="val 115470"/>
                </a:avLst>
              </a:prstGeom>
            </p:spPr>
            <p:style>
              <a:lnRef idx="3">
                <a:schemeClr val="accent5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Hexagon 8"/>
              <p:cNvSpPr/>
              <p:nvPr/>
            </p:nvSpPr>
            <p:spPr>
              <a:xfrm>
                <a:off x="486396" y="1775641"/>
                <a:ext cx="850461" cy="977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6210" tIns="156210" rIns="156210" bIns="156210" numCol="1" spcCol="1270" anchor="ctr" anchorCtr="0">
                <a:noAutofit/>
              </a:bodyPr>
              <a:lstStyle/>
              <a:p>
                <a:pPr lvl="0" algn="ctr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ZA" sz="8800" kern="1200" dirty="0" smtClean="0"/>
                  <a:t>13</a:t>
                </a:r>
                <a:endParaRPr lang="en-ZA" sz="8800" kern="12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346859" y="1691457"/>
              <a:ext cx="1338497" cy="1420157"/>
              <a:chOff x="2919276" y="1537945"/>
              <a:chExt cx="1235537" cy="1420157"/>
            </a:xfrm>
          </p:grpSpPr>
          <p:sp>
            <p:nvSpPr>
              <p:cNvPr id="14" name="Hexagon 13"/>
              <p:cNvSpPr/>
              <p:nvPr/>
            </p:nvSpPr>
            <p:spPr>
              <a:xfrm rot="5400000">
                <a:off x="2826966" y="1630255"/>
                <a:ext cx="1420157" cy="1235537"/>
              </a:xfrm>
              <a:prstGeom prst="hexagon">
                <a:avLst>
                  <a:gd name="adj" fmla="val 25000"/>
                  <a:gd name="vf" fmla="val 115470"/>
                </a:avLst>
              </a:prstGeom>
            </p:spPr>
            <p:style>
              <a:lnRef idx="3">
                <a:schemeClr val="accent5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5" name="Hexagon 10"/>
              <p:cNvSpPr/>
              <p:nvPr/>
            </p:nvSpPr>
            <p:spPr>
              <a:xfrm>
                <a:off x="3111814" y="1759253"/>
                <a:ext cx="850461" cy="977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ZA" sz="8000" kern="1200" dirty="0" smtClean="0"/>
                  <a:t>14</a:t>
                </a:r>
                <a:endParaRPr lang="en-ZA" sz="8000" kern="1200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626839" y="2887534"/>
              <a:ext cx="1338497" cy="1420157"/>
              <a:chOff x="2254642" y="2743375"/>
              <a:chExt cx="1235537" cy="1420157"/>
            </a:xfrm>
          </p:grpSpPr>
          <p:sp>
            <p:nvSpPr>
              <p:cNvPr id="17" name="Hexagon 16"/>
              <p:cNvSpPr/>
              <p:nvPr/>
            </p:nvSpPr>
            <p:spPr>
              <a:xfrm rot="5400000">
                <a:off x="2162332" y="2835685"/>
                <a:ext cx="1420157" cy="1235537"/>
              </a:xfrm>
              <a:prstGeom prst="hexagon">
                <a:avLst>
                  <a:gd name="adj" fmla="val 25000"/>
                  <a:gd name="vf" fmla="val 115470"/>
                </a:avLst>
              </a:prstGeom>
            </p:spPr>
            <p:style>
              <a:lnRef idx="3">
                <a:schemeClr val="accent5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8" name="Hexagon 12"/>
              <p:cNvSpPr/>
              <p:nvPr/>
            </p:nvSpPr>
            <p:spPr>
              <a:xfrm>
                <a:off x="2447180" y="2964683"/>
                <a:ext cx="850461" cy="977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6210" tIns="156210" rIns="156210" bIns="156210" numCol="1" spcCol="1270" anchor="ctr" anchorCtr="0">
                <a:noAutofit/>
              </a:bodyPr>
              <a:lstStyle/>
              <a:p>
                <a:pPr lvl="0" algn="ctr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ZA" sz="8800" kern="1200" dirty="0" smtClean="0"/>
                  <a:t>12</a:t>
                </a:r>
                <a:endParaRPr lang="en-ZA" sz="8800" kern="12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1181261" y="2887534"/>
              <a:ext cx="1338497" cy="1420157"/>
              <a:chOff x="920261" y="2743375"/>
              <a:chExt cx="1235537" cy="1420157"/>
            </a:xfrm>
          </p:grpSpPr>
          <p:sp>
            <p:nvSpPr>
              <p:cNvPr id="20" name="Hexagon 19"/>
              <p:cNvSpPr/>
              <p:nvPr/>
            </p:nvSpPr>
            <p:spPr>
              <a:xfrm rot="5400000">
                <a:off x="827951" y="2835685"/>
                <a:ext cx="1420157" cy="1235537"/>
              </a:xfrm>
              <a:prstGeom prst="hexagon">
                <a:avLst>
                  <a:gd name="adj" fmla="val 25000"/>
                  <a:gd name="vf" fmla="val 115470"/>
                </a:avLst>
              </a:prstGeom>
            </p:spPr>
            <p:style>
              <a:lnRef idx="3">
                <a:schemeClr val="accent5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Hexagon 14"/>
              <p:cNvSpPr/>
              <p:nvPr/>
            </p:nvSpPr>
            <p:spPr>
              <a:xfrm>
                <a:off x="1112799" y="2964683"/>
                <a:ext cx="850461" cy="977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ZA" sz="8000" kern="1200" dirty="0" smtClean="0"/>
                  <a:t>15</a:t>
                </a:r>
                <a:endParaRPr lang="en-ZA" sz="8000" kern="12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910664" y="1691457"/>
              <a:ext cx="1338497" cy="1420157"/>
              <a:chOff x="2919276" y="1537945"/>
              <a:chExt cx="1235537" cy="1420157"/>
            </a:xfrm>
          </p:grpSpPr>
          <p:sp>
            <p:nvSpPr>
              <p:cNvPr id="23" name="Hexagon 22"/>
              <p:cNvSpPr/>
              <p:nvPr/>
            </p:nvSpPr>
            <p:spPr>
              <a:xfrm rot="5400000">
                <a:off x="2826966" y="1630255"/>
                <a:ext cx="1420157" cy="1235537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3">
                <a:schemeClr val="accent5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1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4" name="Hexagon 10"/>
              <p:cNvSpPr/>
              <p:nvPr/>
            </p:nvSpPr>
            <p:spPr>
              <a:xfrm>
                <a:off x="3111814" y="1759253"/>
                <a:ext cx="850461" cy="97754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1600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ZA" sz="4800" kern="1200" dirty="0" smtClean="0"/>
                  <a:t>Target</a:t>
                </a:r>
                <a:endParaRPr lang="en-ZA" sz="2400" kern="1200" dirty="0"/>
              </a:p>
            </p:txBody>
          </p:sp>
        </p:grpSp>
        <p:pic>
          <p:nvPicPr>
            <p:cNvPr id="2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74016" y="260648"/>
              <a:ext cx="897888" cy="8178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254644" y="658092"/>
              <a:ext cx="329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ZA" dirty="0" smtClean="0"/>
                <a:t>E</a:t>
              </a:r>
              <a:endParaRPr lang="en-ZA" dirty="0"/>
            </a:p>
          </p:txBody>
        </p:sp>
      </p:grpSp>
    </p:spTree>
    <p:extLst>
      <p:ext uri="{BB962C8B-B14F-4D97-AF65-F5344CB8AC3E}">
        <p14:creationId xmlns:p14="http://schemas.microsoft.com/office/powerpoint/2010/main" val="141048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3866750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9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6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11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8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10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7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 fontScale="92500" lnSpcReduction="20000"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Could you score 16 with 2 darts?</a:t>
            </a:r>
          </a:p>
          <a:p>
            <a:r>
              <a:rPr lang="en-ZA" sz="2000" dirty="0" smtClean="0"/>
              <a:t>Could you score 16 in more than one way?</a:t>
            </a:r>
          </a:p>
          <a:p>
            <a:r>
              <a:rPr lang="en-ZA" sz="2000" dirty="0" smtClean="0"/>
              <a:t>How many darts would you  need to score 28?</a:t>
            </a:r>
          </a:p>
          <a:p>
            <a:r>
              <a:rPr lang="en-ZA" sz="2000" dirty="0" smtClean="0"/>
              <a:t>What is the largest score you can get with 3 darts?</a:t>
            </a:r>
          </a:p>
          <a:p>
            <a:r>
              <a:rPr lang="en-ZA" sz="2000" dirty="0" smtClean="0"/>
              <a:t>What is the largest score you can get with 3 darts?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400" kern="1200" dirty="0" smtClean="0"/>
                <a:t>Target</a:t>
              </a:r>
              <a:endParaRPr lang="en-ZA" sz="24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4644" y="658092"/>
            <a:ext cx="32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B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887" b="84536" l="5019" r="88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9" t="13625" r="10721" b="14425"/>
          <a:stretch/>
        </p:blipFill>
        <p:spPr bwMode="auto">
          <a:xfrm rot="6654460">
            <a:off x="3994901" y="410797"/>
            <a:ext cx="1661508" cy="11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34016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3866750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7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11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9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12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8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13</a:t>
              </a:r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 fontScale="85000" lnSpcReduction="10000"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How many darts would you need to score 36?</a:t>
            </a:r>
          </a:p>
          <a:p>
            <a:r>
              <a:rPr lang="en-ZA" sz="2000" dirty="0" smtClean="0"/>
              <a:t>Could you score 20 with 2 darts?</a:t>
            </a:r>
          </a:p>
          <a:p>
            <a:r>
              <a:rPr lang="en-ZA" sz="2000" dirty="0" smtClean="0"/>
              <a:t>Could you score 20 in more than one way?</a:t>
            </a:r>
          </a:p>
          <a:p>
            <a:r>
              <a:rPr lang="en-ZA" sz="2000" dirty="0" smtClean="0"/>
              <a:t>Find all the ways of scoring 20</a:t>
            </a:r>
          </a:p>
          <a:p>
            <a:r>
              <a:rPr lang="en-ZA" sz="2000" dirty="0" smtClean="0"/>
              <a:t>What is the largest score you can get with 2 darts?</a:t>
            </a:r>
          </a:p>
          <a:p>
            <a:r>
              <a:rPr lang="en-ZA" sz="2000" dirty="0" smtClean="0"/>
              <a:t>What is the smallest score you can get with 2 darts?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400" kern="1200" dirty="0" smtClean="0"/>
                <a:t>Target</a:t>
              </a:r>
              <a:endParaRPr lang="en-ZA" sz="24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4644" y="658092"/>
            <a:ext cx="32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C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887" b="84536" l="5019" r="88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9" t="13625" r="10721" b="14425"/>
          <a:stretch/>
        </p:blipFill>
        <p:spPr bwMode="auto">
          <a:xfrm rot="6654460">
            <a:off x="3994901" y="410797"/>
            <a:ext cx="1661508" cy="11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65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52953939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9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7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17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11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13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15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 fontScale="92500" lnSpcReduction="20000"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Could you score 26 with 2 darts?</a:t>
            </a:r>
          </a:p>
          <a:p>
            <a:r>
              <a:rPr lang="en-ZA" sz="2000" dirty="0" smtClean="0"/>
              <a:t>Could you score 26 in more than one way?</a:t>
            </a:r>
          </a:p>
          <a:p>
            <a:r>
              <a:rPr lang="en-ZA" sz="2000" dirty="0" smtClean="0"/>
              <a:t>Find all the ways of scoring 26.</a:t>
            </a:r>
          </a:p>
          <a:p>
            <a:r>
              <a:rPr lang="en-ZA" sz="2000" dirty="0" smtClean="0"/>
              <a:t>Could you score 22 with 2 darts?</a:t>
            </a:r>
          </a:p>
          <a:p>
            <a:r>
              <a:rPr lang="en-ZA" sz="2000" dirty="0" smtClean="0"/>
              <a:t>Could you score 22 in more than one way?</a:t>
            </a:r>
          </a:p>
          <a:p>
            <a:r>
              <a:rPr lang="en-ZA" sz="2000" dirty="0" smtClean="0"/>
              <a:t>Find all the ways of scoring 22.</a:t>
            </a:r>
          </a:p>
          <a:p>
            <a:r>
              <a:rPr lang="en-ZA" sz="2000" dirty="0" smtClean="0"/>
              <a:t>Now try 32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400" kern="1200" dirty="0" smtClean="0"/>
                <a:t>Target</a:t>
              </a:r>
              <a:endParaRPr lang="en-ZA" sz="24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4644" y="658092"/>
            <a:ext cx="32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D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887" b="84536" l="5019" r="88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9" t="13625" r="10721" b="14425"/>
          <a:stretch/>
        </p:blipFill>
        <p:spPr bwMode="auto">
          <a:xfrm rot="6654460">
            <a:off x="3994901" y="410797"/>
            <a:ext cx="1661508" cy="11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2859834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3866750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11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16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13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14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12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15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Could you score 25 with 2 darts?</a:t>
            </a:r>
          </a:p>
          <a:p>
            <a:r>
              <a:rPr lang="en-ZA" sz="2000" dirty="0" smtClean="0"/>
              <a:t>Could you score 25 in more than one way?</a:t>
            </a:r>
          </a:p>
          <a:p>
            <a:r>
              <a:rPr lang="en-ZA" sz="2000" dirty="0" smtClean="0"/>
              <a:t>What is the largest score you can get with 2 darts?</a:t>
            </a:r>
          </a:p>
          <a:p>
            <a:r>
              <a:rPr lang="en-ZA" sz="2000" dirty="0" smtClean="0"/>
              <a:t>What is the smallest score you can get with 2 darts?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400" kern="1200" dirty="0" smtClean="0"/>
                <a:t>Target</a:t>
              </a:r>
              <a:endParaRPr lang="en-ZA" sz="24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4644" y="658092"/>
            <a:ext cx="32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E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887" b="84536" l="5019" r="88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9" t="13625" r="10721" b="14425"/>
          <a:stretch/>
        </p:blipFill>
        <p:spPr bwMode="auto">
          <a:xfrm rot="6654460">
            <a:off x="3994901" y="410797"/>
            <a:ext cx="1661508" cy="11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3401656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620485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16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5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19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7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4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 lnSpcReduction="10000"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Could you score 14 with 2 darts?</a:t>
            </a:r>
          </a:p>
          <a:p>
            <a:r>
              <a:rPr lang="en-ZA" sz="2000" dirty="0" smtClean="0"/>
              <a:t>Could you score 14 in more than one way?</a:t>
            </a:r>
          </a:p>
          <a:p>
            <a:r>
              <a:rPr lang="en-ZA" sz="2000" dirty="0" smtClean="0"/>
              <a:t>What is the largest score you can get with 3 darts?</a:t>
            </a:r>
          </a:p>
          <a:p>
            <a:r>
              <a:rPr lang="en-ZA" sz="2000" dirty="0" smtClean="0"/>
              <a:t>Estimate the total of all the scores. Check using the Making Tens strategy.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400" dirty="0" smtClean="0"/>
                <a:t>Making Tens</a:t>
              </a:r>
              <a:endParaRPr lang="en-ZA" sz="24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187740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91069368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6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19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13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4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12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 lnSpcReduction="10000"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Could you score 25 with 2 darts?</a:t>
            </a:r>
          </a:p>
          <a:p>
            <a:r>
              <a:rPr lang="en-ZA" sz="2000" dirty="0" smtClean="0"/>
              <a:t>Could you score 25 in more than one way?</a:t>
            </a:r>
          </a:p>
          <a:p>
            <a:r>
              <a:rPr lang="en-ZA" sz="2000" dirty="0" smtClean="0"/>
              <a:t>What is the smallest score you can get with 2 darts?</a:t>
            </a:r>
          </a:p>
          <a:p>
            <a:r>
              <a:rPr lang="en-ZA" sz="2000" dirty="0"/>
              <a:t>Estimate the total of all the scores. Check using the Making Tens strategy</a:t>
            </a:r>
            <a:r>
              <a:rPr lang="en-ZA" sz="2000" dirty="0" smtClean="0"/>
              <a:t>.</a:t>
            </a:r>
            <a:endParaRPr lang="en-ZA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400" dirty="0" smtClean="0"/>
                <a:t>Making Tens</a:t>
              </a:r>
              <a:endParaRPr lang="en-ZA" sz="24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4644" y="658092"/>
            <a:ext cx="32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E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887" b="84536" l="5019" r="88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9" t="13625" r="10721" b="14425"/>
          <a:stretch/>
        </p:blipFill>
        <p:spPr bwMode="auto">
          <a:xfrm rot="6654460">
            <a:off x="3994901" y="410797"/>
            <a:ext cx="1661508" cy="11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1956997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620485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16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15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14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13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15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16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Could you score 31 with 2 darts?</a:t>
            </a:r>
          </a:p>
          <a:p>
            <a:r>
              <a:rPr lang="en-ZA" sz="2000" dirty="0" smtClean="0"/>
              <a:t>Could you score 46 with 3 darts?</a:t>
            </a:r>
          </a:p>
          <a:p>
            <a:r>
              <a:rPr lang="en-ZA" sz="2000" dirty="0" smtClean="0"/>
              <a:t>What other scores could you get with 3 darts?</a:t>
            </a:r>
          </a:p>
          <a:p>
            <a:r>
              <a:rPr lang="en-ZA" sz="2000" dirty="0" smtClean="0"/>
              <a:t>Estimate </a:t>
            </a:r>
            <a:r>
              <a:rPr lang="en-ZA" sz="2000" dirty="0"/>
              <a:t>the total of all the scores. Check using the </a:t>
            </a:r>
            <a:r>
              <a:rPr lang="en-ZA" sz="2000" dirty="0" smtClean="0"/>
              <a:t>Near Doubles strategy.</a:t>
            </a:r>
            <a:endParaRPr lang="en-ZA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2000" kern="1200" dirty="0" smtClean="0"/>
                <a:t>Near Doubles</a:t>
              </a:r>
              <a:endParaRPr lang="en-ZA" sz="2000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254644" y="658092"/>
            <a:ext cx="32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/>
              <a:t>E</a:t>
            </a:r>
            <a:endParaRPr lang="en-ZA" dirty="0"/>
          </a:p>
        </p:txBody>
      </p:sp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887" b="84536" l="5019" r="884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39" t="13625" r="10721" b="14425"/>
          <a:stretch/>
        </p:blipFill>
        <p:spPr bwMode="auto">
          <a:xfrm rot="6654460">
            <a:off x="3994901" y="410797"/>
            <a:ext cx="1661508" cy="11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1877405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3620485"/>
              </p:ext>
            </p:extLst>
          </p:nvPr>
        </p:nvGraphicFramePr>
        <p:xfrm>
          <a:off x="506506" y="620688"/>
          <a:ext cx="5538615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626839" y="476673"/>
            <a:ext cx="1338497" cy="1420157"/>
            <a:chOff x="2254642" y="332515"/>
            <a:chExt cx="1235537" cy="1420157"/>
          </a:xfrm>
        </p:grpSpPr>
        <p:sp>
          <p:nvSpPr>
            <p:cNvPr id="22" name="Hexagon 21"/>
            <p:cNvSpPr/>
            <p:nvPr/>
          </p:nvSpPr>
          <p:spPr>
            <a:xfrm rot="5400000">
              <a:off x="2162332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Hexagon 4"/>
            <p:cNvSpPr/>
            <p:nvPr/>
          </p:nvSpPr>
          <p:spPr>
            <a:xfrm>
              <a:off x="2447180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28</a:t>
              </a:r>
              <a:endParaRPr lang="en-ZA" sz="41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181261" y="476673"/>
            <a:ext cx="1338497" cy="1420157"/>
            <a:chOff x="920261" y="332515"/>
            <a:chExt cx="1235537" cy="1420157"/>
          </a:xfrm>
        </p:grpSpPr>
        <p:sp>
          <p:nvSpPr>
            <p:cNvPr id="20" name="Hexagon 19"/>
            <p:cNvSpPr/>
            <p:nvPr/>
          </p:nvSpPr>
          <p:spPr>
            <a:xfrm rot="5400000">
              <a:off x="827951" y="42482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Hexagon 6"/>
            <p:cNvSpPr/>
            <p:nvPr/>
          </p:nvSpPr>
          <p:spPr>
            <a:xfrm>
              <a:off x="1112799" y="55382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99</a:t>
              </a:r>
              <a:endParaRPr lang="en-ZA" sz="3600" kern="1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658" y="1691457"/>
            <a:ext cx="1338497" cy="1420157"/>
            <a:chOff x="293858" y="1554333"/>
            <a:chExt cx="1235537" cy="1420157"/>
          </a:xfrm>
        </p:grpSpPr>
        <p:sp>
          <p:nvSpPr>
            <p:cNvPr id="18" name="Hexagon 17"/>
            <p:cNvSpPr/>
            <p:nvPr/>
          </p:nvSpPr>
          <p:spPr>
            <a:xfrm rot="5400000">
              <a:off x="201548" y="1646643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Hexagon 8"/>
            <p:cNvSpPr/>
            <p:nvPr/>
          </p:nvSpPr>
          <p:spPr>
            <a:xfrm>
              <a:off x="486396" y="1775641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4</a:t>
              </a:r>
              <a:endParaRPr lang="en-ZA" sz="41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6859" y="1691457"/>
            <a:ext cx="1338497" cy="1420157"/>
            <a:chOff x="2919276" y="1537945"/>
            <a:chExt cx="1235537" cy="1420157"/>
          </a:xfrm>
        </p:grpSpPr>
        <p:sp>
          <p:nvSpPr>
            <p:cNvPr id="16" name="Hexagon 15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Hexagon 10"/>
            <p:cNvSpPr/>
            <p:nvPr/>
          </p:nvSpPr>
          <p:spPr>
            <a:xfrm>
              <a:off x="3111814" y="175925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49</a:t>
              </a:r>
              <a:endParaRPr lang="en-ZA" sz="3600" kern="1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626839" y="2887534"/>
            <a:ext cx="1338497" cy="1420157"/>
            <a:chOff x="2254642" y="2743375"/>
            <a:chExt cx="1235537" cy="1420157"/>
          </a:xfrm>
        </p:grpSpPr>
        <p:sp>
          <p:nvSpPr>
            <p:cNvPr id="14" name="Hexagon 13"/>
            <p:cNvSpPr/>
            <p:nvPr/>
          </p:nvSpPr>
          <p:spPr>
            <a:xfrm rot="5400000">
              <a:off x="2162332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Hexagon 12"/>
            <p:cNvSpPr/>
            <p:nvPr/>
          </p:nvSpPr>
          <p:spPr>
            <a:xfrm>
              <a:off x="2447180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6210" tIns="156210" rIns="156210" bIns="156210" numCol="1" spcCol="1270" anchor="ctr" anchorCtr="0">
              <a:noAutofit/>
            </a:bodyPr>
            <a:lstStyle/>
            <a:p>
              <a:pPr lvl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4100" kern="1200" dirty="0" smtClean="0"/>
                <a:t>15</a:t>
              </a:r>
              <a:endParaRPr lang="en-ZA" sz="41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81261" y="2887534"/>
            <a:ext cx="1338497" cy="1420157"/>
            <a:chOff x="920261" y="2743375"/>
            <a:chExt cx="1235537" cy="1420157"/>
          </a:xfrm>
        </p:grpSpPr>
        <p:sp>
          <p:nvSpPr>
            <p:cNvPr id="12" name="Hexagon 11"/>
            <p:cNvSpPr/>
            <p:nvPr/>
          </p:nvSpPr>
          <p:spPr>
            <a:xfrm rot="5400000">
              <a:off x="827951" y="283568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Hexagon 14"/>
            <p:cNvSpPr/>
            <p:nvPr/>
          </p:nvSpPr>
          <p:spPr>
            <a:xfrm>
              <a:off x="1112799" y="2964683"/>
              <a:ext cx="850461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sz="3600" kern="1200" dirty="0" smtClean="0"/>
                <a:t>8</a:t>
              </a:r>
              <a:endParaRPr lang="en-ZA" sz="3600" kern="1200" dirty="0"/>
            </a:p>
          </p:txBody>
        </p:sp>
      </p:grp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5109017" y="476673"/>
            <a:ext cx="4301683" cy="3120938"/>
          </a:xfrm>
        </p:spPr>
        <p:txBody>
          <a:bodyPr>
            <a:normAutofit fontScale="92500" lnSpcReduction="20000"/>
          </a:bodyPr>
          <a:lstStyle/>
          <a:p>
            <a:r>
              <a:rPr lang="en-ZA" sz="2000" dirty="0" smtClean="0"/>
              <a:t>What scores could you get with two darts?</a:t>
            </a:r>
          </a:p>
          <a:p>
            <a:r>
              <a:rPr lang="en-ZA" sz="2000" dirty="0" smtClean="0"/>
              <a:t>What is the largest score you can get with 2 darts?</a:t>
            </a:r>
          </a:p>
          <a:p>
            <a:r>
              <a:rPr lang="en-ZA" sz="2000" dirty="0" smtClean="0"/>
              <a:t>What is the smallest score you can get with 2 darts?</a:t>
            </a:r>
          </a:p>
          <a:p>
            <a:r>
              <a:rPr lang="en-ZA" sz="2000" dirty="0" smtClean="0"/>
              <a:t>Could you score 152 with 3 darts. Which numbers would you need to hit?</a:t>
            </a:r>
          </a:p>
          <a:p>
            <a:r>
              <a:rPr lang="en-ZA" sz="2000" dirty="0"/>
              <a:t>Estimate the total of all the scores. Check using </a:t>
            </a:r>
            <a:r>
              <a:rPr lang="en-ZA" sz="2000" dirty="0" smtClean="0"/>
              <a:t>the Landmark Numbers strategy.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910664" y="1691457"/>
            <a:ext cx="1338497" cy="1420157"/>
            <a:chOff x="2919276" y="1537945"/>
            <a:chExt cx="1235537" cy="1420157"/>
          </a:xfrm>
        </p:grpSpPr>
        <p:sp>
          <p:nvSpPr>
            <p:cNvPr id="27" name="Hexagon 26"/>
            <p:cNvSpPr/>
            <p:nvPr/>
          </p:nvSpPr>
          <p:spPr>
            <a:xfrm rot="5400000">
              <a:off x="2826966" y="1630255"/>
              <a:ext cx="1420157" cy="1235537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Hexagon 10"/>
            <p:cNvSpPr/>
            <p:nvPr/>
          </p:nvSpPr>
          <p:spPr>
            <a:xfrm>
              <a:off x="3039480" y="1759253"/>
              <a:ext cx="959915" cy="9775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ZA" kern="1200" dirty="0" smtClean="0"/>
                <a:t>Landmark Numbers</a:t>
              </a:r>
              <a:endParaRPr lang="en-ZA" kern="1200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4016" y="260648"/>
            <a:ext cx="897888" cy="81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194471" y="3717049"/>
            <a:ext cx="9439049" cy="28980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ZA" b="1" dirty="0" smtClean="0"/>
              <a:t>Working Space</a:t>
            </a:r>
            <a:endParaRPr lang="en-ZA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385383" y="6484309"/>
            <a:ext cx="13384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SANC Maths Clubs</a:t>
            </a:r>
            <a:endParaRPr lang="en-ZA" sz="1100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224" y="126926"/>
            <a:ext cx="532658" cy="71583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94471" y="6484310"/>
            <a:ext cx="81909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100" dirty="0" smtClean="0"/>
              <a:t>Derived from: </a:t>
            </a:r>
            <a:r>
              <a:rPr lang="fr-FR" sz="1100" dirty="0" smtClean="0">
                <a:effectLst/>
              </a:rPr>
              <a:t>Irons, C. (1999). </a:t>
            </a:r>
            <a:r>
              <a:rPr lang="en-ZA" sz="1100" i="1" dirty="0" smtClean="0">
                <a:effectLst/>
              </a:rPr>
              <a:t>Numeracy</a:t>
            </a:r>
            <a:r>
              <a:rPr lang="fr-FR" sz="1100" i="1" dirty="0" smtClean="0">
                <a:effectLst/>
              </a:rPr>
              <a:t>: 160 mental maths discussions, Volume 2</a:t>
            </a:r>
            <a:r>
              <a:rPr lang="fr-FR" sz="1100" dirty="0" smtClean="0">
                <a:effectLst/>
              </a:rPr>
              <a:t>. Mimosa Publications. Section 10</a:t>
            </a:r>
          </a:p>
          <a:p>
            <a:endParaRPr lang="en-ZA" sz="1100" dirty="0"/>
          </a:p>
        </p:txBody>
      </p:sp>
    </p:spTree>
    <p:extLst>
      <p:ext uri="{BB962C8B-B14F-4D97-AF65-F5344CB8AC3E}">
        <p14:creationId xmlns:p14="http://schemas.microsoft.com/office/powerpoint/2010/main" val="187740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840</Words>
  <Application>Microsoft Office PowerPoint</Application>
  <PresentationFormat>A4 Paper (210x297 mm)</PresentationFormat>
  <Paragraphs>155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DAS-SANC</dc:creator>
  <cp:lastModifiedBy>DAS</cp:lastModifiedBy>
  <cp:revision>13</cp:revision>
  <cp:lastPrinted>2012-06-07T09:53:39Z</cp:lastPrinted>
  <dcterms:created xsi:type="dcterms:W3CDTF">2012-04-17T07:28:29Z</dcterms:created>
  <dcterms:modified xsi:type="dcterms:W3CDTF">2013-07-22T13:09:39Z</dcterms:modified>
</cp:coreProperties>
</file>