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7"/>
  </p:notesMasterIdLst>
  <p:handoutMasterIdLst>
    <p:handoutMasterId r:id="rId48"/>
  </p:handoutMasterIdLst>
  <p:sldIdLst>
    <p:sldId id="256" r:id="rId2"/>
    <p:sldId id="614" r:id="rId3"/>
    <p:sldId id="621" r:id="rId4"/>
    <p:sldId id="624" r:id="rId5"/>
    <p:sldId id="622" r:id="rId6"/>
    <p:sldId id="623" r:id="rId7"/>
    <p:sldId id="517" r:id="rId8"/>
    <p:sldId id="651" r:id="rId9"/>
    <p:sldId id="456" r:id="rId10"/>
    <p:sldId id="627" r:id="rId11"/>
    <p:sldId id="625" r:id="rId12"/>
    <p:sldId id="626" r:id="rId13"/>
    <p:sldId id="628" r:id="rId14"/>
    <p:sldId id="629" r:id="rId15"/>
    <p:sldId id="630" r:id="rId16"/>
    <p:sldId id="631" r:id="rId17"/>
    <p:sldId id="632" r:id="rId18"/>
    <p:sldId id="633" r:id="rId19"/>
    <p:sldId id="637" r:id="rId20"/>
    <p:sldId id="634" r:id="rId21"/>
    <p:sldId id="638" r:id="rId22"/>
    <p:sldId id="635" r:id="rId23"/>
    <p:sldId id="639" r:id="rId24"/>
    <p:sldId id="636" r:id="rId25"/>
    <p:sldId id="640" r:id="rId26"/>
    <p:sldId id="641" r:id="rId27"/>
    <p:sldId id="642" r:id="rId28"/>
    <p:sldId id="643" r:id="rId29"/>
    <p:sldId id="644" r:id="rId30"/>
    <p:sldId id="645" r:id="rId31"/>
    <p:sldId id="309" r:id="rId32"/>
    <p:sldId id="302" r:id="rId33"/>
    <p:sldId id="294" r:id="rId34"/>
    <p:sldId id="647" r:id="rId35"/>
    <p:sldId id="646" r:id="rId36"/>
    <p:sldId id="648" r:id="rId37"/>
    <p:sldId id="649" r:id="rId38"/>
    <p:sldId id="652" r:id="rId39"/>
    <p:sldId id="653" r:id="rId40"/>
    <p:sldId id="654" r:id="rId41"/>
    <p:sldId id="655" r:id="rId42"/>
    <p:sldId id="656" r:id="rId43"/>
    <p:sldId id="657" r:id="rId44"/>
    <p:sldId id="658" r:id="rId45"/>
    <p:sldId id="659" r:id="rId46"/>
  </p:sldIdLst>
  <p:sldSz cx="9144000" cy="6858000" type="screen4x3"/>
  <p:notesSz cx="9928225"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lony Grave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289" autoAdjust="0"/>
    <p:restoredTop sz="91862" autoAdjust="0"/>
  </p:normalViewPr>
  <p:slideViewPr>
    <p:cSldViewPr>
      <p:cViewPr varScale="1">
        <p:scale>
          <a:sx n="210" d="100"/>
          <a:sy n="210" d="100"/>
        </p:scale>
        <p:origin x="2640" y="168"/>
      </p:cViewPr>
      <p:guideLst>
        <p:guide orient="horz" pos="2160"/>
        <p:guide pos="2880"/>
      </p:guideLst>
    </p:cSldViewPr>
  </p:slideViewPr>
  <p:outlineViewPr>
    <p:cViewPr>
      <p:scale>
        <a:sx n="33" d="100"/>
        <a:sy n="33" d="100"/>
      </p:scale>
      <p:origin x="0" y="3992"/>
    </p:cViewPr>
  </p:outlineViewPr>
  <p:notesTextViewPr>
    <p:cViewPr>
      <p:scale>
        <a:sx n="1" d="1"/>
        <a:sy n="1" d="1"/>
      </p:scale>
      <p:origin x="0" y="0"/>
    </p:cViewPr>
  </p:notesTextViewPr>
  <p:sorterViewPr>
    <p:cViewPr>
      <p:scale>
        <a:sx n="127" d="100"/>
        <a:sy n="127" d="100"/>
      </p:scale>
      <p:origin x="0" y="0"/>
    </p:cViewPr>
  </p:sorterViewPr>
  <p:notesViewPr>
    <p:cSldViewPr>
      <p:cViewPr varScale="1">
        <p:scale>
          <a:sx n="157" d="100"/>
          <a:sy n="157" d="100"/>
        </p:scale>
        <p:origin x="6680"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2231" cy="3398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23698" y="0"/>
            <a:ext cx="4302231" cy="339884"/>
          </a:xfrm>
          <a:prstGeom prst="rect">
            <a:avLst/>
          </a:prstGeom>
        </p:spPr>
        <p:txBody>
          <a:bodyPr vert="horz" lIns="91440" tIns="45720" rIns="91440" bIns="45720" rtlCol="0"/>
          <a:lstStyle>
            <a:lvl1pPr algn="r">
              <a:defRPr sz="1200"/>
            </a:lvl1pPr>
          </a:lstStyle>
          <a:p>
            <a:fld id="{BA68C39C-3178-4D0C-931F-5E2553A3EC8F}" type="datetimeFigureOut">
              <a:rPr lang="en-US" smtClean="0"/>
              <a:t>10/25/18</a:t>
            </a:fld>
            <a:endParaRPr lang="en-US"/>
          </a:p>
        </p:txBody>
      </p:sp>
      <p:sp>
        <p:nvSpPr>
          <p:cNvPr id="4" name="Footer Placeholder 3"/>
          <p:cNvSpPr>
            <a:spLocks noGrp="1"/>
          </p:cNvSpPr>
          <p:nvPr>
            <p:ph type="ftr" sz="quarter" idx="2"/>
          </p:nvPr>
        </p:nvSpPr>
        <p:spPr>
          <a:xfrm>
            <a:off x="1" y="6456612"/>
            <a:ext cx="4302231" cy="33988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3698" y="6456612"/>
            <a:ext cx="4302231" cy="339884"/>
          </a:xfrm>
          <a:prstGeom prst="rect">
            <a:avLst/>
          </a:prstGeom>
        </p:spPr>
        <p:txBody>
          <a:bodyPr vert="horz" lIns="91440" tIns="45720" rIns="91440" bIns="45720" rtlCol="0" anchor="b"/>
          <a:lstStyle>
            <a:lvl1pPr algn="r">
              <a:defRPr sz="1200"/>
            </a:lvl1pPr>
          </a:lstStyle>
          <a:p>
            <a:fld id="{F52EACFB-053F-4053-BA47-77E3374A3309}" type="slidenum">
              <a:rPr lang="en-US" smtClean="0"/>
              <a:t>‹#›</a:t>
            </a:fld>
            <a:endParaRPr lang="en-US"/>
          </a:p>
        </p:txBody>
      </p:sp>
    </p:spTree>
    <p:extLst>
      <p:ext uri="{BB962C8B-B14F-4D97-AF65-F5344CB8AC3E}">
        <p14:creationId xmlns:p14="http://schemas.microsoft.com/office/powerpoint/2010/main" val="39667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313" cy="34021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594" y="0"/>
            <a:ext cx="4303313" cy="340210"/>
          </a:xfrm>
          <a:prstGeom prst="rect">
            <a:avLst/>
          </a:prstGeom>
        </p:spPr>
        <p:txBody>
          <a:bodyPr vert="horz" lIns="91440" tIns="45720" rIns="91440" bIns="45720" rtlCol="0"/>
          <a:lstStyle>
            <a:lvl1pPr algn="r">
              <a:defRPr sz="1200"/>
            </a:lvl1pPr>
          </a:lstStyle>
          <a:p>
            <a:fld id="{15960743-97CB-4F6D-BD56-F920467721F2}" type="datetimeFigureOut">
              <a:rPr lang="en-GB" smtClean="0"/>
              <a:t>25/10/2018</a:t>
            </a:fld>
            <a:endParaRPr lang="en-GB"/>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360" y="3229277"/>
            <a:ext cx="7943507" cy="305862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56378"/>
            <a:ext cx="4303313" cy="34021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594" y="6456378"/>
            <a:ext cx="4303313" cy="340210"/>
          </a:xfrm>
          <a:prstGeom prst="rect">
            <a:avLst/>
          </a:prstGeom>
        </p:spPr>
        <p:txBody>
          <a:bodyPr vert="horz" lIns="91440" tIns="45720" rIns="91440" bIns="45720" rtlCol="0" anchor="b"/>
          <a:lstStyle>
            <a:lvl1pPr algn="r">
              <a:defRPr sz="1200"/>
            </a:lvl1pPr>
          </a:lstStyle>
          <a:p>
            <a:fld id="{BA7FA06B-B4EA-4159-9303-65CD38B1026E}" type="slidenum">
              <a:rPr lang="en-GB" smtClean="0"/>
              <a:t>‹#›</a:t>
            </a:fld>
            <a:endParaRPr lang="en-GB"/>
          </a:p>
        </p:txBody>
      </p:sp>
    </p:spTree>
    <p:extLst>
      <p:ext uri="{BB962C8B-B14F-4D97-AF65-F5344CB8AC3E}">
        <p14:creationId xmlns:p14="http://schemas.microsoft.com/office/powerpoint/2010/main" val="3210709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To trigger their thinking without focusing on the procedure they had learned I brought them to the rug, made sure each student had a partner, and wrote the problem horizontally on the board. </a:t>
            </a:r>
          </a:p>
          <a:p>
            <a:pPr marL="0" indent="0">
              <a:buNone/>
            </a:pPr>
            <a:r>
              <a:rPr lang="en-US" dirty="0"/>
              <a:t>Making estimates is something I do regularly with students to give a ballpark solution against which they later can compare their answers. The students agreed that an easier problem to solve would be 500 – 400, which they knew was 100. I recorded this underneath.</a:t>
            </a:r>
          </a:p>
          <a:p>
            <a:pPr marL="0" indent="0">
              <a:buNone/>
            </a:pPr>
            <a:endParaRPr lang="en-US" dirty="0"/>
          </a:p>
          <a:p>
            <a:endParaRPr lang="en-US" dirty="0"/>
          </a:p>
        </p:txBody>
      </p:sp>
    </p:spTree>
    <p:extLst>
      <p:ext uri="{BB962C8B-B14F-4D97-AF65-F5344CB8AC3E}">
        <p14:creationId xmlns:p14="http://schemas.microsoft.com/office/powerpoint/2010/main" val="174266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5163672" y="6250164"/>
            <a:ext cx="3786690" cy="365125"/>
          </a:xfrm>
          <a:prstGeom prst="rect">
            <a:avLst/>
          </a:prstGeom>
        </p:spPr>
        <p:txBody>
          <a:bodyPr/>
          <a:lstStyle/>
          <a:p>
            <a:fld id="{809E4A31-66A3-440D-87AC-D2229FC05785}" type="datetimeFigureOut">
              <a:rPr lang="en-US" smtClean="0"/>
              <a:t>10/25/18</a:t>
            </a:fld>
            <a:endParaRPr lang="en-US"/>
          </a:p>
        </p:txBody>
      </p:sp>
      <p:sp>
        <p:nvSpPr>
          <p:cNvPr id="5" name="Footer Placeholder 4"/>
          <p:cNvSpPr>
            <a:spLocks noGrp="1"/>
          </p:cNvSpPr>
          <p:nvPr>
            <p:ph type="ftr" sz="quarter" idx="11"/>
          </p:nvPr>
        </p:nvSpPr>
        <p:spPr>
          <a:xfrm>
            <a:off x="193638" y="6250164"/>
            <a:ext cx="378669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991088" y="6250163"/>
            <a:ext cx="1161826" cy="365125"/>
          </a:xfrm>
          <a:prstGeom prst="rect">
            <a:avLst/>
          </a:prstGeom>
        </p:spPr>
        <p:txBody>
          <a:bodyPr/>
          <a:lstStyle/>
          <a:p>
            <a:fld id="{7667E6A9-3D0D-40A8-8DD6-ED578F7599C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3200"/>
            </a:lvl1pPr>
            <a:lvl2pPr>
              <a:defRPr sz="2800"/>
            </a:lvl2pPr>
            <a:lvl3pPr>
              <a:defRPr sz="24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1043608" y="260648"/>
            <a:ext cx="7848872" cy="1252728"/>
          </a:xfrm>
        </p:spPr>
        <p:txBody>
          <a:bodyPr/>
          <a:lstStyle/>
          <a:p>
            <a:r>
              <a:rPr lang="en-US" dirty="0"/>
              <a:t>Click to edit Master title style</a:t>
            </a:r>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7983730" y="5949280"/>
            <a:ext cx="963167" cy="828000"/>
          </a:xfrm>
          <a:prstGeom prst="rect">
            <a:avLst/>
          </a:prstGeom>
          <a:noFill/>
          <a:ln>
            <a:noFill/>
          </a:ln>
          <a:extLst>
            <a:ext uri="{53640926-AAD7-44d8-BBD7-CCE9431645EC}">
              <a14:shadowObscured xmlns:a14="http://schemas.microsoft.com/office/drawing/2010/main" xmlns=""/>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5163672" y="6250164"/>
            <a:ext cx="3786690" cy="365125"/>
          </a:xfrm>
          <a:prstGeom prst="rect">
            <a:avLst/>
          </a:prstGeom>
        </p:spPr>
        <p:txBody>
          <a:bodyPr/>
          <a:lstStyle/>
          <a:p>
            <a:fld id="{809E4A31-66A3-440D-87AC-D2229FC05785}" type="datetimeFigureOut">
              <a:rPr lang="en-US" smtClean="0"/>
              <a:t>10/25/18</a:t>
            </a:fld>
            <a:endParaRPr lang="en-US"/>
          </a:p>
        </p:txBody>
      </p:sp>
      <p:sp>
        <p:nvSpPr>
          <p:cNvPr id="5" name="Footer Placeholder 4"/>
          <p:cNvSpPr>
            <a:spLocks noGrp="1"/>
          </p:cNvSpPr>
          <p:nvPr>
            <p:ph type="ftr" sz="quarter" idx="11"/>
          </p:nvPr>
        </p:nvSpPr>
        <p:spPr>
          <a:xfrm>
            <a:off x="193638" y="6250164"/>
            <a:ext cx="378669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991088" y="6250163"/>
            <a:ext cx="1161826" cy="365125"/>
          </a:xfrm>
          <a:prstGeom prst="rect">
            <a:avLst/>
          </a:prstGeom>
        </p:spPr>
        <p:txBody>
          <a:bodyPr/>
          <a:lstStyle/>
          <a:p>
            <a:fld id="{7667E6A9-3D0D-40A8-8DD6-ED578F7599C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676655" y="1772816"/>
            <a:ext cx="3822192" cy="4608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1772816"/>
            <a:ext cx="3822192" cy="4608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7983730" y="5949280"/>
            <a:ext cx="963167" cy="828000"/>
          </a:xfrm>
          <a:prstGeom prst="rect">
            <a:avLst/>
          </a:prstGeom>
          <a:noFill/>
          <a:ln>
            <a:noFill/>
          </a:ln>
          <a:extLst>
            <a:ext uri="{53640926-AAD7-44d8-BBD7-CCE9431645EC}">
              <a14:shadowObscured xmlns:a14="http://schemas.microsoft.com/office/drawing/2010/main" xmlns=""/>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1781126"/>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77332" y="2564904"/>
            <a:ext cx="3820055" cy="3816424"/>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8200" y="1781125"/>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564904"/>
            <a:ext cx="3822192" cy="3816424"/>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7983730" y="5949280"/>
            <a:ext cx="963167" cy="828000"/>
          </a:xfrm>
          <a:prstGeom prst="rect">
            <a:avLst/>
          </a:prstGeom>
          <a:noFill/>
          <a:ln>
            <a:noFill/>
          </a:ln>
          <a:extLst>
            <a:ext uri="{53640926-AAD7-44d8-BBD7-CCE9431645EC}">
              <a14:shadowObscured xmlns:a14="http://schemas.microsoft.com/office/drawing/2010/main" xmlns=""/>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7983730" y="5949280"/>
            <a:ext cx="963167" cy="828000"/>
          </a:xfrm>
          <a:prstGeom prst="rect">
            <a:avLst/>
          </a:prstGeom>
          <a:noFill/>
          <a:ln>
            <a:noFill/>
          </a:ln>
          <a:extLst>
            <a:ext uri="{53640926-AAD7-44d8-BBD7-CCE9431645EC}">
              <a14:shadowObscured xmlns:a14="http://schemas.microsoft.com/office/drawing/2010/main" xmlns=""/>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17" name="Group 16"/>
          <p:cNvGrpSpPr/>
          <p:nvPr userDrawn="1"/>
        </p:nvGrpSpPr>
        <p:grpSpPr>
          <a:xfrm>
            <a:off x="180776" y="188640"/>
            <a:ext cx="8783712" cy="1944217"/>
            <a:chOff x="180776" y="188640"/>
            <a:chExt cx="8783712" cy="1944217"/>
          </a:xfrm>
        </p:grpSpPr>
        <p:sp>
          <p:nvSpPr>
            <p:cNvPr id="5" name="Rounded Rectangle 4"/>
            <p:cNvSpPr/>
            <p:nvPr userDrawn="1"/>
          </p:nvSpPr>
          <p:spPr>
            <a:xfrm>
              <a:off x="268544" y="562377"/>
              <a:ext cx="8678354" cy="1426464"/>
            </a:xfrm>
            <a:prstGeom prst="roundRect">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2" name="Rounded Rectangle 11"/>
            <p:cNvSpPr/>
            <p:nvPr/>
          </p:nvSpPr>
          <p:spPr>
            <a:xfrm>
              <a:off x="268544" y="188641"/>
              <a:ext cx="8695944" cy="929256"/>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14"/>
            <p:cNvSpPr>
              <a:spLocks/>
            </p:cNvSpPr>
            <p:nvPr/>
          </p:nvSpPr>
          <p:spPr bwMode="hidden">
            <a:xfrm>
              <a:off x="3516655" y="316942"/>
              <a:ext cx="5430243" cy="1158233"/>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1">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268544" y="188640"/>
              <a:ext cx="8678353" cy="128653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1">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1619672" y="340520"/>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5224440" y="385597"/>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180776" y="1238200"/>
              <a:ext cx="8783712" cy="89465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26"/>
            <p:cNvSpPr>
              <a:spLocks/>
            </p:cNvSpPr>
            <p:nvPr userDrawn="1"/>
          </p:nvSpPr>
          <p:spPr bwMode="hidden">
            <a:xfrm rot="11251488">
              <a:off x="5512472" y="1052737"/>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3" name="Picture 12"/>
          <p:cNvPicPr/>
          <p:nvPr userDrawn="1"/>
        </p:nvPicPr>
        <p:blipFill>
          <a:blip r:embed="rId2" cstate="email">
            <a:extLst>
              <a:ext uri="{28A0092B-C50C-407E-A947-70E740481C1C}">
                <a14:useLocalDpi xmlns:a14="http://schemas.microsoft.com/office/drawing/2010/main"/>
              </a:ext>
            </a:extLst>
          </a:blip>
          <a:stretch>
            <a:fillRect/>
          </a:stretch>
        </p:blipFill>
        <p:spPr>
          <a:xfrm>
            <a:off x="323528" y="260648"/>
            <a:ext cx="543824" cy="955929"/>
          </a:xfrm>
          <a:prstGeom prst="rect">
            <a:avLst/>
          </a:prstGeom>
        </p:spPr>
      </p:pic>
      <p:pic>
        <p:nvPicPr>
          <p:cNvPr id="14" name="Picture 1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7983730" y="5949280"/>
            <a:ext cx="963167" cy="828000"/>
          </a:xfrm>
          <a:prstGeom prst="rect">
            <a:avLst/>
          </a:prstGeom>
          <a:noFill/>
          <a:ln>
            <a:noFill/>
          </a:ln>
          <a:extLst>
            <a:ext uri="{53640926-AAD7-44d8-BBD7-CCE9431645EC}">
              <a14:shadowObscured xmlns:a14="http://schemas.microsoft.com/office/drawing/2010/main" xmlns=""/>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 name="Group 15"/>
          <p:cNvGrpSpPr/>
          <p:nvPr userDrawn="1"/>
        </p:nvGrpSpPr>
        <p:grpSpPr>
          <a:xfrm>
            <a:off x="180776" y="188640"/>
            <a:ext cx="8783712" cy="1944217"/>
            <a:chOff x="180776" y="188640"/>
            <a:chExt cx="8783712" cy="1944217"/>
          </a:xfrm>
        </p:grpSpPr>
        <p:sp>
          <p:nvSpPr>
            <p:cNvPr id="17" name="Rounded Rectangle 16"/>
            <p:cNvSpPr/>
            <p:nvPr userDrawn="1"/>
          </p:nvSpPr>
          <p:spPr>
            <a:xfrm>
              <a:off x="268544" y="562377"/>
              <a:ext cx="8678354" cy="1426464"/>
            </a:xfrm>
            <a:prstGeom prst="roundRect">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8" name="Rounded Rectangle 17"/>
            <p:cNvSpPr/>
            <p:nvPr/>
          </p:nvSpPr>
          <p:spPr>
            <a:xfrm>
              <a:off x="268544" y="188641"/>
              <a:ext cx="8695944" cy="929256"/>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4"/>
            <p:cNvSpPr>
              <a:spLocks/>
            </p:cNvSpPr>
            <p:nvPr/>
          </p:nvSpPr>
          <p:spPr bwMode="hidden">
            <a:xfrm>
              <a:off x="3516655" y="316942"/>
              <a:ext cx="5430243" cy="1158233"/>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1">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8"/>
            <p:cNvSpPr>
              <a:spLocks/>
            </p:cNvSpPr>
            <p:nvPr/>
          </p:nvSpPr>
          <p:spPr bwMode="hidden">
            <a:xfrm>
              <a:off x="268544" y="188640"/>
              <a:ext cx="8678353" cy="128653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1">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2"/>
            <p:cNvSpPr>
              <a:spLocks/>
            </p:cNvSpPr>
            <p:nvPr/>
          </p:nvSpPr>
          <p:spPr bwMode="hidden">
            <a:xfrm>
              <a:off x="1619672" y="340520"/>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6"/>
            <p:cNvSpPr>
              <a:spLocks/>
            </p:cNvSpPr>
            <p:nvPr/>
          </p:nvSpPr>
          <p:spPr bwMode="hidden">
            <a:xfrm>
              <a:off x="5224440" y="385597"/>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4" name="Freeform 23"/>
            <p:cNvSpPr>
              <a:spLocks/>
            </p:cNvSpPr>
            <p:nvPr/>
          </p:nvSpPr>
          <p:spPr bwMode="hidden">
            <a:xfrm>
              <a:off x="180776" y="1238200"/>
              <a:ext cx="8783712" cy="89465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6"/>
            <p:cNvSpPr>
              <a:spLocks/>
            </p:cNvSpPr>
            <p:nvPr userDrawn="1"/>
          </p:nvSpPr>
          <p:spPr bwMode="hidden">
            <a:xfrm rot="11251488">
              <a:off x="5512472" y="1052737"/>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31" name="Picture 30"/>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72014" y="270601"/>
              <a:ext cx="671594" cy="926151"/>
            </a:xfrm>
            <a:prstGeom prst="rect">
              <a:avLst/>
            </a:prstGeom>
            <a:noFill/>
            <a:ln>
              <a:noFill/>
            </a:ln>
          </p:spPr>
        </p:pic>
      </p:grpSp>
      <p:sp>
        <p:nvSpPr>
          <p:cNvPr id="22" name="Title 21"/>
          <p:cNvSpPr>
            <a:spLocks noGrp="1"/>
          </p:cNvSpPr>
          <p:nvPr>
            <p:ph type="title"/>
          </p:nvPr>
        </p:nvSpPr>
        <p:spPr>
          <a:xfrm>
            <a:off x="914400" y="1556792"/>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574356"/>
            <a:ext cx="3904076" cy="4064444"/>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chemeClr val="tx2"/>
                </a:solidFill>
              </a:defRPr>
            </a:lvl1pPr>
          </a:lstStyle>
          <a:p>
            <a:r>
              <a:rPr lang="en-US" dirty="0"/>
              <a:t>Click to edit Master title style</a:t>
            </a:r>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Picture Placeholder 2"/>
          <p:cNvSpPr>
            <a:spLocks noGrp="1"/>
          </p:cNvSpPr>
          <p:nvPr>
            <p:ph type="pic" idx="1"/>
          </p:nvPr>
        </p:nvSpPr>
        <p:spPr>
          <a:xfrm>
            <a:off x="395536" y="1124744"/>
            <a:ext cx="4320480" cy="3528392"/>
          </a:xfrm>
          <a:prstGeom prst="roundRect">
            <a:avLst>
              <a:gd name="adj" fmla="val 3924"/>
            </a:avLst>
          </a:prstGeom>
          <a:solidFill>
            <a:schemeClr val="accent5"/>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251520" y="188640"/>
            <a:ext cx="8783712" cy="1830761"/>
            <a:chOff x="251520" y="188640"/>
            <a:chExt cx="8783712" cy="1830761"/>
          </a:xfrm>
        </p:grpSpPr>
        <p:sp>
          <p:nvSpPr>
            <p:cNvPr id="16" name="Rounded Rectangle 15"/>
            <p:cNvSpPr/>
            <p:nvPr userDrawn="1"/>
          </p:nvSpPr>
          <p:spPr>
            <a:xfrm>
              <a:off x="268544" y="404664"/>
              <a:ext cx="8678354" cy="1426464"/>
            </a:xfrm>
            <a:prstGeom prst="roundRect">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2" name="Rounded Rectangle 21"/>
            <p:cNvSpPr/>
            <p:nvPr/>
          </p:nvSpPr>
          <p:spPr>
            <a:xfrm>
              <a:off x="268544" y="188640"/>
              <a:ext cx="8695944" cy="71323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4"/>
            <p:cNvSpPr>
              <a:spLocks/>
            </p:cNvSpPr>
            <p:nvPr/>
          </p:nvSpPr>
          <p:spPr bwMode="hidden">
            <a:xfrm>
              <a:off x="4355976" y="316943"/>
              <a:ext cx="4590922" cy="1061568"/>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1">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8"/>
            <p:cNvSpPr>
              <a:spLocks/>
            </p:cNvSpPr>
            <p:nvPr/>
          </p:nvSpPr>
          <p:spPr bwMode="hidden">
            <a:xfrm>
              <a:off x="268545" y="188640"/>
              <a:ext cx="4955896" cy="128653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1">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2"/>
            <p:cNvSpPr>
              <a:spLocks/>
            </p:cNvSpPr>
            <p:nvPr/>
          </p:nvSpPr>
          <p:spPr bwMode="hidden">
            <a:xfrm>
              <a:off x="1043608" y="260648"/>
              <a:ext cx="3864381" cy="1360288"/>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6"/>
            <p:cNvSpPr>
              <a:spLocks/>
            </p:cNvSpPr>
            <p:nvPr/>
          </p:nvSpPr>
          <p:spPr bwMode="hidden">
            <a:xfrm>
              <a:off x="5224440" y="385597"/>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7" name="Freeform 26"/>
            <p:cNvSpPr>
              <a:spLocks/>
            </p:cNvSpPr>
            <p:nvPr/>
          </p:nvSpPr>
          <p:spPr bwMode="hidden">
            <a:xfrm>
              <a:off x="251520" y="1124744"/>
              <a:ext cx="8783712" cy="89465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userDrawn="1"/>
          </p:nvSpPr>
          <p:spPr bwMode="hidden">
            <a:xfrm rot="11251488">
              <a:off x="5512472" y="908721"/>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userDrawn="1">
            <p:ph type="title"/>
          </p:nvPr>
        </p:nvSpPr>
        <p:spPr>
          <a:xfrm>
            <a:off x="1298730" y="304064"/>
            <a:ext cx="7643192" cy="1252728"/>
          </a:xfrm>
          <a:prstGeom prst="rect">
            <a:avLst/>
          </a:prstGeom>
        </p:spPr>
        <p:txBody>
          <a:bodyPr vert="horz" lIns="91440" tIns="45720" rIns="91440" bIns="45720" rtlCol="0" anchor="ctr">
            <a:noAutofit/>
          </a:bodyPr>
          <a:lstStyle/>
          <a:p>
            <a:endParaRPr lang="en-US" dirty="0"/>
          </a:p>
        </p:txBody>
      </p:sp>
      <p:sp>
        <p:nvSpPr>
          <p:cNvPr id="3" name="Text Placeholder 2"/>
          <p:cNvSpPr>
            <a:spLocks noGrp="1"/>
          </p:cNvSpPr>
          <p:nvPr userDrawn="1">
            <p:ph type="body" idx="1"/>
          </p:nvPr>
        </p:nvSpPr>
        <p:spPr>
          <a:xfrm>
            <a:off x="352596" y="1774065"/>
            <a:ext cx="8611892" cy="48354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NEW_SANC_LOGO_HIGH_QUAL.jp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251520" y="188640"/>
            <a:ext cx="720080" cy="1258039"/>
          </a:xfrm>
          <a:prstGeom prst="rect">
            <a:avLst/>
          </a:prstGeom>
          <a:noFill/>
          <a:ln w="28575">
            <a:solidFill>
              <a:schemeClr val="accent1"/>
            </a:solidFill>
          </a:ln>
          <a:effectLst>
            <a:outerShdw blurRad="50800" dist="38100" dir="10800000" algn="r" rotWithShape="0">
              <a:prstClr val="black">
                <a:alpha val="40000"/>
              </a:prstClr>
            </a:outerShdw>
          </a:effectLst>
        </p:spPr>
      </p:pic>
      <p:pic>
        <p:nvPicPr>
          <p:cNvPr id="14" name="Picture 13"/>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bwMode="auto">
          <a:xfrm>
            <a:off x="7983730" y="5949280"/>
            <a:ext cx="963167" cy="828000"/>
          </a:xfrm>
          <a:prstGeom prst="rect">
            <a:avLst/>
          </a:prstGeom>
          <a:noFill/>
          <a:ln>
            <a:noFill/>
          </a:ln>
          <a:extLst>
            <a:ext uri="{53640926-AAD7-44d8-BBD7-CCE9431645EC}">
              <a14:shadowObscured xmlns:a14="http://schemas.microsoft.com/office/drawing/2010/main" xmlns=""/>
            </a:ext>
          </a:extLst>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r" defTabSz="914400" rtl="0" eaLnBrk="1" latinLnBrk="0" hangingPunct="1">
        <a:spcBef>
          <a:spcPct val="0"/>
        </a:spcBef>
        <a:buNone/>
        <a:defRPr sz="3200" kern="1200" normalizeH="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4.tiff"/><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10.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3.jpe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467544" y="404664"/>
            <a:ext cx="5832648" cy="4732436"/>
          </a:xfrm>
        </p:spPr>
        <p:txBody>
          <a:bodyPr anchor="ctr" anchorCtr="1">
            <a:normAutofit/>
          </a:bodyPr>
          <a:lstStyle/>
          <a:p>
            <a:pPr algn="ctr">
              <a:spcAft>
                <a:spcPts val="0"/>
              </a:spcAft>
            </a:pPr>
            <a:r>
              <a:rPr lang="en-GB" sz="3600" dirty="0">
                <a:solidFill>
                  <a:schemeClr val="bg1"/>
                </a:solidFill>
                <a:effectLst>
                  <a:outerShdw blurRad="50800" dist="38100" dir="2700000" algn="tl" rotWithShape="0">
                    <a:srgbClr val="000000">
                      <a:alpha val="43000"/>
                    </a:srgbClr>
                  </a:outerShdw>
                </a:effectLst>
              </a:rPr>
              <a:t>eNICLE</a:t>
            </a:r>
            <a:br>
              <a:rPr lang="en-GB" sz="3600" dirty="0">
                <a:solidFill>
                  <a:schemeClr val="bg1"/>
                </a:solidFill>
                <a:effectLst>
                  <a:outerShdw blurRad="50800" dist="38100" dir="2700000" algn="tl" rotWithShape="0">
                    <a:srgbClr val="000000">
                      <a:alpha val="43000"/>
                    </a:srgbClr>
                  </a:outerShdw>
                </a:effectLst>
              </a:rPr>
            </a:br>
            <a:r>
              <a:rPr lang="en-GB" sz="3600" dirty="0">
                <a:solidFill>
                  <a:schemeClr val="bg1"/>
                </a:solidFill>
                <a:effectLst>
                  <a:outerShdw blurRad="50800" dist="38100" dir="2700000" algn="tl" rotWithShape="0">
                    <a:srgbClr val="000000">
                      <a:alpha val="43000"/>
                    </a:srgbClr>
                  </a:outerShdw>
                </a:effectLst>
              </a:rPr>
              <a:t>Grade 1 &amp; 2 programme</a:t>
            </a:r>
            <a:br>
              <a:rPr lang="en-GB" sz="3600" dirty="0">
                <a:solidFill>
                  <a:schemeClr val="bg1"/>
                </a:solidFill>
                <a:effectLst>
                  <a:outerShdw blurRad="50800" dist="38100" dir="2700000" algn="tl" rotWithShape="0">
                    <a:srgbClr val="000000">
                      <a:alpha val="43000"/>
                    </a:srgbClr>
                  </a:outerShdw>
                </a:effectLst>
              </a:rPr>
            </a:br>
            <a:r>
              <a:rPr lang="en-GB" sz="3600" dirty="0">
                <a:solidFill>
                  <a:schemeClr val="bg1"/>
                </a:solidFill>
                <a:effectLst>
                  <a:outerShdw blurRad="50800" dist="38100" dir="2700000" algn="tl" rotWithShape="0">
                    <a:srgbClr val="000000">
                      <a:alpha val="43000"/>
                    </a:srgbClr>
                  </a:outerShdw>
                </a:effectLst>
              </a:rPr>
              <a:t>Session 10</a:t>
            </a:r>
            <a:br>
              <a:rPr lang="en-GB" sz="3600" dirty="0">
                <a:solidFill>
                  <a:schemeClr val="bg1"/>
                </a:solidFill>
                <a:effectLst>
                  <a:outerShdw blurRad="50800" dist="38100" dir="2700000" algn="tl" rotWithShape="0">
                    <a:srgbClr val="000000">
                      <a:alpha val="43000"/>
                    </a:srgbClr>
                  </a:outerShdw>
                </a:effectLst>
              </a:rPr>
            </a:br>
            <a:r>
              <a:rPr lang="en-GB" sz="3600" dirty="0">
                <a:solidFill>
                  <a:schemeClr val="bg1"/>
                </a:solidFill>
                <a:effectLst>
                  <a:outerShdw blurRad="50800" dist="38100" dir="2700000" algn="tl" rotWithShape="0">
                    <a:srgbClr val="000000">
                      <a:alpha val="43000"/>
                    </a:srgbClr>
                  </a:outerShdw>
                </a:effectLst>
              </a:rPr>
              <a:t>23</a:t>
            </a:r>
            <a:r>
              <a:rPr lang="en-GB" sz="3600" baseline="30000" dirty="0">
                <a:solidFill>
                  <a:schemeClr val="bg1"/>
                </a:solidFill>
                <a:effectLst>
                  <a:outerShdw blurRad="50800" dist="38100" dir="2700000" algn="tl" rotWithShape="0">
                    <a:srgbClr val="000000">
                      <a:alpha val="43000"/>
                    </a:srgbClr>
                  </a:outerShdw>
                </a:effectLst>
              </a:rPr>
              <a:t>rd</a:t>
            </a:r>
            <a:r>
              <a:rPr lang="en-GB" sz="3600" dirty="0">
                <a:solidFill>
                  <a:schemeClr val="bg1"/>
                </a:solidFill>
                <a:effectLst>
                  <a:outerShdw blurRad="50800" dist="38100" dir="2700000" algn="tl" rotWithShape="0">
                    <a:srgbClr val="000000">
                      <a:alpha val="43000"/>
                    </a:srgbClr>
                  </a:outerShdw>
                </a:effectLst>
              </a:rPr>
              <a:t> October 2018</a:t>
            </a:r>
          </a:p>
        </p:txBody>
      </p:sp>
      <p:sp>
        <p:nvSpPr>
          <p:cNvPr id="8" name="Subtitle 7"/>
          <p:cNvSpPr>
            <a:spLocks noGrp="1"/>
          </p:cNvSpPr>
          <p:nvPr>
            <p:ph type="subTitle" idx="1"/>
          </p:nvPr>
        </p:nvSpPr>
        <p:spPr>
          <a:xfrm>
            <a:off x="323528" y="5661248"/>
            <a:ext cx="8597030" cy="1008112"/>
          </a:xfrm>
        </p:spPr>
        <p:txBody>
          <a:bodyPr>
            <a:noAutofit/>
          </a:bodyPr>
          <a:lstStyle/>
          <a:p>
            <a:pPr algn="l"/>
            <a:r>
              <a:rPr lang="en-US" b="1" dirty="0">
                <a:solidFill>
                  <a:srgbClr val="D85C00"/>
                </a:solidFill>
                <a:ea typeface="Calibri"/>
                <a:cs typeface="Times New Roman"/>
              </a:rPr>
              <a:t>Prof Mellony Graven, </a:t>
            </a:r>
            <a:r>
              <a:rPr lang="en-US" b="1" dirty="0" err="1">
                <a:solidFill>
                  <a:srgbClr val="D85C00"/>
                </a:solidFill>
                <a:ea typeface="Calibri"/>
                <a:cs typeface="Times New Roman"/>
              </a:rPr>
              <a:t>Dr</a:t>
            </a:r>
            <a:r>
              <a:rPr lang="en-US" b="1" dirty="0">
                <a:solidFill>
                  <a:srgbClr val="D85C00"/>
                </a:solidFill>
                <a:ea typeface="Calibri"/>
                <a:cs typeface="Times New Roman"/>
              </a:rPr>
              <a:t> Debbie Stott, </a:t>
            </a:r>
            <a:r>
              <a:rPr lang="en-US" b="1" dirty="0" err="1">
                <a:solidFill>
                  <a:srgbClr val="D85C00"/>
                </a:solidFill>
                <a:ea typeface="Calibri"/>
                <a:cs typeface="Times New Roman"/>
              </a:rPr>
              <a:t>Dr</a:t>
            </a:r>
            <a:r>
              <a:rPr lang="en-US" b="1" dirty="0">
                <a:solidFill>
                  <a:srgbClr val="D85C00"/>
                </a:solidFill>
                <a:ea typeface="Calibri"/>
                <a:cs typeface="Times New Roman"/>
              </a:rPr>
              <a:t> Pam Vale, </a:t>
            </a:r>
            <a:r>
              <a:rPr lang="en-US" b="1" dirty="0" err="1">
                <a:solidFill>
                  <a:srgbClr val="D85C00"/>
                </a:solidFill>
                <a:ea typeface="Calibri"/>
                <a:cs typeface="Times New Roman"/>
              </a:rPr>
              <a:t>Ms</a:t>
            </a:r>
            <a:r>
              <a:rPr lang="en-US" b="1" dirty="0">
                <a:solidFill>
                  <a:srgbClr val="D85C00"/>
                </a:solidFill>
                <a:ea typeface="Calibri"/>
                <a:cs typeface="Times New Roman"/>
              </a:rPr>
              <a:t> Roxanne Long, </a:t>
            </a:r>
            <a:r>
              <a:rPr lang="en-US" b="1" dirty="0" err="1">
                <a:solidFill>
                  <a:srgbClr val="D85C00"/>
                </a:solidFill>
                <a:ea typeface="Calibri"/>
                <a:cs typeface="Times New Roman"/>
              </a:rPr>
              <a:t>Ms</a:t>
            </a:r>
            <a:r>
              <a:rPr lang="en-US" b="1" dirty="0">
                <a:solidFill>
                  <a:srgbClr val="D85C00"/>
                </a:solidFill>
                <a:ea typeface="Calibri"/>
                <a:cs typeface="Times New Roman"/>
              </a:rPr>
              <a:t> </a:t>
            </a:r>
            <a:r>
              <a:rPr lang="en-US" b="1" dirty="0" err="1">
                <a:solidFill>
                  <a:srgbClr val="D85C00"/>
                </a:solidFill>
                <a:ea typeface="Calibri"/>
                <a:cs typeface="Times New Roman"/>
              </a:rPr>
              <a:t>Samu</a:t>
            </a:r>
            <a:r>
              <a:rPr lang="en-US" b="1" dirty="0">
                <a:solidFill>
                  <a:srgbClr val="D85C00"/>
                </a:solidFill>
                <a:ea typeface="Calibri"/>
                <a:cs typeface="Times New Roman"/>
              </a:rPr>
              <a:t> </a:t>
            </a:r>
            <a:r>
              <a:rPr lang="en-US" b="1" dirty="0" err="1">
                <a:solidFill>
                  <a:srgbClr val="D85C00"/>
                </a:solidFill>
                <a:ea typeface="Calibri"/>
                <a:cs typeface="Times New Roman"/>
              </a:rPr>
              <a:t>Chikiwa</a:t>
            </a:r>
            <a:r>
              <a:rPr lang="en-US" b="1" dirty="0">
                <a:solidFill>
                  <a:srgbClr val="D85C00"/>
                </a:solidFill>
                <a:ea typeface="Calibri"/>
                <a:cs typeface="Times New Roman"/>
              </a:rPr>
              <a:t>, </a:t>
            </a:r>
            <a:r>
              <a:rPr lang="en-US" b="1" dirty="0" err="1">
                <a:solidFill>
                  <a:srgbClr val="D85C00"/>
                </a:solidFill>
                <a:ea typeface="Calibri"/>
                <a:cs typeface="Times New Roman"/>
              </a:rPr>
              <a:t>Mr</a:t>
            </a:r>
            <a:r>
              <a:rPr lang="en-US" b="1" dirty="0">
                <a:solidFill>
                  <a:srgbClr val="D85C00"/>
                </a:solidFill>
                <a:ea typeface="Calibri"/>
                <a:cs typeface="Times New Roman"/>
              </a:rPr>
              <a:t> Wellington </a:t>
            </a:r>
            <a:r>
              <a:rPr lang="en-GB" b="1" dirty="0" err="1">
                <a:solidFill>
                  <a:srgbClr val="D85C00"/>
                </a:solidFill>
                <a:cs typeface="Times New Roman"/>
              </a:rPr>
              <a:t>Hokonya</a:t>
            </a:r>
            <a:endParaRPr lang="en-GB" b="1" dirty="0">
              <a:solidFill>
                <a:srgbClr val="D85C00"/>
              </a:solidFill>
              <a:cs typeface="Times New Roman"/>
            </a:endParaRPr>
          </a:p>
        </p:txBody>
      </p:sp>
      <p:pic>
        <p:nvPicPr>
          <p:cNvPr id="1229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869508" y="3573016"/>
            <a:ext cx="1878956" cy="4770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 name="Picture 1" descr="NEW_SANC_LOGO_HIGH_QUAL.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69508" y="322007"/>
            <a:ext cx="1878956" cy="3251009"/>
          </a:xfrm>
          <a:prstGeom prst="rect">
            <a:avLst/>
          </a:prstGeom>
        </p:spPr>
      </p:pic>
      <p:pic>
        <p:nvPicPr>
          <p:cNvPr id="6" name="Picture 5"/>
          <p:cNvPicPr/>
          <p:nvPr/>
        </p:nvPicPr>
        <p:blipFill>
          <a:blip r:embed="rId4">
            <a:extLst>
              <a:ext uri="{28A0092B-C50C-407E-A947-70E740481C1C}">
                <a14:useLocalDpi xmlns:a14="http://schemas.microsoft.com/office/drawing/2010/main"/>
              </a:ext>
            </a:extLst>
          </a:blip>
          <a:stretch>
            <a:fillRect/>
          </a:stretch>
        </p:blipFill>
        <p:spPr>
          <a:xfrm>
            <a:off x="7187956" y="4234609"/>
            <a:ext cx="1242060" cy="1242060"/>
          </a:xfrm>
          <a:prstGeom prst="rect">
            <a:avLst/>
          </a:prstGeom>
        </p:spPr>
      </p:pic>
    </p:spTree>
    <p:extLst>
      <p:ext uri="{BB962C8B-B14F-4D97-AF65-F5344CB8AC3E}">
        <p14:creationId xmlns:p14="http://schemas.microsoft.com/office/powerpoint/2010/main" val="3365427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C45A3C-6F91-8C4D-AC3F-4C1EAD14E108}"/>
              </a:ext>
            </a:extLst>
          </p:cNvPr>
          <p:cNvSpPr>
            <a:spLocks noGrp="1"/>
          </p:cNvSpPr>
          <p:nvPr>
            <p:ph idx="1"/>
          </p:nvPr>
        </p:nvSpPr>
        <p:spPr/>
        <p:txBody>
          <a:bodyPr>
            <a:normAutofit/>
          </a:bodyPr>
          <a:lstStyle/>
          <a:p>
            <a:r>
              <a:rPr lang="en-ZA" dirty="0"/>
              <a:t>A tool for </a:t>
            </a:r>
            <a:r>
              <a:rPr lang="en-ZA" dirty="0">
                <a:solidFill>
                  <a:srgbClr val="FF0000"/>
                </a:solidFill>
              </a:rPr>
              <a:t>calculating by structuring</a:t>
            </a:r>
          </a:p>
          <a:p>
            <a:r>
              <a:rPr lang="en-ZA" dirty="0"/>
              <a:t>Develops good number sense</a:t>
            </a:r>
          </a:p>
          <a:p>
            <a:r>
              <a:rPr lang="en-ZA" dirty="0"/>
              <a:t>Visualise a mental number line in their heads for calculating with 2-digit numbers </a:t>
            </a:r>
          </a:p>
          <a:p>
            <a:pPr lvl="1"/>
            <a:r>
              <a:rPr lang="en-ZA" dirty="0"/>
              <a:t>Addition &amp; and subtraction, later multiplication &amp; division</a:t>
            </a:r>
          </a:p>
          <a:p>
            <a:r>
              <a:rPr lang="en-ZA" dirty="0"/>
              <a:t>Use and develop strategies such as:</a:t>
            </a:r>
          </a:p>
          <a:p>
            <a:pPr lvl="1"/>
            <a:r>
              <a:rPr lang="en-ZA" dirty="0"/>
              <a:t>Jumps of 10</a:t>
            </a:r>
          </a:p>
          <a:p>
            <a:pPr lvl="1"/>
            <a:r>
              <a:rPr lang="en-ZA" dirty="0"/>
              <a:t>Next friendly number (bridging through 10)</a:t>
            </a:r>
          </a:p>
          <a:p>
            <a:endParaRPr lang="en-US" dirty="0"/>
          </a:p>
        </p:txBody>
      </p:sp>
      <p:sp>
        <p:nvSpPr>
          <p:cNvPr id="3" name="Title 2">
            <a:extLst>
              <a:ext uri="{FF2B5EF4-FFF2-40B4-BE49-F238E27FC236}">
                <a16:creationId xmlns:a16="http://schemas.microsoft.com/office/drawing/2014/main" id="{9E5C0525-83D8-144B-A489-2C24F2D8AC5A}"/>
              </a:ext>
            </a:extLst>
          </p:cNvPr>
          <p:cNvSpPr>
            <a:spLocks noGrp="1"/>
          </p:cNvSpPr>
          <p:nvPr>
            <p:ph type="title"/>
          </p:nvPr>
        </p:nvSpPr>
        <p:spPr/>
        <p:txBody>
          <a:bodyPr/>
          <a:lstStyle/>
          <a:p>
            <a:r>
              <a:rPr lang="en-US" dirty="0"/>
              <a:t>Empty number lines</a:t>
            </a:r>
          </a:p>
        </p:txBody>
      </p:sp>
    </p:spTree>
    <p:extLst>
      <p:ext uri="{BB962C8B-B14F-4D97-AF65-F5344CB8AC3E}">
        <p14:creationId xmlns:p14="http://schemas.microsoft.com/office/powerpoint/2010/main" val="3245293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9D46A-4E47-3C41-805D-95C19AB71093}"/>
              </a:ext>
            </a:extLst>
          </p:cNvPr>
          <p:cNvSpPr>
            <a:spLocks noGrp="1"/>
          </p:cNvSpPr>
          <p:nvPr>
            <p:ph type="title"/>
          </p:nvPr>
        </p:nvSpPr>
        <p:spPr/>
        <p:txBody>
          <a:bodyPr/>
          <a:lstStyle/>
          <a:p>
            <a:r>
              <a:rPr lang="en-US" dirty="0"/>
              <a:t>Solving 16 + 9 on an empty number line</a:t>
            </a:r>
          </a:p>
        </p:txBody>
      </p:sp>
      <p:pic>
        <p:nvPicPr>
          <p:cNvPr id="3" name="Picture 2">
            <a:extLst>
              <a:ext uri="{FF2B5EF4-FFF2-40B4-BE49-F238E27FC236}">
                <a16:creationId xmlns:a16="http://schemas.microsoft.com/office/drawing/2014/main" id="{CD2040E2-E497-FB4B-88EC-51A8A88F589B}"/>
              </a:ext>
            </a:extLst>
          </p:cNvPr>
          <p:cNvPicPr>
            <a:picLocks noChangeAspect="1"/>
          </p:cNvPicPr>
          <p:nvPr/>
        </p:nvPicPr>
        <p:blipFill>
          <a:blip r:embed="rId2"/>
          <a:stretch>
            <a:fillRect/>
          </a:stretch>
        </p:blipFill>
        <p:spPr>
          <a:xfrm>
            <a:off x="179512" y="1512777"/>
            <a:ext cx="4248000" cy="1281143"/>
          </a:xfrm>
          <a:prstGeom prst="rect">
            <a:avLst/>
          </a:prstGeom>
        </p:spPr>
      </p:pic>
      <p:pic>
        <p:nvPicPr>
          <p:cNvPr id="4" name="Picture 3">
            <a:extLst>
              <a:ext uri="{FF2B5EF4-FFF2-40B4-BE49-F238E27FC236}">
                <a16:creationId xmlns:a16="http://schemas.microsoft.com/office/drawing/2014/main" id="{9F9B45FD-185D-4644-8B54-548E382A7B0D}"/>
              </a:ext>
            </a:extLst>
          </p:cNvPr>
          <p:cNvPicPr>
            <a:picLocks noChangeAspect="1"/>
          </p:cNvPicPr>
          <p:nvPr/>
        </p:nvPicPr>
        <p:blipFill>
          <a:blip r:embed="rId3"/>
          <a:stretch>
            <a:fillRect/>
          </a:stretch>
        </p:blipFill>
        <p:spPr>
          <a:xfrm>
            <a:off x="179512" y="3196455"/>
            <a:ext cx="4248000" cy="1168544"/>
          </a:xfrm>
          <a:prstGeom prst="rect">
            <a:avLst/>
          </a:prstGeom>
        </p:spPr>
      </p:pic>
      <p:pic>
        <p:nvPicPr>
          <p:cNvPr id="5" name="Picture 4">
            <a:extLst>
              <a:ext uri="{FF2B5EF4-FFF2-40B4-BE49-F238E27FC236}">
                <a16:creationId xmlns:a16="http://schemas.microsoft.com/office/drawing/2014/main" id="{789FA165-FB2D-BD4F-BBE1-C2C1E194EEB1}"/>
              </a:ext>
            </a:extLst>
          </p:cNvPr>
          <p:cNvPicPr>
            <a:picLocks noChangeAspect="1"/>
          </p:cNvPicPr>
          <p:nvPr/>
        </p:nvPicPr>
        <p:blipFill>
          <a:blip r:embed="rId4"/>
          <a:stretch>
            <a:fillRect/>
          </a:stretch>
        </p:blipFill>
        <p:spPr>
          <a:xfrm>
            <a:off x="214909" y="4941168"/>
            <a:ext cx="4248000" cy="1905574"/>
          </a:xfrm>
          <a:prstGeom prst="rect">
            <a:avLst/>
          </a:prstGeom>
        </p:spPr>
      </p:pic>
      <p:pic>
        <p:nvPicPr>
          <p:cNvPr id="6" name="Picture 5">
            <a:extLst>
              <a:ext uri="{FF2B5EF4-FFF2-40B4-BE49-F238E27FC236}">
                <a16:creationId xmlns:a16="http://schemas.microsoft.com/office/drawing/2014/main" id="{E722FBAA-A293-2142-9D20-0936583BAD4E}"/>
              </a:ext>
            </a:extLst>
          </p:cNvPr>
          <p:cNvPicPr>
            <a:picLocks noChangeAspect="1"/>
          </p:cNvPicPr>
          <p:nvPr/>
        </p:nvPicPr>
        <p:blipFill>
          <a:blip r:embed="rId5"/>
          <a:stretch>
            <a:fillRect/>
          </a:stretch>
        </p:blipFill>
        <p:spPr>
          <a:xfrm>
            <a:off x="4693922" y="4941168"/>
            <a:ext cx="4248000" cy="1758992"/>
          </a:xfrm>
          <a:prstGeom prst="rect">
            <a:avLst/>
          </a:prstGeom>
        </p:spPr>
      </p:pic>
    </p:spTree>
    <p:extLst>
      <p:ext uri="{BB962C8B-B14F-4D97-AF65-F5344CB8AC3E}">
        <p14:creationId xmlns:p14="http://schemas.microsoft.com/office/powerpoint/2010/main" val="3350387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0BCF6-6AAE-B447-95F0-B93E013E0524}"/>
              </a:ext>
            </a:extLst>
          </p:cNvPr>
          <p:cNvSpPr>
            <a:spLocks noGrp="1"/>
          </p:cNvSpPr>
          <p:nvPr>
            <p:ph type="title"/>
          </p:nvPr>
        </p:nvSpPr>
        <p:spPr/>
        <p:txBody>
          <a:bodyPr/>
          <a:lstStyle/>
          <a:p>
            <a:r>
              <a:rPr lang="en-US" dirty="0"/>
              <a:t>How many of your learners would try to solve it like this?</a:t>
            </a:r>
          </a:p>
        </p:txBody>
      </p:sp>
      <p:pic>
        <p:nvPicPr>
          <p:cNvPr id="3" name="Picture 2">
            <a:extLst>
              <a:ext uri="{FF2B5EF4-FFF2-40B4-BE49-F238E27FC236}">
                <a16:creationId xmlns:a16="http://schemas.microsoft.com/office/drawing/2014/main" id="{D20D6548-91C6-8B49-9C59-81BE7D32CBB3}"/>
              </a:ext>
            </a:extLst>
          </p:cNvPr>
          <p:cNvPicPr>
            <a:picLocks noChangeAspect="1"/>
          </p:cNvPicPr>
          <p:nvPr/>
        </p:nvPicPr>
        <p:blipFill>
          <a:blip r:embed="rId2"/>
          <a:stretch>
            <a:fillRect/>
          </a:stretch>
        </p:blipFill>
        <p:spPr>
          <a:xfrm>
            <a:off x="1331640" y="2780928"/>
            <a:ext cx="6273800" cy="2159000"/>
          </a:xfrm>
          <a:prstGeom prst="rect">
            <a:avLst/>
          </a:prstGeom>
        </p:spPr>
      </p:pic>
    </p:spTree>
    <p:extLst>
      <p:ext uri="{BB962C8B-B14F-4D97-AF65-F5344CB8AC3E}">
        <p14:creationId xmlns:p14="http://schemas.microsoft.com/office/powerpoint/2010/main" val="1681244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72018FC-8D73-F840-B6D6-247AC392176F}"/>
              </a:ext>
            </a:extLst>
          </p:cNvPr>
          <p:cNvSpPr>
            <a:spLocks noGrp="1"/>
          </p:cNvSpPr>
          <p:nvPr>
            <p:ph idx="1"/>
          </p:nvPr>
        </p:nvSpPr>
        <p:spPr/>
        <p:txBody>
          <a:bodyPr>
            <a:normAutofit fontScale="85000" lnSpcReduction="20000"/>
          </a:bodyPr>
          <a:lstStyle/>
          <a:p>
            <a:pPr marL="0" indent="0">
              <a:buNone/>
            </a:pPr>
            <a:r>
              <a:rPr lang="en-ZA" dirty="0"/>
              <a:t>Plenty of work with both structured and semi-structured number lines </a:t>
            </a:r>
          </a:p>
          <a:p>
            <a:r>
              <a:rPr lang="en-ZA" dirty="0"/>
              <a:t>Learners need to:</a:t>
            </a:r>
          </a:p>
          <a:p>
            <a:pPr lvl="1"/>
            <a:r>
              <a:rPr lang="en-ZA" dirty="0"/>
              <a:t>Know that they can put the larger number (as they do with counting on) first if it helps solve a problem</a:t>
            </a:r>
          </a:p>
          <a:p>
            <a:pPr lvl="1"/>
            <a:r>
              <a:rPr lang="en-ZA" dirty="0"/>
              <a:t>Add / subtract a multiple of 10 to or from any two-digit number up to 100 e.g.</a:t>
            </a:r>
          </a:p>
          <a:p>
            <a:pPr lvl="2"/>
            <a:r>
              <a:rPr lang="en-ZA" dirty="0"/>
              <a:t>Add 20 to 16 by counting on 2 tens</a:t>
            </a:r>
          </a:p>
          <a:p>
            <a:pPr lvl="1"/>
            <a:r>
              <a:rPr lang="en-ZA" dirty="0"/>
              <a:t>Recall addition and subtraction facts for all numbers to at least 10 e.g.</a:t>
            </a:r>
          </a:p>
          <a:p>
            <a:pPr lvl="2"/>
            <a:r>
              <a:rPr lang="en-ZA" dirty="0"/>
              <a:t>Knowing that 7 can be: 6 and 1; 5 and 2; 4 and 3 and so on</a:t>
            </a:r>
          </a:p>
          <a:p>
            <a:pPr lvl="1"/>
            <a:r>
              <a:rPr lang="en-ZA" dirty="0"/>
              <a:t>Know how many to get to the nearest 10 using their knowledge of bonds to 10 e.g.</a:t>
            </a:r>
          </a:p>
          <a:p>
            <a:pPr lvl="2"/>
            <a:r>
              <a:rPr lang="en-ZA" dirty="0"/>
              <a:t>Know that 6 must be added to 34 to make 40</a:t>
            </a:r>
          </a:p>
          <a:p>
            <a:endParaRPr lang="en-US" dirty="0"/>
          </a:p>
        </p:txBody>
      </p:sp>
      <p:sp>
        <p:nvSpPr>
          <p:cNvPr id="3" name="Title 2">
            <a:extLst>
              <a:ext uri="{FF2B5EF4-FFF2-40B4-BE49-F238E27FC236}">
                <a16:creationId xmlns:a16="http://schemas.microsoft.com/office/drawing/2014/main" id="{D9150577-4780-3E42-A65B-76627BBAAFCB}"/>
              </a:ext>
            </a:extLst>
          </p:cNvPr>
          <p:cNvSpPr>
            <a:spLocks noGrp="1"/>
          </p:cNvSpPr>
          <p:nvPr>
            <p:ph type="title"/>
          </p:nvPr>
        </p:nvSpPr>
        <p:spPr/>
        <p:txBody>
          <a:bodyPr/>
          <a:lstStyle/>
          <a:p>
            <a:r>
              <a:rPr lang="en-ZA" dirty="0"/>
              <a:t>Before you work with empty number lines</a:t>
            </a:r>
            <a:endParaRPr lang="en-US" dirty="0"/>
          </a:p>
        </p:txBody>
      </p:sp>
    </p:spTree>
    <p:extLst>
      <p:ext uri="{BB962C8B-B14F-4D97-AF65-F5344CB8AC3E}">
        <p14:creationId xmlns:p14="http://schemas.microsoft.com/office/powerpoint/2010/main" val="484951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5113CC-EC23-6B44-AA9D-569999DFA67B}"/>
              </a:ext>
            </a:extLst>
          </p:cNvPr>
          <p:cNvSpPr>
            <a:spLocks noGrp="1"/>
          </p:cNvSpPr>
          <p:nvPr>
            <p:ph idx="1"/>
          </p:nvPr>
        </p:nvSpPr>
        <p:spPr/>
        <p:txBody>
          <a:bodyPr>
            <a:normAutofit fontScale="77500" lnSpcReduction="20000"/>
          </a:bodyPr>
          <a:lstStyle/>
          <a:p>
            <a:pPr marL="0" indent="0">
              <a:buNone/>
            </a:pPr>
            <a:r>
              <a:rPr lang="en-ZA" dirty="0"/>
              <a:t>Children need to practise these skills and be confident with them before adding or subtracting using an empty number line.</a:t>
            </a:r>
          </a:p>
          <a:p>
            <a:r>
              <a:rPr lang="en-ZA" dirty="0"/>
              <a:t>Position a number on a semi-structured number line and explain their thinking (Session 9)</a:t>
            </a:r>
          </a:p>
          <a:p>
            <a:r>
              <a:rPr lang="en-ZA" dirty="0"/>
              <a:t>Jump to a number from zero in different ways e.g.</a:t>
            </a:r>
          </a:p>
          <a:p>
            <a:pPr lvl="1"/>
            <a:r>
              <a:rPr lang="en-ZA" dirty="0"/>
              <a:t>To jump to number 29, you could do two jumps of 10 and nine jumps of 1</a:t>
            </a:r>
          </a:p>
          <a:p>
            <a:pPr marL="0" indent="0">
              <a:buNone/>
            </a:pPr>
            <a:r>
              <a:rPr lang="en-ZA" dirty="0"/>
              <a:t>	OR</a:t>
            </a:r>
          </a:p>
          <a:p>
            <a:pPr lvl="1"/>
            <a:r>
              <a:rPr lang="en-ZA" dirty="0"/>
              <a:t>a jump of 20 and a jump of 9</a:t>
            </a:r>
          </a:p>
          <a:p>
            <a:pPr marL="0" indent="0">
              <a:buNone/>
            </a:pPr>
            <a:r>
              <a:rPr lang="en-ZA" dirty="0"/>
              <a:t>	OR</a:t>
            </a:r>
          </a:p>
          <a:p>
            <a:pPr lvl="1"/>
            <a:r>
              <a:rPr lang="en-ZA" dirty="0"/>
              <a:t>three jumps of 10 and a jump back of 1</a:t>
            </a:r>
          </a:p>
          <a:p>
            <a:pPr marL="0" indent="0">
              <a:buNone/>
            </a:pPr>
            <a:r>
              <a:rPr lang="en-ZA" dirty="0"/>
              <a:t>	OR</a:t>
            </a:r>
          </a:p>
          <a:p>
            <a:pPr lvl="1"/>
            <a:r>
              <a:rPr lang="en-ZA" dirty="0"/>
              <a:t>a jump of 30 and a jump back of 1</a:t>
            </a:r>
          </a:p>
          <a:p>
            <a:endParaRPr lang="en-US" dirty="0"/>
          </a:p>
        </p:txBody>
      </p:sp>
      <p:sp>
        <p:nvSpPr>
          <p:cNvPr id="3" name="Title 2">
            <a:extLst>
              <a:ext uri="{FF2B5EF4-FFF2-40B4-BE49-F238E27FC236}">
                <a16:creationId xmlns:a16="http://schemas.microsoft.com/office/drawing/2014/main" id="{C6B580D4-D464-864B-B950-52C0D1153934}"/>
              </a:ext>
            </a:extLst>
          </p:cNvPr>
          <p:cNvSpPr>
            <a:spLocks noGrp="1"/>
          </p:cNvSpPr>
          <p:nvPr>
            <p:ph type="title"/>
          </p:nvPr>
        </p:nvSpPr>
        <p:spPr/>
        <p:txBody>
          <a:bodyPr/>
          <a:lstStyle/>
          <a:p>
            <a:r>
              <a:rPr lang="en-ZA" dirty="0"/>
              <a:t>What else do children need to know?</a:t>
            </a:r>
            <a:endParaRPr lang="en-US" dirty="0"/>
          </a:p>
        </p:txBody>
      </p:sp>
    </p:spTree>
    <p:extLst>
      <p:ext uri="{BB962C8B-B14F-4D97-AF65-F5344CB8AC3E}">
        <p14:creationId xmlns:p14="http://schemas.microsoft.com/office/powerpoint/2010/main" val="785661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DF1AD7-404B-6C43-94E6-CA656ED83415}"/>
              </a:ext>
            </a:extLst>
          </p:cNvPr>
          <p:cNvSpPr>
            <a:spLocks noGrp="1"/>
          </p:cNvSpPr>
          <p:nvPr>
            <p:ph idx="1"/>
          </p:nvPr>
        </p:nvSpPr>
        <p:spPr/>
        <p:txBody>
          <a:bodyPr/>
          <a:lstStyle/>
          <a:p>
            <a:pPr marL="514350" indent="-514350">
              <a:buFont typeface="+mj-lt"/>
              <a:buAutoNum type="arabicPeriod"/>
            </a:pPr>
            <a:r>
              <a:rPr lang="en-ZA" dirty="0"/>
              <a:t>Splitting</a:t>
            </a:r>
          </a:p>
          <a:p>
            <a:pPr marL="514350" indent="-514350">
              <a:buFont typeface="+mj-lt"/>
              <a:buAutoNum type="arabicPeriod"/>
            </a:pPr>
            <a:r>
              <a:rPr lang="en-ZA" dirty="0"/>
              <a:t>Jumps of 10</a:t>
            </a:r>
          </a:p>
          <a:p>
            <a:pPr marL="514350" indent="-514350">
              <a:buFont typeface="+mj-lt"/>
              <a:buAutoNum type="arabicPeriod"/>
            </a:pPr>
            <a:r>
              <a:rPr lang="en-ZA" dirty="0"/>
              <a:t>Next friendly number</a:t>
            </a:r>
            <a:br>
              <a:rPr lang="en-ZA" dirty="0"/>
            </a:br>
            <a:r>
              <a:rPr lang="en-ZA" dirty="0"/>
              <a:t>also known as bridging through 10</a:t>
            </a:r>
          </a:p>
          <a:p>
            <a:endParaRPr lang="en-US" dirty="0"/>
          </a:p>
        </p:txBody>
      </p:sp>
      <p:sp>
        <p:nvSpPr>
          <p:cNvPr id="3" name="Title 2">
            <a:extLst>
              <a:ext uri="{FF2B5EF4-FFF2-40B4-BE49-F238E27FC236}">
                <a16:creationId xmlns:a16="http://schemas.microsoft.com/office/drawing/2014/main" id="{1228EB4F-168C-5B48-BF5C-1DD3AF745858}"/>
              </a:ext>
            </a:extLst>
          </p:cNvPr>
          <p:cNvSpPr>
            <a:spLocks noGrp="1"/>
          </p:cNvSpPr>
          <p:nvPr>
            <p:ph type="title"/>
          </p:nvPr>
        </p:nvSpPr>
        <p:spPr/>
        <p:txBody>
          <a:bodyPr/>
          <a:lstStyle/>
          <a:p>
            <a:r>
              <a:rPr lang="en-US" dirty="0"/>
              <a:t>Strategies</a:t>
            </a:r>
          </a:p>
        </p:txBody>
      </p:sp>
    </p:spTree>
    <p:extLst>
      <p:ext uri="{BB962C8B-B14F-4D97-AF65-F5344CB8AC3E}">
        <p14:creationId xmlns:p14="http://schemas.microsoft.com/office/powerpoint/2010/main" val="2463873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45536-3673-4E41-A849-31E39ABA6649}"/>
              </a:ext>
            </a:extLst>
          </p:cNvPr>
          <p:cNvSpPr>
            <a:spLocks noGrp="1"/>
          </p:cNvSpPr>
          <p:nvPr>
            <p:ph type="title"/>
          </p:nvPr>
        </p:nvSpPr>
        <p:spPr/>
        <p:txBody>
          <a:bodyPr/>
          <a:lstStyle/>
          <a:p>
            <a:r>
              <a:rPr lang="en-US" dirty="0"/>
              <a:t>1. Splitting</a:t>
            </a:r>
          </a:p>
        </p:txBody>
      </p:sp>
      <p:pic>
        <p:nvPicPr>
          <p:cNvPr id="3" name="Picture 2">
            <a:extLst>
              <a:ext uri="{FF2B5EF4-FFF2-40B4-BE49-F238E27FC236}">
                <a16:creationId xmlns:a16="http://schemas.microsoft.com/office/drawing/2014/main" id="{2BC3793D-8EC9-F343-8765-F7C556861DB0}"/>
              </a:ext>
            </a:extLst>
          </p:cNvPr>
          <p:cNvPicPr>
            <a:picLocks noChangeAspect="1"/>
          </p:cNvPicPr>
          <p:nvPr/>
        </p:nvPicPr>
        <p:blipFill>
          <a:blip r:embed="rId2"/>
          <a:stretch>
            <a:fillRect/>
          </a:stretch>
        </p:blipFill>
        <p:spPr>
          <a:xfrm>
            <a:off x="4932039" y="1772815"/>
            <a:ext cx="3960000" cy="2569600"/>
          </a:xfrm>
          <a:prstGeom prst="rect">
            <a:avLst/>
          </a:prstGeom>
        </p:spPr>
      </p:pic>
      <p:pic>
        <p:nvPicPr>
          <p:cNvPr id="4" name="Picture 3">
            <a:extLst>
              <a:ext uri="{FF2B5EF4-FFF2-40B4-BE49-F238E27FC236}">
                <a16:creationId xmlns:a16="http://schemas.microsoft.com/office/drawing/2014/main" id="{F3ED706F-2280-6E43-94CA-5AA4D6D75097}"/>
              </a:ext>
            </a:extLst>
          </p:cNvPr>
          <p:cNvPicPr>
            <a:picLocks noChangeAspect="1"/>
          </p:cNvPicPr>
          <p:nvPr/>
        </p:nvPicPr>
        <p:blipFill>
          <a:blip r:embed="rId3"/>
          <a:stretch>
            <a:fillRect/>
          </a:stretch>
        </p:blipFill>
        <p:spPr>
          <a:xfrm>
            <a:off x="395536" y="1718672"/>
            <a:ext cx="3960000" cy="2510358"/>
          </a:xfrm>
          <a:prstGeom prst="rect">
            <a:avLst/>
          </a:prstGeom>
        </p:spPr>
      </p:pic>
      <p:sp>
        <p:nvSpPr>
          <p:cNvPr id="5" name="TextBox 4">
            <a:extLst>
              <a:ext uri="{FF2B5EF4-FFF2-40B4-BE49-F238E27FC236}">
                <a16:creationId xmlns:a16="http://schemas.microsoft.com/office/drawing/2014/main" id="{12280336-91AA-0746-A151-89394721DB84}"/>
              </a:ext>
            </a:extLst>
          </p:cNvPr>
          <p:cNvSpPr txBox="1"/>
          <p:nvPr/>
        </p:nvSpPr>
        <p:spPr>
          <a:xfrm>
            <a:off x="121879" y="5373216"/>
            <a:ext cx="8770160" cy="954107"/>
          </a:xfrm>
          <a:prstGeom prst="rect">
            <a:avLst/>
          </a:prstGeom>
          <a:noFill/>
        </p:spPr>
        <p:txBody>
          <a:bodyPr wrap="square" rtlCol="0">
            <a:spAutoFit/>
          </a:bodyPr>
          <a:lstStyle/>
          <a:p>
            <a:pPr algn="ctr"/>
            <a:r>
              <a:rPr lang="en-US" sz="2800" dirty="0"/>
              <a:t>What happens if we use this strategy to solve</a:t>
            </a:r>
          </a:p>
          <a:p>
            <a:pPr algn="ctr"/>
            <a:r>
              <a:rPr lang="en-ZA" sz="2800" dirty="0">
                <a:solidFill>
                  <a:srgbClr val="FF0000"/>
                </a:solidFill>
              </a:rPr>
              <a:t>34 – 28</a:t>
            </a:r>
            <a:r>
              <a:rPr lang="en-US" sz="2800" dirty="0">
                <a:solidFill>
                  <a:srgbClr val="FF0000"/>
                </a:solidFill>
              </a:rPr>
              <a:t>?</a:t>
            </a:r>
            <a:endParaRPr lang="en-ZA" sz="2800" dirty="0">
              <a:solidFill>
                <a:srgbClr val="FF0000"/>
              </a:solidFill>
            </a:endParaRPr>
          </a:p>
        </p:txBody>
      </p:sp>
      <p:sp>
        <p:nvSpPr>
          <p:cNvPr id="6" name="TextBox 5">
            <a:extLst>
              <a:ext uri="{FF2B5EF4-FFF2-40B4-BE49-F238E27FC236}">
                <a16:creationId xmlns:a16="http://schemas.microsoft.com/office/drawing/2014/main" id="{DAA74F83-BF9F-2C42-9D9C-CB9113E6416B}"/>
              </a:ext>
            </a:extLst>
          </p:cNvPr>
          <p:cNvSpPr txBox="1"/>
          <p:nvPr/>
        </p:nvSpPr>
        <p:spPr>
          <a:xfrm>
            <a:off x="500412" y="4764617"/>
            <a:ext cx="8062976" cy="523220"/>
          </a:xfrm>
          <a:prstGeom prst="rect">
            <a:avLst/>
          </a:prstGeom>
          <a:noFill/>
        </p:spPr>
        <p:txBody>
          <a:bodyPr wrap="none" rtlCol="0">
            <a:spAutoFit/>
          </a:bodyPr>
          <a:lstStyle/>
          <a:p>
            <a:r>
              <a:rPr lang="en-US" sz="2800" dirty="0"/>
              <a:t>Well-known strategy that works well for addition</a:t>
            </a:r>
            <a:endParaRPr lang="en-ZA" sz="2800" dirty="0"/>
          </a:p>
        </p:txBody>
      </p:sp>
    </p:spTree>
    <p:extLst>
      <p:ext uri="{BB962C8B-B14F-4D97-AF65-F5344CB8AC3E}">
        <p14:creationId xmlns:p14="http://schemas.microsoft.com/office/powerpoint/2010/main" val="348719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664C0FC-38C1-6E4F-A862-E015A71101C1}"/>
              </a:ext>
            </a:extLst>
          </p:cNvPr>
          <p:cNvSpPr>
            <a:spLocks noGrp="1"/>
          </p:cNvSpPr>
          <p:nvPr>
            <p:ph idx="1"/>
          </p:nvPr>
        </p:nvSpPr>
        <p:spPr/>
        <p:txBody>
          <a:bodyPr/>
          <a:lstStyle/>
          <a:p>
            <a:r>
              <a:rPr lang="en-US" dirty="0"/>
              <a:t>Try it using the splitting strategy!</a:t>
            </a:r>
          </a:p>
        </p:txBody>
      </p:sp>
      <p:sp>
        <p:nvSpPr>
          <p:cNvPr id="2" name="Title 1">
            <a:extLst>
              <a:ext uri="{FF2B5EF4-FFF2-40B4-BE49-F238E27FC236}">
                <a16:creationId xmlns:a16="http://schemas.microsoft.com/office/drawing/2014/main" id="{F87D2B17-CBEB-D44F-B755-523AA2F558EC}"/>
              </a:ext>
            </a:extLst>
          </p:cNvPr>
          <p:cNvSpPr>
            <a:spLocks noGrp="1"/>
          </p:cNvSpPr>
          <p:nvPr>
            <p:ph type="title"/>
          </p:nvPr>
        </p:nvSpPr>
        <p:spPr/>
        <p:txBody>
          <a:bodyPr/>
          <a:lstStyle/>
          <a:p>
            <a:r>
              <a:rPr lang="en-US" dirty="0"/>
              <a:t>1. Splitting &amp; subtraction</a:t>
            </a:r>
          </a:p>
        </p:txBody>
      </p:sp>
      <p:pic>
        <p:nvPicPr>
          <p:cNvPr id="3" name="Picture 2">
            <a:extLst>
              <a:ext uri="{FF2B5EF4-FFF2-40B4-BE49-F238E27FC236}">
                <a16:creationId xmlns:a16="http://schemas.microsoft.com/office/drawing/2014/main" id="{7F3234C3-E54D-AA46-B06F-02F1689657EE}"/>
              </a:ext>
            </a:extLst>
          </p:cNvPr>
          <p:cNvPicPr>
            <a:picLocks noChangeAspect="1"/>
          </p:cNvPicPr>
          <p:nvPr/>
        </p:nvPicPr>
        <p:blipFill>
          <a:blip r:embed="rId2"/>
          <a:stretch>
            <a:fillRect/>
          </a:stretch>
        </p:blipFill>
        <p:spPr>
          <a:xfrm>
            <a:off x="1835696" y="2644553"/>
            <a:ext cx="5715000" cy="4216400"/>
          </a:xfrm>
          <a:prstGeom prst="rect">
            <a:avLst/>
          </a:prstGeom>
        </p:spPr>
      </p:pic>
    </p:spTree>
    <p:extLst>
      <p:ext uri="{BB962C8B-B14F-4D97-AF65-F5344CB8AC3E}">
        <p14:creationId xmlns:p14="http://schemas.microsoft.com/office/powerpoint/2010/main" val="341447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A150692-E2FF-CE46-9951-D9D26C2B48CA}"/>
              </a:ext>
            </a:extLst>
          </p:cNvPr>
          <p:cNvSpPr>
            <a:spLocks noGrp="1"/>
          </p:cNvSpPr>
          <p:nvPr>
            <p:ph idx="1"/>
          </p:nvPr>
        </p:nvSpPr>
        <p:spPr/>
        <p:txBody>
          <a:bodyPr>
            <a:normAutofit/>
          </a:bodyPr>
          <a:lstStyle/>
          <a:p>
            <a:r>
              <a:rPr lang="en-ZA" sz="2800" dirty="0"/>
              <a:t>1 number is kept whole</a:t>
            </a:r>
          </a:p>
          <a:p>
            <a:r>
              <a:rPr lang="en-ZA" sz="2800" dirty="0"/>
              <a:t>Make jumps of 10 and then add the units</a:t>
            </a:r>
          </a:p>
          <a:p>
            <a:r>
              <a:rPr lang="en-ZA" sz="2800" dirty="0"/>
              <a:t>Makes sense for the whole number to be the larger number i.e. 34</a:t>
            </a:r>
          </a:p>
          <a:p>
            <a:r>
              <a:rPr lang="en-US" sz="2800" dirty="0"/>
              <a:t>You might try it like this first</a:t>
            </a:r>
          </a:p>
        </p:txBody>
      </p:sp>
      <p:sp>
        <p:nvSpPr>
          <p:cNvPr id="2" name="Title 1">
            <a:extLst>
              <a:ext uri="{FF2B5EF4-FFF2-40B4-BE49-F238E27FC236}">
                <a16:creationId xmlns:a16="http://schemas.microsoft.com/office/drawing/2014/main" id="{51ACC874-F9FD-BC43-AD62-AB5B2FCE8DDC}"/>
              </a:ext>
            </a:extLst>
          </p:cNvPr>
          <p:cNvSpPr>
            <a:spLocks noGrp="1"/>
          </p:cNvSpPr>
          <p:nvPr>
            <p:ph type="title"/>
          </p:nvPr>
        </p:nvSpPr>
        <p:spPr/>
        <p:txBody>
          <a:bodyPr/>
          <a:lstStyle/>
          <a:p>
            <a:r>
              <a:rPr lang="en-US" dirty="0"/>
              <a:t>2a: </a:t>
            </a:r>
            <a:r>
              <a:rPr lang="en-ZA" dirty="0"/>
              <a:t>ADDITION</a:t>
            </a:r>
            <a:br>
              <a:rPr lang="en-ZA" dirty="0"/>
            </a:br>
            <a:r>
              <a:rPr lang="en-ZA" dirty="0"/>
              <a:t>23 + 34</a:t>
            </a:r>
            <a:endParaRPr lang="en-US" dirty="0"/>
          </a:p>
        </p:txBody>
      </p:sp>
      <p:pic>
        <p:nvPicPr>
          <p:cNvPr id="4" name="Picture 3">
            <a:extLst>
              <a:ext uri="{FF2B5EF4-FFF2-40B4-BE49-F238E27FC236}">
                <a16:creationId xmlns:a16="http://schemas.microsoft.com/office/drawing/2014/main" id="{83314601-AE8F-5D4D-955A-5EA67B5340A3}"/>
              </a:ext>
            </a:extLst>
          </p:cNvPr>
          <p:cNvPicPr>
            <a:picLocks noChangeAspect="1"/>
          </p:cNvPicPr>
          <p:nvPr/>
        </p:nvPicPr>
        <p:blipFill>
          <a:blip r:embed="rId2"/>
          <a:stretch>
            <a:fillRect/>
          </a:stretch>
        </p:blipFill>
        <p:spPr>
          <a:xfrm>
            <a:off x="1604585" y="4191784"/>
            <a:ext cx="7302500" cy="2552700"/>
          </a:xfrm>
          <a:prstGeom prst="rect">
            <a:avLst/>
          </a:prstGeom>
        </p:spPr>
      </p:pic>
      <p:sp>
        <p:nvSpPr>
          <p:cNvPr id="7" name="Rounded Rectangle 6">
            <a:extLst>
              <a:ext uri="{FF2B5EF4-FFF2-40B4-BE49-F238E27FC236}">
                <a16:creationId xmlns:a16="http://schemas.microsoft.com/office/drawing/2014/main" id="{B3050193-A32F-9640-8596-B556291BEDBE}"/>
              </a:ext>
            </a:extLst>
          </p:cNvPr>
          <p:cNvSpPr/>
          <p:nvPr/>
        </p:nvSpPr>
        <p:spPr>
          <a:xfrm>
            <a:off x="1043608" y="260648"/>
            <a:ext cx="3168352" cy="115212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ZA" sz="2400" dirty="0">
                <a:solidFill>
                  <a:schemeClr val="tx1"/>
                </a:solidFill>
              </a:rPr>
              <a:t>JUMPS OF TEN</a:t>
            </a:r>
          </a:p>
          <a:p>
            <a:pPr algn="ctr"/>
            <a:r>
              <a:rPr lang="en-ZA" sz="2400" dirty="0">
                <a:solidFill>
                  <a:schemeClr val="tx1"/>
                </a:solidFill>
              </a:rPr>
              <a:t>WITHOUT CROSSING A TEN</a:t>
            </a:r>
            <a:endParaRPr lang="en-US" sz="2400" dirty="0">
              <a:solidFill>
                <a:schemeClr val="tx1"/>
              </a:solidFill>
            </a:endParaRPr>
          </a:p>
        </p:txBody>
      </p:sp>
      <p:sp>
        <p:nvSpPr>
          <p:cNvPr id="3" name="Striped Right Arrow 2">
            <a:extLst>
              <a:ext uri="{FF2B5EF4-FFF2-40B4-BE49-F238E27FC236}">
                <a16:creationId xmlns:a16="http://schemas.microsoft.com/office/drawing/2014/main" id="{B15CC27F-971F-4F43-BD1E-00B994D412CC}"/>
              </a:ext>
            </a:extLst>
          </p:cNvPr>
          <p:cNvSpPr/>
          <p:nvPr/>
        </p:nvSpPr>
        <p:spPr>
          <a:xfrm rot="8922927">
            <a:off x="4015313" y="528183"/>
            <a:ext cx="1286457" cy="573574"/>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823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A150692-E2FF-CE46-9951-D9D26C2B48CA}"/>
              </a:ext>
            </a:extLst>
          </p:cNvPr>
          <p:cNvSpPr>
            <a:spLocks noGrp="1"/>
          </p:cNvSpPr>
          <p:nvPr>
            <p:ph idx="1"/>
          </p:nvPr>
        </p:nvSpPr>
        <p:spPr/>
        <p:txBody>
          <a:bodyPr>
            <a:normAutofit/>
          </a:bodyPr>
          <a:lstStyle/>
          <a:p>
            <a:r>
              <a:rPr lang="en-ZA" b="1" dirty="0">
                <a:solidFill>
                  <a:schemeClr val="accent1">
                    <a:lumMod val="50000"/>
                  </a:schemeClr>
                </a:solidFill>
              </a:rPr>
              <a:t>How could we use less jumps?</a:t>
            </a:r>
          </a:p>
          <a:p>
            <a:endParaRPr lang="en-US" sz="2800" dirty="0"/>
          </a:p>
        </p:txBody>
      </p:sp>
      <p:sp>
        <p:nvSpPr>
          <p:cNvPr id="2" name="Title 1">
            <a:extLst>
              <a:ext uri="{FF2B5EF4-FFF2-40B4-BE49-F238E27FC236}">
                <a16:creationId xmlns:a16="http://schemas.microsoft.com/office/drawing/2014/main" id="{51ACC874-F9FD-BC43-AD62-AB5B2FCE8DDC}"/>
              </a:ext>
            </a:extLst>
          </p:cNvPr>
          <p:cNvSpPr>
            <a:spLocks noGrp="1"/>
          </p:cNvSpPr>
          <p:nvPr>
            <p:ph type="title"/>
          </p:nvPr>
        </p:nvSpPr>
        <p:spPr>
          <a:xfrm>
            <a:off x="1043608" y="260648"/>
            <a:ext cx="7848872" cy="1252728"/>
          </a:xfrm>
        </p:spPr>
        <p:txBody>
          <a:bodyPr/>
          <a:lstStyle/>
          <a:p>
            <a:r>
              <a:rPr lang="en-US" dirty="0"/>
              <a:t>2a: </a:t>
            </a:r>
            <a:r>
              <a:rPr lang="en-ZA" dirty="0"/>
              <a:t>ADDITION</a:t>
            </a:r>
            <a:br>
              <a:rPr lang="en-ZA" dirty="0"/>
            </a:br>
            <a:r>
              <a:rPr lang="en-ZA" dirty="0"/>
              <a:t>23 + 34</a:t>
            </a:r>
            <a:endParaRPr lang="en-US" dirty="0"/>
          </a:p>
        </p:txBody>
      </p:sp>
      <p:pic>
        <p:nvPicPr>
          <p:cNvPr id="3" name="Picture 2">
            <a:extLst>
              <a:ext uri="{FF2B5EF4-FFF2-40B4-BE49-F238E27FC236}">
                <a16:creationId xmlns:a16="http://schemas.microsoft.com/office/drawing/2014/main" id="{58F6C963-0E5C-CD42-8380-44A030634F52}"/>
              </a:ext>
            </a:extLst>
          </p:cNvPr>
          <p:cNvPicPr>
            <a:picLocks noChangeAspect="1"/>
          </p:cNvPicPr>
          <p:nvPr/>
        </p:nvPicPr>
        <p:blipFill>
          <a:blip r:embed="rId2"/>
          <a:stretch>
            <a:fillRect/>
          </a:stretch>
        </p:blipFill>
        <p:spPr>
          <a:xfrm>
            <a:off x="404692" y="2531583"/>
            <a:ext cx="4862612" cy="1551705"/>
          </a:xfrm>
          <a:prstGeom prst="rect">
            <a:avLst/>
          </a:prstGeom>
        </p:spPr>
      </p:pic>
      <p:pic>
        <p:nvPicPr>
          <p:cNvPr id="5" name="Picture 4">
            <a:extLst>
              <a:ext uri="{FF2B5EF4-FFF2-40B4-BE49-F238E27FC236}">
                <a16:creationId xmlns:a16="http://schemas.microsoft.com/office/drawing/2014/main" id="{F5214741-3323-044E-B3C7-74097A87F1BF}"/>
              </a:ext>
            </a:extLst>
          </p:cNvPr>
          <p:cNvPicPr>
            <a:picLocks noChangeAspect="1"/>
          </p:cNvPicPr>
          <p:nvPr/>
        </p:nvPicPr>
        <p:blipFill>
          <a:blip r:embed="rId3"/>
          <a:stretch>
            <a:fillRect/>
          </a:stretch>
        </p:blipFill>
        <p:spPr>
          <a:xfrm>
            <a:off x="4427984" y="4840806"/>
            <a:ext cx="4559160" cy="1859533"/>
          </a:xfrm>
          <a:prstGeom prst="rect">
            <a:avLst/>
          </a:prstGeom>
        </p:spPr>
      </p:pic>
      <p:sp>
        <p:nvSpPr>
          <p:cNvPr id="7" name="TextBox 6">
            <a:extLst>
              <a:ext uri="{FF2B5EF4-FFF2-40B4-BE49-F238E27FC236}">
                <a16:creationId xmlns:a16="http://schemas.microsoft.com/office/drawing/2014/main" id="{94B529D6-F00A-F340-92FD-297E0F520ECB}"/>
              </a:ext>
            </a:extLst>
          </p:cNvPr>
          <p:cNvSpPr txBox="1"/>
          <p:nvPr/>
        </p:nvSpPr>
        <p:spPr>
          <a:xfrm>
            <a:off x="4162514" y="4198148"/>
            <a:ext cx="1104790" cy="646331"/>
          </a:xfrm>
          <a:prstGeom prst="rect">
            <a:avLst/>
          </a:prstGeom>
          <a:noFill/>
        </p:spPr>
        <p:txBody>
          <a:bodyPr wrap="none" rtlCol="0">
            <a:spAutoFit/>
          </a:bodyPr>
          <a:lstStyle/>
          <a:p>
            <a:r>
              <a:rPr lang="en-US" sz="3600" dirty="0"/>
              <a:t>OR…</a:t>
            </a:r>
          </a:p>
        </p:txBody>
      </p:sp>
      <p:sp>
        <p:nvSpPr>
          <p:cNvPr id="8" name="Rounded Rectangle 7">
            <a:extLst>
              <a:ext uri="{FF2B5EF4-FFF2-40B4-BE49-F238E27FC236}">
                <a16:creationId xmlns:a16="http://schemas.microsoft.com/office/drawing/2014/main" id="{359335E5-CF01-FA49-A83A-832FC4B6A17C}"/>
              </a:ext>
            </a:extLst>
          </p:cNvPr>
          <p:cNvSpPr/>
          <p:nvPr/>
        </p:nvSpPr>
        <p:spPr>
          <a:xfrm>
            <a:off x="1043608" y="260648"/>
            <a:ext cx="3168352" cy="115212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ZA" sz="2400" dirty="0">
                <a:solidFill>
                  <a:schemeClr val="tx1"/>
                </a:solidFill>
              </a:rPr>
              <a:t>JUMPS OF TEN</a:t>
            </a:r>
          </a:p>
          <a:p>
            <a:pPr algn="ctr"/>
            <a:r>
              <a:rPr lang="en-ZA" sz="2400" dirty="0">
                <a:solidFill>
                  <a:schemeClr val="tx1"/>
                </a:solidFill>
              </a:rPr>
              <a:t>WITHOUT CROSSING A TEN</a:t>
            </a:r>
            <a:endParaRPr lang="en-US" sz="2400" dirty="0">
              <a:solidFill>
                <a:schemeClr val="tx1"/>
              </a:solidFill>
            </a:endParaRPr>
          </a:p>
        </p:txBody>
      </p:sp>
    </p:spTree>
    <p:extLst>
      <p:ext uri="{BB962C8B-B14F-4D97-AF65-F5344CB8AC3E}">
        <p14:creationId xmlns:p14="http://schemas.microsoft.com/office/powerpoint/2010/main" val="2011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8DD28C-7E21-1240-A055-2E5080D34E1A}"/>
              </a:ext>
            </a:extLst>
          </p:cNvPr>
          <p:cNvSpPr>
            <a:spLocks noGrp="1"/>
          </p:cNvSpPr>
          <p:nvPr>
            <p:ph type="title"/>
          </p:nvPr>
        </p:nvSpPr>
        <p:spPr>
          <a:xfrm>
            <a:off x="175862" y="94271"/>
            <a:ext cx="8618394" cy="1008112"/>
          </a:xfrm>
        </p:spPr>
        <p:txBody>
          <a:bodyPr/>
          <a:lstStyle/>
          <a:p>
            <a:pPr algn="l"/>
            <a:r>
              <a:rPr lang="en-GB" sz="2400" dirty="0"/>
              <a:t>NUMBER TALKS: </a:t>
            </a:r>
            <a:r>
              <a:rPr lang="en-GB" sz="2400" b="1" dirty="0">
                <a:solidFill>
                  <a:schemeClr val="accent6">
                    <a:lumMod val="50000"/>
                  </a:schemeClr>
                </a:solidFill>
              </a:rPr>
              <a:t>Which one doesn’t belong?</a:t>
            </a:r>
            <a:br>
              <a:rPr lang="en-GB" sz="2400" b="1" dirty="0">
                <a:solidFill>
                  <a:schemeClr val="accent6">
                    <a:lumMod val="50000"/>
                  </a:schemeClr>
                </a:solidFill>
              </a:rPr>
            </a:br>
            <a:r>
              <a:rPr lang="en-GB" sz="2400" dirty="0"/>
              <a:t>Work with a partner and explain your thinking</a:t>
            </a:r>
          </a:p>
        </p:txBody>
      </p:sp>
      <p:sp>
        <p:nvSpPr>
          <p:cNvPr id="6" name="TextBox 5">
            <a:extLst>
              <a:ext uri="{FF2B5EF4-FFF2-40B4-BE49-F238E27FC236}">
                <a16:creationId xmlns:a16="http://schemas.microsoft.com/office/drawing/2014/main" id="{214669D4-4FA0-8A45-9734-0D15EBDC5DBF}"/>
              </a:ext>
            </a:extLst>
          </p:cNvPr>
          <p:cNvSpPr txBox="1"/>
          <p:nvPr/>
        </p:nvSpPr>
        <p:spPr>
          <a:xfrm>
            <a:off x="168233" y="5589240"/>
            <a:ext cx="9020418" cy="1200329"/>
          </a:xfrm>
          <a:prstGeom prst="rect">
            <a:avLst/>
          </a:prstGeom>
          <a:noFill/>
        </p:spPr>
        <p:txBody>
          <a:bodyPr wrap="none" rtlCol="0">
            <a:spAutoFit/>
          </a:bodyPr>
          <a:lstStyle/>
          <a:p>
            <a:pPr marL="285750" indent="-285750">
              <a:buFont typeface="Arial" panose="020B0604020202020204" pitchFamily="34" charset="0"/>
              <a:buChar char="•"/>
            </a:pPr>
            <a:r>
              <a:rPr lang="en-ZA" dirty="0"/>
              <a:t>Study the four images in each example.</a:t>
            </a:r>
          </a:p>
          <a:p>
            <a:pPr marL="285750" indent="-285750">
              <a:buFont typeface="Arial" panose="020B0604020202020204" pitchFamily="34" charset="0"/>
              <a:buChar char="•"/>
            </a:pPr>
            <a:r>
              <a:rPr lang="en-ZA" dirty="0"/>
              <a:t>Use your mathematical and reasoning skills to decide which of the four items does</a:t>
            </a:r>
          </a:p>
          <a:p>
            <a:pPr marL="285750" indent="-285750">
              <a:buFont typeface="Arial" panose="020B0604020202020204" pitchFamily="34" charset="0"/>
              <a:buChar char="•"/>
            </a:pPr>
            <a:r>
              <a:rPr lang="en-ZA" dirty="0"/>
              <a:t>not belong and to justify your choice.</a:t>
            </a:r>
          </a:p>
          <a:p>
            <a:pPr marL="285750" indent="-285750">
              <a:buFont typeface="Arial" panose="020B0604020202020204" pitchFamily="34" charset="0"/>
              <a:buChar char="•"/>
            </a:pPr>
            <a:r>
              <a:rPr lang="en-ZA" dirty="0"/>
              <a:t>Look for </a:t>
            </a:r>
            <a:r>
              <a:rPr lang="en-ZA" b="1" dirty="0"/>
              <a:t>two</a:t>
            </a:r>
            <a:r>
              <a:rPr lang="en-ZA" dirty="0"/>
              <a:t> ways to justify which one doesn’t belong.</a:t>
            </a:r>
          </a:p>
        </p:txBody>
      </p:sp>
      <p:pic>
        <p:nvPicPr>
          <p:cNvPr id="1025" name="Picture 1" descr="/var/folders/pb/dnmgqytn25sbyrs4slk_ks780000gn/T/com.microsoft.Powerpoint/WebArchiveCopyPasteTempFiles/p25772">
            <a:extLst>
              <a:ext uri="{FF2B5EF4-FFF2-40B4-BE49-F238E27FC236}">
                <a16:creationId xmlns:a16="http://schemas.microsoft.com/office/drawing/2014/main" id="{33DAB9C7-F60D-3E48-AA2C-656D7832FD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169" y="1177307"/>
            <a:ext cx="4081890" cy="43370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47ADBDD-D674-5B4D-A0C1-B637CD6F17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1028" y="1149053"/>
            <a:ext cx="4005306" cy="4218516"/>
          </a:xfrm>
          <a:prstGeom prst="rect">
            <a:avLst/>
          </a:prstGeom>
        </p:spPr>
      </p:pic>
      <p:sp>
        <p:nvSpPr>
          <p:cNvPr id="8" name="Oval 7">
            <a:extLst>
              <a:ext uri="{FF2B5EF4-FFF2-40B4-BE49-F238E27FC236}">
                <a16:creationId xmlns:a16="http://schemas.microsoft.com/office/drawing/2014/main" id="{2FA8CF0F-39CC-0748-88C2-96FE9DC7A153}"/>
              </a:ext>
            </a:extLst>
          </p:cNvPr>
          <p:cNvSpPr/>
          <p:nvPr/>
        </p:nvSpPr>
        <p:spPr>
          <a:xfrm>
            <a:off x="168233" y="1020361"/>
            <a:ext cx="618116" cy="6181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a:t>
            </a:r>
          </a:p>
        </p:txBody>
      </p:sp>
      <p:sp>
        <p:nvSpPr>
          <p:cNvPr id="10" name="Oval 9">
            <a:extLst>
              <a:ext uri="{FF2B5EF4-FFF2-40B4-BE49-F238E27FC236}">
                <a16:creationId xmlns:a16="http://schemas.microsoft.com/office/drawing/2014/main" id="{1C141227-5B67-7642-A5C3-D45E13816A89}"/>
              </a:ext>
            </a:extLst>
          </p:cNvPr>
          <p:cNvSpPr/>
          <p:nvPr/>
        </p:nvSpPr>
        <p:spPr>
          <a:xfrm>
            <a:off x="4932040" y="1020361"/>
            <a:ext cx="618116" cy="61811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solidFill>
                  <a:schemeClr val="tx1"/>
                </a:solidFill>
              </a:rPr>
              <a:t>2</a:t>
            </a:r>
          </a:p>
        </p:txBody>
      </p:sp>
      <p:cxnSp>
        <p:nvCxnSpPr>
          <p:cNvPr id="3" name="Straight Connector 2">
            <a:extLst>
              <a:ext uri="{FF2B5EF4-FFF2-40B4-BE49-F238E27FC236}">
                <a16:creationId xmlns:a16="http://schemas.microsoft.com/office/drawing/2014/main" id="{819C7502-0BBB-B04A-9833-7A54458C9FDD}"/>
              </a:ext>
            </a:extLst>
          </p:cNvPr>
          <p:cNvCxnSpPr/>
          <p:nvPr/>
        </p:nvCxnSpPr>
        <p:spPr>
          <a:xfrm>
            <a:off x="4788024" y="1177307"/>
            <a:ext cx="0" cy="4555949"/>
          </a:xfrm>
          <a:prstGeom prst="line">
            <a:avLst/>
          </a:prstGeom>
          <a:ln w="762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37927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FCDDAB-DC02-D54F-BE2F-BB2A9681B75B}"/>
              </a:ext>
            </a:extLst>
          </p:cNvPr>
          <p:cNvSpPr>
            <a:spLocks noGrp="1"/>
          </p:cNvSpPr>
          <p:nvPr>
            <p:ph idx="1"/>
          </p:nvPr>
        </p:nvSpPr>
        <p:spPr/>
        <p:txBody>
          <a:bodyPr/>
          <a:lstStyle/>
          <a:p>
            <a:r>
              <a:rPr lang="en-ZA" dirty="0"/>
              <a:t>1 number is kept whole</a:t>
            </a:r>
          </a:p>
          <a:p>
            <a:r>
              <a:rPr lang="en-ZA" dirty="0"/>
              <a:t>Make jumps of 10 and then added the units</a:t>
            </a:r>
          </a:p>
          <a:p>
            <a:r>
              <a:rPr lang="en-ZA" dirty="0"/>
              <a:t>Makes sense for the whole number to be the larger number i.e. 37</a:t>
            </a:r>
          </a:p>
          <a:p>
            <a:r>
              <a:rPr lang="en-US" dirty="0"/>
              <a:t>You might try it like this first</a:t>
            </a:r>
          </a:p>
          <a:p>
            <a:pPr marL="0" indent="0">
              <a:buNone/>
            </a:pPr>
            <a:endParaRPr lang="en-US" dirty="0"/>
          </a:p>
        </p:txBody>
      </p:sp>
      <p:sp>
        <p:nvSpPr>
          <p:cNvPr id="2" name="Title 1">
            <a:extLst>
              <a:ext uri="{FF2B5EF4-FFF2-40B4-BE49-F238E27FC236}">
                <a16:creationId xmlns:a16="http://schemas.microsoft.com/office/drawing/2014/main" id="{9D3A2D23-AAE0-AA44-80A4-F13C4F140568}"/>
              </a:ext>
            </a:extLst>
          </p:cNvPr>
          <p:cNvSpPr>
            <a:spLocks noGrp="1"/>
          </p:cNvSpPr>
          <p:nvPr>
            <p:ph type="title"/>
          </p:nvPr>
        </p:nvSpPr>
        <p:spPr/>
        <p:txBody>
          <a:bodyPr/>
          <a:lstStyle/>
          <a:p>
            <a:r>
              <a:rPr lang="en-ZA" dirty="0"/>
              <a:t>2b. ADDITION </a:t>
            </a:r>
            <a:br>
              <a:rPr lang="en-ZA" dirty="0"/>
            </a:br>
            <a:r>
              <a:rPr lang="en-ZA" dirty="0"/>
              <a:t>25 + 37</a:t>
            </a:r>
            <a:endParaRPr lang="en-US" dirty="0"/>
          </a:p>
        </p:txBody>
      </p:sp>
      <p:pic>
        <p:nvPicPr>
          <p:cNvPr id="5" name="Picture 4">
            <a:extLst>
              <a:ext uri="{FF2B5EF4-FFF2-40B4-BE49-F238E27FC236}">
                <a16:creationId xmlns:a16="http://schemas.microsoft.com/office/drawing/2014/main" id="{5882305A-55C4-224C-8690-8B0EF98A3CCF}"/>
              </a:ext>
            </a:extLst>
          </p:cNvPr>
          <p:cNvPicPr>
            <a:picLocks noChangeAspect="1"/>
          </p:cNvPicPr>
          <p:nvPr/>
        </p:nvPicPr>
        <p:blipFill>
          <a:blip r:embed="rId2"/>
          <a:stretch>
            <a:fillRect/>
          </a:stretch>
        </p:blipFill>
        <p:spPr>
          <a:xfrm>
            <a:off x="1547042" y="4762500"/>
            <a:ext cx="6223000" cy="2095500"/>
          </a:xfrm>
          <a:prstGeom prst="rect">
            <a:avLst/>
          </a:prstGeom>
        </p:spPr>
      </p:pic>
      <p:sp>
        <p:nvSpPr>
          <p:cNvPr id="6" name="Rounded Rectangle 5">
            <a:extLst>
              <a:ext uri="{FF2B5EF4-FFF2-40B4-BE49-F238E27FC236}">
                <a16:creationId xmlns:a16="http://schemas.microsoft.com/office/drawing/2014/main" id="{1B95D1B9-BDEB-894B-9183-BDDF24FD45D5}"/>
              </a:ext>
            </a:extLst>
          </p:cNvPr>
          <p:cNvSpPr/>
          <p:nvPr/>
        </p:nvSpPr>
        <p:spPr>
          <a:xfrm>
            <a:off x="1043608" y="260648"/>
            <a:ext cx="3168352"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a:solidFill>
                  <a:schemeClr val="tx1"/>
                </a:solidFill>
              </a:rPr>
              <a:t>JUMPS OF TEN</a:t>
            </a:r>
          </a:p>
          <a:p>
            <a:pPr algn="ctr"/>
            <a:r>
              <a:rPr lang="en-ZA" sz="2400" dirty="0">
                <a:solidFill>
                  <a:schemeClr val="tx1"/>
                </a:solidFill>
              </a:rPr>
              <a:t>CROSSING A TEN</a:t>
            </a:r>
            <a:endParaRPr lang="en-US" sz="2400" dirty="0">
              <a:solidFill>
                <a:schemeClr val="tx1"/>
              </a:solidFill>
            </a:endParaRPr>
          </a:p>
        </p:txBody>
      </p:sp>
      <p:sp>
        <p:nvSpPr>
          <p:cNvPr id="7" name="Striped Right Arrow 6">
            <a:extLst>
              <a:ext uri="{FF2B5EF4-FFF2-40B4-BE49-F238E27FC236}">
                <a16:creationId xmlns:a16="http://schemas.microsoft.com/office/drawing/2014/main" id="{B0DA0A60-9FFB-3046-89E5-5425AD8A4A75}"/>
              </a:ext>
            </a:extLst>
          </p:cNvPr>
          <p:cNvSpPr/>
          <p:nvPr/>
        </p:nvSpPr>
        <p:spPr>
          <a:xfrm rot="8922927">
            <a:off x="4015313" y="528183"/>
            <a:ext cx="1286457" cy="573574"/>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3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A150692-E2FF-CE46-9951-D9D26C2B48CA}"/>
              </a:ext>
            </a:extLst>
          </p:cNvPr>
          <p:cNvSpPr>
            <a:spLocks noGrp="1"/>
          </p:cNvSpPr>
          <p:nvPr>
            <p:ph idx="1"/>
          </p:nvPr>
        </p:nvSpPr>
        <p:spPr/>
        <p:txBody>
          <a:bodyPr>
            <a:normAutofit/>
          </a:bodyPr>
          <a:lstStyle/>
          <a:p>
            <a:r>
              <a:rPr lang="en-ZA" b="1" dirty="0">
                <a:solidFill>
                  <a:schemeClr val="accent1">
                    <a:lumMod val="50000"/>
                  </a:schemeClr>
                </a:solidFill>
              </a:rPr>
              <a:t>How could we use less jumps?</a:t>
            </a:r>
          </a:p>
          <a:p>
            <a:endParaRPr lang="en-US" sz="2800" dirty="0"/>
          </a:p>
        </p:txBody>
      </p:sp>
      <p:sp>
        <p:nvSpPr>
          <p:cNvPr id="2" name="Title 1">
            <a:extLst>
              <a:ext uri="{FF2B5EF4-FFF2-40B4-BE49-F238E27FC236}">
                <a16:creationId xmlns:a16="http://schemas.microsoft.com/office/drawing/2014/main" id="{51ACC874-F9FD-BC43-AD62-AB5B2FCE8DDC}"/>
              </a:ext>
            </a:extLst>
          </p:cNvPr>
          <p:cNvSpPr>
            <a:spLocks noGrp="1"/>
          </p:cNvSpPr>
          <p:nvPr>
            <p:ph type="title"/>
          </p:nvPr>
        </p:nvSpPr>
        <p:spPr/>
        <p:txBody>
          <a:bodyPr/>
          <a:lstStyle/>
          <a:p>
            <a:r>
              <a:rPr lang="en-ZA" dirty="0"/>
              <a:t>2b. ADDITION </a:t>
            </a:r>
            <a:br>
              <a:rPr lang="en-ZA" dirty="0"/>
            </a:br>
            <a:r>
              <a:rPr lang="en-ZA" dirty="0"/>
              <a:t>25 + 37</a:t>
            </a:r>
            <a:endParaRPr lang="en-US" dirty="0"/>
          </a:p>
        </p:txBody>
      </p:sp>
      <p:pic>
        <p:nvPicPr>
          <p:cNvPr id="9" name="Picture 8">
            <a:extLst>
              <a:ext uri="{FF2B5EF4-FFF2-40B4-BE49-F238E27FC236}">
                <a16:creationId xmlns:a16="http://schemas.microsoft.com/office/drawing/2014/main" id="{12C3B45A-51EF-4B4A-ADB4-28477F43DECA}"/>
              </a:ext>
            </a:extLst>
          </p:cNvPr>
          <p:cNvPicPr>
            <a:picLocks noChangeAspect="1"/>
          </p:cNvPicPr>
          <p:nvPr/>
        </p:nvPicPr>
        <p:blipFill>
          <a:blip r:embed="rId2"/>
          <a:stretch>
            <a:fillRect/>
          </a:stretch>
        </p:blipFill>
        <p:spPr>
          <a:xfrm>
            <a:off x="395536" y="2462737"/>
            <a:ext cx="5728866" cy="2013446"/>
          </a:xfrm>
          <a:prstGeom prst="rect">
            <a:avLst/>
          </a:prstGeom>
        </p:spPr>
      </p:pic>
      <p:pic>
        <p:nvPicPr>
          <p:cNvPr id="10" name="Picture 9">
            <a:extLst>
              <a:ext uri="{FF2B5EF4-FFF2-40B4-BE49-F238E27FC236}">
                <a16:creationId xmlns:a16="http://schemas.microsoft.com/office/drawing/2014/main" id="{CB52C6E4-E1B1-1B4F-A3EA-B9D9C36746C8}"/>
              </a:ext>
            </a:extLst>
          </p:cNvPr>
          <p:cNvPicPr>
            <a:picLocks noChangeAspect="1"/>
          </p:cNvPicPr>
          <p:nvPr/>
        </p:nvPicPr>
        <p:blipFill>
          <a:blip r:embed="rId3"/>
          <a:stretch>
            <a:fillRect/>
          </a:stretch>
        </p:blipFill>
        <p:spPr>
          <a:xfrm>
            <a:off x="4499992" y="4736872"/>
            <a:ext cx="4767922" cy="2063727"/>
          </a:xfrm>
          <a:prstGeom prst="rect">
            <a:avLst/>
          </a:prstGeom>
        </p:spPr>
      </p:pic>
      <p:sp>
        <p:nvSpPr>
          <p:cNvPr id="7" name="TextBox 6">
            <a:extLst>
              <a:ext uri="{FF2B5EF4-FFF2-40B4-BE49-F238E27FC236}">
                <a16:creationId xmlns:a16="http://schemas.microsoft.com/office/drawing/2014/main" id="{94B529D6-F00A-F340-92FD-297E0F520ECB}"/>
              </a:ext>
            </a:extLst>
          </p:cNvPr>
          <p:cNvSpPr txBox="1"/>
          <p:nvPr/>
        </p:nvSpPr>
        <p:spPr>
          <a:xfrm>
            <a:off x="4283968" y="4309302"/>
            <a:ext cx="1104790" cy="646331"/>
          </a:xfrm>
          <a:prstGeom prst="rect">
            <a:avLst/>
          </a:prstGeom>
          <a:noFill/>
        </p:spPr>
        <p:txBody>
          <a:bodyPr wrap="none" rtlCol="0">
            <a:spAutoFit/>
          </a:bodyPr>
          <a:lstStyle/>
          <a:p>
            <a:r>
              <a:rPr lang="en-US" sz="3600" dirty="0"/>
              <a:t>OR…</a:t>
            </a:r>
          </a:p>
        </p:txBody>
      </p:sp>
      <p:sp>
        <p:nvSpPr>
          <p:cNvPr id="11" name="Rounded Rectangle 10">
            <a:extLst>
              <a:ext uri="{FF2B5EF4-FFF2-40B4-BE49-F238E27FC236}">
                <a16:creationId xmlns:a16="http://schemas.microsoft.com/office/drawing/2014/main" id="{D26FBF4F-8F6F-8942-B25D-BF2FB46B2B07}"/>
              </a:ext>
            </a:extLst>
          </p:cNvPr>
          <p:cNvSpPr/>
          <p:nvPr/>
        </p:nvSpPr>
        <p:spPr>
          <a:xfrm>
            <a:off x="1043608" y="260648"/>
            <a:ext cx="3168352"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a:solidFill>
                  <a:schemeClr val="tx1"/>
                </a:solidFill>
              </a:rPr>
              <a:t>JUMPS OF TEN</a:t>
            </a:r>
          </a:p>
          <a:p>
            <a:pPr algn="ctr"/>
            <a:r>
              <a:rPr lang="en-ZA" sz="2400" dirty="0">
                <a:solidFill>
                  <a:schemeClr val="tx1"/>
                </a:solidFill>
              </a:rPr>
              <a:t>CROSSING A TEN</a:t>
            </a:r>
            <a:endParaRPr lang="en-US" sz="2400" dirty="0">
              <a:solidFill>
                <a:schemeClr val="tx1"/>
              </a:solidFill>
            </a:endParaRPr>
          </a:p>
        </p:txBody>
      </p:sp>
    </p:spTree>
    <p:extLst>
      <p:ext uri="{BB962C8B-B14F-4D97-AF65-F5344CB8AC3E}">
        <p14:creationId xmlns:p14="http://schemas.microsoft.com/office/powerpoint/2010/main" val="307759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C8BAE-F1CC-C44D-904F-1BCAD9EB35F2}"/>
              </a:ext>
            </a:extLst>
          </p:cNvPr>
          <p:cNvSpPr>
            <a:spLocks noGrp="1"/>
          </p:cNvSpPr>
          <p:nvPr>
            <p:ph type="title"/>
          </p:nvPr>
        </p:nvSpPr>
        <p:spPr/>
        <p:txBody>
          <a:bodyPr/>
          <a:lstStyle/>
          <a:p>
            <a:r>
              <a:rPr lang="en-ZA" dirty="0"/>
              <a:t>2c. SUBTRACTION</a:t>
            </a:r>
            <a:br>
              <a:rPr lang="en-ZA" dirty="0"/>
            </a:br>
            <a:r>
              <a:rPr lang="en-ZA" dirty="0"/>
              <a:t>47 - 23</a:t>
            </a:r>
            <a:endParaRPr lang="en-US" dirty="0"/>
          </a:p>
        </p:txBody>
      </p:sp>
      <p:sp>
        <p:nvSpPr>
          <p:cNvPr id="3" name="Content Placeholder 2">
            <a:extLst>
              <a:ext uri="{FF2B5EF4-FFF2-40B4-BE49-F238E27FC236}">
                <a16:creationId xmlns:a16="http://schemas.microsoft.com/office/drawing/2014/main" id="{5C502BF3-E59C-0949-8FD8-7C1D3E29C84D}"/>
              </a:ext>
            </a:extLst>
          </p:cNvPr>
          <p:cNvSpPr txBox="1">
            <a:spLocks/>
          </p:cNvSpPr>
          <p:nvPr/>
        </p:nvSpPr>
        <p:spPr>
          <a:xfrm>
            <a:off x="352596" y="1774065"/>
            <a:ext cx="8611892" cy="4835439"/>
          </a:xfrm>
          <a:prstGeom prst="rect">
            <a:avLst/>
          </a:prstGeom>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ZA" dirty="0"/>
              <a:t>1 number is kept whole</a:t>
            </a:r>
          </a:p>
          <a:p>
            <a:r>
              <a:rPr lang="en-ZA" dirty="0"/>
              <a:t>Make jumps of 10 and then subtract units</a:t>
            </a:r>
          </a:p>
          <a:p>
            <a:r>
              <a:rPr lang="en-US" dirty="0"/>
              <a:t>You might try it like this first</a:t>
            </a:r>
          </a:p>
          <a:p>
            <a:pPr marL="0" indent="0">
              <a:buFont typeface="Symbol" pitchFamily="18" charset="2"/>
              <a:buNone/>
            </a:pPr>
            <a:endParaRPr lang="en-US" dirty="0"/>
          </a:p>
        </p:txBody>
      </p:sp>
      <p:pic>
        <p:nvPicPr>
          <p:cNvPr id="4" name="Picture 3">
            <a:extLst>
              <a:ext uri="{FF2B5EF4-FFF2-40B4-BE49-F238E27FC236}">
                <a16:creationId xmlns:a16="http://schemas.microsoft.com/office/drawing/2014/main" id="{91F3AC63-B83B-EF49-A085-7574545EB221}"/>
              </a:ext>
            </a:extLst>
          </p:cNvPr>
          <p:cNvPicPr>
            <a:picLocks noChangeAspect="1"/>
          </p:cNvPicPr>
          <p:nvPr/>
        </p:nvPicPr>
        <p:blipFill>
          <a:blip r:embed="rId2"/>
          <a:stretch>
            <a:fillRect/>
          </a:stretch>
        </p:blipFill>
        <p:spPr>
          <a:xfrm>
            <a:off x="1276435" y="3501008"/>
            <a:ext cx="6540500" cy="2971800"/>
          </a:xfrm>
          <a:prstGeom prst="rect">
            <a:avLst/>
          </a:prstGeom>
        </p:spPr>
      </p:pic>
      <p:sp>
        <p:nvSpPr>
          <p:cNvPr id="5" name="Rounded Rectangle 4">
            <a:extLst>
              <a:ext uri="{FF2B5EF4-FFF2-40B4-BE49-F238E27FC236}">
                <a16:creationId xmlns:a16="http://schemas.microsoft.com/office/drawing/2014/main" id="{7045DDFE-D338-5E43-8B80-779812AC3F41}"/>
              </a:ext>
            </a:extLst>
          </p:cNvPr>
          <p:cNvSpPr/>
          <p:nvPr/>
        </p:nvSpPr>
        <p:spPr>
          <a:xfrm>
            <a:off x="1043608" y="260648"/>
            <a:ext cx="3168352" cy="115212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ZA" sz="2400" dirty="0">
                <a:solidFill>
                  <a:schemeClr val="tx1"/>
                </a:solidFill>
              </a:rPr>
              <a:t>JUMPS OF TEN</a:t>
            </a:r>
          </a:p>
          <a:p>
            <a:pPr algn="ctr"/>
            <a:r>
              <a:rPr lang="en-ZA" sz="2400" dirty="0">
                <a:solidFill>
                  <a:schemeClr val="tx1"/>
                </a:solidFill>
              </a:rPr>
              <a:t>WITHOUT CROSSING A TEN</a:t>
            </a:r>
            <a:endParaRPr lang="en-US" sz="2400" dirty="0">
              <a:solidFill>
                <a:schemeClr val="tx1"/>
              </a:solidFill>
            </a:endParaRPr>
          </a:p>
        </p:txBody>
      </p:sp>
      <p:sp>
        <p:nvSpPr>
          <p:cNvPr id="6" name="Striped Right Arrow 5">
            <a:extLst>
              <a:ext uri="{FF2B5EF4-FFF2-40B4-BE49-F238E27FC236}">
                <a16:creationId xmlns:a16="http://schemas.microsoft.com/office/drawing/2014/main" id="{96DF7210-9221-A449-AF50-B00FC7702DB7}"/>
              </a:ext>
            </a:extLst>
          </p:cNvPr>
          <p:cNvSpPr/>
          <p:nvPr/>
        </p:nvSpPr>
        <p:spPr>
          <a:xfrm rot="8922927">
            <a:off x="4015313" y="528183"/>
            <a:ext cx="1286457" cy="573574"/>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32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A150692-E2FF-CE46-9951-D9D26C2B48CA}"/>
              </a:ext>
            </a:extLst>
          </p:cNvPr>
          <p:cNvSpPr>
            <a:spLocks noGrp="1"/>
          </p:cNvSpPr>
          <p:nvPr>
            <p:ph idx="1"/>
          </p:nvPr>
        </p:nvSpPr>
        <p:spPr/>
        <p:txBody>
          <a:bodyPr>
            <a:normAutofit/>
          </a:bodyPr>
          <a:lstStyle/>
          <a:p>
            <a:r>
              <a:rPr lang="en-ZA" b="1" dirty="0">
                <a:solidFill>
                  <a:schemeClr val="accent1">
                    <a:lumMod val="50000"/>
                  </a:schemeClr>
                </a:solidFill>
              </a:rPr>
              <a:t>How could we use less jumps?</a:t>
            </a:r>
          </a:p>
          <a:p>
            <a:endParaRPr lang="en-US" sz="2800" dirty="0"/>
          </a:p>
        </p:txBody>
      </p:sp>
      <p:sp>
        <p:nvSpPr>
          <p:cNvPr id="2" name="Title 1">
            <a:extLst>
              <a:ext uri="{FF2B5EF4-FFF2-40B4-BE49-F238E27FC236}">
                <a16:creationId xmlns:a16="http://schemas.microsoft.com/office/drawing/2014/main" id="{51ACC874-F9FD-BC43-AD62-AB5B2FCE8DDC}"/>
              </a:ext>
            </a:extLst>
          </p:cNvPr>
          <p:cNvSpPr>
            <a:spLocks noGrp="1"/>
          </p:cNvSpPr>
          <p:nvPr>
            <p:ph type="title"/>
          </p:nvPr>
        </p:nvSpPr>
        <p:spPr/>
        <p:txBody>
          <a:bodyPr/>
          <a:lstStyle/>
          <a:p>
            <a:r>
              <a:rPr lang="en-ZA" dirty="0"/>
              <a:t>2c. SUBTRACTION</a:t>
            </a:r>
            <a:br>
              <a:rPr lang="en-ZA" dirty="0"/>
            </a:br>
            <a:r>
              <a:rPr lang="en-ZA" dirty="0"/>
              <a:t>47 - 23</a:t>
            </a:r>
            <a:endParaRPr lang="en-US" dirty="0"/>
          </a:p>
        </p:txBody>
      </p:sp>
      <p:sp>
        <p:nvSpPr>
          <p:cNvPr id="7" name="TextBox 6">
            <a:extLst>
              <a:ext uri="{FF2B5EF4-FFF2-40B4-BE49-F238E27FC236}">
                <a16:creationId xmlns:a16="http://schemas.microsoft.com/office/drawing/2014/main" id="{94B529D6-F00A-F340-92FD-297E0F520ECB}"/>
              </a:ext>
            </a:extLst>
          </p:cNvPr>
          <p:cNvSpPr txBox="1"/>
          <p:nvPr/>
        </p:nvSpPr>
        <p:spPr>
          <a:xfrm>
            <a:off x="6444208" y="3104280"/>
            <a:ext cx="1104790" cy="646331"/>
          </a:xfrm>
          <a:prstGeom prst="rect">
            <a:avLst/>
          </a:prstGeom>
          <a:noFill/>
        </p:spPr>
        <p:txBody>
          <a:bodyPr wrap="none" rtlCol="0">
            <a:spAutoFit/>
          </a:bodyPr>
          <a:lstStyle/>
          <a:p>
            <a:r>
              <a:rPr lang="en-US" sz="3600" dirty="0"/>
              <a:t>OR…</a:t>
            </a:r>
          </a:p>
        </p:txBody>
      </p:sp>
      <p:pic>
        <p:nvPicPr>
          <p:cNvPr id="3" name="Picture 2">
            <a:extLst>
              <a:ext uri="{FF2B5EF4-FFF2-40B4-BE49-F238E27FC236}">
                <a16:creationId xmlns:a16="http://schemas.microsoft.com/office/drawing/2014/main" id="{7760368A-256D-8D47-B244-D9DCC61B6E2C}"/>
              </a:ext>
            </a:extLst>
          </p:cNvPr>
          <p:cNvPicPr>
            <a:picLocks noChangeAspect="1"/>
          </p:cNvPicPr>
          <p:nvPr/>
        </p:nvPicPr>
        <p:blipFill>
          <a:blip r:embed="rId2"/>
          <a:stretch>
            <a:fillRect/>
          </a:stretch>
        </p:blipFill>
        <p:spPr>
          <a:xfrm>
            <a:off x="179512" y="2343192"/>
            <a:ext cx="5000109" cy="2168506"/>
          </a:xfrm>
          <a:prstGeom prst="rect">
            <a:avLst/>
          </a:prstGeom>
        </p:spPr>
      </p:pic>
      <p:pic>
        <p:nvPicPr>
          <p:cNvPr id="4" name="Picture 3">
            <a:extLst>
              <a:ext uri="{FF2B5EF4-FFF2-40B4-BE49-F238E27FC236}">
                <a16:creationId xmlns:a16="http://schemas.microsoft.com/office/drawing/2014/main" id="{6075FB7E-E264-D546-A9E4-34E2E749B2C7}"/>
              </a:ext>
            </a:extLst>
          </p:cNvPr>
          <p:cNvPicPr>
            <a:picLocks noChangeAspect="1"/>
          </p:cNvPicPr>
          <p:nvPr/>
        </p:nvPicPr>
        <p:blipFill>
          <a:blip r:embed="rId3"/>
          <a:stretch>
            <a:fillRect/>
          </a:stretch>
        </p:blipFill>
        <p:spPr>
          <a:xfrm>
            <a:off x="4499992" y="4511698"/>
            <a:ext cx="4710584" cy="2346302"/>
          </a:xfrm>
          <a:prstGeom prst="rect">
            <a:avLst/>
          </a:prstGeom>
        </p:spPr>
      </p:pic>
      <p:sp>
        <p:nvSpPr>
          <p:cNvPr id="11" name="Rounded Rectangle 10">
            <a:extLst>
              <a:ext uri="{FF2B5EF4-FFF2-40B4-BE49-F238E27FC236}">
                <a16:creationId xmlns:a16="http://schemas.microsoft.com/office/drawing/2014/main" id="{2622A4B6-26DB-5D43-86E7-AF514B72B208}"/>
              </a:ext>
            </a:extLst>
          </p:cNvPr>
          <p:cNvSpPr/>
          <p:nvPr/>
        </p:nvSpPr>
        <p:spPr>
          <a:xfrm>
            <a:off x="1043608" y="260648"/>
            <a:ext cx="3168352" cy="115212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ZA" sz="2400" dirty="0">
                <a:solidFill>
                  <a:schemeClr val="tx1"/>
                </a:solidFill>
              </a:rPr>
              <a:t>JUMPS OF TEN</a:t>
            </a:r>
          </a:p>
          <a:p>
            <a:pPr algn="ctr"/>
            <a:r>
              <a:rPr lang="en-ZA" sz="2400" dirty="0">
                <a:solidFill>
                  <a:schemeClr val="tx1"/>
                </a:solidFill>
              </a:rPr>
              <a:t>WITHOUT CROSSING A TEN</a:t>
            </a:r>
            <a:endParaRPr lang="en-US" sz="2400" dirty="0">
              <a:solidFill>
                <a:schemeClr val="tx1"/>
              </a:solidFill>
            </a:endParaRPr>
          </a:p>
        </p:txBody>
      </p:sp>
    </p:spTree>
    <p:extLst>
      <p:ext uri="{BB962C8B-B14F-4D97-AF65-F5344CB8AC3E}">
        <p14:creationId xmlns:p14="http://schemas.microsoft.com/office/powerpoint/2010/main" val="368887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0D40A6-662D-4648-933B-758529D8EBF9}"/>
              </a:ext>
            </a:extLst>
          </p:cNvPr>
          <p:cNvSpPr>
            <a:spLocks noGrp="1"/>
          </p:cNvSpPr>
          <p:nvPr>
            <p:ph idx="1"/>
          </p:nvPr>
        </p:nvSpPr>
        <p:spPr/>
        <p:txBody>
          <a:bodyPr/>
          <a:lstStyle/>
          <a:p>
            <a:pPr marL="0" indent="0" algn="ctr">
              <a:buNone/>
            </a:pPr>
            <a:r>
              <a:rPr lang="en-US" dirty="0">
                <a:solidFill>
                  <a:srgbClr val="FF0000"/>
                </a:solidFill>
              </a:rPr>
              <a:t>Try this one one your own</a:t>
            </a:r>
          </a:p>
          <a:p>
            <a:pPr marL="0" indent="0" algn="ctr">
              <a:buNone/>
            </a:pPr>
            <a:r>
              <a:rPr lang="en-US" dirty="0">
                <a:solidFill>
                  <a:srgbClr val="FF0000"/>
                </a:solidFill>
              </a:rPr>
              <a:t>42 - 25</a:t>
            </a:r>
          </a:p>
          <a:p>
            <a:pPr marL="0" indent="0" algn="ctr">
              <a:buNone/>
            </a:pPr>
            <a:endParaRPr lang="en-US" dirty="0">
              <a:solidFill>
                <a:srgbClr val="FF0000"/>
              </a:solidFill>
            </a:endParaRPr>
          </a:p>
          <a:p>
            <a:pPr marL="514350" indent="-514350">
              <a:buFont typeface="+mj-lt"/>
              <a:buAutoNum type="arabicPeriod"/>
            </a:pPr>
            <a:r>
              <a:rPr lang="en-US" dirty="0"/>
              <a:t>How might you do this to start with</a:t>
            </a:r>
          </a:p>
          <a:p>
            <a:pPr marL="514350" indent="-514350">
              <a:buFont typeface="+mj-lt"/>
              <a:buAutoNum type="arabicPeriod"/>
            </a:pPr>
            <a:r>
              <a:rPr lang="en-US" dirty="0"/>
              <a:t>Think about how you could do it in the </a:t>
            </a:r>
            <a:r>
              <a:rPr lang="en-US" b="1" dirty="0"/>
              <a:t>LEAST</a:t>
            </a:r>
            <a:r>
              <a:rPr lang="en-US" dirty="0"/>
              <a:t> amount of jumps</a:t>
            </a:r>
          </a:p>
        </p:txBody>
      </p:sp>
      <p:sp>
        <p:nvSpPr>
          <p:cNvPr id="2" name="Title 1">
            <a:extLst>
              <a:ext uri="{FF2B5EF4-FFF2-40B4-BE49-F238E27FC236}">
                <a16:creationId xmlns:a16="http://schemas.microsoft.com/office/drawing/2014/main" id="{A84EC9D4-6EFE-0948-9B0A-307DD84BEE8B}"/>
              </a:ext>
            </a:extLst>
          </p:cNvPr>
          <p:cNvSpPr>
            <a:spLocks noGrp="1"/>
          </p:cNvSpPr>
          <p:nvPr>
            <p:ph type="title"/>
          </p:nvPr>
        </p:nvSpPr>
        <p:spPr/>
        <p:txBody>
          <a:bodyPr/>
          <a:lstStyle/>
          <a:p>
            <a:r>
              <a:rPr lang="en-ZA" dirty="0"/>
              <a:t>2d. SUBTRACTION</a:t>
            </a:r>
            <a:br>
              <a:rPr lang="en-ZA" dirty="0"/>
            </a:br>
            <a:r>
              <a:rPr lang="en-ZA" dirty="0"/>
              <a:t>42 - 25</a:t>
            </a:r>
            <a:endParaRPr lang="en-US" dirty="0"/>
          </a:p>
        </p:txBody>
      </p:sp>
      <p:sp>
        <p:nvSpPr>
          <p:cNvPr id="4" name="Rounded Rectangle 3">
            <a:extLst>
              <a:ext uri="{FF2B5EF4-FFF2-40B4-BE49-F238E27FC236}">
                <a16:creationId xmlns:a16="http://schemas.microsoft.com/office/drawing/2014/main" id="{539289AF-7AE9-3A45-8645-2E9CDBBA63F9}"/>
              </a:ext>
            </a:extLst>
          </p:cNvPr>
          <p:cNvSpPr/>
          <p:nvPr/>
        </p:nvSpPr>
        <p:spPr>
          <a:xfrm>
            <a:off x="1043608" y="260648"/>
            <a:ext cx="3168352"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a:solidFill>
                  <a:schemeClr val="tx1"/>
                </a:solidFill>
              </a:rPr>
              <a:t>JUMPS OF TEN</a:t>
            </a:r>
          </a:p>
          <a:p>
            <a:pPr algn="ctr"/>
            <a:r>
              <a:rPr lang="en-ZA" sz="2400" dirty="0">
                <a:solidFill>
                  <a:schemeClr val="tx1"/>
                </a:solidFill>
              </a:rPr>
              <a:t>CROSSING A TEN</a:t>
            </a:r>
            <a:endParaRPr lang="en-US" sz="2400" dirty="0">
              <a:solidFill>
                <a:schemeClr val="tx1"/>
              </a:solidFill>
            </a:endParaRPr>
          </a:p>
        </p:txBody>
      </p:sp>
      <p:sp>
        <p:nvSpPr>
          <p:cNvPr id="5" name="Striped Right Arrow 4">
            <a:extLst>
              <a:ext uri="{FF2B5EF4-FFF2-40B4-BE49-F238E27FC236}">
                <a16:creationId xmlns:a16="http://schemas.microsoft.com/office/drawing/2014/main" id="{68D7C655-A191-4943-8CC4-69844BDC9284}"/>
              </a:ext>
            </a:extLst>
          </p:cNvPr>
          <p:cNvSpPr/>
          <p:nvPr/>
        </p:nvSpPr>
        <p:spPr>
          <a:xfrm rot="8922927">
            <a:off x="4015313" y="528183"/>
            <a:ext cx="1286457" cy="573574"/>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80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CC874-F9FD-BC43-AD62-AB5B2FCE8DDC}"/>
              </a:ext>
            </a:extLst>
          </p:cNvPr>
          <p:cNvSpPr>
            <a:spLocks noGrp="1"/>
          </p:cNvSpPr>
          <p:nvPr>
            <p:ph type="title"/>
          </p:nvPr>
        </p:nvSpPr>
        <p:spPr/>
        <p:txBody>
          <a:bodyPr/>
          <a:lstStyle/>
          <a:p>
            <a:r>
              <a:rPr lang="en-ZA" dirty="0"/>
              <a:t>2d. SUBTRACTION</a:t>
            </a:r>
            <a:br>
              <a:rPr lang="en-ZA" dirty="0"/>
            </a:br>
            <a:r>
              <a:rPr lang="en-ZA" dirty="0"/>
              <a:t>42 - 25</a:t>
            </a:r>
            <a:endParaRPr lang="en-US" dirty="0"/>
          </a:p>
        </p:txBody>
      </p:sp>
      <p:sp>
        <p:nvSpPr>
          <p:cNvPr id="7" name="TextBox 6">
            <a:extLst>
              <a:ext uri="{FF2B5EF4-FFF2-40B4-BE49-F238E27FC236}">
                <a16:creationId xmlns:a16="http://schemas.microsoft.com/office/drawing/2014/main" id="{94B529D6-F00A-F340-92FD-297E0F520ECB}"/>
              </a:ext>
            </a:extLst>
          </p:cNvPr>
          <p:cNvSpPr txBox="1"/>
          <p:nvPr/>
        </p:nvSpPr>
        <p:spPr>
          <a:xfrm>
            <a:off x="1187624" y="3731719"/>
            <a:ext cx="1104790" cy="646331"/>
          </a:xfrm>
          <a:prstGeom prst="rect">
            <a:avLst/>
          </a:prstGeom>
          <a:noFill/>
        </p:spPr>
        <p:txBody>
          <a:bodyPr wrap="none" rtlCol="0">
            <a:spAutoFit/>
          </a:bodyPr>
          <a:lstStyle/>
          <a:p>
            <a:r>
              <a:rPr lang="en-US" sz="3600" dirty="0"/>
              <a:t>OR…</a:t>
            </a:r>
          </a:p>
        </p:txBody>
      </p:sp>
      <p:pic>
        <p:nvPicPr>
          <p:cNvPr id="9" name="Picture 8">
            <a:extLst>
              <a:ext uri="{FF2B5EF4-FFF2-40B4-BE49-F238E27FC236}">
                <a16:creationId xmlns:a16="http://schemas.microsoft.com/office/drawing/2014/main" id="{6CCC4B44-030D-9D44-9A0A-6EFF55665FDB}"/>
              </a:ext>
            </a:extLst>
          </p:cNvPr>
          <p:cNvPicPr>
            <a:picLocks noChangeAspect="1"/>
          </p:cNvPicPr>
          <p:nvPr/>
        </p:nvPicPr>
        <p:blipFill>
          <a:blip r:embed="rId2"/>
          <a:stretch>
            <a:fillRect/>
          </a:stretch>
        </p:blipFill>
        <p:spPr>
          <a:xfrm>
            <a:off x="221706" y="1520365"/>
            <a:ext cx="4994002" cy="2230246"/>
          </a:xfrm>
          <a:prstGeom prst="rect">
            <a:avLst/>
          </a:prstGeom>
        </p:spPr>
      </p:pic>
      <p:pic>
        <p:nvPicPr>
          <p:cNvPr id="10" name="Picture 9">
            <a:extLst>
              <a:ext uri="{FF2B5EF4-FFF2-40B4-BE49-F238E27FC236}">
                <a16:creationId xmlns:a16="http://schemas.microsoft.com/office/drawing/2014/main" id="{E534A473-9C71-6F45-9D0D-9C5FDB67EAC1}"/>
              </a:ext>
            </a:extLst>
          </p:cNvPr>
          <p:cNvPicPr>
            <a:picLocks noChangeAspect="1"/>
          </p:cNvPicPr>
          <p:nvPr/>
        </p:nvPicPr>
        <p:blipFill>
          <a:blip r:embed="rId3"/>
          <a:stretch>
            <a:fillRect/>
          </a:stretch>
        </p:blipFill>
        <p:spPr>
          <a:xfrm>
            <a:off x="202268" y="4563782"/>
            <a:ext cx="4450394" cy="2208014"/>
          </a:xfrm>
          <a:prstGeom prst="rect">
            <a:avLst/>
          </a:prstGeom>
        </p:spPr>
      </p:pic>
      <p:sp>
        <p:nvSpPr>
          <p:cNvPr id="12" name="TextBox 11">
            <a:extLst>
              <a:ext uri="{FF2B5EF4-FFF2-40B4-BE49-F238E27FC236}">
                <a16:creationId xmlns:a16="http://schemas.microsoft.com/office/drawing/2014/main" id="{A7199991-01CE-D046-9E3C-9F15E67DEB36}"/>
              </a:ext>
            </a:extLst>
          </p:cNvPr>
          <p:cNvSpPr txBox="1"/>
          <p:nvPr/>
        </p:nvSpPr>
        <p:spPr>
          <a:xfrm>
            <a:off x="4572000" y="5005491"/>
            <a:ext cx="1104790" cy="646331"/>
          </a:xfrm>
          <a:prstGeom prst="rect">
            <a:avLst/>
          </a:prstGeom>
          <a:noFill/>
        </p:spPr>
        <p:txBody>
          <a:bodyPr wrap="none" rtlCol="0">
            <a:spAutoFit/>
          </a:bodyPr>
          <a:lstStyle/>
          <a:p>
            <a:r>
              <a:rPr lang="en-US" sz="3600" dirty="0"/>
              <a:t>OR…</a:t>
            </a:r>
          </a:p>
        </p:txBody>
      </p:sp>
      <p:sp>
        <p:nvSpPr>
          <p:cNvPr id="13" name="Rounded Rectangle 12">
            <a:extLst>
              <a:ext uri="{FF2B5EF4-FFF2-40B4-BE49-F238E27FC236}">
                <a16:creationId xmlns:a16="http://schemas.microsoft.com/office/drawing/2014/main" id="{DD73FE95-EC56-1949-B20B-21DE75CAE16E}"/>
              </a:ext>
            </a:extLst>
          </p:cNvPr>
          <p:cNvSpPr/>
          <p:nvPr/>
        </p:nvSpPr>
        <p:spPr>
          <a:xfrm>
            <a:off x="1043608" y="260648"/>
            <a:ext cx="3168352"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a:solidFill>
                  <a:schemeClr val="tx1"/>
                </a:solidFill>
              </a:rPr>
              <a:t>JUMPS OF TEN</a:t>
            </a:r>
          </a:p>
          <a:p>
            <a:pPr algn="ctr"/>
            <a:r>
              <a:rPr lang="en-ZA" sz="2400" dirty="0">
                <a:solidFill>
                  <a:schemeClr val="tx1"/>
                </a:solidFill>
              </a:rPr>
              <a:t>CROSSING A TEN</a:t>
            </a:r>
            <a:endParaRPr lang="en-US" sz="2400" dirty="0">
              <a:solidFill>
                <a:schemeClr val="tx1"/>
              </a:solidFill>
            </a:endParaRPr>
          </a:p>
        </p:txBody>
      </p:sp>
      <p:grpSp>
        <p:nvGrpSpPr>
          <p:cNvPr id="4" name="Group 3">
            <a:extLst>
              <a:ext uri="{FF2B5EF4-FFF2-40B4-BE49-F238E27FC236}">
                <a16:creationId xmlns:a16="http://schemas.microsoft.com/office/drawing/2014/main" id="{5B54CE07-0279-1246-8AA2-F2A547774706}"/>
              </a:ext>
            </a:extLst>
          </p:cNvPr>
          <p:cNvGrpSpPr/>
          <p:nvPr/>
        </p:nvGrpSpPr>
        <p:grpSpPr>
          <a:xfrm>
            <a:off x="5303666" y="4786053"/>
            <a:ext cx="3621846" cy="1980456"/>
            <a:chOff x="5303666" y="4786053"/>
            <a:chExt cx="3621846" cy="1980456"/>
          </a:xfrm>
        </p:grpSpPr>
        <p:pic>
          <p:nvPicPr>
            <p:cNvPr id="11" name="Picture 10">
              <a:extLst>
                <a:ext uri="{FF2B5EF4-FFF2-40B4-BE49-F238E27FC236}">
                  <a16:creationId xmlns:a16="http://schemas.microsoft.com/office/drawing/2014/main" id="{9ECB7F9C-3F2D-A34B-9FB4-AA9B4233C591}"/>
                </a:ext>
              </a:extLst>
            </p:cNvPr>
            <p:cNvPicPr>
              <a:picLocks noChangeAspect="1"/>
            </p:cNvPicPr>
            <p:nvPr/>
          </p:nvPicPr>
          <p:blipFill>
            <a:blip r:embed="rId4"/>
            <a:stretch>
              <a:fillRect/>
            </a:stretch>
          </p:blipFill>
          <p:spPr>
            <a:xfrm>
              <a:off x="5303666" y="4786053"/>
              <a:ext cx="3621846" cy="1980456"/>
            </a:xfrm>
            <a:prstGeom prst="rect">
              <a:avLst/>
            </a:prstGeom>
          </p:spPr>
        </p:pic>
        <p:sp>
          <p:nvSpPr>
            <p:cNvPr id="3" name="TextBox 2">
              <a:extLst>
                <a:ext uri="{FF2B5EF4-FFF2-40B4-BE49-F238E27FC236}">
                  <a16:creationId xmlns:a16="http://schemas.microsoft.com/office/drawing/2014/main" id="{EC9E9D86-30EE-8444-B857-0D4C822C5E14}"/>
                </a:ext>
              </a:extLst>
            </p:cNvPr>
            <p:cNvSpPr txBox="1"/>
            <p:nvPr/>
          </p:nvSpPr>
          <p:spPr>
            <a:xfrm>
              <a:off x="7740352" y="4869160"/>
              <a:ext cx="306494" cy="369332"/>
            </a:xfrm>
            <a:prstGeom prst="rect">
              <a:avLst/>
            </a:prstGeom>
            <a:noFill/>
          </p:spPr>
          <p:txBody>
            <a:bodyPr wrap="none" rtlCol="0">
              <a:spAutoFit/>
            </a:bodyPr>
            <a:lstStyle/>
            <a:p>
              <a:r>
                <a:rPr lang="en-GB" dirty="0"/>
                <a:t>0</a:t>
              </a:r>
            </a:p>
          </p:txBody>
        </p:sp>
      </p:grpSp>
    </p:spTree>
    <p:extLst>
      <p:ext uri="{BB962C8B-B14F-4D97-AF65-F5344CB8AC3E}">
        <p14:creationId xmlns:p14="http://schemas.microsoft.com/office/powerpoint/2010/main" val="108909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464D25-466D-AC43-B9AA-73C07D1FEE93}"/>
              </a:ext>
            </a:extLst>
          </p:cNvPr>
          <p:cNvSpPr>
            <a:spLocks noGrp="1"/>
          </p:cNvSpPr>
          <p:nvPr>
            <p:ph idx="1"/>
          </p:nvPr>
        </p:nvSpPr>
        <p:spPr/>
        <p:txBody>
          <a:bodyPr/>
          <a:lstStyle/>
          <a:p>
            <a:r>
              <a:rPr lang="en-ZA" dirty="0"/>
              <a:t>This is the opposite of “Jumps of 10” strategy</a:t>
            </a:r>
          </a:p>
          <a:p>
            <a:r>
              <a:rPr lang="en-ZA" dirty="0"/>
              <a:t>Work with </a:t>
            </a:r>
            <a:r>
              <a:rPr lang="en-ZA" dirty="0">
                <a:solidFill>
                  <a:schemeClr val="accent6"/>
                </a:solidFill>
              </a:rPr>
              <a:t>units first and then the tens </a:t>
            </a:r>
          </a:p>
          <a:p>
            <a:r>
              <a:rPr lang="en-ZA" dirty="0"/>
              <a:t>Use the units first to jump forwards to the </a:t>
            </a:r>
            <a:r>
              <a:rPr lang="en-ZA" b="1" dirty="0">
                <a:solidFill>
                  <a:srgbClr val="FF0000"/>
                </a:solidFill>
              </a:rPr>
              <a:t>next friendly number </a:t>
            </a:r>
            <a:r>
              <a:rPr lang="en-ZA" dirty="0"/>
              <a:t>(i.e. a decade number)</a:t>
            </a:r>
          </a:p>
          <a:p>
            <a:endParaRPr lang="en-US" dirty="0"/>
          </a:p>
        </p:txBody>
      </p:sp>
      <p:sp>
        <p:nvSpPr>
          <p:cNvPr id="3" name="Title 2">
            <a:extLst>
              <a:ext uri="{FF2B5EF4-FFF2-40B4-BE49-F238E27FC236}">
                <a16:creationId xmlns:a16="http://schemas.microsoft.com/office/drawing/2014/main" id="{78B59767-7798-6F49-AFD4-2B50B7ADDE3A}"/>
              </a:ext>
            </a:extLst>
          </p:cNvPr>
          <p:cNvSpPr>
            <a:spLocks noGrp="1"/>
          </p:cNvSpPr>
          <p:nvPr>
            <p:ph type="title"/>
          </p:nvPr>
        </p:nvSpPr>
        <p:spPr/>
        <p:txBody>
          <a:bodyPr/>
          <a:lstStyle/>
          <a:p>
            <a:r>
              <a:rPr lang="en-ZA" dirty="0"/>
              <a:t>3a. ADDITION</a:t>
            </a:r>
            <a:br>
              <a:rPr lang="en-ZA" dirty="0"/>
            </a:br>
            <a:r>
              <a:rPr lang="en-ZA" dirty="0"/>
              <a:t>38 + 26</a:t>
            </a:r>
            <a:endParaRPr lang="en-US" dirty="0"/>
          </a:p>
        </p:txBody>
      </p:sp>
      <p:sp>
        <p:nvSpPr>
          <p:cNvPr id="5" name="Rounded Rectangle 4">
            <a:extLst>
              <a:ext uri="{FF2B5EF4-FFF2-40B4-BE49-F238E27FC236}">
                <a16:creationId xmlns:a16="http://schemas.microsoft.com/office/drawing/2014/main" id="{C14BA241-FE5B-234C-BA61-301F7FC980B1}"/>
              </a:ext>
            </a:extLst>
          </p:cNvPr>
          <p:cNvSpPr/>
          <p:nvPr/>
        </p:nvSpPr>
        <p:spPr>
          <a:xfrm>
            <a:off x="1043608" y="260648"/>
            <a:ext cx="3168352" cy="115212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ZA" sz="2400" dirty="0">
                <a:solidFill>
                  <a:schemeClr val="tx1"/>
                </a:solidFill>
              </a:rPr>
              <a:t>NEXT FRIENDLY NUMBER (BRIDGING THROUGH 10)</a:t>
            </a:r>
            <a:endParaRPr lang="en-US" sz="2400" dirty="0">
              <a:solidFill>
                <a:schemeClr val="tx1"/>
              </a:solidFill>
            </a:endParaRPr>
          </a:p>
        </p:txBody>
      </p:sp>
      <p:sp>
        <p:nvSpPr>
          <p:cNvPr id="6" name="Striped Right Arrow 5">
            <a:extLst>
              <a:ext uri="{FF2B5EF4-FFF2-40B4-BE49-F238E27FC236}">
                <a16:creationId xmlns:a16="http://schemas.microsoft.com/office/drawing/2014/main" id="{FBE245DB-B92C-0F4F-B18B-0F480C95A6BB}"/>
              </a:ext>
            </a:extLst>
          </p:cNvPr>
          <p:cNvSpPr/>
          <p:nvPr/>
        </p:nvSpPr>
        <p:spPr>
          <a:xfrm rot="8922927">
            <a:off x="4015313" y="528183"/>
            <a:ext cx="1286457" cy="573574"/>
          </a:xfrm>
          <a:prstGeom prst="strip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915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D2010E-FE4F-6E44-BE4E-45CF1F7C8CAC}"/>
              </a:ext>
            </a:extLst>
          </p:cNvPr>
          <p:cNvSpPr>
            <a:spLocks noGrp="1"/>
          </p:cNvSpPr>
          <p:nvPr>
            <p:ph idx="1"/>
          </p:nvPr>
        </p:nvSpPr>
        <p:spPr/>
        <p:txBody>
          <a:bodyPr/>
          <a:lstStyle/>
          <a:p>
            <a:r>
              <a:rPr lang="en-US" dirty="0"/>
              <a:t>Try it yourself first</a:t>
            </a:r>
          </a:p>
          <a:p>
            <a:endParaRPr lang="en-US" dirty="0"/>
          </a:p>
        </p:txBody>
      </p:sp>
      <p:sp>
        <p:nvSpPr>
          <p:cNvPr id="3" name="Title 2">
            <a:extLst>
              <a:ext uri="{FF2B5EF4-FFF2-40B4-BE49-F238E27FC236}">
                <a16:creationId xmlns:a16="http://schemas.microsoft.com/office/drawing/2014/main" id="{6EE5F57F-82AD-2E43-976C-D644569EE1C4}"/>
              </a:ext>
            </a:extLst>
          </p:cNvPr>
          <p:cNvSpPr>
            <a:spLocks noGrp="1"/>
          </p:cNvSpPr>
          <p:nvPr>
            <p:ph type="title"/>
          </p:nvPr>
        </p:nvSpPr>
        <p:spPr/>
        <p:txBody>
          <a:bodyPr/>
          <a:lstStyle/>
          <a:p>
            <a:r>
              <a:rPr lang="en-ZA" dirty="0"/>
              <a:t>3a. ADDITION</a:t>
            </a:r>
            <a:br>
              <a:rPr lang="en-ZA" dirty="0"/>
            </a:br>
            <a:r>
              <a:rPr lang="en-ZA" dirty="0"/>
              <a:t>38 + 26</a:t>
            </a:r>
            <a:endParaRPr lang="en-US" dirty="0"/>
          </a:p>
        </p:txBody>
      </p:sp>
      <p:pic>
        <p:nvPicPr>
          <p:cNvPr id="4" name="Picture 3">
            <a:extLst>
              <a:ext uri="{FF2B5EF4-FFF2-40B4-BE49-F238E27FC236}">
                <a16:creationId xmlns:a16="http://schemas.microsoft.com/office/drawing/2014/main" id="{90A0335B-F1BC-7245-994A-3E7BDE56C1D9}"/>
              </a:ext>
            </a:extLst>
          </p:cNvPr>
          <p:cNvPicPr>
            <a:picLocks noChangeAspect="1"/>
          </p:cNvPicPr>
          <p:nvPr/>
        </p:nvPicPr>
        <p:blipFill>
          <a:blip r:embed="rId2"/>
          <a:stretch>
            <a:fillRect/>
          </a:stretch>
        </p:blipFill>
        <p:spPr>
          <a:xfrm>
            <a:off x="169695" y="3919169"/>
            <a:ext cx="5881351" cy="2664296"/>
          </a:xfrm>
          <a:prstGeom prst="rect">
            <a:avLst/>
          </a:prstGeom>
        </p:spPr>
      </p:pic>
      <p:sp>
        <p:nvSpPr>
          <p:cNvPr id="5" name="TextBox 4">
            <a:extLst>
              <a:ext uri="{FF2B5EF4-FFF2-40B4-BE49-F238E27FC236}">
                <a16:creationId xmlns:a16="http://schemas.microsoft.com/office/drawing/2014/main" id="{23922105-1E84-FD4A-9E5B-5E2A1BE70CFD}"/>
              </a:ext>
            </a:extLst>
          </p:cNvPr>
          <p:cNvSpPr txBox="1"/>
          <p:nvPr/>
        </p:nvSpPr>
        <p:spPr>
          <a:xfrm>
            <a:off x="4644008" y="2564904"/>
            <a:ext cx="4320480" cy="1477328"/>
          </a:xfrm>
          <a:prstGeom prst="rect">
            <a:avLst/>
          </a:prstGeom>
          <a:noFill/>
        </p:spPr>
        <p:txBody>
          <a:bodyPr wrap="square" rtlCol="0">
            <a:spAutoFit/>
          </a:bodyPr>
          <a:lstStyle/>
          <a:p>
            <a:r>
              <a:rPr lang="en-ZA" dirty="0"/>
              <a:t>Count forward to next friendly number which is 40 with a jump of 2.</a:t>
            </a:r>
          </a:p>
          <a:p>
            <a:r>
              <a:rPr lang="en-ZA" dirty="0"/>
              <a:t>The 6 is broken into 2 and 4.</a:t>
            </a:r>
          </a:p>
          <a:p>
            <a:r>
              <a:rPr lang="en-ZA" dirty="0"/>
              <a:t>A jump of 4 is next to 44</a:t>
            </a:r>
          </a:p>
          <a:p>
            <a:r>
              <a:rPr lang="en-ZA" dirty="0"/>
              <a:t>Then 2 jumps of 10 to 64</a:t>
            </a:r>
          </a:p>
        </p:txBody>
      </p:sp>
      <p:sp>
        <p:nvSpPr>
          <p:cNvPr id="7" name="Rounded Rectangle 6">
            <a:extLst>
              <a:ext uri="{FF2B5EF4-FFF2-40B4-BE49-F238E27FC236}">
                <a16:creationId xmlns:a16="http://schemas.microsoft.com/office/drawing/2014/main" id="{F2A1CD8E-B220-CF4C-818E-E1252F1DED20}"/>
              </a:ext>
            </a:extLst>
          </p:cNvPr>
          <p:cNvSpPr/>
          <p:nvPr/>
        </p:nvSpPr>
        <p:spPr>
          <a:xfrm>
            <a:off x="1043608" y="260648"/>
            <a:ext cx="3168352" cy="115212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ZA" sz="2400" dirty="0">
                <a:solidFill>
                  <a:schemeClr val="tx1"/>
                </a:solidFill>
              </a:rPr>
              <a:t>NEXT FRIENDLY NUMBER (BRIDGING THROUGH 10)</a:t>
            </a:r>
            <a:endParaRPr lang="en-US" sz="2400" dirty="0">
              <a:solidFill>
                <a:schemeClr val="tx1"/>
              </a:solidFill>
            </a:endParaRPr>
          </a:p>
        </p:txBody>
      </p:sp>
    </p:spTree>
    <p:extLst>
      <p:ext uri="{BB962C8B-B14F-4D97-AF65-F5344CB8AC3E}">
        <p14:creationId xmlns:p14="http://schemas.microsoft.com/office/powerpoint/2010/main" val="201249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41C4CD-BBF2-5741-8718-35BF420F0204}"/>
              </a:ext>
            </a:extLst>
          </p:cNvPr>
          <p:cNvSpPr>
            <a:spLocks noGrp="1"/>
          </p:cNvSpPr>
          <p:nvPr>
            <p:ph idx="1"/>
          </p:nvPr>
        </p:nvSpPr>
        <p:spPr/>
        <p:txBody>
          <a:bodyPr>
            <a:normAutofit/>
          </a:bodyPr>
          <a:lstStyle/>
          <a:p>
            <a:r>
              <a:rPr lang="en-US" b="1" dirty="0">
                <a:solidFill>
                  <a:schemeClr val="accent1">
                    <a:lumMod val="50000"/>
                  </a:schemeClr>
                </a:solidFill>
              </a:rPr>
              <a:t>How could we use less jumps?</a:t>
            </a:r>
          </a:p>
        </p:txBody>
      </p:sp>
      <p:sp>
        <p:nvSpPr>
          <p:cNvPr id="3" name="Title 2">
            <a:extLst>
              <a:ext uri="{FF2B5EF4-FFF2-40B4-BE49-F238E27FC236}">
                <a16:creationId xmlns:a16="http://schemas.microsoft.com/office/drawing/2014/main" id="{5CAE71B6-D0C5-DD44-A4C4-5CB60AF34A8A}"/>
              </a:ext>
            </a:extLst>
          </p:cNvPr>
          <p:cNvSpPr>
            <a:spLocks noGrp="1"/>
          </p:cNvSpPr>
          <p:nvPr>
            <p:ph type="title"/>
          </p:nvPr>
        </p:nvSpPr>
        <p:spPr/>
        <p:txBody>
          <a:bodyPr/>
          <a:lstStyle/>
          <a:p>
            <a:r>
              <a:rPr lang="en-ZA" dirty="0"/>
              <a:t>3a. ADDITION</a:t>
            </a:r>
            <a:br>
              <a:rPr lang="en-ZA" dirty="0"/>
            </a:br>
            <a:r>
              <a:rPr lang="en-ZA" dirty="0"/>
              <a:t>38 + 26</a:t>
            </a:r>
            <a:endParaRPr lang="en-US" dirty="0"/>
          </a:p>
        </p:txBody>
      </p:sp>
      <p:pic>
        <p:nvPicPr>
          <p:cNvPr id="4" name="Picture 3">
            <a:extLst>
              <a:ext uri="{FF2B5EF4-FFF2-40B4-BE49-F238E27FC236}">
                <a16:creationId xmlns:a16="http://schemas.microsoft.com/office/drawing/2014/main" id="{0CEBDAF2-72E3-A044-88B0-9AF905BF1BD2}"/>
              </a:ext>
            </a:extLst>
          </p:cNvPr>
          <p:cNvPicPr>
            <a:picLocks noChangeAspect="1"/>
          </p:cNvPicPr>
          <p:nvPr/>
        </p:nvPicPr>
        <p:blipFill>
          <a:blip r:embed="rId2"/>
          <a:stretch>
            <a:fillRect/>
          </a:stretch>
        </p:blipFill>
        <p:spPr>
          <a:xfrm>
            <a:off x="1259632" y="3140968"/>
            <a:ext cx="6565900" cy="3289300"/>
          </a:xfrm>
          <a:prstGeom prst="rect">
            <a:avLst/>
          </a:prstGeom>
        </p:spPr>
      </p:pic>
      <p:sp>
        <p:nvSpPr>
          <p:cNvPr id="6" name="Rounded Rectangle 5">
            <a:extLst>
              <a:ext uri="{FF2B5EF4-FFF2-40B4-BE49-F238E27FC236}">
                <a16:creationId xmlns:a16="http://schemas.microsoft.com/office/drawing/2014/main" id="{89F2AF92-11B0-6344-8E9A-69D0B12F7F48}"/>
              </a:ext>
            </a:extLst>
          </p:cNvPr>
          <p:cNvSpPr/>
          <p:nvPr/>
        </p:nvSpPr>
        <p:spPr>
          <a:xfrm>
            <a:off x="1043608" y="260648"/>
            <a:ext cx="3168352" cy="115212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ZA" sz="2400" dirty="0">
                <a:solidFill>
                  <a:schemeClr val="tx1"/>
                </a:solidFill>
              </a:rPr>
              <a:t>NEXT FRIENDLY NUMBER (BRIDGING THROUGH 10)</a:t>
            </a:r>
            <a:endParaRPr lang="en-US" sz="2400" dirty="0">
              <a:solidFill>
                <a:schemeClr val="tx1"/>
              </a:solidFill>
            </a:endParaRPr>
          </a:p>
        </p:txBody>
      </p:sp>
    </p:spTree>
    <p:extLst>
      <p:ext uri="{BB962C8B-B14F-4D97-AF65-F5344CB8AC3E}">
        <p14:creationId xmlns:p14="http://schemas.microsoft.com/office/powerpoint/2010/main" val="61923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ADA9C5-21F6-7A4C-A630-6120BE10350A}"/>
              </a:ext>
            </a:extLst>
          </p:cNvPr>
          <p:cNvSpPr>
            <a:spLocks noGrp="1"/>
          </p:cNvSpPr>
          <p:nvPr>
            <p:ph idx="1"/>
          </p:nvPr>
        </p:nvSpPr>
        <p:spPr/>
        <p:txBody>
          <a:bodyPr/>
          <a:lstStyle/>
          <a:p>
            <a:r>
              <a:rPr lang="en-US" dirty="0"/>
              <a:t>Try it yourself first</a:t>
            </a:r>
          </a:p>
          <a:p>
            <a:endParaRPr lang="en-US" dirty="0"/>
          </a:p>
        </p:txBody>
      </p:sp>
      <p:sp>
        <p:nvSpPr>
          <p:cNvPr id="3" name="Title 2">
            <a:extLst>
              <a:ext uri="{FF2B5EF4-FFF2-40B4-BE49-F238E27FC236}">
                <a16:creationId xmlns:a16="http://schemas.microsoft.com/office/drawing/2014/main" id="{592C8040-0827-E547-9667-56D9C7B0D186}"/>
              </a:ext>
            </a:extLst>
          </p:cNvPr>
          <p:cNvSpPr>
            <a:spLocks noGrp="1"/>
          </p:cNvSpPr>
          <p:nvPr>
            <p:ph type="title"/>
          </p:nvPr>
        </p:nvSpPr>
        <p:spPr/>
        <p:txBody>
          <a:bodyPr/>
          <a:lstStyle/>
          <a:p>
            <a:r>
              <a:rPr lang="en-ZA" dirty="0"/>
              <a:t>3b. SUBTRACTION</a:t>
            </a:r>
            <a:br>
              <a:rPr lang="en-ZA" dirty="0"/>
            </a:br>
            <a:r>
              <a:rPr lang="en-ZA" dirty="0"/>
              <a:t>36 - 28</a:t>
            </a:r>
            <a:endParaRPr lang="en-US" dirty="0"/>
          </a:p>
        </p:txBody>
      </p:sp>
      <p:pic>
        <p:nvPicPr>
          <p:cNvPr id="4" name="Picture 3">
            <a:extLst>
              <a:ext uri="{FF2B5EF4-FFF2-40B4-BE49-F238E27FC236}">
                <a16:creationId xmlns:a16="http://schemas.microsoft.com/office/drawing/2014/main" id="{0609EEC6-340D-8648-8442-DD57C8A3078B}"/>
              </a:ext>
            </a:extLst>
          </p:cNvPr>
          <p:cNvPicPr>
            <a:picLocks noChangeAspect="1"/>
          </p:cNvPicPr>
          <p:nvPr/>
        </p:nvPicPr>
        <p:blipFill>
          <a:blip r:embed="rId2"/>
          <a:stretch>
            <a:fillRect/>
          </a:stretch>
        </p:blipFill>
        <p:spPr>
          <a:xfrm>
            <a:off x="352596" y="3356992"/>
            <a:ext cx="6794500" cy="3390900"/>
          </a:xfrm>
          <a:prstGeom prst="rect">
            <a:avLst/>
          </a:prstGeom>
        </p:spPr>
      </p:pic>
      <p:sp>
        <p:nvSpPr>
          <p:cNvPr id="5" name="TextBox 4">
            <a:extLst>
              <a:ext uri="{FF2B5EF4-FFF2-40B4-BE49-F238E27FC236}">
                <a16:creationId xmlns:a16="http://schemas.microsoft.com/office/drawing/2014/main" id="{B989F046-6218-084F-A45A-08725A94C87B}"/>
              </a:ext>
            </a:extLst>
          </p:cNvPr>
          <p:cNvSpPr txBox="1"/>
          <p:nvPr/>
        </p:nvSpPr>
        <p:spPr>
          <a:xfrm>
            <a:off x="5076056" y="2708920"/>
            <a:ext cx="3888432" cy="1477328"/>
          </a:xfrm>
          <a:prstGeom prst="rect">
            <a:avLst/>
          </a:prstGeom>
          <a:noFill/>
        </p:spPr>
        <p:txBody>
          <a:bodyPr wrap="square" rtlCol="0">
            <a:spAutoFit/>
          </a:bodyPr>
          <a:lstStyle/>
          <a:p>
            <a:r>
              <a:rPr lang="en-ZA" dirty="0"/>
              <a:t>Count back to next friendly number which is 30 with a jump of 6.</a:t>
            </a:r>
          </a:p>
          <a:p>
            <a:r>
              <a:rPr lang="en-ZA" dirty="0"/>
              <a:t>The 8 is broken into 6 and 2.</a:t>
            </a:r>
          </a:p>
          <a:p>
            <a:r>
              <a:rPr lang="en-ZA" dirty="0"/>
              <a:t>A jump back of 2 4 is next to 28</a:t>
            </a:r>
          </a:p>
          <a:p>
            <a:r>
              <a:rPr lang="en-ZA" dirty="0"/>
              <a:t>Then 2 jumps back of 10 to 8</a:t>
            </a:r>
          </a:p>
        </p:txBody>
      </p:sp>
      <p:sp>
        <p:nvSpPr>
          <p:cNvPr id="7" name="Rounded Rectangle 6">
            <a:extLst>
              <a:ext uri="{FF2B5EF4-FFF2-40B4-BE49-F238E27FC236}">
                <a16:creationId xmlns:a16="http://schemas.microsoft.com/office/drawing/2014/main" id="{73D75814-68AF-C34B-900F-6213BD933A9D}"/>
              </a:ext>
            </a:extLst>
          </p:cNvPr>
          <p:cNvSpPr/>
          <p:nvPr/>
        </p:nvSpPr>
        <p:spPr>
          <a:xfrm>
            <a:off x="1043608" y="260648"/>
            <a:ext cx="3168352" cy="115212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ZA" sz="2400" dirty="0">
                <a:solidFill>
                  <a:schemeClr val="tx1"/>
                </a:solidFill>
              </a:rPr>
              <a:t>NEXT FRIENDLY NUMBER (BRIDGING THROUGH 10)</a:t>
            </a:r>
            <a:endParaRPr lang="en-US" sz="2400" dirty="0">
              <a:solidFill>
                <a:schemeClr val="tx1"/>
              </a:solidFill>
            </a:endParaRPr>
          </a:p>
        </p:txBody>
      </p:sp>
    </p:spTree>
    <p:extLst>
      <p:ext uri="{BB962C8B-B14F-4D97-AF65-F5344CB8AC3E}">
        <p14:creationId xmlns:p14="http://schemas.microsoft.com/office/powerpoint/2010/main" val="331238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A883CA-24B8-4F4D-8BBB-0D96851498E7}"/>
              </a:ext>
            </a:extLst>
          </p:cNvPr>
          <p:cNvSpPr>
            <a:spLocks noGrp="1"/>
          </p:cNvSpPr>
          <p:nvPr>
            <p:ph type="title"/>
          </p:nvPr>
        </p:nvSpPr>
        <p:spPr>
          <a:xfrm>
            <a:off x="683568" y="3933056"/>
            <a:ext cx="7772400" cy="1524000"/>
          </a:xfrm>
        </p:spPr>
        <p:txBody>
          <a:bodyPr>
            <a:normAutofit fontScale="90000"/>
          </a:bodyPr>
          <a:lstStyle/>
          <a:p>
            <a:r>
              <a:rPr lang="en-GB" dirty="0">
                <a:solidFill>
                  <a:schemeClr val="accent6">
                    <a:lumMod val="75000"/>
                  </a:schemeClr>
                </a:solidFill>
              </a:rPr>
              <a:t>What skills are we developing with activities like these?</a:t>
            </a:r>
            <a:br>
              <a:rPr lang="en-GB" dirty="0">
                <a:solidFill>
                  <a:schemeClr val="accent6">
                    <a:lumMod val="75000"/>
                  </a:schemeClr>
                </a:solidFill>
              </a:rPr>
            </a:br>
            <a:r>
              <a:rPr lang="en-GB" dirty="0">
                <a:solidFill>
                  <a:schemeClr val="accent6">
                    <a:lumMod val="75000"/>
                  </a:schemeClr>
                </a:solidFill>
              </a:rPr>
              <a:t>Write down at least 2.</a:t>
            </a:r>
          </a:p>
        </p:txBody>
      </p:sp>
      <p:sp>
        <p:nvSpPr>
          <p:cNvPr id="6" name="Text Placeholder 5">
            <a:extLst>
              <a:ext uri="{FF2B5EF4-FFF2-40B4-BE49-F238E27FC236}">
                <a16:creationId xmlns:a16="http://schemas.microsoft.com/office/drawing/2014/main" id="{6194B6AA-18D6-9849-A977-E1372D86778A}"/>
              </a:ext>
            </a:extLst>
          </p:cNvPr>
          <p:cNvSpPr>
            <a:spLocks noGrp="1"/>
          </p:cNvSpPr>
          <p:nvPr>
            <p:ph type="body" idx="1"/>
          </p:nvPr>
        </p:nvSpPr>
        <p:spPr>
          <a:xfrm>
            <a:off x="897360" y="1700808"/>
            <a:ext cx="7344816" cy="939801"/>
          </a:xfrm>
        </p:spPr>
        <p:txBody>
          <a:bodyPr>
            <a:noAutofit/>
          </a:bodyPr>
          <a:lstStyle/>
          <a:p>
            <a:r>
              <a:rPr lang="en-GB" sz="4400" dirty="0">
                <a:solidFill>
                  <a:srgbClr val="002060"/>
                </a:solidFill>
              </a:rPr>
              <a:t>If you to do these activities with your class…</a:t>
            </a:r>
          </a:p>
        </p:txBody>
      </p:sp>
    </p:spTree>
    <p:extLst>
      <p:ext uri="{BB962C8B-B14F-4D97-AF65-F5344CB8AC3E}">
        <p14:creationId xmlns:p14="http://schemas.microsoft.com/office/powerpoint/2010/main" val="4252417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838C07-B8A0-4647-8128-408C3A89F468}"/>
              </a:ext>
            </a:extLst>
          </p:cNvPr>
          <p:cNvSpPr>
            <a:spLocks noGrp="1"/>
          </p:cNvSpPr>
          <p:nvPr>
            <p:ph idx="1"/>
          </p:nvPr>
        </p:nvSpPr>
        <p:spPr/>
        <p:txBody>
          <a:bodyPr/>
          <a:lstStyle/>
          <a:p>
            <a:r>
              <a:rPr lang="en-US" b="1" dirty="0">
                <a:solidFill>
                  <a:schemeClr val="accent1">
                    <a:lumMod val="50000"/>
                  </a:schemeClr>
                </a:solidFill>
              </a:rPr>
              <a:t>How could we use less jumps?</a:t>
            </a:r>
          </a:p>
          <a:p>
            <a:endParaRPr lang="en-US" dirty="0"/>
          </a:p>
        </p:txBody>
      </p:sp>
      <p:sp>
        <p:nvSpPr>
          <p:cNvPr id="3" name="Title 2">
            <a:extLst>
              <a:ext uri="{FF2B5EF4-FFF2-40B4-BE49-F238E27FC236}">
                <a16:creationId xmlns:a16="http://schemas.microsoft.com/office/drawing/2014/main" id="{FD5A517A-2FD7-AA44-A7BA-1D9E558D8E0D}"/>
              </a:ext>
            </a:extLst>
          </p:cNvPr>
          <p:cNvSpPr>
            <a:spLocks noGrp="1"/>
          </p:cNvSpPr>
          <p:nvPr>
            <p:ph type="title"/>
          </p:nvPr>
        </p:nvSpPr>
        <p:spPr/>
        <p:txBody>
          <a:bodyPr/>
          <a:lstStyle/>
          <a:p>
            <a:r>
              <a:rPr lang="en-ZA" dirty="0"/>
              <a:t>3b.SUBTRACTION</a:t>
            </a:r>
            <a:br>
              <a:rPr lang="en-ZA" dirty="0"/>
            </a:br>
            <a:r>
              <a:rPr lang="en-ZA" dirty="0"/>
              <a:t>36 - 28</a:t>
            </a:r>
            <a:endParaRPr lang="en-US" dirty="0"/>
          </a:p>
        </p:txBody>
      </p:sp>
      <p:pic>
        <p:nvPicPr>
          <p:cNvPr id="4" name="Picture 3">
            <a:extLst>
              <a:ext uri="{FF2B5EF4-FFF2-40B4-BE49-F238E27FC236}">
                <a16:creationId xmlns:a16="http://schemas.microsoft.com/office/drawing/2014/main" id="{3FD57EB6-7A02-1F4C-838F-FDDD2A8EE901}"/>
              </a:ext>
            </a:extLst>
          </p:cNvPr>
          <p:cNvPicPr>
            <a:picLocks noChangeAspect="1"/>
          </p:cNvPicPr>
          <p:nvPr/>
        </p:nvPicPr>
        <p:blipFill>
          <a:blip r:embed="rId2"/>
          <a:stretch>
            <a:fillRect/>
          </a:stretch>
        </p:blipFill>
        <p:spPr>
          <a:xfrm>
            <a:off x="1248592" y="3212976"/>
            <a:ext cx="6819900" cy="2819400"/>
          </a:xfrm>
          <a:prstGeom prst="rect">
            <a:avLst/>
          </a:prstGeom>
        </p:spPr>
      </p:pic>
      <p:sp>
        <p:nvSpPr>
          <p:cNvPr id="6" name="Rounded Rectangle 5">
            <a:extLst>
              <a:ext uri="{FF2B5EF4-FFF2-40B4-BE49-F238E27FC236}">
                <a16:creationId xmlns:a16="http://schemas.microsoft.com/office/drawing/2014/main" id="{8854ECBA-CF35-1D47-8EA0-53A1682A4D97}"/>
              </a:ext>
            </a:extLst>
          </p:cNvPr>
          <p:cNvSpPr/>
          <p:nvPr/>
        </p:nvSpPr>
        <p:spPr>
          <a:xfrm>
            <a:off x="1043608" y="260648"/>
            <a:ext cx="3168352" cy="115212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ZA" sz="2400" dirty="0">
                <a:solidFill>
                  <a:schemeClr val="tx1"/>
                </a:solidFill>
              </a:rPr>
              <a:t>NEXT FRIENDLY NUMBER (BRIDGING THROUGH 10)</a:t>
            </a:r>
            <a:endParaRPr lang="en-US" sz="2400" dirty="0">
              <a:solidFill>
                <a:schemeClr val="tx1"/>
              </a:solidFill>
            </a:endParaRPr>
          </a:p>
        </p:txBody>
      </p:sp>
    </p:spTree>
    <p:extLst>
      <p:ext uri="{BB962C8B-B14F-4D97-AF65-F5344CB8AC3E}">
        <p14:creationId xmlns:p14="http://schemas.microsoft.com/office/powerpoint/2010/main" val="6731448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104125"/>
            <a:ext cx="4187542" cy="4586356"/>
          </a:xfrm>
        </p:spPr>
        <p:txBody>
          <a:bodyPr>
            <a:normAutofit lnSpcReduction="10000"/>
          </a:bodyPr>
          <a:lstStyle/>
          <a:p>
            <a:r>
              <a:rPr lang="en-US" sz="3323" dirty="0"/>
              <a:t>Think about these three different calculations:</a:t>
            </a:r>
          </a:p>
          <a:p>
            <a:pPr lvl="1"/>
            <a:r>
              <a:rPr lang="en-US" sz="2954" dirty="0"/>
              <a:t>130 – 17</a:t>
            </a:r>
          </a:p>
          <a:p>
            <a:pPr lvl="1"/>
            <a:r>
              <a:rPr lang="en-US" sz="2954" dirty="0"/>
              <a:t>130 – 118</a:t>
            </a:r>
          </a:p>
          <a:p>
            <a:pPr lvl="1"/>
            <a:r>
              <a:rPr lang="en-US" sz="2954" dirty="0"/>
              <a:t>130 – 49</a:t>
            </a:r>
          </a:p>
          <a:p>
            <a:r>
              <a:rPr lang="en-US" sz="3323" dirty="0"/>
              <a:t>How would you do them using the ENL?</a:t>
            </a:r>
          </a:p>
        </p:txBody>
      </p:sp>
      <p:pic>
        <p:nvPicPr>
          <p:cNvPr id="4" name="Picture 3" descr="20150306_090901.jpg"/>
          <p:cNvPicPr>
            <a:picLocks noChangeAspect="1"/>
          </p:cNvPicPr>
          <p:nvPr/>
        </p:nvPicPr>
        <p:blipFill rotWithShape="1">
          <a:blip r:embed="rId2" cstate="print">
            <a:extLst>
              <a:ext uri="{28A0092B-C50C-407E-A947-70E740481C1C}">
                <a14:useLocalDpi xmlns:a14="http://schemas.microsoft.com/office/drawing/2010/main" val="0"/>
              </a:ext>
            </a:extLst>
          </a:blip>
          <a:srcRect b="72882"/>
          <a:stretch/>
        </p:blipFill>
        <p:spPr>
          <a:xfrm>
            <a:off x="4644008" y="1202887"/>
            <a:ext cx="4397286" cy="1489233"/>
          </a:xfrm>
          <a:prstGeom prst="rect">
            <a:avLst/>
          </a:prstGeom>
          <a:ln>
            <a:noFill/>
          </a:ln>
          <a:effectLst>
            <a:outerShdw blurRad="292100" dist="139700" dir="2700000" algn="tl" rotWithShape="0">
              <a:srgbClr val="333333">
                <a:alpha val="65000"/>
              </a:srgbClr>
            </a:outerShdw>
          </a:effectLst>
        </p:spPr>
      </p:pic>
      <p:pic>
        <p:nvPicPr>
          <p:cNvPr id="5" name="Picture 4" descr="20150306_090901.jpg"/>
          <p:cNvPicPr>
            <a:picLocks noChangeAspect="1"/>
          </p:cNvPicPr>
          <p:nvPr/>
        </p:nvPicPr>
        <p:blipFill rotWithShape="1">
          <a:blip r:embed="rId2" cstate="print">
            <a:extLst>
              <a:ext uri="{28A0092B-C50C-407E-A947-70E740481C1C}">
                <a14:useLocalDpi xmlns:a14="http://schemas.microsoft.com/office/drawing/2010/main" val="0"/>
              </a:ext>
            </a:extLst>
          </a:blip>
          <a:srcRect t="30340" b="39924"/>
          <a:stretch/>
        </p:blipFill>
        <p:spPr>
          <a:xfrm>
            <a:off x="4644008" y="2997548"/>
            <a:ext cx="4397286" cy="1632992"/>
          </a:xfrm>
          <a:prstGeom prst="rect">
            <a:avLst/>
          </a:prstGeom>
          <a:ln>
            <a:noFill/>
          </a:ln>
          <a:effectLst>
            <a:outerShdw blurRad="292100" dist="139700" dir="2700000" algn="tl" rotWithShape="0">
              <a:srgbClr val="333333">
                <a:alpha val="65000"/>
              </a:srgbClr>
            </a:outerShdw>
          </a:effectLst>
        </p:spPr>
      </p:pic>
      <p:pic>
        <p:nvPicPr>
          <p:cNvPr id="6" name="Picture 5" descr="20150306_090901.jpg"/>
          <p:cNvPicPr>
            <a:picLocks noChangeAspect="1"/>
          </p:cNvPicPr>
          <p:nvPr/>
        </p:nvPicPr>
        <p:blipFill rotWithShape="1">
          <a:blip r:embed="rId2" cstate="print">
            <a:extLst>
              <a:ext uri="{28A0092B-C50C-407E-A947-70E740481C1C}">
                <a14:useLocalDpi xmlns:a14="http://schemas.microsoft.com/office/drawing/2010/main" val="0"/>
              </a:ext>
            </a:extLst>
          </a:blip>
          <a:srcRect t="67854"/>
          <a:stretch/>
        </p:blipFill>
        <p:spPr>
          <a:xfrm>
            <a:off x="4644008" y="4925146"/>
            <a:ext cx="4397286" cy="1765335"/>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2928B8A1-1535-624E-B3ED-BB39E2B2F15A}"/>
              </a:ext>
            </a:extLst>
          </p:cNvPr>
          <p:cNvPicPr>
            <a:picLocks noChangeAspect="1"/>
          </p:cNvPicPr>
          <p:nvPr/>
        </p:nvPicPr>
        <p:blipFill>
          <a:blip r:embed="rId3"/>
          <a:stretch>
            <a:fillRect/>
          </a:stretch>
        </p:blipFill>
        <p:spPr>
          <a:xfrm>
            <a:off x="107504" y="139072"/>
            <a:ext cx="1800200" cy="1965053"/>
          </a:xfrm>
          <a:prstGeom prst="rect">
            <a:avLst/>
          </a:prstGeom>
        </p:spPr>
      </p:pic>
      <p:grpSp>
        <p:nvGrpSpPr>
          <p:cNvPr id="9" name="Group 8">
            <a:extLst>
              <a:ext uri="{FF2B5EF4-FFF2-40B4-BE49-F238E27FC236}">
                <a16:creationId xmlns:a16="http://schemas.microsoft.com/office/drawing/2014/main" id="{C93574A3-66C9-8147-BD14-E8A42AFA782C}"/>
              </a:ext>
            </a:extLst>
          </p:cNvPr>
          <p:cNvGrpSpPr/>
          <p:nvPr/>
        </p:nvGrpSpPr>
        <p:grpSpPr>
          <a:xfrm>
            <a:off x="3995936" y="2852936"/>
            <a:ext cx="4968552" cy="1746195"/>
            <a:chOff x="3995936" y="2852936"/>
            <a:chExt cx="4968552" cy="1746195"/>
          </a:xfrm>
        </p:grpSpPr>
        <p:sp>
          <p:nvSpPr>
            <p:cNvPr id="2" name="5-Point Star 1">
              <a:extLst>
                <a:ext uri="{FF2B5EF4-FFF2-40B4-BE49-F238E27FC236}">
                  <a16:creationId xmlns:a16="http://schemas.microsoft.com/office/drawing/2014/main" id="{6ABA7DCC-1C24-FE41-AB73-DE533C2248DE}"/>
                </a:ext>
              </a:extLst>
            </p:cNvPr>
            <p:cNvSpPr/>
            <p:nvPr/>
          </p:nvSpPr>
          <p:spPr>
            <a:xfrm>
              <a:off x="8604448" y="2852936"/>
              <a:ext cx="360040" cy="36004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F25C217A-22EE-9B4C-8960-81AA4A65DE9C}"/>
                </a:ext>
              </a:extLst>
            </p:cNvPr>
            <p:cNvSpPr txBox="1"/>
            <p:nvPr/>
          </p:nvSpPr>
          <p:spPr>
            <a:xfrm>
              <a:off x="3995936" y="3645024"/>
              <a:ext cx="1872208" cy="954107"/>
            </a:xfrm>
            <a:prstGeom prst="rect">
              <a:avLst/>
            </a:prstGeom>
            <a:noFill/>
          </p:spPr>
          <p:txBody>
            <a:bodyPr wrap="square" rtlCol="0">
              <a:spAutoFit/>
            </a:bodyPr>
            <a:lstStyle/>
            <a:p>
              <a:r>
                <a:rPr lang="en-GB" sz="1400" b="1" dirty="0"/>
                <a:t>Note</a:t>
              </a:r>
              <a:r>
                <a:rPr lang="en-GB" sz="1400" dirty="0"/>
                <a:t>: how this one has been worked</a:t>
              </a:r>
            </a:p>
            <a:p>
              <a:r>
                <a:rPr lang="en-GB" sz="1400" dirty="0"/>
                <a:t>out using addition, not subtraction</a:t>
              </a:r>
            </a:p>
          </p:txBody>
        </p:sp>
      </p:grpSp>
      <p:grpSp>
        <p:nvGrpSpPr>
          <p:cNvPr id="10" name="Group 9">
            <a:extLst>
              <a:ext uri="{FF2B5EF4-FFF2-40B4-BE49-F238E27FC236}">
                <a16:creationId xmlns:a16="http://schemas.microsoft.com/office/drawing/2014/main" id="{9760782D-F95C-5740-A80A-7F653CC6776C}"/>
              </a:ext>
            </a:extLst>
          </p:cNvPr>
          <p:cNvGrpSpPr/>
          <p:nvPr/>
        </p:nvGrpSpPr>
        <p:grpSpPr>
          <a:xfrm>
            <a:off x="3990594" y="4935968"/>
            <a:ext cx="4968553" cy="1746195"/>
            <a:chOff x="3995935" y="2852936"/>
            <a:chExt cx="4968553" cy="1746195"/>
          </a:xfrm>
        </p:grpSpPr>
        <p:sp>
          <p:nvSpPr>
            <p:cNvPr id="11" name="5-Point Star 10">
              <a:extLst>
                <a:ext uri="{FF2B5EF4-FFF2-40B4-BE49-F238E27FC236}">
                  <a16:creationId xmlns:a16="http://schemas.microsoft.com/office/drawing/2014/main" id="{3D6329D6-8E80-DE4D-BB70-BB5D1E07AAE2}"/>
                </a:ext>
              </a:extLst>
            </p:cNvPr>
            <p:cNvSpPr/>
            <p:nvPr/>
          </p:nvSpPr>
          <p:spPr>
            <a:xfrm>
              <a:off x="8604448" y="2852936"/>
              <a:ext cx="360040" cy="360040"/>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CF501636-9649-2B46-B86B-A377EB0C1B5D}"/>
                </a:ext>
              </a:extLst>
            </p:cNvPr>
            <p:cNvSpPr txBox="1"/>
            <p:nvPr/>
          </p:nvSpPr>
          <p:spPr>
            <a:xfrm>
              <a:off x="3995935" y="3645024"/>
              <a:ext cx="2093573" cy="954107"/>
            </a:xfrm>
            <a:prstGeom prst="rect">
              <a:avLst/>
            </a:prstGeom>
            <a:noFill/>
          </p:spPr>
          <p:txBody>
            <a:bodyPr wrap="square" rtlCol="0">
              <a:spAutoFit/>
            </a:bodyPr>
            <a:lstStyle/>
            <a:p>
              <a:r>
                <a:rPr lang="en-GB" sz="1400" b="1" dirty="0"/>
                <a:t>Note</a:t>
              </a:r>
              <a:r>
                <a:rPr lang="en-GB" sz="1400" dirty="0"/>
                <a:t>: how this one has been worked</a:t>
              </a:r>
            </a:p>
            <a:p>
              <a:r>
                <a:rPr lang="en-GB" sz="1400" dirty="0"/>
                <a:t>out using a jump of 50, and then adding 1</a:t>
              </a:r>
            </a:p>
          </p:txBody>
        </p:sp>
      </p:grpSp>
    </p:spTree>
    <p:extLst>
      <p:ext uri="{BB962C8B-B14F-4D97-AF65-F5344CB8AC3E}">
        <p14:creationId xmlns:p14="http://schemas.microsoft.com/office/powerpoint/2010/main" val="57755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The numbers in this problem aren’t friendly</a:t>
            </a:r>
          </a:p>
          <a:p>
            <a:r>
              <a:rPr lang="en-US" dirty="0"/>
              <a:t>How could we estimate an answer?</a:t>
            </a:r>
          </a:p>
          <a:p>
            <a:r>
              <a:rPr lang="en-US" dirty="0"/>
              <a:t>How close is the answer to 100? </a:t>
            </a:r>
          </a:p>
          <a:p>
            <a:r>
              <a:rPr lang="en-US" dirty="0"/>
              <a:t>And do you think the answer is greater than 100 or less than 100?</a:t>
            </a:r>
          </a:p>
          <a:p>
            <a:r>
              <a:rPr lang="en-US" dirty="0"/>
              <a:t>How can we resolve this using an empty number line</a:t>
            </a:r>
          </a:p>
        </p:txBody>
      </p:sp>
      <p:sp>
        <p:nvSpPr>
          <p:cNvPr id="5" name="Title 4">
            <a:extLst>
              <a:ext uri="{FF2B5EF4-FFF2-40B4-BE49-F238E27FC236}">
                <a16:creationId xmlns:a16="http://schemas.microsoft.com/office/drawing/2014/main" id="{00E1F4A7-C097-6A40-912B-2128D821C6E7}"/>
              </a:ext>
            </a:extLst>
          </p:cNvPr>
          <p:cNvSpPr>
            <a:spLocks noGrp="1"/>
          </p:cNvSpPr>
          <p:nvPr>
            <p:ph type="title"/>
          </p:nvPr>
        </p:nvSpPr>
        <p:spPr/>
        <p:txBody>
          <a:bodyPr/>
          <a:lstStyle/>
          <a:p>
            <a:r>
              <a:rPr lang="en-US" sz="4400" dirty="0">
                <a:latin typeface="Brianne's hand"/>
                <a:cs typeface="Brianne's hand"/>
              </a:rPr>
              <a:t>503 – 398 = ?</a:t>
            </a:r>
            <a:endParaRPr lang="en-US" sz="4400" dirty="0"/>
          </a:p>
        </p:txBody>
      </p:sp>
      <p:pic>
        <p:nvPicPr>
          <p:cNvPr id="6" name="Picture 5" descr="20150306_10044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7310" y="5154628"/>
            <a:ext cx="5236690" cy="17155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972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sz="3500" dirty="0">
                <a:solidFill>
                  <a:schemeClr val="accent6">
                    <a:lumMod val="75000"/>
                  </a:schemeClr>
                </a:solidFill>
              </a:rPr>
              <a:t>23 – 18</a:t>
            </a:r>
          </a:p>
          <a:p>
            <a:r>
              <a:rPr lang="en-US" sz="3500" dirty="0">
                <a:solidFill>
                  <a:schemeClr val="accent6">
                    <a:lumMod val="75000"/>
                  </a:schemeClr>
                </a:solidFill>
              </a:rPr>
              <a:t>305 – 97</a:t>
            </a:r>
          </a:p>
          <a:p>
            <a:r>
              <a:rPr lang="en-US" sz="3500" dirty="0">
                <a:solidFill>
                  <a:schemeClr val="accent6">
                    <a:lumMod val="75000"/>
                  </a:schemeClr>
                </a:solidFill>
              </a:rPr>
              <a:t>467 – 43</a:t>
            </a:r>
          </a:p>
          <a:p>
            <a:r>
              <a:rPr lang="en-US" sz="3500" dirty="0">
                <a:solidFill>
                  <a:schemeClr val="accent6">
                    <a:lumMod val="75000"/>
                  </a:schemeClr>
                </a:solidFill>
              </a:rPr>
              <a:t>122 – 119</a:t>
            </a:r>
          </a:p>
          <a:p>
            <a:r>
              <a:rPr lang="en-US" sz="3500" dirty="0">
                <a:solidFill>
                  <a:schemeClr val="accent6">
                    <a:lumMod val="75000"/>
                  </a:schemeClr>
                </a:solidFill>
              </a:rPr>
              <a:t>2014 – 1997</a:t>
            </a:r>
          </a:p>
          <a:p>
            <a:endParaRPr lang="en-US" dirty="0">
              <a:solidFill>
                <a:schemeClr val="accent6">
                  <a:lumMod val="75000"/>
                </a:schemeClr>
              </a:solidFill>
            </a:endParaRPr>
          </a:p>
          <a:p>
            <a:r>
              <a:rPr lang="en-US" dirty="0"/>
              <a:t>Compare your strategies with someone else at your table. </a:t>
            </a:r>
          </a:p>
          <a:p>
            <a:r>
              <a:rPr lang="en-US" dirty="0"/>
              <a:t>Discuss the similarities and differences in strategies.</a:t>
            </a:r>
          </a:p>
        </p:txBody>
      </p:sp>
      <p:sp>
        <p:nvSpPr>
          <p:cNvPr id="2" name="Title 1"/>
          <p:cNvSpPr>
            <a:spLocks noGrp="1"/>
          </p:cNvSpPr>
          <p:nvPr>
            <p:ph type="title"/>
          </p:nvPr>
        </p:nvSpPr>
        <p:spPr/>
        <p:txBody>
          <a:bodyPr/>
          <a:lstStyle/>
          <a:p>
            <a:r>
              <a:rPr lang="en-US" dirty="0"/>
              <a:t>Try these using empty number lines …</a:t>
            </a:r>
          </a:p>
        </p:txBody>
      </p:sp>
    </p:spTree>
    <p:extLst>
      <p:ext uri="{BB962C8B-B14F-4D97-AF65-F5344CB8AC3E}">
        <p14:creationId xmlns:p14="http://schemas.microsoft.com/office/powerpoint/2010/main" val="4054045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651B1-D034-114C-B6C0-7FC4C4CD1CDD}"/>
              </a:ext>
            </a:extLst>
          </p:cNvPr>
          <p:cNvSpPr>
            <a:spLocks noGrp="1"/>
          </p:cNvSpPr>
          <p:nvPr>
            <p:ph type="title"/>
          </p:nvPr>
        </p:nvSpPr>
        <p:spPr>
          <a:xfrm>
            <a:off x="690032" y="1052736"/>
            <a:ext cx="7772400" cy="2934824"/>
          </a:xfrm>
        </p:spPr>
        <p:txBody>
          <a:bodyPr>
            <a:noAutofit/>
          </a:bodyPr>
          <a:lstStyle/>
          <a:p>
            <a:r>
              <a:rPr lang="en-ZA" sz="2800" dirty="0"/>
              <a:t>One of the interesting things about using the empty number line is that it shows that we don’t all think the same way. </a:t>
            </a:r>
            <a:br>
              <a:rPr lang="en-ZA" sz="2800" dirty="0"/>
            </a:br>
            <a:br>
              <a:rPr lang="en-ZA" sz="2800" dirty="0"/>
            </a:br>
            <a:r>
              <a:rPr lang="en-ZA" sz="2800" dirty="0"/>
              <a:t>The empty number line allows learners to see that there are many ways to solve the</a:t>
            </a:r>
            <a:br>
              <a:rPr lang="en-ZA" sz="2800" dirty="0"/>
            </a:br>
            <a:r>
              <a:rPr lang="en-ZA" sz="2800" dirty="0"/>
              <a:t>same problem.</a:t>
            </a:r>
            <a:endParaRPr lang="en-US" sz="2800" dirty="0"/>
          </a:p>
        </p:txBody>
      </p:sp>
    </p:spTree>
    <p:extLst>
      <p:ext uri="{BB962C8B-B14F-4D97-AF65-F5344CB8AC3E}">
        <p14:creationId xmlns:p14="http://schemas.microsoft.com/office/powerpoint/2010/main" val="2612089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8BE26B-8A0B-6F4F-91D3-B3E077D3F018}"/>
              </a:ext>
            </a:extLst>
          </p:cNvPr>
          <p:cNvSpPr>
            <a:spLocks noGrp="1"/>
          </p:cNvSpPr>
          <p:nvPr>
            <p:ph idx="1"/>
          </p:nvPr>
        </p:nvSpPr>
        <p:spPr/>
        <p:txBody>
          <a:bodyPr/>
          <a:lstStyle/>
          <a:p>
            <a:r>
              <a:rPr lang="en-ZA" dirty="0">
                <a:solidFill>
                  <a:schemeClr val="accent6">
                    <a:lumMod val="75000"/>
                  </a:schemeClr>
                </a:solidFill>
              </a:rPr>
              <a:t>Step One: </a:t>
            </a:r>
          </a:p>
          <a:p>
            <a:pPr lvl="1"/>
            <a:r>
              <a:rPr lang="en-ZA" dirty="0"/>
              <a:t>Practice moving using the fewest number of jumps</a:t>
            </a:r>
          </a:p>
          <a:p>
            <a:r>
              <a:rPr lang="en-ZA" dirty="0">
                <a:solidFill>
                  <a:schemeClr val="accent6">
                    <a:lumMod val="75000"/>
                  </a:schemeClr>
                </a:solidFill>
              </a:rPr>
              <a:t>Step Two: </a:t>
            </a:r>
          </a:p>
          <a:p>
            <a:pPr lvl="1"/>
            <a:r>
              <a:rPr lang="en-ZA" dirty="0"/>
              <a:t>Use the empty number line to calculate i.e. solve addition and subtraction problems</a:t>
            </a:r>
          </a:p>
          <a:p>
            <a:pPr lvl="1"/>
            <a:r>
              <a:rPr lang="en-ZA" dirty="0"/>
              <a:t>Model how learners solve addition and subtraction problems</a:t>
            </a:r>
          </a:p>
          <a:p>
            <a:pPr lvl="1"/>
            <a:endParaRPr lang="en-ZA" dirty="0"/>
          </a:p>
          <a:p>
            <a:endParaRPr lang="en-US" dirty="0"/>
          </a:p>
        </p:txBody>
      </p:sp>
      <p:sp>
        <p:nvSpPr>
          <p:cNvPr id="3" name="Title 2">
            <a:extLst>
              <a:ext uri="{FF2B5EF4-FFF2-40B4-BE49-F238E27FC236}">
                <a16:creationId xmlns:a16="http://schemas.microsoft.com/office/drawing/2014/main" id="{9BF0CFB7-1B22-6143-A714-ACACC2C9E02E}"/>
              </a:ext>
            </a:extLst>
          </p:cNvPr>
          <p:cNvSpPr>
            <a:spLocks noGrp="1"/>
          </p:cNvSpPr>
          <p:nvPr>
            <p:ph type="title"/>
          </p:nvPr>
        </p:nvSpPr>
        <p:spPr/>
        <p:txBody>
          <a:bodyPr/>
          <a:lstStyle/>
          <a:p>
            <a:r>
              <a:rPr lang="en-ZA" dirty="0"/>
              <a:t>Introducing the empty number line in the classroom</a:t>
            </a:r>
            <a:endParaRPr lang="en-US" dirty="0"/>
          </a:p>
        </p:txBody>
      </p:sp>
    </p:spTree>
    <p:extLst>
      <p:ext uri="{BB962C8B-B14F-4D97-AF65-F5344CB8AC3E}">
        <p14:creationId xmlns:p14="http://schemas.microsoft.com/office/powerpoint/2010/main" val="2483046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55EC1B-5FB6-504A-9518-CD100987EC2E}"/>
              </a:ext>
            </a:extLst>
          </p:cNvPr>
          <p:cNvSpPr>
            <a:spLocks noGrp="1"/>
          </p:cNvSpPr>
          <p:nvPr>
            <p:ph idx="1"/>
          </p:nvPr>
        </p:nvSpPr>
        <p:spPr/>
        <p:txBody>
          <a:bodyPr>
            <a:normAutofit/>
          </a:bodyPr>
          <a:lstStyle/>
          <a:p>
            <a:pPr marL="514350" indent="-514350">
              <a:buFont typeface="+mj-lt"/>
              <a:buAutoNum type="arabicPeriod"/>
            </a:pPr>
            <a:r>
              <a:rPr lang="en-ZA" dirty="0">
                <a:solidFill>
                  <a:schemeClr val="accent6">
                    <a:lumMod val="75000"/>
                  </a:schemeClr>
                </a:solidFill>
              </a:rPr>
              <a:t>You model learners’ thinking using the number line</a:t>
            </a:r>
          </a:p>
          <a:p>
            <a:pPr lvl="2"/>
            <a:r>
              <a:rPr lang="en-ZA" dirty="0"/>
              <a:t>Start using a semi-structured number line if you wish</a:t>
            </a:r>
          </a:p>
          <a:p>
            <a:pPr lvl="2"/>
            <a:r>
              <a:rPr lang="en-ZA" dirty="0"/>
              <a:t>Then move to hand-drawn lines </a:t>
            </a:r>
          </a:p>
          <a:p>
            <a:pPr lvl="2"/>
            <a:r>
              <a:rPr lang="en-ZA" dirty="0"/>
              <a:t>You model learner’s methods for the rest of the class</a:t>
            </a:r>
          </a:p>
          <a:p>
            <a:pPr marL="514350" indent="-514350">
              <a:buFont typeface="+mj-lt"/>
              <a:buAutoNum type="arabicPeriod"/>
            </a:pPr>
            <a:r>
              <a:rPr lang="en-ZA" dirty="0">
                <a:solidFill>
                  <a:schemeClr val="accent6">
                    <a:lumMod val="75000"/>
                  </a:schemeClr>
                </a:solidFill>
              </a:rPr>
              <a:t>Learners start to use empty number lines themselves to solve problems</a:t>
            </a:r>
          </a:p>
        </p:txBody>
      </p:sp>
      <p:sp>
        <p:nvSpPr>
          <p:cNvPr id="3" name="Title 2">
            <a:extLst>
              <a:ext uri="{FF2B5EF4-FFF2-40B4-BE49-F238E27FC236}">
                <a16:creationId xmlns:a16="http://schemas.microsoft.com/office/drawing/2014/main" id="{617D40BB-EC23-C245-90DA-85EE3A944FDD}"/>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950144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47B31-AA5C-3049-9CDC-B2479D6AF33D}"/>
              </a:ext>
            </a:extLst>
          </p:cNvPr>
          <p:cNvSpPr>
            <a:spLocks noGrp="1"/>
          </p:cNvSpPr>
          <p:nvPr>
            <p:ph type="title"/>
          </p:nvPr>
        </p:nvSpPr>
        <p:spPr/>
        <p:txBody>
          <a:bodyPr/>
          <a:lstStyle/>
          <a:p>
            <a:r>
              <a:rPr lang="en-US" dirty="0"/>
              <a:t>Sample teaching sequences</a:t>
            </a:r>
            <a:br>
              <a:rPr lang="en-US" dirty="0"/>
            </a:br>
            <a:r>
              <a:rPr lang="en-US" dirty="0"/>
              <a:t>Pages 27 and beyond</a:t>
            </a:r>
          </a:p>
        </p:txBody>
      </p:sp>
      <p:sp>
        <p:nvSpPr>
          <p:cNvPr id="3" name="Text Placeholder 2">
            <a:extLst>
              <a:ext uri="{FF2B5EF4-FFF2-40B4-BE49-F238E27FC236}">
                <a16:creationId xmlns:a16="http://schemas.microsoft.com/office/drawing/2014/main" id="{28E26A5B-6BC6-3148-80B4-D8F73C0F712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141046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AC29164-6A0E-B94B-8399-1C57DBB5433A}"/>
              </a:ext>
            </a:extLst>
          </p:cNvPr>
          <p:cNvSpPr>
            <a:spLocks noGrp="1"/>
          </p:cNvSpPr>
          <p:nvPr>
            <p:ph idx="1"/>
          </p:nvPr>
        </p:nvSpPr>
        <p:spPr>
          <a:xfrm>
            <a:off x="352596" y="4262927"/>
            <a:ext cx="8611892" cy="2346577"/>
          </a:xfrm>
        </p:spPr>
        <p:txBody>
          <a:bodyPr/>
          <a:lstStyle/>
          <a:p>
            <a:pPr marL="0" indent="0" algn="ctr">
              <a:buNone/>
            </a:pPr>
            <a:r>
              <a:rPr lang="en-ZA" dirty="0"/>
              <a:t>This example uses a semi-structured number line to solve this addition problem:</a:t>
            </a:r>
          </a:p>
          <a:p>
            <a:pPr marL="0" indent="0" algn="ctr">
              <a:buNone/>
            </a:pPr>
            <a:r>
              <a:rPr lang="en-ZA" dirty="0">
                <a:solidFill>
                  <a:schemeClr val="accent6">
                    <a:lumMod val="75000"/>
                  </a:schemeClr>
                </a:solidFill>
              </a:rPr>
              <a:t>16 + 7 =</a:t>
            </a:r>
          </a:p>
        </p:txBody>
      </p:sp>
      <p:sp>
        <p:nvSpPr>
          <p:cNvPr id="5" name="Title 4">
            <a:extLst>
              <a:ext uri="{FF2B5EF4-FFF2-40B4-BE49-F238E27FC236}">
                <a16:creationId xmlns:a16="http://schemas.microsoft.com/office/drawing/2014/main" id="{7642C801-AC11-6346-BDBA-FEABBAC5AB88}"/>
              </a:ext>
            </a:extLst>
          </p:cNvPr>
          <p:cNvSpPr>
            <a:spLocks noGrp="1"/>
          </p:cNvSpPr>
          <p:nvPr>
            <p:ph type="title"/>
          </p:nvPr>
        </p:nvSpPr>
        <p:spPr/>
        <p:txBody>
          <a:bodyPr/>
          <a:lstStyle/>
          <a:p>
            <a:r>
              <a:rPr lang="en-US" dirty="0"/>
              <a:t>Teaching sequence:</a:t>
            </a:r>
            <a:br>
              <a:rPr lang="en-US" dirty="0"/>
            </a:br>
            <a:r>
              <a:rPr lang="en-US" dirty="0"/>
              <a:t>Addition</a:t>
            </a:r>
          </a:p>
        </p:txBody>
      </p:sp>
      <p:pic>
        <p:nvPicPr>
          <p:cNvPr id="3" name="Picture 2">
            <a:extLst>
              <a:ext uri="{FF2B5EF4-FFF2-40B4-BE49-F238E27FC236}">
                <a16:creationId xmlns:a16="http://schemas.microsoft.com/office/drawing/2014/main" id="{12CEB2A9-7984-8742-9678-39530049EA1F}"/>
              </a:ext>
            </a:extLst>
          </p:cNvPr>
          <p:cNvPicPr>
            <a:picLocks noChangeAspect="1"/>
          </p:cNvPicPr>
          <p:nvPr/>
        </p:nvPicPr>
        <p:blipFill rotWithShape="1">
          <a:blip r:embed="rId2"/>
          <a:srcRect t="13029"/>
          <a:stretch/>
        </p:blipFill>
        <p:spPr>
          <a:xfrm>
            <a:off x="0" y="1769644"/>
            <a:ext cx="9144000" cy="2202079"/>
          </a:xfrm>
          <a:prstGeom prst="rect">
            <a:avLst/>
          </a:prstGeom>
        </p:spPr>
      </p:pic>
      <p:sp>
        <p:nvSpPr>
          <p:cNvPr id="4" name="Rounded Rectangle 3">
            <a:extLst>
              <a:ext uri="{FF2B5EF4-FFF2-40B4-BE49-F238E27FC236}">
                <a16:creationId xmlns:a16="http://schemas.microsoft.com/office/drawing/2014/main" id="{AA415D31-26E3-2B48-ADC7-3AF34FBE685F}"/>
              </a:ext>
            </a:extLst>
          </p:cNvPr>
          <p:cNvSpPr/>
          <p:nvPr/>
        </p:nvSpPr>
        <p:spPr>
          <a:xfrm>
            <a:off x="1043608" y="260648"/>
            <a:ext cx="3168352" cy="115212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ZA" sz="2400" dirty="0">
                <a:solidFill>
                  <a:schemeClr val="tx1"/>
                </a:solidFill>
              </a:rPr>
              <a:t>NEXT FRIENDLY NUMBER (BRIDGING THROUGH 10)</a:t>
            </a:r>
            <a:endParaRPr lang="en-US" sz="2400" dirty="0">
              <a:solidFill>
                <a:schemeClr val="tx1"/>
              </a:solidFill>
            </a:endParaRPr>
          </a:p>
        </p:txBody>
      </p:sp>
    </p:spTree>
    <p:extLst>
      <p:ext uri="{BB962C8B-B14F-4D97-AF65-F5344CB8AC3E}">
        <p14:creationId xmlns:p14="http://schemas.microsoft.com/office/powerpoint/2010/main" val="15870014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6C3D22-CC52-0947-8A48-A6A1F011F917}"/>
              </a:ext>
            </a:extLst>
          </p:cNvPr>
          <p:cNvSpPr>
            <a:spLocks noGrp="1"/>
          </p:cNvSpPr>
          <p:nvPr>
            <p:ph idx="1"/>
          </p:nvPr>
        </p:nvSpPr>
        <p:spPr/>
        <p:txBody>
          <a:bodyPr/>
          <a:lstStyle/>
          <a:p>
            <a:r>
              <a:rPr lang="en-ZA" dirty="0"/>
              <a:t>Record 16 + 7 = on the board</a:t>
            </a:r>
          </a:p>
          <a:p>
            <a:r>
              <a:rPr lang="en-ZA" dirty="0"/>
              <a:t>Ask: “</a:t>
            </a:r>
            <a:r>
              <a:rPr lang="en-ZA" dirty="0">
                <a:solidFill>
                  <a:schemeClr val="accent4">
                    <a:lumMod val="50000"/>
                  </a:schemeClr>
                </a:solidFill>
              </a:rPr>
              <a:t>Where is 16 on this number line?</a:t>
            </a:r>
            <a:r>
              <a:rPr lang="en-ZA" dirty="0"/>
              <a:t>”</a:t>
            </a:r>
          </a:p>
          <a:p>
            <a:r>
              <a:rPr lang="en-ZA" dirty="0"/>
              <a:t>Get a learner to come and mark the line.</a:t>
            </a:r>
          </a:p>
          <a:p>
            <a:endParaRPr lang="en-US" dirty="0"/>
          </a:p>
        </p:txBody>
      </p:sp>
      <p:sp>
        <p:nvSpPr>
          <p:cNvPr id="4" name="Title 4">
            <a:extLst>
              <a:ext uri="{FF2B5EF4-FFF2-40B4-BE49-F238E27FC236}">
                <a16:creationId xmlns:a16="http://schemas.microsoft.com/office/drawing/2014/main" id="{9DF3551B-F1C6-C14D-B888-120BBF55F826}"/>
              </a:ext>
            </a:extLst>
          </p:cNvPr>
          <p:cNvSpPr>
            <a:spLocks noGrp="1"/>
          </p:cNvSpPr>
          <p:nvPr>
            <p:ph type="title"/>
          </p:nvPr>
        </p:nvSpPr>
        <p:spPr>
          <a:xfrm>
            <a:off x="1043608" y="260648"/>
            <a:ext cx="7848872" cy="1252728"/>
          </a:xfrm>
        </p:spPr>
        <p:txBody>
          <a:bodyPr/>
          <a:lstStyle/>
          <a:p>
            <a:r>
              <a:rPr lang="en-US" dirty="0"/>
              <a:t>Teaching sequence</a:t>
            </a:r>
          </a:p>
        </p:txBody>
      </p:sp>
      <p:sp>
        <p:nvSpPr>
          <p:cNvPr id="5" name="Rounded Rectangle 4">
            <a:extLst>
              <a:ext uri="{FF2B5EF4-FFF2-40B4-BE49-F238E27FC236}">
                <a16:creationId xmlns:a16="http://schemas.microsoft.com/office/drawing/2014/main" id="{AC342614-0823-A446-8E11-54D79CF51ABF}"/>
              </a:ext>
            </a:extLst>
          </p:cNvPr>
          <p:cNvSpPr/>
          <p:nvPr/>
        </p:nvSpPr>
        <p:spPr>
          <a:xfrm>
            <a:off x="1043608" y="260648"/>
            <a:ext cx="3168352" cy="115212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ZA" sz="2400" dirty="0">
                <a:solidFill>
                  <a:schemeClr val="tx1"/>
                </a:solidFill>
              </a:rPr>
              <a:t>NEXT FRIENDLY NUMBER (BRIDGING THROUGH 10)</a:t>
            </a:r>
            <a:endParaRPr lang="en-US" sz="2400" dirty="0">
              <a:solidFill>
                <a:schemeClr val="tx1"/>
              </a:solidFill>
            </a:endParaRPr>
          </a:p>
        </p:txBody>
      </p:sp>
      <p:pic>
        <p:nvPicPr>
          <p:cNvPr id="6" name="Picture 5">
            <a:extLst>
              <a:ext uri="{FF2B5EF4-FFF2-40B4-BE49-F238E27FC236}">
                <a16:creationId xmlns:a16="http://schemas.microsoft.com/office/drawing/2014/main" id="{B92935AB-D6B1-F544-B065-52F7FFAA73CC}"/>
              </a:ext>
            </a:extLst>
          </p:cNvPr>
          <p:cNvPicPr>
            <a:picLocks noChangeAspect="1"/>
          </p:cNvPicPr>
          <p:nvPr/>
        </p:nvPicPr>
        <p:blipFill>
          <a:blip r:embed="rId2"/>
          <a:stretch>
            <a:fillRect/>
          </a:stretch>
        </p:blipFill>
        <p:spPr>
          <a:xfrm>
            <a:off x="0" y="3933056"/>
            <a:ext cx="9144000" cy="1465061"/>
          </a:xfrm>
          <a:prstGeom prst="rect">
            <a:avLst/>
          </a:prstGeom>
        </p:spPr>
      </p:pic>
    </p:spTree>
    <p:extLst>
      <p:ext uri="{BB962C8B-B14F-4D97-AF65-F5344CB8AC3E}">
        <p14:creationId xmlns:p14="http://schemas.microsoft.com/office/powerpoint/2010/main" val="315690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0B5EB-80A3-5F45-8C7D-4C1EF207F7C8}"/>
              </a:ext>
            </a:extLst>
          </p:cNvPr>
          <p:cNvSpPr>
            <a:spLocks noGrp="1"/>
          </p:cNvSpPr>
          <p:nvPr>
            <p:ph type="title"/>
          </p:nvPr>
        </p:nvSpPr>
        <p:spPr/>
        <p:txBody>
          <a:bodyPr>
            <a:normAutofit fontScale="90000"/>
          </a:bodyPr>
          <a:lstStyle/>
          <a:p>
            <a:r>
              <a:rPr lang="en-ZA" dirty="0"/>
              <a:t>They are designed to be interpreted in different</a:t>
            </a:r>
            <a:br>
              <a:rPr lang="en-ZA" dirty="0"/>
            </a:br>
            <a:r>
              <a:rPr lang="en-ZA" dirty="0"/>
              <a:t>ways in order to encourage deep thinking and classroom discussion.</a:t>
            </a:r>
            <a:endParaRPr lang="en-US" dirty="0"/>
          </a:p>
        </p:txBody>
      </p:sp>
      <p:sp>
        <p:nvSpPr>
          <p:cNvPr id="3" name="Text Placeholder 2">
            <a:extLst>
              <a:ext uri="{FF2B5EF4-FFF2-40B4-BE49-F238E27FC236}">
                <a16:creationId xmlns:a16="http://schemas.microsoft.com/office/drawing/2014/main" id="{895A0DFD-51CB-5343-BA31-C702460B8D4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586179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6C3D22-CC52-0947-8A48-A6A1F011F917}"/>
              </a:ext>
            </a:extLst>
          </p:cNvPr>
          <p:cNvSpPr>
            <a:spLocks noGrp="1"/>
          </p:cNvSpPr>
          <p:nvPr>
            <p:ph idx="1"/>
          </p:nvPr>
        </p:nvSpPr>
        <p:spPr>
          <a:xfrm>
            <a:off x="352596" y="1423348"/>
            <a:ext cx="8611892" cy="4835439"/>
          </a:xfrm>
        </p:spPr>
        <p:txBody>
          <a:bodyPr>
            <a:normAutofit/>
          </a:bodyPr>
          <a:lstStyle/>
          <a:p>
            <a:r>
              <a:rPr lang="en-ZA" sz="2800" dirty="0">
                <a:solidFill>
                  <a:schemeClr val="accent4">
                    <a:lumMod val="50000"/>
                  </a:schemeClr>
                </a:solidFill>
              </a:rPr>
              <a:t>We have to jump 7 forwards.</a:t>
            </a:r>
          </a:p>
          <a:p>
            <a:r>
              <a:rPr lang="en-ZA" sz="2800" dirty="0">
                <a:solidFill>
                  <a:schemeClr val="accent4">
                    <a:lumMod val="50000"/>
                  </a:schemeClr>
                </a:solidFill>
              </a:rPr>
              <a:t>Let’s make one jump to the next ten rather than jumping in 1s</a:t>
            </a:r>
            <a:r>
              <a:rPr lang="en-ZA" sz="2800" dirty="0"/>
              <a:t>.</a:t>
            </a:r>
          </a:p>
          <a:p>
            <a:r>
              <a:rPr lang="en-ZA" sz="2800" dirty="0"/>
              <a:t>Ask: “</a:t>
            </a:r>
            <a:r>
              <a:rPr lang="en-ZA" sz="2800" dirty="0">
                <a:solidFill>
                  <a:schemeClr val="accent4">
                    <a:lumMod val="50000"/>
                  </a:schemeClr>
                </a:solidFill>
              </a:rPr>
              <a:t>What is the next ten after 16?”</a:t>
            </a:r>
          </a:p>
          <a:p>
            <a:pPr lvl="1"/>
            <a:r>
              <a:rPr lang="en-ZA" sz="2400" dirty="0"/>
              <a:t>Learners to answer.</a:t>
            </a:r>
          </a:p>
          <a:p>
            <a:r>
              <a:rPr lang="en-ZA" sz="2800" dirty="0"/>
              <a:t>Ask: “</a:t>
            </a:r>
            <a:r>
              <a:rPr lang="en-ZA" sz="2800" dirty="0">
                <a:solidFill>
                  <a:schemeClr val="accent4">
                    <a:lumMod val="50000"/>
                  </a:schemeClr>
                </a:solidFill>
              </a:rPr>
              <a:t>16 plus what gives 20?</a:t>
            </a:r>
            <a:r>
              <a:rPr lang="en-ZA" sz="2800" dirty="0"/>
              <a:t>”</a:t>
            </a:r>
          </a:p>
          <a:p>
            <a:pPr lvl="1"/>
            <a:r>
              <a:rPr lang="en-ZA" sz="2400" dirty="0"/>
              <a:t>Learners to answer.</a:t>
            </a:r>
          </a:p>
          <a:p>
            <a:r>
              <a:rPr lang="en-ZA" sz="2800" dirty="0"/>
              <a:t>Record on the number line.</a:t>
            </a:r>
          </a:p>
        </p:txBody>
      </p:sp>
      <p:sp>
        <p:nvSpPr>
          <p:cNvPr id="4" name="Title 4">
            <a:extLst>
              <a:ext uri="{FF2B5EF4-FFF2-40B4-BE49-F238E27FC236}">
                <a16:creationId xmlns:a16="http://schemas.microsoft.com/office/drawing/2014/main" id="{9DF3551B-F1C6-C14D-B888-120BBF55F826}"/>
              </a:ext>
            </a:extLst>
          </p:cNvPr>
          <p:cNvSpPr>
            <a:spLocks noGrp="1"/>
          </p:cNvSpPr>
          <p:nvPr>
            <p:ph type="title"/>
          </p:nvPr>
        </p:nvSpPr>
        <p:spPr>
          <a:xfrm>
            <a:off x="1043608" y="260648"/>
            <a:ext cx="7848872" cy="1252728"/>
          </a:xfrm>
        </p:spPr>
        <p:txBody>
          <a:bodyPr/>
          <a:lstStyle/>
          <a:p>
            <a:r>
              <a:rPr lang="en-US" dirty="0"/>
              <a:t>Teaching sequence</a:t>
            </a:r>
          </a:p>
        </p:txBody>
      </p:sp>
      <p:sp>
        <p:nvSpPr>
          <p:cNvPr id="5" name="Rounded Rectangle 4">
            <a:extLst>
              <a:ext uri="{FF2B5EF4-FFF2-40B4-BE49-F238E27FC236}">
                <a16:creationId xmlns:a16="http://schemas.microsoft.com/office/drawing/2014/main" id="{AC342614-0823-A446-8E11-54D79CF51ABF}"/>
              </a:ext>
            </a:extLst>
          </p:cNvPr>
          <p:cNvSpPr/>
          <p:nvPr/>
        </p:nvSpPr>
        <p:spPr>
          <a:xfrm>
            <a:off x="1043608" y="260648"/>
            <a:ext cx="3168352" cy="115212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ZA" sz="2400" dirty="0">
                <a:solidFill>
                  <a:schemeClr val="tx1"/>
                </a:solidFill>
              </a:rPr>
              <a:t>NEXT FRIENDLY NUMBER (BRIDGING THROUGH 10)</a:t>
            </a:r>
            <a:endParaRPr lang="en-US" sz="2400" dirty="0">
              <a:solidFill>
                <a:schemeClr val="tx1"/>
              </a:solidFill>
            </a:endParaRPr>
          </a:p>
        </p:txBody>
      </p:sp>
      <p:pic>
        <p:nvPicPr>
          <p:cNvPr id="3" name="Picture 2">
            <a:extLst>
              <a:ext uri="{FF2B5EF4-FFF2-40B4-BE49-F238E27FC236}">
                <a16:creationId xmlns:a16="http://schemas.microsoft.com/office/drawing/2014/main" id="{785A3F83-0EDE-8843-A242-6C3256592C0D}"/>
              </a:ext>
            </a:extLst>
          </p:cNvPr>
          <p:cNvPicPr>
            <a:picLocks noChangeAspect="1"/>
          </p:cNvPicPr>
          <p:nvPr/>
        </p:nvPicPr>
        <p:blipFill>
          <a:blip r:embed="rId2"/>
          <a:stretch>
            <a:fillRect/>
          </a:stretch>
        </p:blipFill>
        <p:spPr>
          <a:xfrm>
            <a:off x="86542" y="5301208"/>
            <a:ext cx="9144000" cy="1501254"/>
          </a:xfrm>
          <a:prstGeom prst="rect">
            <a:avLst/>
          </a:prstGeom>
        </p:spPr>
      </p:pic>
    </p:spTree>
    <p:extLst>
      <p:ext uri="{BB962C8B-B14F-4D97-AF65-F5344CB8AC3E}">
        <p14:creationId xmlns:p14="http://schemas.microsoft.com/office/powerpoint/2010/main" val="14051818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6C3D22-CC52-0947-8A48-A6A1F011F917}"/>
              </a:ext>
            </a:extLst>
          </p:cNvPr>
          <p:cNvSpPr>
            <a:spLocks noGrp="1"/>
          </p:cNvSpPr>
          <p:nvPr>
            <p:ph idx="1"/>
          </p:nvPr>
        </p:nvSpPr>
        <p:spPr/>
        <p:txBody>
          <a:bodyPr>
            <a:normAutofit/>
          </a:bodyPr>
          <a:lstStyle/>
          <a:p>
            <a:r>
              <a:rPr lang="en-ZA" dirty="0">
                <a:solidFill>
                  <a:schemeClr val="accent4">
                    <a:lumMod val="50000"/>
                  </a:schemeClr>
                </a:solidFill>
              </a:rPr>
              <a:t>We have added 4. We need to add 7. 7 splits into 4 &amp; what?</a:t>
            </a:r>
          </a:p>
          <a:p>
            <a:pPr lvl="1"/>
            <a:r>
              <a:rPr lang="en-ZA" dirty="0"/>
              <a:t>Learners to answer.</a:t>
            </a:r>
          </a:p>
          <a:p>
            <a:r>
              <a:rPr lang="en-ZA" dirty="0"/>
              <a:t>Split the 7 in 16 + 7 into 4 and 3</a:t>
            </a:r>
          </a:p>
          <a:p>
            <a:r>
              <a:rPr lang="en-ZA" dirty="0">
                <a:solidFill>
                  <a:schemeClr val="accent4">
                    <a:lumMod val="50000"/>
                  </a:schemeClr>
                </a:solidFill>
              </a:rPr>
              <a:t>How many more do we need to add?</a:t>
            </a:r>
          </a:p>
          <a:p>
            <a:pPr lvl="1"/>
            <a:r>
              <a:rPr lang="en-ZA" dirty="0"/>
              <a:t>Learners to answer.</a:t>
            </a:r>
          </a:p>
          <a:p>
            <a:pPr lvl="1"/>
            <a:r>
              <a:rPr lang="en-ZA" dirty="0"/>
              <a:t>Record on the number line.</a:t>
            </a:r>
          </a:p>
        </p:txBody>
      </p:sp>
      <p:sp>
        <p:nvSpPr>
          <p:cNvPr id="4" name="Title 4">
            <a:extLst>
              <a:ext uri="{FF2B5EF4-FFF2-40B4-BE49-F238E27FC236}">
                <a16:creationId xmlns:a16="http://schemas.microsoft.com/office/drawing/2014/main" id="{9DF3551B-F1C6-C14D-B888-120BBF55F826}"/>
              </a:ext>
            </a:extLst>
          </p:cNvPr>
          <p:cNvSpPr>
            <a:spLocks noGrp="1"/>
          </p:cNvSpPr>
          <p:nvPr>
            <p:ph type="title"/>
          </p:nvPr>
        </p:nvSpPr>
        <p:spPr>
          <a:xfrm>
            <a:off x="1043608" y="260648"/>
            <a:ext cx="7848872" cy="1252728"/>
          </a:xfrm>
        </p:spPr>
        <p:txBody>
          <a:bodyPr/>
          <a:lstStyle/>
          <a:p>
            <a:r>
              <a:rPr lang="en-US" dirty="0"/>
              <a:t>Teaching sequence</a:t>
            </a:r>
          </a:p>
        </p:txBody>
      </p:sp>
      <p:sp>
        <p:nvSpPr>
          <p:cNvPr id="5" name="Rounded Rectangle 4">
            <a:extLst>
              <a:ext uri="{FF2B5EF4-FFF2-40B4-BE49-F238E27FC236}">
                <a16:creationId xmlns:a16="http://schemas.microsoft.com/office/drawing/2014/main" id="{AC342614-0823-A446-8E11-54D79CF51ABF}"/>
              </a:ext>
            </a:extLst>
          </p:cNvPr>
          <p:cNvSpPr/>
          <p:nvPr/>
        </p:nvSpPr>
        <p:spPr>
          <a:xfrm>
            <a:off x="1043608" y="260648"/>
            <a:ext cx="3168352" cy="115212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ZA" sz="2400" dirty="0">
                <a:solidFill>
                  <a:schemeClr val="tx1"/>
                </a:solidFill>
              </a:rPr>
              <a:t>NEXT FRIENDLY NUMBER (BRIDGING THROUGH 10)</a:t>
            </a:r>
            <a:endParaRPr lang="en-US" sz="2400" dirty="0">
              <a:solidFill>
                <a:schemeClr val="tx1"/>
              </a:solidFill>
            </a:endParaRPr>
          </a:p>
        </p:txBody>
      </p:sp>
      <p:pic>
        <p:nvPicPr>
          <p:cNvPr id="3" name="Picture 2">
            <a:extLst>
              <a:ext uri="{FF2B5EF4-FFF2-40B4-BE49-F238E27FC236}">
                <a16:creationId xmlns:a16="http://schemas.microsoft.com/office/drawing/2014/main" id="{C0A4F576-0E21-7E4F-B6F1-8A26BB2299D4}"/>
              </a:ext>
            </a:extLst>
          </p:cNvPr>
          <p:cNvPicPr>
            <a:picLocks noChangeAspect="1"/>
          </p:cNvPicPr>
          <p:nvPr/>
        </p:nvPicPr>
        <p:blipFill>
          <a:blip r:embed="rId2"/>
          <a:stretch>
            <a:fillRect/>
          </a:stretch>
        </p:blipFill>
        <p:spPr>
          <a:xfrm>
            <a:off x="7392089" y="3068960"/>
            <a:ext cx="1524000" cy="990600"/>
          </a:xfrm>
          <a:prstGeom prst="rect">
            <a:avLst/>
          </a:prstGeom>
        </p:spPr>
      </p:pic>
      <p:pic>
        <p:nvPicPr>
          <p:cNvPr id="6" name="Picture 5">
            <a:extLst>
              <a:ext uri="{FF2B5EF4-FFF2-40B4-BE49-F238E27FC236}">
                <a16:creationId xmlns:a16="http://schemas.microsoft.com/office/drawing/2014/main" id="{A87D85C8-B94F-2748-87AE-11BE17015F95}"/>
              </a:ext>
            </a:extLst>
          </p:cNvPr>
          <p:cNvPicPr>
            <a:picLocks noChangeAspect="1"/>
          </p:cNvPicPr>
          <p:nvPr/>
        </p:nvPicPr>
        <p:blipFill>
          <a:blip r:embed="rId3"/>
          <a:stretch>
            <a:fillRect/>
          </a:stretch>
        </p:blipFill>
        <p:spPr>
          <a:xfrm>
            <a:off x="251520" y="5114449"/>
            <a:ext cx="9144000" cy="1778696"/>
          </a:xfrm>
          <a:prstGeom prst="rect">
            <a:avLst/>
          </a:prstGeom>
        </p:spPr>
      </p:pic>
    </p:spTree>
    <p:extLst>
      <p:ext uri="{BB962C8B-B14F-4D97-AF65-F5344CB8AC3E}">
        <p14:creationId xmlns:p14="http://schemas.microsoft.com/office/powerpoint/2010/main" val="17679812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6C3D22-CC52-0947-8A48-A6A1F011F917}"/>
              </a:ext>
            </a:extLst>
          </p:cNvPr>
          <p:cNvSpPr>
            <a:spLocks noGrp="1"/>
          </p:cNvSpPr>
          <p:nvPr>
            <p:ph idx="1"/>
          </p:nvPr>
        </p:nvSpPr>
        <p:spPr/>
        <p:txBody>
          <a:bodyPr>
            <a:normAutofit/>
          </a:bodyPr>
          <a:lstStyle/>
          <a:p>
            <a:r>
              <a:rPr lang="en-ZA" sz="2800" dirty="0">
                <a:solidFill>
                  <a:schemeClr val="accent4">
                    <a:lumMod val="50000"/>
                  </a:schemeClr>
                </a:solidFill>
              </a:rPr>
              <a:t>“What is 20 plus 3?”</a:t>
            </a:r>
          </a:p>
          <a:p>
            <a:r>
              <a:rPr lang="en-ZA" sz="2800" dirty="0">
                <a:solidFill>
                  <a:schemeClr val="accent4">
                    <a:lumMod val="50000"/>
                  </a:schemeClr>
                </a:solidFill>
              </a:rPr>
              <a:t>“So, 16 + 7 = 16 + 4 + 3 = 23”</a:t>
            </a:r>
          </a:p>
          <a:p>
            <a:r>
              <a:rPr lang="en-ZA" sz="2800" dirty="0"/>
              <a:t>Record on the number line &amp; number sentence</a:t>
            </a:r>
          </a:p>
        </p:txBody>
      </p:sp>
      <p:sp>
        <p:nvSpPr>
          <p:cNvPr id="4" name="Title 4">
            <a:extLst>
              <a:ext uri="{FF2B5EF4-FFF2-40B4-BE49-F238E27FC236}">
                <a16:creationId xmlns:a16="http://schemas.microsoft.com/office/drawing/2014/main" id="{9DF3551B-F1C6-C14D-B888-120BBF55F826}"/>
              </a:ext>
            </a:extLst>
          </p:cNvPr>
          <p:cNvSpPr>
            <a:spLocks noGrp="1"/>
          </p:cNvSpPr>
          <p:nvPr>
            <p:ph type="title"/>
          </p:nvPr>
        </p:nvSpPr>
        <p:spPr>
          <a:xfrm>
            <a:off x="1043608" y="260648"/>
            <a:ext cx="7848872" cy="1252728"/>
          </a:xfrm>
        </p:spPr>
        <p:txBody>
          <a:bodyPr/>
          <a:lstStyle/>
          <a:p>
            <a:r>
              <a:rPr lang="en-US" dirty="0"/>
              <a:t>Teaching sequence</a:t>
            </a:r>
          </a:p>
        </p:txBody>
      </p:sp>
      <p:sp>
        <p:nvSpPr>
          <p:cNvPr id="5" name="Rounded Rectangle 4">
            <a:extLst>
              <a:ext uri="{FF2B5EF4-FFF2-40B4-BE49-F238E27FC236}">
                <a16:creationId xmlns:a16="http://schemas.microsoft.com/office/drawing/2014/main" id="{AC342614-0823-A446-8E11-54D79CF51ABF}"/>
              </a:ext>
            </a:extLst>
          </p:cNvPr>
          <p:cNvSpPr/>
          <p:nvPr/>
        </p:nvSpPr>
        <p:spPr>
          <a:xfrm>
            <a:off x="1043608" y="260648"/>
            <a:ext cx="3168352" cy="115212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ZA" sz="2400" dirty="0">
                <a:solidFill>
                  <a:schemeClr val="tx1"/>
                </a:solidFill>
              </a:rPr>
              <a:t>NEXT FRIENDLY NUMBER (BRIDGING THROUGH 10)</a:t>
            </a:r>
            <a:endParaRPr lang="en-US" sz="2400" dirty="0">
              <a:solidFill>
                <a:schemeClr val="tx1"/>
              </a:solidFill>
            </a:endParaRPr>
          </a:p>
        </p:txBody>
      </p:sp>
      <p:pic>
        <p:nvPicPr>
          <p:cNvPr id="3" name="Picture 2">
            <a:extLst>
              <a:ext uri="{FF2B5EF4-FFF2-40B4-BE49-F238E27FC236}">
                <a16:creationId xmlns:a16="http://schemas.microsoft.com/office/drawing/2014/main" id="{2669BC3F-1A20-AC4F-83E0-556EA6F24F1F}"/>
              </a:ext>
            </a:extLst>
          </p:cNvPr>
          <p:cNvPicPr>
            <a:picLocks noChangeAspect="1"/>
          </p:cNvPicPr>
          <p:nvPr/>
        </p:nvPicPr>
        <p:blipFill>
          <a:blip r:embed="rId2"/>
          <a:stretch>
            <a:fillRect/>
          </a:stretch>
        </p:blipFill>
        <p:spPr>
          <a:xfrm>
            <a:off x="0" y="3656658"/>
            <a:ext cx="9144000" cy="1891004"/>
          </a:xfrm>
          <a:prstGeom prst="rect">
            <a:avLst/>
          </a:prstGeom>
        </p:spPr>
      </p:pic>
      <p:pic>
        <p:nvPicPr>
          <p:cNvPr id="6" name="Picture 5">
            <a:extLst>
              <a:ext uri="{FF2B5EF4-FFF2-40B4-BE49-F238E27FC236}">
                <a16:creationId xmlns:a16="http://schemas.microsoft.com/office/drawing/2014/main" id="{0FE7D119-17A5-954C-9086-286F20075932}"/>
              </a:ext>
            </a:extLst>
          </p:cNvPr>
          <p:cNvPicPr>
            <a:picLocks noChangeAspect="1"/>
          </p:cNvPicPr>
          <p:nvPr/>
        </p:nvPicPr>
        <p:blipFill>
          <a:blip r:embed="rId3"/>
          <a:stretch>
            <a:fillRect/>
          </a:stretch>
        </p:blipFill>
        <p:spPr>
          <a:xfrm>
            <a:off x="3177344" y="5770415"/>
            <a:ext cx="1790700" cy="1066800"/>
          </a:xfrm>
          <a:prstGeom prst="rect">
            <a:avLst/>
          </a:prstGeom>
        </p:spPr>
      </p:pic>
    </p:spTree>
    <p:extLst>
      <p:ext uri="{BB962C8B-B14F-4D97-AF65-F5344CB8AC3E}">
        <p14:creationId xmlns:p14="http://schemas.microsoft.com/office/powerpoint/2010/main" val="5786849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9DF3551B-F1C6-C14D-B888-120BBF55F826}"/>
              </a:ext>
            </a:extLst>
          </p:cNvPr>
          <p:cNvSpPr>
            <a:spLocks noGrp="1"/>
          </p:cNvSpPr>
          <p:nvPr>
            <p:ph type="title"/>
          </p:nvPr>
        </p:nvSpPr>
        <p:spPr/>
        <p:txBody>
          <a:bodyPr/>
          <a:lstStyle/>
          <a:p>
            <a:r>
              <a:rPr lang="en-US" dirty="0"/>
              <a:t>Teaching sequence</a:t>
            </a:r>
          </a:p>
        </p:txBody>
      </p:sp>
      <p:sp>
        <p:nvSpPr>
          <p:cNvPr id="5" name="Rounded Rectangle 4">
            <a:extLst>
              <a:ext uri="{FF2B5EF4-FFF2-40B4-BE49-F238E27FC236}">
                <a16:creationId xmlns:a16="http://schemas.microsoft.com/office/drawing/2014/main" id="{AC342614-0823-A446-8E11-54D79CF51ABF}"/>
              </a:ext>
            </a:extLst>
          </p:cNvPr>
          <p:cNvSpPr/>
          <p:nvPr/>
        </p:nvSpPr>
        <p:spPr>
          <a:xfrm>
            <a:off x="1043608" y="260648"/>
            <a:ext cx="3168352" cy="115212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ZA" sz="2400" dirty="0">
                <a:solidFill>
                  <a:schemeClr val="tx1"/>
                </a:solidFill>
              </a:rPr>
              <a:t>NEXT FRIENDLY NUMBER (BRIDGING THROUGH 10)</a:t>
            </a:r>
            <a:endParaRPr lang="en-US" sz="2400" dirty="0">
              <a:solidFill>
                <a:schemeClr val="tx1"/>
              </a:solidFill>
            </a:endParaRPr>
          </a:p>
        </p:txBody>
      </p:sp>
      <p:pic>
        <p:nvPicPr>
          <p:cNvPr id="3" name="Picture 2">
            <a:extLst>
              <a:ext uri="{FF2B5EF4-FFF2-40B4-BE49-F238E27FC236}">
                <a16:creationId xmlns:a16="http://schemas.microsoft.com/office/drawing/2014/main" id="{1691E892-23DB-AB45-8707-52051673F503}"/>
              </a:ext>
            </a:extLst>
          </p:cNvPr>
          <p:cNvPicPr>
            <a:picLocks noChangeAspect="1"/>
          </p:cNvPicPr>
          <p:nvPr/>
        </p:nvPicPr>
        <p:blipFill>
          <a:blip r:embed="rId2"/>
          <a:stretch>
            <a:fillRect/>
          </a:stretch>
        </p:blipFill>
        <p:spPr>
          <a:xfrm>
            <a:off x="0" y="1396141"/>
            <a:ext cx="9144000" cy="4065718"/>
          </a:xfrm>
          <a:prstGeom prst="rect">
            <a:avLst/>
          </a:prstGeom>
        </p:spPr>
      </p:pic>
    </p:spTree>
    <p:extLst>
      <p:ext uri="{BB962C8B-B14F-4D97-AF65-F5344CB8AC3E}">
        <p14:creationId xmlns:p14="http://schemas.microsoft.com/office/powerpoint/2010/main" val="41487714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9DF3551B-F1C6-C14D-B888-120BBF55F826}"/>
              </a:ext>
            </a:extLst>
          </p:cNvPr>
          <p:cNvSpPr>
            <a:spLocks noGrp="1"/>
          </p:cNvSpPr>
          <p:nvPr>
            <p:ph type="title"/>
          </p:nvPr>
        </p:nvSpPr>
        <p:spPr/>
        <p:txBody>
          <a:bodyPr/>
          <a:lstStyle/>
          <a:p>
            <a:r>
              <a:rPr lang="en-US" dirty="0"/>
              <a:t>Teaching sequence</a:t>
            </a:r>
          </a:p>
        </p:txBody>
      </p:sp>
      <p:sp>
        <p:nvSpPr>
          <p:cNvPr id="5" name="Rounded Rectangle 4">
            <a:extLst>
              <a:ext uri="{FF2B5EF4-FFF2-40B4-BE49-F238E27FC236}">
                <a16:creationId xmlns:a16="http://schemas.microsoft.com/office/drawing/2014/main" id="{AC342614-0823-A446-8E11-54D79CF51ABF}"/>
              </a:ext>
            </a:extLst>
          </p:cNvPr>
          <p:cNvSpPr/>
          <p:nvPr/>
        </p:nvSpPr>
        <p:spPr>
          <a:xfrm>
            <a:off x="1043608" y="260648"/>
            <a:ext cx="3168352" cy="115212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ZA" sz="2400" dirty="0">
                <a:solidFill>
                  <a:schemeClr val="tx1"/>
                </a:solidFill>
              </a:rPr>
              <a:t>NEXT FRIENDLY NUMBER (BRIDGING THROUGH 10)</a:t>
            </a:r>
            <a:endParaRPr lang="en-US" sz="2400" dirty="0">
              <a:solidFill>
                <a:schemeClr val="tx1"/>
              </a:solidFill>
            </a:endParaRPr>
          </a:p>
        </p:txBody>
      </p:sp>
      <p:pic>
        <p:nvPicPr>
          <p:cNvPr id="2" name="Picture 1">
            <a:extLst>
              <a:ext uri="{FF2B5EF4-FFF2-40B4-BE49-F238E27FC236}">
                <a16:creationId xmlns:a16="http://schemas.microsoft.com/office/drawing/2014/main" id="{FE4C00D3-8276-534A-A9FF-CA9742F08208}"/>
              </a:ext>
            </a:extLst>
          </p:cNvPr>
          <p:cNvPicPr>
            <a:picLocks noChangeAspect="1"/>
          </p:cNvPicPr>
          <p:nvPr/>
        </p:nvPicPr>
        <p:blipFill>
          <a:blip r:embed="rId2"/>
          <a:stretch>
            <a:fillRect/>
          </a:stretch>
        </p:blipFill>
        <p:spPr>
          <a:xfrm>
            <a:off x="35496" y="1365236"/>
            <a:ext cx="9144000" cy="2945201"/>
          </a:xfrm>
          <a:prstGeom prst="rect">
            <a:avLst/>
          </a:prstGeom>
        </p:spPr>
      </p:pic>
      <p:pic>
        <p:nvPicPr>
          <p:cNvPr id="6" name="Picture 5">
            <a:extLst>
              <a:ext uri="{FF2B5EF4-FFF2-40B4-BE49-F238E27FC236}">
                <a16:creationId xmlns:a16="http://schemas.microsoft.com/office/drawing/2014/main" id="{20E27F70-C852-D843-AD1F-02918E0A0166}"/>
              </a:ext>
            </a:extLst>
          </p:cNvPr>
          <p:cNvPicPr>
            <a:picLocks noChangeAspect="1"/>
          </p:cNvPicPr>
          <p:nvPr/>
        </p:nvPicPr>
        <p:blipFill>
          <a:blip r:embed="rId3"/>
          <a:stretch>
            <a:fillRect/>
          </a:stretch>
        </p:blipFill>
        <p:spPr>
          <a:xfrm>
            <a:off x="35496" y="4166421"/>
            <a:ext cx="9144000" cy="2557604"/>
          </a:xfrm>
          <a:prstGeom prst="rect">
            <a:avLst/>
          </a:prstGeom>
        </p:spPr>
      </p:pic>
    </p:spTree>
    <p:extLst>
      <p:ext uri="{BB962C8B-B14F-4D97-AF65-F5344CB8AC3E}">
        <p14:creationId xmlns:p14="http://schemas.microsoft.com/office/powerpoint/2010/main" val="38080520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AC29164-6A0E-B94B-8399-1C57DBB5433A}"/>
              </a:ext>
            </a:extLst>
          </p:cNvPr>
          <p:cNvSpPr>
            <a:spLocks noGrp="1"/>
          </p:cNvSpPr>
          <p:nvPr>
            <p:ph idx="1"/>
          </p:nvPr>
        </p:nvSpPr>
        <p:spPr>
          <a:xfrm>
            <a:off x="352596" y="4262927"/>
            <a:ext cx="8611892" cy="2346577"/>
          </a:xfrm>
        </p:spPr>
        <p:txBody>
          <a:bodyPr/>
          <a:lstStyle/>
          <a:p>
            <a:pPr marL="0" indent="0" algn="ctr">
              <a:buNone/>
            </a:pPr>
            <a:r>
              <a:rPr lang="en-ZA" dirty="0"/>
              <a:t>This example uses a semi-structured number line to solve this subtraction problem:</a:t>
            </a:r>
          </a:p>
          <a:p>
            <a:pPr marL="0" indent="0" algn="ctr">
              <a:buNone/>
            </a:pPr>
            <a:r>
              <a:rPr lang="en-ZA" dirty="0">
                <a:solidFill>
                  <a:schemeClr val="accent6">
                    <a:lumMod val="75000"/>
                  </a:schemeClr>
                </a:solidFill>
              </a:rPr>
              <a:t>23 – 7 =</a:t>
            </a:r>
          </a:p>
          <a:p>
            <a:pPr marL="0" indent="0" algn="ctr">
              <a:buNone/>
            </a:pPr>
            <a:r>
              <a:rPr lang="en-ZA" dirty="0"/>
              <a:t>See pages 31 to 33</a:t>
            </a:r>
          </a:p>
        </p:txBody>
      </p:sp>
      <p:sp>
        <p:nvSpPr>
          <p:cNvPr id="5" name="Title 4">
            <a:extLst>
              <a:ext uri="{FF2B5EF4-FFF2-40B4-BE49-F238E27FC236}">
                <a16:creationId xmlns:a16="http://schemas.microsoft.com/office/drawing/2014/main" id="{7642C801-AC11-6346-BDBA-FEABBAC5AB88}"/>
              </a:ext>
            </a:extLst>
          </p:cNvPr>
          <p:cNvSpPr>
            <a:spLocks noGrp="1"/>
          </p:cNvSpPr>
          <p:nvPr>
            <p:ph type="title"/>
          </p:nvPr>
        </p:nvSpPr>
        <p:spPr/>
        <p:txBody>
          <a:bodyPr/>
          <a:lstStyle/>
          <a:p>
            <a:r>
              <a:rPr lang="en-US" dirty="0"/>
              <a:t>Teaching sequence:</a:t>
            </a:r>
            <a:br>
              <a:rPr lang="en-US" dirty="0"/>
            </a:br>
            <a:r>
              <a:rPr lang="en-US" dirty="0"/>
              <a:t>Subtraction</a:t>
            </a:r>
          </a:p>
        </p:txBody>
      </p:sp>
      <p:pic>
        <p:nvPicPr>
          <p:cNvPr id="3" name="Picture 2">
            <a:extLst>
              <a:ext uri="{FF2B5EF4-FFF2-40B4-BE49-F238E27FC236}">
                <a16:creationId xmlns:a16="http://schemas.microsoft.com/office/drawing/2014/main" id="{12CEB2A9-7984-8742-9678-39530049EA1F}"/>
              </a:ext>
            </a:extLst>
          </p:cNvPr>
          <p:cNvPicPr>
            <a:picLocks noChangeAspect="1"/>
          </p:cNvPicPr>
          <p:nvPr/>
        </p:nvPicPr>
        <p:blipFill rotWithShape="1">
          <a:blip r:embed="rId2"/>
          <a:srcRect t="13029"/>
          <a:stretch/>
        </p:blipFill>
        <p:spPr>
          <a:xfrm>
            <a:off x="0" y="1769644"/>
            <a:ext cx="9144000" cy="2202079"/>
          </a:xfrm>
          <a:prstGeom prst="rect">
            <a:avLst/>
          </a:prstGeom>
        </p:spPr>
      </p:pic>
      <p:sp>
        <p:nvSpPr>
          <p:cNvPr id="4" name="Rounded Rectangle 3">
            <a:extLst>
              <a:ext uri="{FF2B5EF4-FFF2-40B4-BE49-F238E27FC236}">
                <a16:creationId xmlns:a16="http://schemas.microsoft.com/office/drawing/2014/main" id="{AA415D31-26E3-2B48-ADC7-3AF34FBE685F}"/>
              </a:ext>
            </a:extLst>
          </p:cNvPr>
          <p:cNvSpPr/>
          <p:nvPr/>
        </p:nvSpPr>
        <p:spPr>
          <a:xfrm>
            <a:off x="1043608" y="260648"/>
            <a:ext cx="3168352" cy="115212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ZA" sz="2400" dirty="0">
                <a:solidFill>
                  <a:schemeClr val="tx1"/>
                </a:solidFill>
              </a:rPr>
              <a:t>NEXT FRIENDLY NUMBER (BRIDGING THROUGH 10)</a:t>
            </a:r>
            <a:endParaRPr lang="en-US" sz="2400" dirty="0">
              <a:solidFill>
                <a:schemeClr val="tx1"/>
              </a:solidFill>
            </a:endParaRPr>
          </a:p>
        </p:txBody>
      </p:sp>
    </p:spTree>
    <p:extLst>
      <p:ext uri="{BB962C8B-B14F-4D97-AF65-F5344CB8AC3E}">
        <p14:creationId xmlns:p14="http://schemas.microsoft.com/office/powerpoint/2010/main" val="710064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7621-535A-454A-8AE0-59A5C1086647}"/>
              </a:ext>
            </a:extLst>
          </p:cNvPr>
          <p:cNvSpPr>
            <a:spLocks noGrp="1"/>
          </p:cNvSpPr>
          <p:nvPr>
            <p:ph type="title"/>
          </p:nvPr>
        </p:nvSpPr>
        <p:spPr/>
        <p:txBody>
          <a:bodyPr/>
          <a:lstStyle/>
          <a:p>
            <a:r>
              <a:rPr lang="en-US" dirty="0"/>
              <a:t>Other prompts</a:t>
            </a:r>
          </a:p>
        </p:txBody>
      </p:sp>
      <p:pic>
        <p:nvPicPr>
          <p:cNvPr id="2049" name="Picture 1" descr="/var/folders/pb/dnmgqytn25sbyrs4slk_ks780000gn/T/com.microsoft.Powerpoint/WebArchiveCopyPasteTempFiles/p25771">
            <a:extLst>
              <a:ext uri="{FF2B5EF4-FFF2-40B4-BE49-F238E27FC236}">
                <a16:creationId xmlns:a16="http://schemas.microsoft.com/office/drawing/2014/main" id="{3AAE6B6F-8384-CF4F-BC2B-AAF8F533A9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4438" y="116632"/>
            <a:ext cx="2009839" cy="2160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var/folders/pb/dnmgqytn25sbyrs4slk_ks780000gn/T/com.microsoft.Powerpoint/WebArchiveCopyPasteTempFiles/p25772">
            <a:extLst>
              <a:ext uri="{FF2B5EF4-FFF2-40B4-BE49-F238E27FC236}">
                <a16:creationId xmlns:a16="http://schemas.microsoft.com/office/drawing/2014/main" id="{5A73A057-51EE-E544-ACF5-32C24F4D72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2032941" cy="216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ar/folders/pb/dnmgqytn25sbyrs4slk_ks780000gn/T/com.microsoft.Powerpoint/WebArchiveCopyPasteTempFiles/p25773">
            <a:extLst>
              <a:ext uri="{FF2B5EF4-FFF2-40B4-BE49-F238E27FC236}">
                <a16:creationId xmlns:a16="http://schemas.microsoft.com/office/drawing/2014/main" id="{C287FED3-DDEB-D44F-BA26-CA7FCA3954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3430823"/>
            <a:ext cx="1986738" cy="21600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var/folders/pb/dnmgqytn25sbyrs4slk_ks780000gn/T/com.microsoft.Powerpoint/WebArchiveCopyPasteTempFiles/p25774">
            <a:extLst>
              <a:ext uri="{FF2B5EF4-FFF2-40B4-BE49-F238E27FC236}">
                <a16:creationId xmlns:a16="http://schemas.microsoft.com/office/drawing/2014/main" id="{248904DE-33F6-8D49-B55E-57089E420D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693" y="3430823"/>
            <a:ext cx="203933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ar/folders/pb/dnmgqytn25sbyrs4slk_ks780000gn/T/com.microsoft.Powerpoint/WebArchiveCopyPasteTempFiles/p25775">
            <a:extLst>
              <a:ext uri="{FF2B5EF4-FFF2-40B4-BE49-F238E27FC236}">
                <a16:creationId xmlns:a16="http://schemas.microsoft.com/office/drawing/2014/main" id="{BB093B7B-5F0F-3A4B-AAFF-05C4B64365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3164" y="1718054"/>
            <a:ext cx="203933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var/folders/pb/dnmgqytn25sbyrs4slk_ks780000gn/T/com.microsoft.Powerpoint/WebArchiveCopyPasteTempFiles/p25776">
            <a:extLst>
              <a:ext uri="{FF2B5EF4-FFF2-40B4-BE49-F238E27FC236}">
                <a16:creationId xmlns:a16="http://schemas.microsoft.com/office/drawing/2014/main" id="{355EBF29-705C-BC4C-923A-28B190F466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93008" y="1744224"/>
            <a:ext cx="2048914" cy="2160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var/folders/pb/dnmgqytn25sbyrs4slk_ks780000gn/T/com.microsoft.Powerpoint/WebArchiveCopyPasteTempFiles/p25777">
            <a:extLst>
              <a:ext uri="{FF2B5EF4-FFF2-40B4-BE49-F238E27FC236}">
                <a16:creationId xmlns:a16="http://schemas.microsoft.com/office/drawing/2014/main" id="{189F43FB-6A52-FB4E-B74F-186ABBDC89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93008" y="4510823"/>
            <a:ext cx="2015196" cy="21600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var/folders/pb/dnmgqytn25sbyrs4slk_ks780000gn/T/com.microsoft.Powerpoint/WebArchiveCopyPasteTempFiles/p25778">
            <a:extLst>
              <a:ext uri="{FF2B5EF4-FFF2-40B4-BE49-F238E27FC236}">
                <a16:creationId xmlns:a16="http://schemas.microsoft.com/office/drawing/2014/main" id="{DB20D5E8-9B92-CF4C-BFC5-351E45CCD12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4008" y="4523891"/>
            <a:ext cx="2048276"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894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7621-535A-454A-8AE0-59A5C1086647}"/>
              </a:ext>
            </a:extLst>
          </p:cNvPr>
          <p:cNvSpPr>
            <a:spLocks noGrp="1"/>
          </p:cNvSpPr>
          <p:nvPr>
            <p:ph type="title"/>
          </p:nvPr>
        </p:nvSpPr>
        <p:spPr/>
        <p:txBody>
          <a:bodyPr/>
          <a:lstStyle/>
          <a:p>
            <a:r>
              <a:rPr lang="en-US" dirty="0"/>
              <a:t>Other prompts</a:t>
            </a:r>
          </a:p>
        </p:txBody>
      </p:sp>
      <p:pic>
        <p:nvPicPr>
          <p:cNvPr id="2058" name="Picture 10" descr="/var/folders/pb/dnmgqytn25sbyrs4slk_ks780000gn/T/com.microsoft.Powerpoint/WebArchiveCopyPasteTempFiles/p25779">
            <a:extLst>
              <a:ext uri="{FF2B5EF4-FFF2-40B4-BE49-F238E27FC236}">
                <a16:creationId xmlns:a16="http://schemas.microsoft.com/office/drawing/2014/main" id="{7F115FB6-768C-D64B-B26C-868E0B0944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583828"/>
            <a:ext cx="2082800" cy="2197100"/>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var/folders/pb/dnmgqytn25sbyrs4slk_ks780000gn/T/com.microsoft.Powerpoint/WebArchiveCopyPasteTempFiles/p25780">
            <a:extLst>
              <a:ext uri="{FF2B5EF4-FFF2-40B4-BE49-F238E27FC236}">
                <a16:creationId xmlns:a16="http://schemas.microsoft.com/office/drawing/2014/main" id="{8960CAD6-76E1-7340-86DB-D8C993F8BC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180" y="599991"/>
            <a:ext cx="2070100" cy="21971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var/folders/pb/dnmgqytn25sbyrs4slk_ks780000gn/T/com.microsoft.Powerpoint/WebArchiveCopyPasteTempFiles/p25781">
            <a:extLst>
              <a:ext uri="{FF2B5EF4-FFF2-40B4-BE49-F238E27FC236}">
                <a16:creationId xmlns:a16="http://schemas.microsoft.com/office/drawing/2014/main" id="{56EC5C0B-70B2-5A47-AB96-ADB1A7AE9A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592" y="4005064"/>
            <a:ext cx="21336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var/folders/pb/dnmgqytn25sbyrs4slk_ks780000gn/T/com.microsoft.Powerpoint/WebArchiveCopyPasteTempFiles/p25782">
            <a:extLst>
              <a:ext uri="{FF2B5EF4-FFF2-40B4-BE49-F238E27FC236}">
                <a16:creationId xmlns:a16="http://schemas.microsoft.com/office/drawing/2014/main" id="{886B4C13-94E7-F440-BA69-8B33E87D4C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1628800"/>
            <a:ext cx="2095500" cy="2197101"/>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var/folders/pb/dnmgqytn25sbyrs4slk_ks780000gn/T/com.microsoft.Powerpoint/WebArchiveCopyPasteTempFiles/p25789">
            <a:extLst>
              <a:ext uri="{FF2B5EF4-FFF2-40B4-BE49-F238E27FC236}">
                <a16:creationId xmlns:a16="http://schemas.microsoft.com/office/drawing/2014/main" id="{654A024D-1A65-E541-9FD4-B9B3976DC8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6" y="4005064"/>
            <a:ext cx="2184400" cy="23495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var/folders/pb/dnmgqytn25sbyrs4slk_ks780000gn/T/com.microsoft.Powerpoint/WebArchiveCopyPasteTempFiles/p25790">
            <a:extLst>
              <a:ext uri="{FF2B5EF4-FFF2-40B4-BE49-F238E27FC236}">
                <a16:creationId xmlns:a16="http://schemas.microsoft.com/office/drawing/2014/main" id="{B427C28F-FE9F-0144-9218-16390BBB3D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180" y="4005064"/>
            <a:ext cx="21971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64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2132856"/>
            <a:ext cx="8560096" cy="4476648"/>
          </a:xfrm>
        </p:spPr>
        <p:txBody>
          <a:bodyPr>
            <a:normAutofit fontScale="70000" lnSpcReduction="20000"/>
          </a:bodyPr>
          <a:lstStyle/>
          <a:p>
            <a:r>
              <a:rPr lang="en-ZA" dirty="0"/>
              <a:t>Did you do any </a:t>
            </a:r>
            <a:r>
              <a:rPr lang="en-ZA" dirty="0">
                <a:solidFill>
                  <a:schemeClr val="bg2">
                    <a:lumMod val="50000"/>
                  </a:schemeClr>
                </a:solidFill>
              </a:rPr>
              <a:t>Number Talks </a:t>
            </a:r>
            <a:r>
              <a:rPr lang="en-ZA" dirty="0"/>
              <a:t>with your class this month?</a:t>
            </a:r>
          </a:p>
          <a:p>
            <a:pPr lvl="1"/>
            <a:r>
              <a:rPr lang="en-ZA" dirty="0"/>
              <a:t>If so, what did you do?</a:t>
            </a:r>
          </a:p>
          <a:p>
            <a:pPr lvl="1"/>
            <a:r>
              <a:rPr lang="en-ZA" dirty="0"/>
              <a:t>How did you find the experience?</a:t>
            </a:r>
          </a:p>
          <a:p>
            <a:pPr lvl="1"/>
            <a:r>
              <a:rPr lang="en-ZA" dirty="0"/>
              <a:t>Did you learn anything about how your learners think?</a:t>
            </a:r>
          </a:p>
          <a:p>
            <a:pPr marL="301943" lvl="1" indent="0">
              <a:buNone/>
            </a:pPr>
            <a:endParaRPr lang="en-ZA" dirty="0"/>
          </a:p>
          <a:p>
            <a:r>
              <a:rPr lang="en-ZA" dirty="0"/>
              <a:t>Reflect on your experiences of using </a:t>
            </a:r>
            <a:r>
              <a:rPr lang="en-ZA" dirty="0">
                <a:solidFill>
                  <a:schemeClr val="bg2">
                    <a:lumMod val="50000"/>
                  </a:schemeClr>
                </a:solidFill>
              </a:rPr>
              <a:t>structured &amp; semi-structured number lines</a:t>
            </a:r>
            <a:r>
              <a:rPr lang="en-ZA" dirty="0"/>
              <a:t>.</a:t>
            </a:r>
          </a:p>
          <a:p>
            <a:pPr lvl="1"/>
            <a:r>
              <a:rPr lang="en-ZA" dirty="0"/>
              <a:t>Did you make any adaptations to the activities? </a:t>
            </a:r>
          </a:p>
          <a:p>
            <a:pPr lvl="1"/>
            <a:r>
              <a:rPr lang="en-ZA" dirty="0"/>
              <a:t>If so, show / explain to the members of your group.</a:t>
            </a:r>
          </a:p>
          <a:p>
            <a:pPr lvl="1"/>
            <a:r>
              <a:rPr lang="en-ZA" dirty="0"/>
              <a:t>What were the learner experiences of the activities?</a:t>
            </a:r>
          </a:p>
          <a:p>
            <a:r>
              <a:rPr lang="en-ZA" dirty="0"/>
              <a:t>Did you draw your number line in your school?</a:t>
            </a:r>
          </a:p>
          <a:p>
            <a:r>
              <a:rPr lang="en-ZA" dirty="0"/>
              <a:t>Did you find anyone to sponsor a permanent number line in your school?</a:t>
            </a:r>
          </a:p>
        </p:txBody>
      </p:sp>
      <p:sp>
        <p:nvSpPr>
          <p:cNvPr id="3" name="Title 2"/>
          <p:cNvSpPr>
            <a:spLocks noGrp="1"/>
          </p:cNvSpPr>
          <p:nvPr>
            <p:ph type="title"/>
          </p:nvPr>
        </p:nvSpPr>
        <p:spPr>
          <a:xfrm>
            <a:off x="1043608" y="260648"/>
            <a:ext cx="7848872" cy="1728192"/>
          </a:xfrm>
        </p:spPr>
        <p:txBody>
          <a:bodyPr/>
          <a:lstStyle/>
          <a:p>
            <a:r>
              <a:rPr lang="en-US" sz="2800" dirty="0"/>
              <a:t>Group feedback: resources from session 8 &amp; 9</a:t>
            </a:r>
            <a:br>
              <a:rPr lang="en-US" sz="2800" dirty="0"/>
            </a:br>
            <a:r>
              <a:rPr lang="en-US" sz="2800" dirty="0"/>
              <a:t>Number Talks</a:t>
            </a:r>
            <a:br>
              <a:rPr lang="en-US" sz="2800" dirty="0"/>
            </a:br>
            <a:r>
              <a:rPr lang="en-US" sz="2800" dirty="0"/>
              <a:t>Structured &amp; semi-structured number lines</a:t>
            </a:r>
          </a:p>
        </p:txBody>
      </p:sp>
      <p:pic>
        <p:nvPicPr>
          <p:cNvPr id="6" name="Picture 5">
            <a:extLst>
              <a:ext uri="{FF2B5EF4-FFF2-40B4-BE49-F238E27FC236}">
                <a16:creationId xmlns:a16="http://schemas.microsoft.com/office/drawing/2014/main" id="{414236F5-F97D-BD40-B511-99672C6B4CEF}"/>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7115366" y="5949280"/>
            <a:ext cx="1999560" cy="908720"/>
          </a:xfrm>
          <a:prstGeom prst="rect">
            <a:avLst/>
          </a:prstGeom>
          <a:noFill/>
          <a:ln>
            <a:noFill/>
          </a:ln>
        </p:spPr>
      </p:pic>
    </p:spTree>
    <p:extLst>
      <p:ext uri="{BB962C8B-B14F-4D97-AF65-F5344CB8AC3E}">
        <p14:creationId xmlns:p14="http://schemas.microsoft.com/office/powerpoint/2010/main" val="3964902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9C5A1F-9559-B24B-A7DF-019C79002A5B}"/>
              </a:ext>
            </a:extLst>
          </p:cNvPr>
          <p:cNvSpPr>
            <a:spLocks noGrp="1"/>
          </p:cNvSpPr>
          <p:nvPr>
            <p:ph idx="1"/>
          </p:nvPr>
        </p:nvSpPr>
        <p:spPr/>
        <p:txBody>
          <a:bodyPr>
            <a:normAutofit/>
          </a:bodyPr>
          <a:lstStyle/>
          <a:p>
            <a:r>
              <a:rPr lang="en-GB" dirty="0">
                <a:solidFill>
                  <a:schemeClr val="accent1">
                    <a:lumMod val="75000"/>
                  </a:schemeClr>
                </a:solidFill>
              </a:rPr>
              <a:t>Closed</a:t>
            </a:r>
            <a:r>
              <a:rPr lang="en-GB" dirty="0"/>
              <a:t> </a:t>
            </a:r>
          </a:p>
          <a:p>
            <a:pPr lvl="1"/>
            <a:r>
              <a:rPr lang="en-US" sz="1100" dirty="0"/>
              <a:t>Beginning and end points</a:t>
            </a:r>
            <a:endParaRPr lang="en-ZA" sz="1100" dirty="0"/>
          </a:p>
          <a:p>
            <a:r>
              <a:rPr lang="en-GB" dirty="0">
                <a:solidFill>
                  <a:schemeClr val="accent4">
                    <a:lumMod val="75000"/>
                  </a:schemeClr>
                </a:solidFill>
              </a:rPr>
              <a:t>Open</a:t>
            </a:r>
            <a:r>
              <a:rPr lang="en-GB" dirty="0"/>
              <a:t> </a:t>
            </a:r>
          </a:p>
          <a:p>
            <a:pPr lvl="1"/>
            <a:r>
              <a:rPr lang="en-US" sz="1100" dirty="0"/>
              <a:t>Beginning point /no end point or vice versa</a:t>
            </a:r>
            <a:endParaRPr lang="en-ZA" sz="1100" dirty="0"/>
          </a:p>
          <a:p>
            <a:r>
              <a:rPr lang="en-GB" dirty="0">
                <a:solidFill>
                  <a:schemeClr val="accent5">
                    <a:lumMod val="75000"/>
                  </a:schemeClr>
                </a:solidFill>
              </a:rPr>
              <a:t>Structured</a:t>
            </a:r>
            <a:r>
              <a:rPr lang="en-GB" dirty="0"/>
              <a:t> </a:t>
            </a:r>
          </a:p>
          <a:p>
            <a:pPr lvl="1">
              <a:lnSpc>
                <a:spcPct val="90000"/>
              </a:lnSpc>
            </a:pPr>
            <a:r>
              <a:rPr lang="en-GB" sz="1100" dirty="0"/>
              <a:t>Defined partitions &amp; labelled marks</a:t>
            </a:r>
          </a:p>
          <a:p>
            <a:r>
              <a:rPr lang="en-GB" dirty="0">
                <a:solidFill>
                  <a:schemeClr val="accent6">
                    <a:lumMod val="50000"/>
                  </a:schemeClr>
                </a:solidFill>
              </a:rPr>
              <a:t>Semi-structured</a:t>
            </a:r>
            <a:r>
              <a:rPr lang="en-GB" dirty="0"/>
              <a:t> </a:t>
            </a:r>
          </a:p>
          <a:p>
            <a:pPr lvl="1">
              <a:lnSpc>
                <a:spcPct val="90000"/>
              </a:lnSpc>
            </a:pPr>
            <a:r>
              <a:rPr lang="en-GB" sz="1100" dirty="0"/>
              <a:t>Some partitions and /or labelled marks</a:t>
            </a:r>
          </a:p>
          <a:p>
            <a:r>
              <a:rPr lang="en-GB" dirty="0">
                <a:solidFill>
                  <a:srgbClr val="7030A0"/>
                </a:solidFill>
              </a:rPr>
              <a:t>Empty</a:t>
            </a:r>
          </a:p>
          <a:p>
            <a:pPr lvl="1"/>
            <a:r>
              <a:rPr lang="en-GB" sz="1500" dirty="0"/>
              <a:t>No points/marks</a:t>
            </a:r>
          </a:p>
        </p:txBody>
      </p:sp>
      <p:sp>
        <p:nvSpPr>
          <p:cNvPr id="3" name="Title 2">
            <a:extLst>
              <a:ext uri="{FF2B5EF4-FFF2-40B4-BE49-F238E27FC236}">
                <a16:creationId xmlns:a16="http://schemas.microsoft.com/office/drawing/2014/main" id="{9BE7050E-9BD6-4541-AE57-7F096754046E}"/>
              </a:ext>
            </a:extLst>
          </p:cNvPr>
          <p:cNvSpPr>
            <a:spLocks noGrp="1"/>
          </p:cNvSpPr>
          <p:nvPr>
            <p:ph type="title"/>
          </p:nvPr>
        </p:nvSpPr>
        <p:spPr>
          <a:xfrm>
            <a:off x="251520" y="260648"/>
            <a:ext cx="8640960" cy="1252728"/>
          </a:xfrm>
        </p:spPr>
        <p:txBody>
          <a:bodyPr/>
          <a:lstStyle/>
          <a:p>
            <a:r>
              <a:rPr lang="en-GB" sz="2800" dirty="0"/>
              <a:t>We have seen there are many types of number lines</a:t>
            </a:r>
          </a:p>
        </p:txBody>
      </p:sp>
      <p:pic>
        <p:nvPicPr>
          <p:cNvPr id="4" name="Picture 3">
            <a:extLst>
              <a:ext uri="{FF2B5EF4-FFF2-40B4-BE49-F238E27FC236}">
                <a16:creationId xmlns:a16="http://schemas.microsoft.com/office/drawing/2014/main" id="{0247F6ED-23E6-FD47-A8CA-4F8D971A4D86}"/>
              </a:ext>
            </a:extLst>
          </p:cNvPr>
          <p:cNvPicPr>
            <a:picLocks noChangeAspect="1"/>
          </p:cNvPicPr>
          <p:nvPr/>
        </p:nvPicPr>
        <p:blipFill rotWithShape="1">
          <a:blip r:embed="rId2"/>
          <a:srcRect t="43450"/>
          <a:stretch/>
        </p:blipFill>
        <p:spPr>
          <a:xfrm>
            <a:off x="3975093" y="5375034"/>
            <a:ext cx="3420000" cy="504014"/>
          </a:xfrm>
          <a:prstGeom prst="rect">
            <a:avLst/>
          </a:prstGeom>
        </p:spPr>
      </p:pic>
      <p:pic>
        <p:nvPicPr>
          <p:cNvPr id="6" name="Picture 5">
            <a:extLst>
              <a:ext uri="{FF2B5EF4-FFF2-40B4-BE49-F238E27FC236}">
                <a16:creationId xmlns:a16="http://schemas.microsoft.com/office/drawing/2014/main" id="{188334B4-E6AE-0C44-B904-E609A47C3D01}"/>
              </a:ext>
            </a:extLst>
          </p:cNvPr>
          <p:cNvPicPr>
            <a:picLocks noChangeAspect="1"/>
          </p:cNvPicPr>
          <p:nvPr/>
        </p:nvPicPr>
        <p:blipFill>
          <a:blip r:embed="rId3"/>
          <a:stretch>
            <a:fillRect/>
          </a:stretch>
        </p:blipFill>
        <p:spPr>
          <a:xfrm>
            <a:off x="3975093" y="2761193"/>
            <a:ext cx="3420000" cy="674193"/>
          </a:xfrm>
          <a:prstGeom prst="rect">
            <a:avLst/>
          </a:prstGeom>
        </p:spPr>
      </p:pic>
      <p:pic>
        <p:nvPicPr>
          <p:cNvPr id="7" name="Picture 6">
            <a:extLst>
              <a:ext uri="{FF2B5EF4-FFF2-40B4-BE49-F238E27FC236}">
                <a16:creationId xmlns:a16="http://schemas.microsoft.com/office/drawing/2014/main" id="{F368843B-E29D-F34E-B03D-00598BCFB61C}"/>
              </a:ext>
            </a:extLst>
          </p:cNvPr>
          <p:cNvPicPr>
            <a:picLocks noChangeAspect="1"/>
          </p:cNvPicPr>
          <p:nvPr/>
        </p:nvPicPr>
        <p:blipFill>
          <a:blip r:embed="rId4"/>
          <a:stretch>
            <a:fillRect/>
          </a:stretch>
        </p:blipFill>
        <p:spPr>
          <a:xfrm>
            <a:off x="3975093" y="1862411"/>
            <a:ext cx="3420000" cy="485322"/>
          </a:xfrm>
          <a:prstGeom prst="rect">
            <a:avLst/>
          </a:prstGeom>
        </p:spPr>
      </p:pic>
      <p:pic>
        <p:nvPicPr>
          <p:cNvPr id="8" name="Picture 7">
            <a:extLst>
              <a:ext uri="{FF2B5EF4-FFF2-40B4-BE49-F238E27FC236}">
                <a16:creationId xmlns:a16="http://schemas.microsoft.com/office/drawing/2014/main" id="{859E37F3-8178-EE4F-AFE4-693A728639E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75093" y="3754624"/>
            <a:ext cx="4853058" cy="419903"/>
          </a:xfrm>
          <a:prstGeom prst="rect">
            <a:avLst/>
          </a:prstGeom>
          <a:noFill/>
          <a:ln>
            <a:noFill/>
          </a:ln>
        </p:spPr>
      </p:pic>
      <p:pic>
        <p:nvPicPr>
          <p:cNvPr id="9" name="Picture 8">
            <a:extLst>
              <a:ext uri="{FF2B5EF4-FFF2-40B4-BE49-F238E27FC236}">
                <a16:creationId xmlns:a16="http://schemas.microsoft.com/office/drawing/2014/main" id="{42E6179F-765C-4C49-A513-6D8E50D96170}"/>
              </a:ext>
            </a:extLst>
          </p:cNvPr>
          <p:cNvPicPr>
            <a:picLocks noChangeAspect="1"/>
          </p:cNvPicPr>
          <p:nvPr/>
        </p:nvPicPr>
        <p:blipFill>
          <a:blip r:embed="rId6"/>
          <a:stretch>
            <a:fillRect/>
          </a:stretch>
        </p:blipFill>
        <p:spPr>
          <a:xfrm>
            <a:off x="3921344" y="4570343"/>
            <a:ext cx="5043144" cy="435505"/>
          </a:xfrm>
          <a:prstGeom prst="rect">
            <a:avLst/>
          </a:prstGeom>
        </p:spPr>
      </p:pic>
      <p:pic>
        <p:nvPicPr>
          <p:cNvPr id="10" name="Picture 9">
            <a:extLst>
              <a:ext uri="{FF2B5EF4-FFF2-40B4-BE49-F238E27FC236}">
                <a16:creationId xmlns:a16="http://schemas.microsoft.com/office/drawing/2014/main" id="{E611B384-4731-BA43-9F3E-B74C97C808DF}"/>
              </a:ext>
            </a:extLst>
          </p:cNvPr>
          <p:cNvPicPr/>
          <p:nvPr/>
        </p:nvPicPr>
        <p:blipFill>
          <a:blip r:embed="rId7" cstate="print">
            <a:extLst>
              <a:ext uri="{28A0092B-C50C-407E-A947-70E740481C1C}">
                <a14:useLocalDpi xmlns:a14="http://schemas.microsoft.com/office/drawing/2010/main"/>
              </a:ext>
            </a:extLst>
          </a:blip>
          <a:srcRect/>
          <a:stretch>
            <a:fillRect/>
          </a:stretch>
        </p:blipFill>
        <p:spPr bwMode="auto">
          <a:xfrm>
            <a:off x="7115366" y="5949280"/>
            <a:ext cx="1999560" cy="908720"/>
          </a:xfrm>
          <a:prstGeom prst="rect">
            <a:avLst/>
          </a:prstGeom>
          <a:noFill/>
          <a:ln>
            <a:noFill/>
          </a:ln>
        </p:spPr>
      </p:pic>
    </p:spTree>
    <p:extLst>
      <p:ext uri="{BB962C8B-B14F-4D97-AF65-F5344CB8AC3E}">
        <p14:creationId xmlns:p14="http://schemas.microsoft.com/office/powerpoint/2010/main" val="2255272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Linear representations of number</a:t>
            </a:r>
            <a:endParaRPr lang="en-US" dirty="0"/>
          </a:p>
        </p:txBody>
      </p:sp>
      <p:sp>
        <p:nvSpPr>
          <p:cNvPr id="3" name="Content Placeholder 2"/>
          <p:cNvSpPr>
            <a:spLocks noGrp="1"/>
          </p:cNvSpPr>
          <p:nvPr>
            <p:ph idx="1"/>
          </p:nvPr>
        </p:nvSpPr>
        <p:spPr>
          <a:xfrm>
            <a:off x="352596" y="1916832"/>
            <a:ext cx="8539884" cy="4692672"/>
          </a:xfrm>
        </p:spPr>
        <p:txBody>
          <a:bodyPr>
            <a:normAutofit fontScale="77500" lnSpcReduction="20000"/>
          </a:bodyPr>
          <a:lstStyle/>
          <a:p>
            <a:r>
              <a:rPr lang="en-GB" dirty="0"/>
              <a:t>Regular use of a number line can help learners to form a </a:t>
            </a:r>
            <a:r>
              <a:rPr lang="en-GB" i="1" dirty="0">
                <a:solidFill>
                  <a:schemeClr val="accent5">
                    <a:lumMod val="75000"/>
                  </a:schemeClr>
                </a:solidFill>
              </a:rPr>
              <a:t>mental number line</a:t>
            </a:r>
          </a:p>
          <a:p>
            <a:r>
              <a:rPr lang="en-GB" dirty="0"/>
              <a:t>To help learners to calculate mentally</a:t>
            </a:r>
          </a:p>
          <a:p>
            <a:pPr marL="0" indent="0">
              <a:buNone/>
            </a:pPr>
            <a:endParaRPr lang="en-GB" dirty="0"/>
          </a:p>
          <a:p>
            <a:pPr marL="0" indent="0">
              <a:buNone/>
            </a:pPr>
            <a:r>
              <a:rPr lang="en-GB" u="sng" dirty="0"/>
              <a:t>IMPORTANT</a:t>
            </a:r>
          </a:p>
          <a:p>
            <a:r>
              <a:rPr lang="en-GB" dirty="0"/>
              <a:t>Start with:</a:t>
            </a:r>
          </a:p>
          <a:p>
            <a:r>
              <a:rPr lang="en-GB" dirty="0">
                <a:solidFill>
                  <a:schemeClr val="accent1">
                    <a:lumMod val="75000"/>
                  </a:schemeClr>
                </a:solidFill>
                <a:sym typeface="Wingdings" pitchFamily="2" charset="2"/>
              </a:rPr>
              <a:t> </a:t>
            </a:r>
            <a:r>
              <a:rPr lang="en-GB" dirty="0">
                <a:solidFill>
                  <a:schemeClr val="accent1">
                    <a:lumMod val="75000"/>
                  </a:schemeClr>
                </a:solidFill>
              </a:rPr>
              <a:t>BEAD STRINGS</a:t>
            </a:r>
            <a:br>
              <a:rPr lang="en-GB" dirty="0"/>
            </a:br>
            <a:r>
              <a:rPr lang="en-GB" sz="2100" dirty="0"/>
              <a:t>(session 7)</a:t>
            </a:r>
          </a:p>
          <a:p>
            <a:r>
              <a:rPr lang="en-GB" sz="3600" dirty="0">
                <a:solidFill>
                  <a:schemeClr val="accent6">
                    <a:lumMod val="75000"/>
                  </a:schemeClr>
                </a:solidFill>
                <a:sym typeface="Wingdings" pitchFamily="2" charset="2"/>
              </a:rPr>
              <a:t> </a:t>
            </a:r>
            <a:r>
              <a:rPr lang="en-GB" sz="3600" dirty="0">
                <a:solidFill>
                  <a:schemeClr val="accent6">
                    <a:lumMod val="75000"/>
                  </a:schemeClr>
                </a:solidFill>
              </a:rPr>
              <a:t>STRUCTURED NUMBER LINES</a:t>
            </a:r>
            <a:br>
              <a:rPr lang="en-GB" sz="3600" dirty="0">
                <a:solidFill>
                  <a:schemeClr val="accent6">
                    <a:lumMod val="75000"/>
                  </a:schemeClr>
                </a:solidFill>
              </a:rPr>
            </a:br>
            <a:r>
              <a:rPr lang="en-GB" sz="2200" dirty="0">
                <a:solidFill>
                  <a:schemeClr val="tx1"/>
                </a:solidFill>
              </a:rPr>
              <a:t>(session 8)</a:t>
            </a:r>
          </a:p>
          <a:p>
            <a:r>
              <a:rPr lang="en-GB" sz="3600" dirty="0">
                <a:solidFill>
                  <a:schemeClr val="accent4">
                    <a:lumMod val="75000"/>
                  </a:schemeClr>
                </a:solidFill>
                <a:sym typeface="Wingdings" pitchFamily="2" charset="2"/>
              </a:rPr>
              <a:t> Semi-structured number lines</a:t>
            </a:r>
            <a:br>
              <a:rPr lang="en-GB" sz="3600" dirty="0">
                <a:solidFill>
                  <a:schemeClr val="accent4">
                    <a:lumMod val="75000"/>
                  </a:schemeClr>
                </a:solidFill>
                <a:sym typeface="Wingdings" pitchFamily="2" charset="2"/>
              </a:rPr>
            </a:br>
            <a:r>
              <a:rPr lang="en-GB" sz="2000" dirty="0">
                <a:solidFill>
                  <a:schemeClr val="tx1"/>
                </a:solidFill>
                <a:sym typeface="Wingdings" pitchFamily="2" charset="2"/>
              </a:rPr>
              <a:t>(session 9)</a:t>
            </a:r>
          </a:p>
          <a:p>
            <a:r>
              <a:rPr lang="en-GB" sz="3600" dirty="0">
                <a:solidFill>
                  <a:srgbClr val="7030A0"/>
                </a:solidFill>
                <a:sym typeface="Wingdings" pitchFamily="2" charset="2"/>
              </a:rPr>
              <a:t> Empty number lines</a:t>
            </a:r>
            <a:br>
              <a:rPr lang="en-GB" sz="3600" dirty="0">
                <a:solidFill>
                  <a:schemeClr val="accent6">
                    <a:lumMod val="75000"/>
                  </a:schemeClr>
                </a:solidFill>
                <a:sym typeface="Wingdings" pitchFamily="2" charset="2"/>
              </a:rPr>
            </a:br>
            <a:r>
              <a:rPr lang="en-GB" sz="2000" dirty="0">
                <a:solidFill>
                  <a:schemeClr val="tx1"/>
                </a:solidFill>
              </a:rPr>
              <a:t>(session 10, this session)</a:t>
            </a:r>
            <a:endParaRPr lang="en-ZA" dirty="0">
              <a:solidFill>
                <a:schemeClr val="tx1"/>
              </a:solidFill>
            </a:endParaRPr>
          </a:p>
        </p:txBody>
      </p:sp>
      <p:pic>
        <p:nvPicPr>
          <p:cNvPr id="5" name="Picture 4">
            <a:extLst>
              <a:ext uri="{FF2B5EF4-FFF2-40B4-BE49-F238E27FC236}">
                <a16:creationId xmlns:a16="http://schemas.microsoft.com/office/drawing/2014/main" id="{107ECEAE-5E8B-234D-B647-7CFB2097E340}"/>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5940152" y="5415192"/>
            <a:ext cx="3174774" cy="1442808"/>
          </a:xfrm>
          <a:prstGeom prst="rect">
            <a:avLst/>
          </a:prstGeom>
          <a:noFill/>
          <a:ln>
            <a:noFill/>
          </a:ln>
        </p:spPr>
      </p:pic>
    </p:spTree>
    <p:extLst>
      <p:ext uri="{BB962C8B-B14F-4D97-AF65-F5344CB8AC3E}">
        <p14:creationId xmlns:p14="http://schemas.microsoft.com/office/powerpoint/2010/main" val="40244440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Custom 1">
      <a:dk1>
        <a:sysClr val="windowText" lastClr="000000"/>
      </a:dk1>
      <a:lt1>
        <a:sysClr val="window" lastClr="FFFFFF"/>
      </a:lt1>
      <a:dk2>
        <a:srgbClr val="212745"/>
      </a:dk2>
      <a:lt2>
        <a:srgbClr val="B4DCFA"/>
      </a:lt2>
      <a:accent1>
        <a:srgbClr val="11B2EB"/>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36462</TotalTime>
  <Words>1699</Words>
  <Application>Microsoft Macintosh PowerPoint</Application>
  <PresentationFormat>On-screen Show (4:3)</PresentationFormat>
  <Paragraphs>241</Paragraphs>
  <Slides>45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Brianne's hand</vt:lpstr>
      <vt:lpstr>Calibri</vt:lpstr>
      <vt:lpstr>Symbol</vt:lpstr>
      <vt:lpstr>Times New Roman</vt:lpstr>
      <vt:lpstr>Trebuchet MS</vt:lpstr>
      <vt:lpstr>Wingdings</vt:lpstr>
      <vt:lpstr>Waveform</vt:lpstr>
      <vt:lpstr>eNICLE Grade 1 &amp; 2 programme Session 10 23rd October 2018</vt:lpstr>
      <vt:lpstr>NUMBER TALKS: Which one doesn’t belong? Work with a partner and explain your thinking</vt:lpstr>
      <vt:lpstr>What skills are we developing with activities like these? Write down at least 2.</vt:lpstr>
      <vt:lpstr>They are designed to be interpreted in different ways in order to encourage deep thinking and classroom discussion.</vt:lpstr>
      <vt:lpstr>Other prompts</vt:lpstr>
      <vt:lpstr>Other prompts</vt:lpstr>
      <vt:lpstr>Group feedback: resources from session 8 &amp; 9 Number Talks Structured &amp; semi-structured number lines</vt:lpstr>
      <vt:lpstr>We have seen there are many types of number lines</vt:lpstr>
      <vt:lpstr>Linear representations of number</vt:lpstr>
      <vt:lpstr>Empty number lines</vt:lpstr>
      <vt:lpstr>Solving 16 + 9 on an empty number line</vt:lpstr>
      <vt:lpstr>How many of your learners would try to solve it like this?</vt:lpstr>
      <vt:lpstr>Before you work with empty number lines</vt:lpstr>
      <vt:lpstr>What else do children need to know?</vt:lpstr>
      <vt:lpstr>Strategies</vt:lpstr>
      <vt:lpstr>1. Splitting</vt:lpstr>
      <vt:lpstr>1. Splitting &amp; subtraction</vt:lpstr>
      <vt:lpstr>2a: ADDITION 23 + 34</vt:lpstr>
      <vt:lpstr>2a: ADDITION 23 + 34</vt:lpstr>
      <vt:lpstr>2b. ADDITION  25 + 37</vt:lpstr>
      <vt:lpstr>2b. ADDITION  25 + 37</vt:lpstr>
      <vt:lpstr>2c. SUBTRACTION 47 - 23</vt:lpstr>
      <vt:lpstr>2c. SUBTRACTION 47 - 23</vt:lpstr>
      <vt:lpstr>2d. SUBTRACTION 42 - 25</vt:lpstr>
      <vt:lpstr>2d. SUBTRACTION 42 - 25</vt:lpstr>
      <vt:lpstr>3a. ADDITION 38 + 26</vt:lpstr>
      <vt:lpstr>3a. ADDITION 38 + 26</vt:lpstr>
      <vt:lpstr>3a. ADDITION 38 + 26</vt:lpstr>
      <vt:lpstr>3b. SUBTRACTION 36 - 28</vt:lpstr>
      <vt:lpstr>3b.SUBTRACTION 36 - 28</vt:lpstr>
      <vt:lpstr>PowerPoint Presentation</vt:lpstr>
      <vt:lpstr>503 – 398 = ?</vt:lpstr>
      <vt:lpstr>Try these using empty number lines …</vt:lpstr>
      <vt:lpstr>One of the interesting things about using the empty number line is that it shows that we don’t all think the same way.   The empty number line allows learners to see that there are many ways to solve the same problem.</vt:lpstr>
      <vt:lpstr>Introducing the empty number line in the classroom</vt:lpstr>
      <vt:lpstr>PowerPoint Presentation</vt:lpstr>
      <vt:lpstr>Sample teaching sequences Pages 27 and beyond</vt:lpstr>
      <vt:lpstr>Teaching sequence: Addition</vt:lpstr>
      <vt:lpstr>Teaching sequence</vt:lpstr>
      <vt:lpstr>Teaching sequence</vt:lpstr>
      <vt:lpstr>Teaching sequence</vt:lpstr>
      <vt:lpstr>Teaching sequence</vt:lpstr>
      <vt:lpstr>Teaching sequence</vt:lpstr>
      <vt:lpstr>Teaching sequence</vt:lpstr>
      <vt:lpstr>Teaching sequence: Subtraction</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Rhodes</dc:creator>
  <cp:lastModifiedBy>Debbie Stott</cp:lastModifiedBy>
  <cp:revision>738</cp:revision>
  <cp:lastPrinted>2018-10-23T07:39:40Z</cp:lastPrinted>
  <dcterms:created xsi:type="dcterms:W3CDTF">2011-08-11T12:52:44Z</dcterms:created>
  <dcterms:modified xsi:type="dcterms:W3CDTF">2018-10-25T09:31:23Z</dcterms:modified>
</cp:coreProperties>
</file>