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0" r:id="rId3"/>
    <p:sldId id="453" r:id="rId4"/>
    <p:sldId id="460" r:id="rId5"/>
    <p:sldId id="461" r:id="rId6"/>
    <p:sldId id="432" r:id="rId7"/>
    <p:sldId id="433" r:id="rId8"/>
    <p:sldId id="45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62" r:id="rId19"/>
    <p:sldId id="442" r:id="rId20"/>
    <p:sldId id="435" r:id="rId21"/>
    <p:sldId id="448" r:id="rId22"/>
    <p:sldId id="436" r:id="rId23"/>
    <p:sldId id="437" r:id="rId24"/>
    <p:sldId id="449" r:id="rId25"/>
    <p:sldId id="438" r:id="rId26"/>
    <p:sldId id="439" r:id="rId27"/>
    <p:sldId id="457" r:id="rId28"/>
    <p:sldId id="458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85" r:id="rId40"/>
    <p:sldId id="472" r:id="rId41"/>
    <p:sldId id="473" r:id="rId42"/>
    <p:sldId id="474" r:id="rId43"/>
    <p:sldId id="443" r:id="rId44"/>
    <p:sldId id="440" r:id="rId45"/>
    <p:sldId id="445" r:id="rId4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lony Grav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2" autoAdjust="0"/>
    <p:restoredTop sz="87145" autoAdjust="0"/>
  </p:normalViewPr>
  <p:slideViewPr>
    <p:cSldViewPr>
      <p:cViewPr>
        <p:scale>
          <a:sx n="141" d="100"/>
          <a:sy n="141" d="100"/>
        </p:scale>
        <p:origin x="3888" y="1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54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5C244-8821-524E-A5AA-B493FEB403B6}" type="doc">
      <dgm:prSet loTypeId="urn:microsoft.com/office/officeart/2005/8/layout/hChevron3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076A3C-4B3F-B646-B98D-9FC0AADFB16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Bead strings</a:t>
          </a:r>
          <a:endParaRPr lang="en-US" dirty="0">
            <a:solidFill>
              <a:schemeClr val="tx1"/>
            </a:solidFill>
          </a:endParaRPr>
        </a:p>
      </dgm:t>
    </dgm:pt>
    <dgm:pt modelId="{FFA1126B-7DFC-DA40-8CFB-05739E850516}" type="parTrans" cxnId="{01BB1071-296A-5047-B5BD-0E25F1D26B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2A424C-56D5-6840-A2F8-C4B6A0393FEB}" type="sibTrans" cxnId="{01BB1071-296A-5047-B5BD-0E25F1D26B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6C73A4-6F4D-B44F-B80E-66566E27E31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Structured number line</a:t>
          </a:r>
          <a:endParaRPr lang="en-US" dirty="0">
            <a:solidFill>
              <a:schemeClr val="tx1"/>
            </a:solidFill>
          </a:endParaRPr>
        </a:p>
      </dgm:t>
    </dgm:pt>
    <dgm:pt modelId="{F3455FB0-4BC7-A94D-89B2-E0D24A297963}" type="parTrans" cxnId="{C9675ECC-1128-654E-B4A3-05CFB3406F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A31D8D-8805-E94B-AC5E-947144451D0C}" type="sibTrans" cxnId="{C9675ECC-1128-654E-B4A3-05CFB3406F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DFD07D-0CB3-5E40-AC19-C5F5F365DF3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Partial number line</a:t>
          </a:r>
          <a:endParaRPr lang="en-US" dirty="0">
            <a:solidFill>
              <a:schemeClr val="tx1"/>
            </a:solidFill>
          </a:endParaRPr>
        </a:p>
      </dgm:t>
    </dgm:pt>
    <dgm:pt modelId="{3886BC9D-89E6-304E-9928-F53B57E1D506}" type="parTrans" cxnId="{6E732788-9EC1-D84C-8554-9071821719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5D7EF5-0C24-0043-9A91-5BC38D2CF3C9}" type="sibTrans" cxnId="{6E732788-9EC1-D84C-8554-9071821719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086748-5E77-7E4E-9063-81A3E761B63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Empty number line</a:t>
          </a:r>
          <a:endParaRPr lang="en-US" dirty="0">
            <a:solidFill>
              <a:schemeClr val="tx1"/>
            </a:solidFill>
          </a:endParaRPr>
        </a:p>
      </dgm:t>
    </dgm:pt>
    <dgm:pt modelId="{87F9A29B-0EF1-1C46-979F-C37D9E28DECB}" type="parTrans" cxnId="{9C9E8636-9A49-5947-8289-8BF6C33CCE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B96A9A-DD4A-D74F-855E-52A30D3A5A06}" type="sibTrans" cxnId="{9C9E8636-9A49-5947-8289-8BF6C33CCE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ECC0B8-B1B4-BD40-8761-92B09C47FD61}" type="pres">
      <dgm:prSet presAssocID="{5925C244-8821-524E-A5AA-B493FEB403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841D7E-670E-C940-B20F-DF6A84D34E1C}" type="pres">
      <dgm:prSet presAssocID="{F2076A3C-4B3F-B646-B98D-9FC0AADFB16E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7CD7C-37CF-8545-B337-273CD0908776}" type="pres">
      <dgm:prSet presAssocID="{5A2A424C-56D5-6840-A2F8-C4B6A0393FEB}" presName="parSpace" presStyleCnt="0"/>
      <dgm:spPr/>
    </dgm:pt>
    <dgm:pt modelId="{867A4DD8-217C-9648-A95D-7BE209456B6F}" type="pres">
      <dgm:prSet presAssocID="{396C73A4-6F4D-B44F-B80E-66566E27E31D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DE757-8F11-B846-AB3F-2632E808E3B7}" type="pres">
      <dgm:prSet presAssocID="{60A31D8D-8805-E94B-AC5E-947144451D0C}" presName="parSpace" presStyleCnt="0"/>
      <dgm:spPr/>
    </dgm:pt>
    <dgm:pt modelId="{CFF4D6C0-EBA6-6843-9609-8B74C6814BFF}" type="pres">
      <dgm:prSet presAssocID="{57DFD07D-0CB3-5E40-AC19-C5F5F365DF3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87321-9648-774A-B763-3ABFDC3AD7AF}" type="pres">
      <dgm:prSet presAssocID="{895D7EF5-0C24-0043-9A91-5BC38D2CF3C9}" presName="parSpace" presStyleCnt="0"/>
      <dgm:spPr/>
    </dgm:pt>
    <dgm:pt modelId="{ED9D7803-2E2F-A844-8AFD-DC052FE9785F}" type="pres">
      <dgm:prSet presAssocID="{EC086748-5E77-7E4E-9063-81A3E761B63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BB1071-296A-5047-B5BD-0E25F1D26B11}" srcId="{5925C244-8821-524E-A5AA-B493FEB403B6}" destId="{F2076A3C-4B3F-B646-B98D-9FC0AADFB16E}" srcOrd="0" destOrd="0" parTransId="{FFA1126B-7DFC-DA40-8CFB-05739E850516}" sibTransId="{5A2A424C-56D5-6840-A2F8-C4B6A0393FEB}"/>
    <dgm:cxn modelId="{2CFCB811-3A99-D942-83F5-29A7EB203043}" type="presOf" srcId="{5925C244-8821-524E-A5AA-B493FEB403B6}" destId="{BBECC0B8-B1B4-BD40-8761-92B09C47FD61}" srcOrd="0" destOrd="0" presId="urn:microsoft.com/office/officeart/2005/8/layout/hChevron3"/>
    <dgm:cxn modelId="{CCF31FD2-4079-8843-8110-E1EAD3A39476}" type="presOf" srcId="{F2076A3C-4B3F-B646-B98D-9FC0AADFB16E}" destId="{B9841D7E-670E-C940-B20F-DF6A84D34E1C}" srcOrd="0" destOrd="0" presId="urn:microsoft.com/office/officeart/2005/8/layout/hChevron3"/>
    <dgm:cxn modelId="{C2457842-45B7-0745-B344-0AA59FB1C90C}" type="presOf" srcId="{396C73A4-6F4D-B44F-B80E-66566E27E31D}" destId="{867A4DD8-217C-9648-A95D-7BE209456B6F}" srcOrd="0" destOrd="0" presId="urn:microsoft.com/office/officeart/2005/8/layout/hChevron3"/>
    <dgm:cxn modelId="{D5E87250-6F1E-1D40-99E0-6AF87ABCB8D4}" type="presOf" srcId="{EC086748-5E77-7E4E-9063-81A3E761B63A}" destId="{ED9D7803-2E2F-A844-8AFD-DC052FE9785F}" srcOrd="0" destOrd="0" presId="urn:microsoft.com/office/officeart/2005/8/layout/hChevron3"/>
    <dgm:cxn modelId="{C9675ECC-1128-654E-B4A3-05CFB3406F77}" srcId="{5925C244-8821-524E-A5AA-B493FEB403B6}" destId="{396C73A4-6F4D-B44F-B80E-66566E27E31D}" srcOrd="1" destOrd="0" parTransId="{F3455FB0-4BC7-A94D-89B2-E0D24A297963}" sibTransId="{60A31D8D-8805-E94B-AC5E-947144451D0C}"/>
    <dgm:cxn modelId="{220FB553-D88F-744E-A49B-0CC8757F56D5}" type="presOf" srcId="{57DFD07D-0CB3-5E40-AC19-C5F5F365DF38}" destId="{CFF4D6C0-EBA6-6843-9609-8B74C6814BFF}" srcOrd="0" destOrd="0" presId="urn:microsoft.com/office/officeart/2005/8/layout/hChevron3"/>
    <dgm:cxn modelId="{6E732788-9EC1-D84C-8554-9071821719BC}" srcId="{5925C244-8821-524E-A5AA-B493FEB403B6}" destId="{57DFD07D-0CB3-5E40-AC19-C5F5F365DF38}" srcOrd="2" destOrd="0" parTransId="{3886BC9D-89E6-304E-9928-F53B57E1D506}" sibTransId="{895D7EF5-0C24-0043-9A91-5BC38D2CF3C9}"/>
    <dgm:cxn modelId="{9C9E8636-9A49-5947-8289-8BF6C33CCE60}" srcId="{5925C244-8821-524E-A5AA-B493FEB403B6}" destId="{EC086748-5E77-7E4E-9063-81A3E761B63A}" srcOrd="3" destOrd="0" parTransId="{87F9A29B-0EF1-1C46-979F-C37D9E28DECB}" sibTransId="{0FB96A9A-DD4A-D74F-855E-52A30D3A5A06}"/>
    <dgm:cxn modelId="{488D2AF4-0EB2-6E47-8DC3-8BE1CA02F5D2}" type="presParOf" srcId="{BBECC0B8-B1B4-BD40-8761-92B09C47FD61}" destId="{B9841D7E-670E-C940-B20F-DF6A84D34E1C}" srcOrd="0" destOrd="0" presId="urn:microsoft.com/office/officeart/2005/8/layout/hChevron3"/>
    <dgm:cxn modelId="{8C9C3D70-EB17-7144-83FE-52B662FCBC6D}" type="presParOf" srcId="{BBECC0B8-B1B4-BD40-8761-92B09C47FD61}" destId="{2B17CD7C-37CF-8545-B337-273CD0908776}" srcOrd="1" destOrd="0" presId="urn:microsoft.com/office/officeart/2005/8/layout/hChevron3"/>
    <dgm:cxn modelId="{49A7EF53-CD78-C340-939F-393D2BCE6251}" type="presParOf" srcId="{BBECC0B8-B1B4-BD40-8761-92B09C47FD61}" destId="{867A4DD8-217C-9648-A95D-7BE209456B6F}" srcOrd="2" destOrd="0" presId="urn:microsoft.com/office/officeart/2005/8/layout/hChevron3"/>
    <dgm:cxn modelId="{9F9FF1AF-F13C-8042-B97A-93B7ECC32A28}" type="presParOf" srcId="{BBECC0B8-B1B4-BD40-8761-92B09C47FD61}" destId="{3DDDE757-8F11-B846-AB3F-2632E808E3B7}" srcOrd="3" destOrd="0" presId="urn:microsoft.com/office/officeart/2005/8/layout/hChevron3"/>
    <dgm:cxn modelId="{48563697-3C84-6B4C-843E-C7C02926F350}" type="presParOf" srcId="{BBECC0B8-B1B4-BD40-8761-92B09C47FD61}" destId="{CFF4D6C0-EBA6-6843-9609-8B74C6814BFF}" srcOrd="4" destOrd="0" presId="urn:microsoft.com/office/officeart/2005/8/layout/hChevron3"/>
    <dgm:cxn modelId="{473033D7-CD9B-D942-9344-4FD54578615A}" type="presParOf" srcId="{BBECC0B8-B1B4-BD40-8761-92B09C47FD61}" destId="{E4C87321-9648-774A-B763-3ABFDC3AD7AF}" srcOrd="5" destOrd="0" presId="urn:microsoft.com/office/officeart/2005/8/layout/hChevron3"/>
    <dgm:cxn modelId="{D4A4FAB2-DE25-2F4E-8F40-6E4061D1F514}" type="presParOf" srcId="{BBECC0B8-B1B4-BD40-8761-92B09C47FD61}" destId="{ED9D7803-2E2F-A844-8AFD-DC052FE9785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927BD-2BD3-AA47-A21D-AB8C9A7D551E}" type="doc">
      <dgm:prSet loTypeId="urn:microsoft.com/office/officeart/2005/8/layout/radial3" loCatId="" qsTypeId="urn:microsoft.com/office/officeart/2005/8/quickstyle/simple5" qsCatId="simple" csTypeId="urn:microsoft.com/office/officeart/2005/8/colors/colorful1" csCatId="colorful" phldr="1"/>
      <dgm:spPr/>
    </dgm:pt>
    <dgm:pt modelId="{22F2686E-BCA1-1A45-A237-D5B17134423D}">
      <dgm:prSet phldrT="[Text]"/>
      <dgm:spPr/>
      <dgm:t>
        <a:bodyPr/>
        <a:lstStyle/>
        <a:p>
          <a:r>
            <a:rPr lang="en-GB" dirty="0" smtClean="0"/>
            <a:t>Variety of strategies for addition &amp; subtraction</a:t>
          </a:r>
          <a:endParaRPr lang="en-GB" dirty="0"/>
        </a:p>
      </dgm:t>
    </dgm:pt>
    <dgm:pt modelId="{06A5D209-F4B6-5040-8485-7FCAC38A3252}" type="parTrans" cxnId="{00FE9517-FB47-2C4E-A703-0986D2927124}">
      <dgm:prSet/>
      <dgm:spPr/>
      <dgm:t>
        <a:bodyPr/>
        <a:lstStyle/>
        <a:p>
          <a:endParaRPr lang="en-GB"/>
        </a:p>
      </dgm:t>
    </dgm:pt>
    <dgm:pt modelId="{7DB81729-F96F-8F40-AB04-007242156AF0}" type="sibTrans" cxnId="{00FE9517-FB47-2C4E-A703-0986D2927124}">
      <dgm:prSet/>
      <dgm:spPr/>
      <dgm:t>
        <a:bodyPr/>
        <a:lstStyle/>
        <a:p>
          <a:endParaRPr lang="en-GB"/>
        </a:p>
      </dgm:t>
    </dgm:pt>
    <dgm:pt modelId="{33CAEBBB-4F4A-3D46-97AD-2E1434DAEE4D}">
      <dgm:prSet phldrT="[Text]"/>
      <dgm:spPr/>
      <dgm:t>
        <a:bodyPr/>
        <a:lstStyle/>
        <a:p>
          <a:r>
            <a:rPr lang="en-GB" dirty="0" smtClean="0"/>
            <a:t>No. relationships</a:t>
          </a:r>
          <a:endParaRPr lang="en-GB" dirty="0"/>
        </a:p>
      </dgm:t>
    </dgm:pt>
    <dgm:pt modelId="{59440969-4A07-B844-A955-44EF8B055738}" type="parTrans" cxnId="{39ECD17F-2C4F-1948-98F5-121F2C2D9E3F}">
      <dgm:prSet/>
      <dgm:spPr/>
      <dgm:t>
        <a:bodyPr/>
        <a:lstStyle/>
        <a:p>
          <a:endParaRPr lang="en-GB"/>
        </a:p>
      </dgm:t>
    </dgm:pt>
    <dgm:pt modelId="{40BA0C51-060A-7E45-913F-6F048A942A7F}" type="sibTrans" cxnId="{39ECD17F-2C4F-1948-98F5-121F2C2D9E3F}">
      <dgm:prSet/>
      <dgm:spPr/>
      <dgm:t>
        <a:bodyPr/>
        <a:lstStyle/>
        <a:p>
          <a:endParaRPr lang="en-GB"/>
        </a:p>
      </dgm:t>
    </dgm:pt>
    <dgm:pt modelId="{8DABF032-C4D8-D142-B00D-F64171C5A8D2}">
      <dgm:prSet phldrT="[Text]"/>
      <dgm:spPr/>
      <dgm:t>
        <a:bodyPr/>
        <a:lstStyle/>
        <a:p>
          <a:r>
            <a:rPr lang="en-GB" dirty="0" smtClean="0"/>
            <a:t>What already learnt</a:t>
          </a:r>
          <a:endParaRPr lang="en-GB" dirty="0"/>
        </a:p>
      </dgm:t>
    </dgm:pt>
    <dgm:pt modelId="{FBB6A521-FE78-2741-A8C8-D238BB92927A}" type="parTrans" cxnId="{E2819018-1DEB-234E-A2D2-44A753967CC7}">
      <dgm:prSet/>
      <dgm:spPr/>
      <dgm:t>
        <a:bodyPr/>
        <a:lstStyle/>
        <a:p>
          <a:endParaRPr lang="en-GB"/>
        </a:p>
      </dgm:t>
    </dgm:pt>
    <dgm:pt modelId="{0B5C867F-64B5-7E41-B09D-8AE6FC96CDA0}" type="sibTrans" cxnId="{E2819018-1DEB-234E-A2D2-44A753967CC7}">
      <dgm:prSet/>
      <dgm:spPr/>
      <dgm:t>
        <a:bodyPr/>
        <a:lstStyle/>
        <a:p>
          <a:endParaRPr lang="en-GB"/>
        </a:p>
      </dgm:t>
    </dgm:pt>
    <dgm:pt modelId="{C8586989-5C79-9249-9E5A-7768F1F749A6}">
      <dgm:prSet/>
      <dgm:spPr/>
      <dgm:t>
        <a:bodyPr/>
        <a:lstStyle/>
        <a:p>
          <a:r>
            <a:rPr lang="en-GB" dirty="0" smtClean="0"/>
            <a:t>Already understood</a:t>
          </a:r>
          <a:endParaRPr lang="en-GB" dirty="0"/>
        </a:p>
      </dgm:t>
    </dgm:pt>
    <dgm:pt modelId="{6C4EFD5D-2A49-D045-A922-EE6556AFE1D7}" type="parTrans" cxnId="{969F5068-A662-794B-9378-844A5FC0593B}">
      <dgm:prSet/>
      <dgm:spPr/>
      <dgm:t>
        <a:bodyPr/>
        <a:lstStyle/>
        <a:p>
          <a:endParaRPr lang="en-GB"/>
        </a:p>
      </dgm:t>
    </dgm:pt>
    <dgm:pt modelId="{533600C7-3033-7745-9BBA-FE10A37F73A2}" type="sibTrans" cxnId="{969F5068-A662-794B-9378-844A5FC0593B}">
      <dgm:prSet/>
      <dgm:spPr/>
      <dgm:t>
        <a:bodyPr/>
        <a:lstStyle/>
        <a:p>
          <a:endParaRPr lang="en-GB"/>
        </a:p>
      </dgm:t>
    </dgm:pt>
    <dgm:pt modelId="{E43FA428-F15A-264A-8FFB-11B98B459733}">
      <dgm:prSet/>
      <dgm:spPr/>
      <dgm:t>
        <a:bodyPr/>
        <a:lstStyle/>
        <a:p>
          <a:r>
            <a:rPr lang="en-GB" dirty="0" smtClean="0"/>
            <a:t>Without need for representations</a:t>
          </a:r>
          <a:endParaRPr lang="en-GB" dirty="0"/>
        </a:p>
      </dgm:t>
    </dgm:pt>
    <dgm:pt modelId="{6C464217-F867-844D-9CA2-75CB79DE2572}" type="parTrans" cxnId="{85D82DAB-904A-0248-BBF0-F02962EA6927}">
      <dgm:prSet/>
      <dgm:spPr/>
      <dgm:t>
        <a:bodyPr/>
        <a:lstStyle/>
        <a:p>
          <a:endParaRPr lang="en-GB"/>
        </a:p>
      </dgm:t>
    </dgm:pt>
    <dgm:pt modelId="{8E766CED-13E3-5243-A4D0-650B5D485C39}" type="sibTrans" cxnId="{85D82DAB-904A-0248-BBF0-F02962EA6927}">
      <dgm:prSet/>
      <dgm:spPr/>
      <dgm:t>
        <a:bodyPr/>
        <a:lstStyle/>
        <a:p>
          <a:endParaRPr lang="en-GB"/>
        </a:p>
      </dgm:t>
    </dgm:pt>
    <dgm:pt modelId="{E0265F60-5E2D-4848-AA0A-00005D6C6B64}" type="pres">
      <dgm:prSet presAssocID="{95E927BD-2BD3-AA47-A21D-AB8C9A7D551E}" presName="composite" presStyleCnt="0">
        <dgm:presLayoutVars>
          <dgm:chMax val="1"/>
          <dgm:dir/>
          <dgm:resizeHandles val="exact"/>
        </dgm:presLayoutVars>
      </dgm:prSet>
      <dgm:spPr/>
    </dgm:pt>
    <dgm:pt modelId="{6018D44D-8981-424F-9E1C-40BE1408523C}" type="pres">
      <dgm:prSet presAssocID="{95E927BD-2BD3-AA47-A21D-AB8C9A7D551E}" presName="radial" presStyleCnt="0">
        <dgm:presLayoutVars>
          <dgm:animLvl val="ctr"/>
        </dgm:presLayoutVars>
      </dgm:prSet>
      <dgm:spPr/>
    </dgm:pt>
    <dgm:pt modelId="{23C19863-C42F-D846-88C6-E9E72AE59835}" type="pres">
      <dgm:prSet presAssocID="{22F2686E-BCA1-1A45-A237-D5B17134423D}" presName="centerShape" presStyleLbl="vennNode1" presStyleIdx="0" presStyleCnt="5"/>
      <dgm:spPr/>
      <dgm:t>
        <a:bodyPr/>
        <a:lstStyle/>
        <a:p>
          <a:endParaRPr lang="en-GB"/>
        </a:p>
      </dgm:t>
    </dgm:pt>
    <dgm:pt modelId="{DDD4C75E-B9B1-CF4F-9211-E3B321EB83A7}" type="pres">
      <dgm:prSet presAssocID="{33CAEBBB-4F4A-3D46-97AD-2E1434DAEE4D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C7C770-3898-164B-8358-9DF41F5EAC8A}" type="pres">
      <dgm:prSet presAssocID="{8DABF032-C4D8-D142-B00D-F64171C5A8D2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90A1D9-CC34-2540-831C-C4995C61FE82}" type="pres">
      <dgm:prSet presAssocID="{C8586989-5C79-9249-9E5A-7768F1F749A6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8C42B3-C8BA-774E-8A5E-5EC59C8CDE54}" type="pres">
      <dgm:prSet presAssocID="{E43FA428-F15A-264A-8FFB-11B98B459733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0FE9517-FB47-2C4E-A703-0986D2927124}" srcId="{95E927BD-2BD3-AA47-A21D-AB8C9A7D551E}" destId="{22F2686E-BCA1-1A45-A237-D5B17134423D}" srcOrd="0" destOrd="0" parTransId="{06A5D209-F4B6-5040-8485-7FCAC38A3252}" sibTransId="{7DB81729-F96F-8F40-AB04-007242156AF0}"/>
    <dgm:cxn modelId="{E2819018-1DEB-234E-A2D2-44A753967CC7}" srcId="{22F2686E-BCA1-1A45-A237-D5B17134423D}" destId="{8DABF032-C4D8-D142-B00D-F64171C5A8D2}" srcOrd="1" destOrd="0" parTransId="{FBB6A521-FE78-2741-A8C8-D238BB92927A}" sibTransId="{0B5C867F-64B5-7E41-B09D-8AE6FC96CDA0}"/>
    <dgm:cxn modelId="{85D82DAB-904A-0248-BBF0-F02962EA6927}" srcId="{22F2686E-BCA1-1A45-A237-D5B17134423D}" destId="{E43FA428-F15A-264A-8FFB-11B98B459733}" srcOrd="3" destOrd="0" parTransId="{6C464217-F867-844D-9CA2-75CB79DE2572}" sibTransId="{8E766CED-13E3-5243-A4D0-650B5D485C39}"/>
    <dgm:cxn modelId="{39ECD17F-2C4F-1948-98F5-121F2C2D9E3F}" srcId="{22F2686E-BCA1-1A45-A237-D5B17134423D}" destId="{33CAEBBB-4F4A-3D46-97AD-2E1434DAEE4D}" srcOrd="0" destOrd="0" parTransId="{59440969-4A07-B844-A955-44EF8B055738}" sibTransId="{40BA0C51-060A-7E45-913F-6F048A942A7F}"/>
    <dgm:cxn modelId="{969F5068-A662-794B-9378-844A5FC0593B}" srcId="{22F2686E-BCA1-1A45-A237-D5B17134423D}" destId="{C8586989-5C79-9249-9E5A-7768F1F749A6}" srcOrd="2" destOrd="0" parTransId="{6C4EFD5D-2A49-D045-A922-EE6556AFE1D7}" sibTransId="{533600C7-3033-7745-9BBA-FE10A37F73A2}"/>
    <dgm:cxn modelId="{E41DFCBD-AAEE-BE44-8081-A47F37F9D5FB}" type="presOf" srcId="{8DABF032-C4D8-D142-B00D-F64171C5A8D2}" destId="{86C7C770-3898-164B-8358-9DF41F5EAC8A}" srcOrd="0" destOrd="0" presId="urn:microsoft.com/office/officeart/2005/8/layout/radial3"/>
    <dgm:cxn modelId="{5CF67249-A32C-EF41-9F31-142A9BC188E1}" type="presOf" srcId="{E43FA428-F15A-264A-8FFB-11B98B459733}" destId="{A48C42B3-C8BA-774E-8A5E-5EC59C8CDE54}" srcOrd="0" destOrd="0" presId="urn:microsoft.com/office/officeart/2005/8/layout/radial3"/>
    <dgm:cxn modelId="{EB0C85CC-3BCE-9A47-B51D-079FE7AF5D29}" type="presOf" srcId="{33CAEBBB-4F4A-3D46-97AD-2E1434DAEE4D}" destId="{DDD4C75E-B9B1-CF4F-9211-E3B321EB83A7}" srcOrd="0" destOrd="0" presId="urn:microsoft.com/office/officeart/2005/8/layout/radial3"/>
    <dgm:cxn modelId="{D23C745B-B60D-704B-973F-D3B2E3B31E3B}" type="presOf" srcId="{22F2686E-BCA1-1A45-A237-D5B17134423D}" destId="{23C19863-C42F-D846-88C6-E9E72AE59835}" srcOrd="0" destOrd="0" presId="urn:microsoft.com/office/officeart/2005/8/layout/radial3"/>
    <dgm:cxn modelId="{0212918E-500A-EC42-B79B-01D3ACD2136D}" type="presOf" srcId="{95E927BD-2BD3-AA47-A21D-AB8C9A7D551E}" destId="{E0265F60-5E2D-4848-AA0A-00005D6C6B64}" srcOrd="0" destOrd="0" presId="urn:microsoft.com/office/officeart/2005/8/layout/radial3"/>
    <dgm:cxn modelId="{0C337DCF-B7ED-594C-84DC-FB742A28C1C9}" type="presOf" srcId="{C8586989-5C79-9249-9E5A-7768F1F749A6}" destId="{6090A1D9-CC34-2540-831C-C4995C61FE82}" srcOrd="0" destOrd="0" presId="urn:microsoft.com/office/officeart/2005/8/layout/radial3"/>
    <dgm:cxn modelId="{8E4DE328-30B2-3746-B037-0ABCDEA35FCD}" type="presParOf" srcId="{E0265F60-5E2D-4848-AA0A-00005D6C6B64}" destId="{6018D44D-8981-424F-9E1C-40BE1408523C}" srcOrd="0" destOrd="0" presId="urn:microsoft.com/office/officeart/2005/8/layout/radial3"/>
    <dgm:cxn modelId="{25E64FCF-5F77-774D-8F97-E06EFA8D267C}" type="presParOf" srcId="{6018D44D-8981-424F-9E1C-40BE1408523C}" destId="{23C19863-C42F-D846-88C6-E9E72AE59835}" srcOrd="0" destOrd="0" presId="urn:microsoft.com/office/officeart/2005/8/layout/radial3"/>
    <dgm:cxn modelId="{5C5E6AAB-E97D-9446-B8F4-8EF6C8632711}" type="presParOf" srcId="{6018D44D-8981-424F-9E1C-40BE1408523C}" destId="{DDD4C75E-B9B1-CF4F-9211-E3B321EB83A7}" srcOrd="1" destOrd="0" presId="urn:microsoft.com/office/officeart/2005/8/layout/radial3"/>
    <dgm:cxn modelId="{B637AAFF-589F-E848-972D-BDAE22980407}" type="presParOf" srcId="{6018D44D-8981-424F-9E1C-40BE1408523C}" destId="{86C7C770-3898-164B-8358-9DF41F5EAC8A}" srcOrd="2" destOrd="0" presId="urn:microsoft.com/office/officeart/2005/8/layout/radial3"/>
    <dgm:cxn modelId="{957FB004-2EE4-9B41-9E46-9E60F5DEE9F6}" type="presParOf" srcId="{6018D44D-8981-424F-9E1C-40BE1408523C}" destId="{6090A1D9-CC34-2540-831C-C4995C61FE82}" srcOrd="3" destOrd="0" presId="urn:microsoft.com/office/officeart/2005/8/layout/radial3"/>
    <dgm:cxn modelId="{665E4200-E94F-DC4F-9805-5688D371008D}" type="presParOf" srcId="{6018D44D-8981-424F-9E1C-40BE1408523C}" destId="{A48C42B3-C8BA-774E-8A5E-5EC59C8CDE5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41D7E-670E-C940-B20F-DF6A84D34E1C}">
      <dsp:nvSpPr>
        <dsp:cNvPr id="0" name=""/>
        <dsp:cNvSpPr/>
      </dsp:nvSpPr>
      <dsp:spPr>
        <a:xfrm>
          <a:off x="2295" y="131170"/>
          <a:ext cx="2302931" cy="92117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Bead strings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5" y="131170"/>
        <a:ext cx="2072638" cy="921172"/>
      </dsp:txXfrm>
    </dsp:sp>
    <dsp:sp modelId="{867A4DD8-217C-9648-A95D-7BE209456B6F}">
      <dsp:nvSpPr>
        <dsp:cNvPr id="0" name=""/>
        <dsp:cNvSpPr/>
      </dsp:nvSpPr>
      <dsp:spPr>
        <a:xfrm>
          <a:off x="1844640" y="131170"/>
          <a:ext cx="2302931" cy="92117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Structured number line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305226" y="131170"/>
        <a:ext cx="1381759" cy="921172"/>
      </dsp:txXfrm>
    </dsp:sp>
    <dsp:sp modelId="{CFF4D6C0-EBA6-6843-9609-8B74C6814BFF}">
      <dsp:nvSpPr>
        <dsp:cNvPr id="0" name=""/>
        <dsp:cNvSpPr/>
      </dsp:nvSpPr>
      <dsp:spPr>
        <a:xfrm>
          <a:off x="3686984" y="131170"/>
          <a:ext cx="2302931" cy="92117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Partial number line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147570" y="131170"/>
        <a:ext cx="1381759" cy="921172"/>
      </dsp:txXfrm>
    </dsp:sp>
    <dsp:sp modelId="{ED9D7803-2E2F-A844-8AFD-DC052FE9785F}">
      <dsp:nvSpPr>
        <dsp:cNvPr id="0" name=""/>
        <dsp:cNvSpPr/>
      </dsp:nvSpPr>
      <dsp:spPr>
        <a:xfrm>
          <a:off x="5529329" y="131170"/>
          <a:ext cx="2302931" cy="92117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Empty number line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989915" y="131170"/>
        <a:ext cx="1381759" cy="921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19863-C42F-D846-88C6-E9E72AE59835}">
      <dsp:nvSpPr>
        <dsp:cNvPr id="0" name=""/>
        <dsp:cNvSpPr/>
      </dsp:nvSpPr>
      <dsp:spPr>
        <a:xfrm>
          <a:off x="1332340" y="895888"/>
          <a:ext cx="2231863" cy="223186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alpha val="5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Variety of strategies for addition &amp; subtraction</a:t>
          </a:r>
          <a:endParaRPr lang="en-GB" sz="2200" kern="1200" dirty="0"/>
        </a:p>
      </dsp:txBody>
      <dsp:txXfrm>
        <a:off x="1659189" y="1222737"/>
        <a:ext cx="1578165" cy="1578165"/>
      </dsp:txXfrm>
    </dsp:sp>
    <dsp:sp modelId="{DDD4C75E-B9B1-CF4F-9211-E3B321EB83A7}">
      <dsp:nvSpPr>
        <dsp:cNvPr id="0" name=""/>
        <dsp:cNvSpPr/>
      </dsp:nvSpPr>
      <dsp:spPr>
        <a:xfrm>
          <a:off x="1890306" y="398"/>
          <a:ext cx="1115931" cy="111593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alpha val="5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No. relationships</a:t>
          </a:r>
          <a:endParaRPr lang="en-GB" sz="800" kern="1200" dirty="0"/>
        </a:p>
      </dsp:txBody>
      <dsp:txXfrm>
        <a:off x="2053730" y="163822"/>
        <a:ext cx="789083" cy="789083"/>
      </dsp:txXfrm>
    </dsp:sp>
    <dsp:sp modelId="{86C7C770-3898-164B-8358-9DF41F5EAC8A}">
      <dsp:nvSpPr>
        <dsp:cNvPr id="0" name=""/>
        <dsp:cNvSpPr/>
      </dsp:nvSpPr>
      <dsp:spPr>
        <a:xfrm>
          <a:off x="3343762" y="1453854"/>
          <a:ext cx="1115931" cy="111593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alpha val="5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What already learnt</a:t>
          </a:r>
          <a:endParaRPr lang="en-GB" sz="800" kern="1200" dirty="0"/>
        </a:p>
      </dsp:txBody>
      <dsp:txXfrm>
        <a:off x="3507186" y="1617278"/>
        <a:ext cx="789083" cy="789083"/>
      </dsp:txXfrm>
    </dsp:sp>
    <dsp:sp modelId="{6090A1D9-CC34-2540-831C-C4995C61FE82}">
      <dsp:nvSpPr>
        <dsp:cNvPr id="0" name=""/>
        <dsp:cNvSpPr/>
      </dsp:nvSpPr>
      <dsp:spPr>
        <a:xfrm>
          <a:off x="1890306" y="2907310"/>
          <a:ext cx="1115931" cy="111593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alpha val="5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Already understood</a:t>
          </a:r>
          <a:endParaRPr lang="en-GB" sz="800" kern="1200" dirty="0"/>
        </a:p>
      </dsp:txBody>
      <dsp:txXfrm>
        <a:off x="2053730" y="3070734"/>
        <a:ext cx="789083" cy="789083"/>
      </dsp:txXfrm>
    </dsp:sp>
    <dsp:sp modelId="{A48C42B3-C8BA-774E-8A5E-5EC59C8CDE54}">
      <dsp:nvSpPr>
        <dsp:cNvPr id="0" name=""/>
        <dsp:cNvSpPr/>
      </dsp:nvSpPr>
      <dsp:spPr>
        <a:xfrm>
          <a:off x="436850" y="1453854"/>
          <a:ext cx="1115931" cy="1115931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6">
              <a:alpha val="5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Without need for representations</a:t>
          </a:r>
          <a:endParaRPr lang="en-GB" sz="800" kern="1200" dirty="0"/>
        </a:p>
      </dsp:txBody>
      <dsp:txXfrm>
        <a:off x="600274" y="1617278"/>
        <a:ext cx="789083" cy="789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C39C-3178-4D0C-931F-5E2553A3EC8F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EACFB-053F-4053-BA47-77E3374A3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0743-97CB-4F6D-BD56-F920467721F2}" type="datetimeFigureOut">
              <a:rPr lang="en-GB" smtClean="0"/>
              <a:t>02/08/2017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FA06B-B4EA-4159-9303-65CD38B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7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A06B-B4EA-4159-9303-65CD38B102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8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A06B-B4EA-4159-9303-65CD38B102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12527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2219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781126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2564904"/>
            <a:ext cx="3820055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8112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3822192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Picture 12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543824" cy="955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4" name="Freeform 23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30"/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14" y="270601"/>
              <a:ext cx="671594" cy="926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556792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574356"/>
            <a:ext cx="3904076" cy="4064444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124744"/>
            <a:ext cx="4320480" cy="3528392"/>
          </a:xfrm>
          <a:prstGeom prst="roundRect">
            <a:avLst>
              <a:gd name="adj" fmla="val 3924"/>
            </a:avLst>
          </a:prstGeom>
          <a:solidFill>
            <a:schemeClr val="accent5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51520" y="188640"/>
            <a:ext cx="8783712" cy="1830761"/>
            <a:chOff x="251520" y="188640"/>
            <a:chExt cx="8783712" cy="1830761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268544" y="404664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68544" y="188640"/>
              <a:ext cx="8695944" cy="713232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hidden">
            <a:xfrm>
              <a:off x="4355976" y="316943"/>
              <a:ext cx="4590922" cy="1061568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hidden">
            <a:xfrm>
              <a:off x="268545" y="188640"/>
              <a:ext cx="4955896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1043608" y="260648"/>
              <a:ext cx="3864381" cy="136028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7" name="Freeform 26"/>
            <p:cNvSpPr>
              <a:spLocks/>
            </p:cNvSpPr>
            <p:nvPr/>
          </p:nvSpPr>
          <p:spPr bwMode="hidden">
            <a:xfrm>
              <a:off x="251520" y="1124744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hidden">
            <a:xfrm rot="11251488">
              <a:off x="5512472" y="908721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298730" y="304064"/>
            <a:ext cx="764319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2596" y="1774065"/>
            <a:ext cx="8611892" cy="483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NEW_SANC_LOGO_HIGH_QUAL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720080" cy="125803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200" kern="1200" normalizeH="0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tiff"/><Relationship Id="rId12" Type="http://schemas.openxmlformats.org/officeDocument/2006/relationships/image" Target="../media/image3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tiff"/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5" Type="http://schemas.openxmlformats.org/officeDocument/2006/relationships/image" Target="../media/image27.tiff"/><Relationship Id="rId6" Type="http://schemas.openxmlformats.org/officeDocument/2006/relationships/image" Target="../media/image28.tiff"/><Relationship Id="rId7" Type="http://schemas.openxmlformats.org/officeDocument/2006/relationships/image" Target="../media/image29.tiff"/><Relationship Id="rId8" Type="http://schemas.openxmlformats.org/officeDocument/2006/relationships/image" Target="../media/image30.tiff"/><Relationship Id="rId9" Type="http://schemas.openxmlformats.org/officeDocument/2006/relationships/image" Target="../media/image31.tiff"/><Relationship Id="rId10" Type="http://schemas.openxmlformats.org/officeDocument/2006/relationships/image" Target="../media/image32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5832648" cy="4732436"/>
          </a:xfrm>
        </p:spPr>
        <p:txBody>
          <a:bodyPr anchor="ctr" anchorCtr="1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GB" sz="36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eNICLE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programme</a:t>
            </a:r>
            <a:b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Session 2</a:t>
            </a:r>
            <a:b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r>
              <a:rPr lang="en-GB" sz="3600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August 2017</a:t>
            </a:r>
            <a:endParaRPr lang="en-GB" sz="3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8597030" cy="1008112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Prof 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Mellony 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Graven;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Dr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Debbie Stott,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Carolyn Stevenson-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Milln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; </a:t>
            </a:r>
          </a:p>
          <a:p>
            <a:pPr algn="l"/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Roxanne Long; </a:t>
            </a:r>
            <a:endParaRPr lang="en-GB" dirty="0">
              <a:solidFill>
                <a:srgbClr val="D85C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4725144"/>
            <a:ext cx="2520280" cy="63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NEW_SANC_LOGO_HIGH_QU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22007"/>
            <a:ext cx="2520280" cy="440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hild can conceptualise </a:t>
            </a:r>
            <a:r>
              <a:rPr lang="en-GB" dirty="0"/>
              <a:t>at least one of the numbers without having to see </a:t>
            </a:r>
            <a:r>
              <a:rPr lang="en-GB" dirty="0" smtClean="0"/>
              <a:t>it</a:t>
            </a:r>
          </a:p>
          <a:p>
            <a:r>
              <a:rPr lang="en-GB" dirty="0" smtClean="0"/>
              <a:t>Recreates the </a:t>
            </a:r>
            <a:r>
              <a:rPr lang="en-GB" dirty="0"/>
              <a:t>other </a:t>
            </a:r>
            <a:r>
              <a:rPr lang="en-GB" dirty="0" smtClean="0"/>
              <a:t>number</a:t>
            </a:r>
          </a:p>
          <a:p>
            <a:r>
              <a:rPr lang="en-GB" dirty="0"/>
              <a:t>children count </a:t>
            </a:r>
            <a:r>
              <a:rPr lang="en-GB" dirty="0" smtClean="0"/>
              <a:t>on from </a:t>
            </a:r>
            <a:r>
              <a:rPr lang="en-GB" dirty="0"/>
              <a:t>one </a:t>
            </a:r>
            <a:r>
              <a:rPr lang="en-GB" dirty="0" smtClean="0"/>
              <a:t>number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“three </a:t>
            </a:r>
            <a:r>
              <a:rPr lang="is-IS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four, five, six, seven, eight!” </a:t>
            </a:r>
          </a:p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Count On </a:t>
            </a:r>
            <a:r>
              <a:rPr lang="en-GB" dirty="0"/>
              <a:t> 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on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74" y="5071631"/>
            <a:ext cx="9071926" cy="1786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1187624" y="1052736"/>
            <a:ext cx="720080" cy="72008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885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Calculation by counting</a:t>
            </a:r>
            <a:br>
              <a:rPr lang="en-GB" b="1" dirty="0" smtClean="0"/>
            </a:br>
            <a:r>
              <a:rPr lang="en-GB" b="1" dirty="0" smtClean="0"/>
              <a:t>Developing Advanced</a:t>
            </a:r>
            <a:r>
              <a:rPr lang="en-GB" dirty="0" smtClean="0"/>
              <a:t> </a:t>
            </a:r>
            <a:r>
              <a:rPr lang="en-GB" dirty="0"/>
              <a:t>counting-by-one </a:t>
            </a:r>
            <a:r>
              <a:rPr lang="en-GB" dirty="0" smtClean="0"/>
              <a:t>strategies - </a:t>
            </a:r>
            <a:r>
              <a:rPr lang="en-GB" dirty="0"/>
              <a:t>using screened objects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1520" y="2132856"/>
            <a:ext cx="3822192" cy="4608512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Concealed</a:t>
            </a:r>
            <a:r>
              <a:rPr lang="en-GB" dirty="0" smtClean="0"/>
              <a:t> objects:</a:t>
            </a:r>
          </a:p>
          <a:p>
            <a:pPr lvl="1"/>
            <a:r>
              <a:rPr lang="en-GB" dirty="0" smtClean="0"/>
              <a:t>children find </a:t>
            </a:r>
            <a:r>
              <a:rPr lang="en-GB" dirty="0"/>
              <a:t>other ways to count using fingers or other </a:t>
            </a:r>
            <a:r>
              <a:rPr lang="en-GB" dirty="0" smtClean="0"/>
              <a:t>representations</a:t>
            </a:r>
          </a:p>
          <a:p>
            <a:pPr lvl="1"/>
            <a:r>
              <a:rPr lang="en-GB" dirty="0" smtClean="0"/>
              <a:t>Counting </a:t>
            </a:r>
            <a:r>
              <a:rPr lang="en-GB" dirty="0"/>
              <a:t>is no longer tied to the object, but to mental representations of the </a:t>
            </a:r>
            <a:r>
              <a:rPr lang="en-GB" dirty="0" smtClean="0"/>
              <a:t>objects </a:t>
            </a:r>
          </a:p>
          <a:p>
            <a:r>
              <a:rPr lang="en-GB" dirty="0" smtClean="0"/>
              <a:t>Child </a:t>
            </a:r>
            <a:r>
              <a:rPr lang="en-GB" sz="2500" b="1" dirty="0">
                <a:solidFill>
                  <a:schemeClr val="accent1">
                    <a:lumMod val="75000"/>
                  </a:schemeClr>
                </a:solidFill>
              </a:rPr>
              <a:t>pushed</a:t>
            </a:r>
            <a:r>
              <a:rPr lang="en-GB" dirty="0" smtClean="0"/>
              <a:t> </a:t>
            </a:r>
            <a:r>
              <a:rPr lang="en-GB" dirty="0"/>
              <a:t>to work out how many items </a:t>
            </a:r>
            <a:r>
              <a:rPr lang="en-GB" dirty="0" smtClean="0"/>
              <a:t>in </a:t>
            </a:r>
            <a:r>
              <a:rPr lang="en-GB" dirty="0"/>
              <a:t>two </a:t>
            </a:r>
            <a:r>
              <a:rPr lang="en-GB" dirty="0" smtClean="0"/>
              <a:t>collections:</a:t>
            </a:r>
          </a:p>
          <a:p>
            <a:pPr lvl="1"/>
            <a:r>
              <a:rPr lang="en-GB" dirty="0" smtClean="0"/>
              <a:t>one </a:t>
            </a:r>
            <a:r>
              <a:rPr lang="en-GB" dirty="0"/>
              <a:t>or both collections are screened from the child’s </a:t>
            </a:r>
            <a:r>
              <a:rPr lang="en-GB" dirty="0" smtClean="0"/>
              <a:t>view </a:t>
            </a:r>
            <a:endParaRPr lang="en-US" dirty="0"/>
          </a:p>
          <a:p>
            <a:r>
              <a:rPr lang="en-GB" dirty="0" smtClean="0"/>
              <a:t>Tasks </a:t>
            </a:r>
            <a:r>
              <a:rPr lang="en-GB" dirty="0"/>
              <a:t>can </a:t>
            </a:r>
            <a:r>
              <a:rPr lang="en-GB" dirty="0" smtClean="0"/>
              <a:t>be:</a:t>
            </a:r>
          </a:p>
          <a:p>
            <a:pPr lvl="1"/>
            <a:r>
              <a:rPr lang="en-GB" sz="2500" b="1" dirty="0">
                <a:solidFill>
                  <a:schemeClr val="accent1">
                    <a:lumMod val="75000"/>
                  </a:schemeClr>
                </a:solidFill>
              </a:rPr>
              <a:t>additive</a:t>
            </a:r>
            <a:r>
              <a:rPr lang="en-GB" dirty="0" smtClean="0"/>
              <a:t> </a:t>
            </a:r>
            <a:r>
              <a:rPr lang="en-GB" dirty="0"/>
              <a:t>(as in how many altogether) </a:t>
            </a:r>
            <a:endParaRPr lang="en-GB" dirty="0" smtClean="0"/>
          </a:p>
          <a:p>
            <a:pPr lvl="1"/>
            <a:r>
              <a:rPr lang="en-GB" sz="2500" b="1" dirty="0">
                <a:solidFill>
                  <a:schemeClr val="accent1">
                    <a:lumMod val="75000"/>
                  </a:schemeClr>
                </a:solidFill>
              </a:rPr>
              <a:t>subtractive</a:t>
            </a:r>
            <a:r>
              <a:rPr lang="en-GB" dirty="0" smtClean="0"/>
              <a:t> </a:t>
            </a:r>
            <a:r>
              <a:rPr lang="en-GB" dirty="0"/>
              <a:t>task (as in how many taken away or how many remaining when the number taken away is given</a:t>
            </a:r>
            <a:r>
              <a:rPr lang="en-GB" dirty="0" smtClean="0"/>
              <a:t>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211960" y="1988840"/>
            <a:ext cx="4729962" cy="3888432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Count-up-from</a:t>
            </a:r>
          </a:p>
          <a:p>
            <a:pPr lvl="1"/>
            <a:r>
              <a:rPr lang="en-US" sz="2300" i="1" dirty="0"/>
              <a:t>Example: 6 plus </a:t>
            </a:r>
            <a:r>
              <a:rPr lang="en-US" sz="2300" i="1" dirty="0" smtClean="0"/>
              <a:t>3</a:t>
            </a:r>
            <a:br>
              <a:rPr lang="en-US" sz="2300" i="1" dirty="0" smtClean="0"/>
            </a:br>
            <a:r>
              <a:rPr lang="en-GB" sz="2300" dirty="0" smtClean="0">
                <a:solidFill>
                  <a:schemeClr val="accent6">
                    <a:lumMod val="75000"/>
                  </a:schemeClr>
                </a:solidFill>
              </a:rPr>
              <a:t>Six</a:t>
            </a:r>
            <a:r>
              <a:rPr lang="en-GB" sz="2300" dirty="0">
                <a:solidFill>
                  <a:schemeClr val="accent6">
                    <a:lumMod val="75000"/>
                  </a:schemeClr>
                </a:solidFill>
              </a:rPr>
              <a:t>, ... seven, eight, nine, ... nine</a:t>
            </a:r>
            <a:r>
              <a:rPr lang="en-GB" sz="2300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r>
              <a:rPr lang="en-GB" sz="2500" b="1" u="sng" dirty="0">
                <a:solidFill>
                  <a:schemeClr val="accent1">
                    <a:lumMod val="75000"/>
                  </a:schemeClr>
                </a:solidFill>
              </a:rPr>
              <a:t>Count-up-to</a:t>
            </a:r>
          </a:p>
          <a:p>
            <a:pPr lvl="1"/>
            <a:r>
              <a:rPr lang="en-US" sz="2300" i="1" dirty="0"/>
              <a:t>Example: 6 plus what equals 9 </a:t>
            </a:r>
            <a:r>
              <a:rPr lang="en-US" sz="2300" i="1" dirty="0" smtClean="0"/>
              <a:t>or </a:t>
            </a:r>
            <a:r>
              <a:rPr lang="en-US" sz="2300" i="1" dirty="0"/>
              <a:t>6 + </a:t>
            </a:r>
            <a:r>
              <a:rPr lang="en-GB" sz="2300" i="1" dirty="0"/>
              <a:t>☐ = </a:t>
            </a:r>
            <a:r>
              <a:rPr lang="en-GB" sz="2300" i="1" dirty="0" smtClean="0"/>
              <a:t>9</a:t>
            </a:r>
            <a:br>
              <a:rPr lang="en-GB" sz="2300" i="1" dirty="0" smtClean="0"/>
            </a:b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Six</a:t>
            </a:r>
            <a:r>
              <a:rPr lang="en-US" sz="2300" dirty="0">
                <a:solidFill>
                  <a:schemeClr val="accent6">
                    <a:lumMod val="75000"/>
                  </a:schemeClr>
                </a:solidFill>
              </a:rPr>
              <a:t>, ... seven, eight, nine, ... three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! </a:t>
            </a:r>
            <a:endParaRPr lang="en-GB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500" b="1" u="sng" dirty="0">
                <a:solidFill>
                  <a:schemeClr val="accent1">
                    <a:lumMod val="75000"/>
                  </a:schemeClr>
                </a:solidFill>
              </a:rPr>
              <a:t>Count-down-from</a:t>
            </a:r>
          </a:p>
          <a:p>
            <a:pPr lvl="1"/>
            <a:r>
              <a:rPr lang="en-US" sz="2300" i="1" dirty="0"/>
              <a:t>Example: 9 take away </a:t>
            </a:r>
            <a:r>
              <a:rPr lang="en-US" sz="2300" i="1" dirty="0" smtClean="0"/>
              <a:t>3</a:t>
            </a:r>
            <a:br>
              <a:rPr lang="en-US" sz="2300" i="1" dirty="0" smtClean="0"/>
            </a:b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Nine</a:t>
            </a:r>
            <a:r>
              <a:rPr lang="en-US" sz="2300" dirty="0">
                <a:solidFill>
                  <a:schemeClr val="accent6">
                    <a:lumMod val="75000"/>
                  </a:schemeClr>
                </a:solidFill>
              </a:rPr>
              <a:t>, ... eight, seven, six, ... six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n-US" sz="23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500" b="1" u="sng" dirty="0">
                <a:solidFill>
                  <a:schemeClr val="accent1">
                    <a:lumMod val="75000"/>
                  </a:schemeClr>
                </a:solidFill>
              </a:rPr>
              <a:t>Count-down-to</a:t>
            </a:r>
          </a:p>
          <a:p>
            <a:pPr lvl="1"/>
            <a:r>
              <a:rPr lang="en-US" sz="2300" i="1" dirty="0"/>
              <a:t>Example: 9 take away what equals 6 </a:t>
            </a:r>
            <a:r>
              <a:rPr lang="en-US" sz="2300" i="1" dirty="0" smtClean="0"/>
              <a:t>or </a:t>
            </a:r>
            <a:r>
              <a:rPr lang="en-US" sz="2300" i="1" dirty="0"/>
              <a:t>9 - </a:t>
            </a:r>
            <a:r>
              <a:rPr lang="en-GB" sz="2300" i="1" dirty="0"/>
              <a:t>☐ = </a:t>
            </a:r>
            <a:r>
              <a:rPr lang="en-GB" sz="2300" i="1" dirty="0" smtClean="0"/>
              <a:t>6</a:t>
            </a:r>
            <a:br>
              <a:rPr lang="en-GB" sz="2300" i="1" dirty="0" smtClean="0"/>
            </a:b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Nine</a:t>
            </a:r>
            <a:r>
              <a:rPr lang="en-US" sz="2300" dirty="0">
                <a:solidFill>
                  <a:schemeClr val="accent6">
                    <a:lumMod val="75000"/>
                  </a:schemeClr>
                </a:solidFill>
              </a:rPr>
              <a:t>, ... eight, seven, six, ... three</a:t>
            </a: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n-GB" sz="2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43608" y="1196752"/>
            <a:ext cx="720080" cy="72008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5925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74065"/>
            <a:ext cx="8611892" cy="331111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Child </a:t>
            </a:r>
            <a:r>
              <a:rPr lang="en-US" dirty="0"/>
              <a:t>begins to use strategies that work with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structure</a:t>
            </a:r>
            <a:r>
              <a:rPr lang="en-US" dirty="0"/>
              <a:t> of numbers </a:t>
            </a:r>
            <a:endParaRPr lang="en-US" dirty="0" smtClean="0"/>
          </a:p>
          <a:p>
            <a:r>
              <a:rPr lang="en-US" u="sng" dirty="0"/>
              <a:t>N</a:t>
            </a:r>
            <a:r>
              <a:rPr lang="en-US" u="sng" dirty="0" smtClean="0"/>
              <a:t>ot</a:t>
            </a:r>
            <a:r>
              <a:rPr lang="en-US" dirty="0" smtClean="0"/>
              <a:t> </a:t>
            </a:r>
            <a:r>
              <a:rPr lang="en-US" dirty="0"/>
              <a:t>related to counting up or </a:t>
            </a:r>
            <a:r>
              <a:rPr lang="en-US" dirty="0" smtClean="0"/>
              <a:t>down </a:t>
            </a:r>
          </a:p>
          <a:p>
            <a:r>
              <a:rPr lang="en-GB" dirty="0" smtClean="0"/>
              <a:t>Two common </a:t>
            </a:r>
            <a:r>
              <a:rPr lang="en-GB" dirty="0"/>
              <a:t>approaches:</a:t>
            </a:r>
            <a:endParaRPr lang="en-US" dirty="0"/>
          </a:p>
          <a:p>
            <a:pPr lvl="1"/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partitioning</a:t>
            </a:r>
            <a:r>
              <a:rPr lang="en-GB" dirty="0" smtClean="0"/>
              <a:t> </a:t>
            </a:r>
            <a:r>
              <a:rPr lang="en-GB" dirty="0"/>
              <a:t>or splitting both numbers based on place </a:t>
            </a:r>
            <a:r>
              <a:rPr lang="en-GB" dirty="0" smtClean="0"/>
              <a:t>value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47 </a:t>
            </a:r>
            <a:r>
              <a:rPr lang="en-GB" dirty="0"/>
              <a:t>+ </a:t>
            </a:r>
            <a:r>
              <a:rPr lang="en-GB" dirty="0" smtClean="0"/>
              <a:t>36</a:t>
            </a:r>
            <a:br>
              <a:rPr lang="en-GB" dirty="0" smtClean="0"/>
            </a:br>
            <a:r>
              <a:rPr lang="en-GB" dirty="0" smtClean="0"/>
              <a:t>40 </a:t>
            </a:r>
            <a:r>
              <a:rPr lang="en-GB" dirty="0"/>
              <a:t>+ 30 = 70; 7 + 6 = 13; 70 + 13 = 83.</a:t>
            </a:r>
            <a:endParaRPr lang="en-US" dirty="0"/>
          </a:p>
          <a:p>
            <a:pPr lvl="1"/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sequencing or jump </a:t>
            </a:r>
            <a:r>
              <a:rPr lang="en-GB" dirty="0"/>
              <a:t>(of 10) method: </a:t>
            </a:r>
            <a:br>
              <a:rPr lang="en-GB" dirty="0"/>
            </a:br>
            <a:r>
              <a:rPr lang="en-GB" dirty="0"/>
              <a:t>47 + 36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47 </a:t>
            </a:r>
            <a:r>
              <a:rPr lang="en-GB" dirty="0"/>
              <a:t>+ 30 = 77; 77 + 6 = </a:t>
            </a:r>
            <a:r>
              <a:rPr lang="en-GB" dirty="0" smtClean="0"/>
              <a:t>83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by </a:t>
            </a:r>
            <a:r>
              <a:rPr lang="en-GB" dirty="0" smtClean="0"/>
              <a:t>structuring (1)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98302" y="5085184"/>
            <a:ext cx="4320480" cy="1631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Encourage the </a:t>
            </a:r>
            <a:r>
              <a:rPr lang="en-GB" sz="2000" b="1" dirty="0">
                <a:solidFill>
                  <a:schemeClr val="tx1"/>
                </a:solidFill>
              </a:rPr>
              <a:t>sequencing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method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lends </a:t>
            </a:r>
            <a:r>
              <a:rPr lang="en-GB" sz="2000" dirty="0">
                <a:solidFill>
                  <a:schemeClr val="tx1"/>
                </a:solidFill>
              </a:rPr>
              <a:t>itself more readily to subtraction 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For example: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83 </a:t>
            </a:r>
            <a:r>
              <a:rPr lang="en-GB" sz="2000" dirty="0">
                <a:solidFill>
                  <a:schemeClr val="tx1"/>
                </a:solidFill>
              </a:rPr>
              <a:t>– 47 as 83 – 40 = 43; 43 – 7 = </a:t>
            </a:r>
            <a:r>
              <a:rPr lang="en-GB" sz="2000" dirty="0" smtClean="0">
                <a:solidFill>
                  <a:schemeClr val="tx1"/>
                </a:solidFill>
              </a:rPr>
              <a:t>36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53862" y="1019466"/>
            <a:ext cx="720080" cy="72008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4a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9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Other strategies </a:t>
            </a:r>
            <a:r>
              <a:rPr lang="en-GB" dirty="0" smtClean="0"/>
              <a:t>include</a:t>
            </a:r>
            <a:r>
              <a:rPr lang="en-GB" dirty="0"/>
              <a:t>: </a:t>
            </a:r>
            <a:endParaRPr lang="en-US" dirty="0"/>
          </a:p>
          <a:p>
            <a:pPr lvl="1" fontAlgn="t"/>
            <a:r>
              <a:rPr lang="en-US" dirty="0"/>
              <a:t>Using the structure and number facts of 5 and 10</a:t>
            </a:r>
          </a:p>
          <a:p>
            <a:pPr lvl="1" fontAlgn="t"/>
            <a:r>
              <a:rPr lang="en-US" dirty="0"/>
              <a:t>Doubles and near doubles </a:t>
            </a:r>
          </a:p>
          <a:p>
            <a:pPr lvl="1" fontAlgn="t"/>
            <a:r>
              <a:rPr lang="en-US" dirty="0"/>
              <a:t>Making friendly numbers</a:t>
            </a:r>
          </a:p>
          <a:p>
            <a:pPr lvl="1" fontAlgn="t"/>
            <a:r>
              <a:rPr lang="en-US" dirty="0"/>
              <a:t>Jump via 10</a:t>
            </a:r>
          </a:p>
          <a:p>
            <a:pPr lvl="1" fontAlgn="t"/>
            <a:r>
              <a:rPr lang="en-US" dirty="0"/>
              <a:t>Jump of 10</a:t>
            </a:r>
          </a:p>
          <a:p>
            <a:pPr lvl="1"/>
            <a:r>
              <a:rPr lang="en-US" dirty="0"/>
              <a:t>Place value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by structuring </a:t>
            </a:r>
            <a:r>
              <a:rPr lang="en-GB" dirty="0" smtClean="0"/>
              <a:t>(2)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03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Near Doubles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7941785" cy="201622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912" y="3573016"/>
            <a:ext cx="7246615" cy="30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7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friendly numbers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97" y="1556792"/>
            <a:ext cx="6840855" cy="3065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4869160"/>
            <a:ext cx="6883936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Throw 1 dice ten </a:t>
            </a:r>
            <a:r>
              <a:rPr lang="en-GB" dirty="0" smtClean="0">
                <a:solidFill>
                  <a:schemeClr val="tx1"/>
                </a:solidFill>
              </a:rPr>
              <a:t>times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Write </a:t>
            </a:r>
            <a:r>
              <a:rPr lang="en-GB" dirty="0">
                <a:solidFill>
                  <a:schemeClr val="tx1"/>
                </a:solidFill>
              </a:rPr>
              <a:t>each number that is </a:t>
            </a:r>
            <a:r>
              <a:rPr lang="en-GB" dirty="0" smtClean="0">
                <a:solidFill>
                  <a:schemeClr val="tx1"/>
                </a:solidFill>
              </a:rPr>
              <a:t>thrown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Find </a:t>
            </a:r>
            <a:r>
              <a:rPr lang="en-GB" dirty="0">
                <a:solidFill>
                  <a:schemeClr val="tx1"/>
                </a:solidFill>
              </a:rPr>
              <a:t>ways to add the numbers </a:t>
            </a:r>
            <a:r>
              <a:rPr lang="en-GB" dirty="0" smtClean="0">
                <a:solidFill>
                  <a:schemeClr val="tx1"/>
                </a:solidFill>
              </a:rPr>
              <a:t>quickly 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Here’s </a:t>
            </a:r>
            <a:r>
              <a:rPr lang="en-GB" dirty="0">
                <a:solidFill>
                  <a:schemeClr val="tx1"/>
                </a:solidFill>
              </a:rPr>
              <a:t>an example for the numbers: 2; 3; 8; 6; 7; 2; 3; 4; 9; 1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1312" y="4073505"/>
            <a:ext cx="2340610" cy="159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97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Jump via 10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772816"/>
            <a:ext cx="7776864" cy="42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6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74065"/>
            <a:ext cx="4795468" cy="483543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learner uses variety </a:t>
            </a:r>
            <a:r>
              <a:rPr lang="en-GB" dirty="0"/>
              <a:t>of different strategies to solve </a:t>
            </a:r>
            <a:r>
              <a:rPr lang="en-GB" dirty="0" smtClean="0"/>
              <a:t>problems </a:t>
            </a:r>
          </a:p>
          <a:p>
            <a:r>
              <a:rPr lang="en-US" dirty="0" smtClean="0"/>
              <a:t>using flexible calculation</a:t>
            </a:r>
            <a:endParaRPr lang="en-GB" dirty="0" smtClean="0"/>
          </a:p>
          <a:p>
            <a:r>
              <a:rPr lang="en-US" dirty="0" smtClean="0"/>
              <a:t>learners able </a:t>
            </a:r>
            <a:r>
              <a:rPr lang="en-US" dirty="0"/>
              <a:t>to </a:t>
            </a:r>
            <a:r>
              <a:rPr lang="en-US" dirty="0" smtClean="0"/>
              <a:t>do: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calculations </a:t>
            </a:r>
            <a:r>
              <a:rPr lang="en-US" dirty="0" smtClean="0"/>
              <a:t>mentally</a:t>
            </a:r>
          </a:p>
          <a:p>
            <a:pPr lvl="1"/>
            <a:r>
              <a:rPr lang="en-US" dirty="0" smtClean="0"/>
              <a:t>others </a:t>
            </a:r>
            <a:r>
              <a:rPr lang="en-US" dirty="0"/>
              <a:t>noting down intermediate steps where </a:t>
            </a:r>
            <a:r>
              <a:rPr lang="en-US" dirty="0" smtClean="0"/>
              <a:t>necessary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Formal calculating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126093"/>
              </p:ext>
            </p:extLst>
          </p:nvPr>
        </p:nvGraphicFramePr>
        <p:xfrm>
          <a:off x="4538304" y="2006527"/>
          <a:ext cx="4896545" cy="402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053862" y="1019466"/>
            <a:ext cx="720080" cy="72008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4b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19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Progression in other areas of numeracy learning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98730" y="1412776"/>
            <a:ext cx="6840855" cy="51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representations help to progression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13376"/>
            <a:ext cx="679379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Who are we in the SANCP? </a:t>
            </a:r>
          </a:p>
          <a:p>
            <a:r>
              <a:rPr lang="en-GB" dirty="0" smtClean="0"/>
              <a:t>What is our brief?</a:t>
            </a:r>
          </a:p>
          <a:p>
            <a:r>
              <a:rPr lang="en-GB" dirty="0" smtClean="0"/>
              <a:t>Who are we accountable to?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Like NICLE this is a partnership of teachers, teacher educators, researchers, district/ provincial specialists to form a learning/inquiry community</a:t>
            </a:r>
          </a:p>
          <a:p>
            <a:r>
              <a:rPr lang="en-GB" dirty="0" smtClean="0"/>
              <a:t>Our joint enterprise: to all learn about how to support South African Grade </a:t>
            </a:r>
            <a:r>
              <a:rPr lang="en-GB" dirty="0" err="1" smtClean="0"/>
              <a:t>Rs</a:t>
            </a:r>
            <a:r>
              <a:rPr lang="en-GB" dirty="0" smtClean="0"/>
              <a:t> better and how to support teachers better (both pre and inset)</a:t>
            </a:r>
          </a:p>
          <a:p>
            <a:r>
              <a:rPr lang="en-GB" dirty="0" smtClean="0"/>
              <a:t>Resources are research informed and curriculum informed – experience of them and adaptations are teacher informed - concrete testing and trialling, discussion and sharing</a:t>
            </a:r>
          </a:p>
          <a:p>
            <a:r>
              <a:rPr lang="en-GB" dirty="0" smtClean="0"/>
              <a:t>Meet once per month – greatest resource will be our interactions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Community of co-learners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498" y="188640"/>
            <a:ext cx="7848872" cy="1252728"/>
          </a:xfrm>
        </p:spPr>
        <p:txBody>
          <a:bodyPr/>
          <a:lstStyle/>
          <a:p>
            <a:pPr algn="l"/>
            <a:r>
              <a:rPr lang="en-US" sz="2800" dirty="0" smtClean="0"/>
              <a:t>Growth </a:t>
            </a:r>
            <a:r>
              <a:rPr lang="en-US" sz="2800" dirty="0"/>
              <a:t>mindset</a:t>
            </a:r>
            <a:br>
              <a:rPr lang="en-US" sz="2800" dirty="0"/>
            </a:br>
            <a:r>
              <a:rPr lang="en-US" sz="2800" dirty="0"/>
              <a:t>Research on mindsets overwhelmingly strong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52736"/>
            <a:ext cx="8045649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0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020" y="304064"/>
            <a:ext cx="4039901" cy="1252728"/>
          </a:xfrm>
        </p:spPr>
        <p:txBody>
          <a:bodyPr/>
          <a:lstStyle/>
          <a:p>
            <a:r>
              <a:rPr lang="en-US" dirty="0" smtClean="0"/>
              <a:t>Mindset posters for </a:t>
            </a:r>
            <a:r>
              <a:rPr lang="en-US" smtClean="0"/>
              <a:t>your classrooms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02021" cy="6858000"/>
          </a:xfrm>
          <a:prstGeom prst="rect">
            <a:avLst/>
          </a:prstGeom>
        </p:spPr>
      </p:pic>
      <p:pic>
        <p:nvPicPr>
          <p:cNvPr id="4" name="Picture 3" descr="/var/folders/pb/dnmgqytn25sbyrs4slk_ks780000gn/T/com.evernote.Evernote/WebKitDnD.QpulXu/ENF GM poster one-AF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431" y="3861048"/>
            <a:ext cx="1907540" cy="26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/var/folders/pb/dnmgqytn25sbyrs4slk_ks780000gn/T/com.evernote.Evernote/WebKitDnD.qJXSn8/ENF GM poster one-Xh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522512"/>
            <a:ext cx="1907540" cy="269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46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Neurological research on executive </a:t>
            </a:r>
            <a:r>
              <a:rPr lang="en-US" dirty="0" err="1" smtClean="0"/>
              <a:t>functiong</a:t>
            </a:r>
            <a:r>
              <a:rPr lang="en-US" dirty="0" smtClean="0"/>
              <a:t> informs many activities we have chosen</a:t>
            </a:r>
          </a:p>
          <a:p>
            <a:r>
              <a:rPr lang="en-US" dirty="0" smtClean="0"/>
              <a:t>3 key aspects – influence school readiness and performance more than IQ</a:t>
            </a:r>
          </a:p>
          <a:p>
            <a:pPr lvl="1"/>
            <a:r>
              <a:rPr lang="en-US" dirty="0" smtClean="0"/>
              <a:t>Working memory</a:t>
            </a:r>
          </a:p>
          <a:p>
            <a:pPr lvl="1"/>
            <a:r>
              <a:rPr lang="en-US" dirty="0" smtClean="0"/>
              <a:t>Inhibition</a:t>
            </a:r>
          </a:p>
          <a:p>
            <a:pPr lvl="1"/>
            <a:r>
              <a:rPr lang="en-US" dirty="0" smtClean="0"/>
              <a:t>Shifting attention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control (Executive functioning)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10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Here is a picture of 10 objects on a plate</a:t>
            </a:r>
          </a:p>
          <a:p>
            <a:r>
              <a:rPr lang="en-US" dirty="0" smtClean="0"/>
              <a:t>You have 30 seconds to try to remember them without writing them down</a:t>
            </a:r>
          </a:p>
          <a:p>
            <a:r>
              <a:rPr lang="en-US" b="1" dirty="0" smtClean="0"/>
              <a:t>How many can you remember?</a:t>
            </a:r>
          </a:p>
          <a:p>
            <a:r>
              <a:rPr lang="en-US" dirty="0" smtClean="0"/>
              <a:t>Learners will use real objects that they bring from home</a:t>
            </a:r>
          </a:p>
          <a:p>
            <a:r>
              <a:rPr lang="en-US" dirty="0" smtClean="0"/>
              <a:t>The game can be made harder by:</a:t>
            </a:r>
          </a:p>
          <a:p>
            <a:pPr lvl="1"/>
            <a:r>
              <a:rPr lang="en-US" dirty="0" smtClean="0"/>
              <a:t>More items</a:t>
            </a:r>
          </a:p>
          <a:p>
            <a:pPr lvl="1"/>
            <a:r>
              <a:rPr lang="en-US" dirty="0" smtClean="0"/>
              <a:t>Asking to remember </a:t>
            </a:r>
            <a:r>
              <a:rPr lang="en-US" dirty="0" err="1" smtClean="0"/>
              <a:t>colours</a:t>
            </a:r>
            <a:r>
              <a:rPr lang="en-US" dirty="0" smtClean="0"/>
              <a:t>, size, quantity…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game for working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67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7" y="242069"/>
            <a:ext cx="7324791" cy="6615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170" y="831555"/>
            <a:ext cx="2596371" cy="1557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891" y="3279748"/>
            <a:ext cx="1350035" cy="1609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5905" y="370327"/>
            <a:ext cx="1863404" cy="16563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42323" y="5092804"/>
            <a:ext cx="4637085" cy="1046198"/>
            <a:chOff x="363540" y="2068477"/>
            <a:chExt cx="4637085" cy="10461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3540" y="2068477"/>
              <a:ext cx="4637085" cy="1046198"/>
            </a:xfrm>
            <a:prstGeom prst="rect">
              <a:avLst/>
            </a:prstGeom>
          </p:spPr>
        </p:pic>
        <p:sp>
          <p:nvSpPr>
            <p:cNvPr id="8" name="Chevron 7"/>
            <p:cNvSpPr/>
            <p:nvPr/>
          </p:nvSpPr>
          <p:spPr>
            <a:xfrm rot="19628356">
              <a:off x="3844374" y="2237306"/>
              <a:ext cx="155279" cy="172970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hevron 8"/>
            <p:cNvSpPr/>
            <p:nvPr/>
          </p:nvSpPr>
          <p:spPr>
            <a:xfrm rot="19628356">
              <a:off x="3668422" y="2380388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hevron 9"/>
            <p:cNvSpPr/>
            <p:nvPr/>
          </p:nvSpPr>
          <p:spPr>
            <a:xfrm rot="19628356">
              <a:off x="3466785" y="2587689"/>
              <a:ext cx="155279" cy="183659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hevron 10"/>
            <p:cNvSpPr/>
            <p:nvPr/>
          </p:nvSpPr>
          <p:spPr>
            <a:xfrm rot="1755852">
              <a:off x="3208871" y="2693250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evron 11"/>
            <p:cNvSpPr/>
            <p:nvPr/>
          </p:nvSpPr>
          <p:spPr>
            <a:xfrm>
              <a:off x="2710278" y="2392344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evron 12"/>
            <p:cNvSpPr/>
            <p:nvPr/>
          </p:nvSpPr>
          <p:spPr>
            <a:xfrm>
              <a:off x="2111322" y="2699009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evron 13"/>
            <p:cNvSpPr/>
            <p:nvPr/>
          </p:nvSpPr>
          <p:spPr>
            <a:xfrm rot="2593366">
              <a:off x="2982258" y="2529308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hevron 14"/>
            <p:cNvSpPr/>
            <p:nvPr/>
          </p:nvSpPr>
          <p:spPr>
            <a:xfrm rot="19544658">
              <a:off x="2400630" y="2564210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evron 15"/>
            <p:cNvSpPr/>
            <p:nvPr/>
          </p:nvSpPr>
          <p:spPr>
            <a:xfrm>
              <a:off x="1542229" y="2455246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hevron 16"/>
            <p:cNvSpPr/>
            <p:nvPr/>
          </p:nvSpPr>
          <p:spPr>
            <a:xfrm>
              <a:off x="826458" y="2808574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hevron 17"/>
            <p:cNvSpPr/>
            <p:nvPr/>
          </p:nvSpPr>
          <p:spPr>
            <a:xfrm rot="19544658">
              <a:off x="1157771" y="2622294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hevron 18"/>
            <p:cNvSpPr/>
            <p:nvPr/>
          </p:nvSpPr>
          <p:spPr>
            <a:xfrm rot="2593366">
              <a:off x="1814740" y="2580298"/>
              <a:ext cx="155279" cy="149718"/>
            </a:xfrm>
            <a:prstGeom prst="chevron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459" y="1450046"/>
            <a:ext cx="1426688" cy="17379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683" y="3504227"/>
            <a:ext cx="1575534" cy="14859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496" y="4400208"/>
            <a:ext cx="1886584" cy="14149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546" y="1797594"/>
            <a:ext cx="1792378" cy="12994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685" y="3946443"/>
            <a:ext cx="1405702" cy="1095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085" y="2183155"/>
            <a:ext cx="1768383" cy="17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38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Simon says – change to isiXhosa or Afrikaans</a:t>
            </a:r>
          </a:p>
          <a:p>
            <a:r>
              <a:rPr lang="en-US" dirty="0" smtClean="0"/>
              <a:t>Play 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game for Inhibition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57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for Shifting attention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628799"/>
            <a:ext cx="3456384" cy="32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70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07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ways can you sort a pack of cards?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5656" y="2404644"/>
            <a:ext cx="7488832" cy="42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37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74065"/>
            <a:ext cx="8539884" cy="483543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Work with a group of learners.</a:t>
            </a:r>
            <a:endParaRPr lang="en-US" dirty="0"/>
          </a:p>
          <a:p>
            <a:pPr lvl="0"/>
            <a:r>
              <a:rPr lang="en-GB" dirty="0"/>
              <a:t>Each learner is given a specific object to find.</a:t>
            </a:r>
            <a:endParaRPr lang="en-US" dirty="0"/>
          </a:p>
          <a:p>
            <a:pPr lvl="0"/>
            <a:r>
              <a:rPr lang="en-GB" dirty="0"/>
              <a:t>They have to remember the item they are looking for and when they find it to record it on scrap paper </a:t>
            </a:r>
            <a:endParaRPr lang="en-GB" dirty="0" smtClean="0"/>
          </a:p>
          <a:p>
            <a:pPr lvl="1"/>
            <a:r>
              <a:rPr lang="en-GB" dirty="0" smtClean="0"/>
              <a:t>Grade </a:t>
            </a:r>
            <a:r>
              <a:rPr lang="en-GB" dirty="0"/>
              <a:t>R can draw </a:t>
            </a:r>
            <a:r>
              <a:rPr lang="en-GB" dirty="0" smtClean="0"/>
              <a:t>it</a:t>
            </a:r>
          </a:p>
          <a:p>
            <a:pPr lvl="1"/>
            <a:r>
              <a:rPr lang="en-GB" dirty="0" smtClean="0"/>
              <a:t>Grade </a:t>
            </a:r>
            <a:r>
              <a:rPr lang="en-GB" dirty="0"/>
              <a:t>1 and 2 can try and write the object’s </a:t>
            </a:r>
            <a:r>
              <a:rPr lang="en-GB" dirty="0" smtClean="0"/>
              <a:t>name</a:t>
            </a:r>
            <a:endParaRPr lang="en-US" dirty="0"/>
          </a:p>
          <a:p>
            <a:pPr lvl="0"/>
            <a:r>
              <a:rPr lang="en-GB" dirty="0"/>
              <a:t>This can be done for different objects in succession on the same “I Spy” box</a:t>
            </a:r>
            <a:endParaRPr lang="en-US" dirty="0"/>
          </a:p>
          <a:p>
            <a:pPr lvl="0"/>
            <a:r>
              <a:rPr lang="en-GB" dirty="0"/>
              <a:t>The objects can be arranged in many different ways</a:t>
            </a:r>
            <a:endParaRPr lang="en-US" dirty="0"/>
          </a:p>
          <a:p>
            <a:r>
              <a:rPr lang="en-GB" dirty="0"/>
              <a:t>Other objects from around the classroom can be added: </a:t>
            </a:r>
            <a:endParaRPr lang="en-GB" dirty="0" smtClean="0"/>
          </a:p>
          <a:p>
            <a:pPr lvl="1"/>
            <a:r>
              <a:rPr lang="en-GB" dirty="0" smtClean="0"/>
              <a:t>pencils</a:t>
            </a:r>
            <a:r>
              <a:rPr lang="en-GB" dirty="0"/>
              <a:t>, beans, counters, leaves, sticks, paper clips, anything and everything!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‘I spy with my little eye’ activities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85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Tues 5</a:t>
            </a:r>
            <a:r>
              <a:rPr lang="en-US" baseline="30000" dirty="0" smtClean="0"/>
              <a:t>th</a:t>
            </a:r>
            <a:r>
              <a:rPr lang="en-US" dirty="0" smtClean="0"/>
              <a:t> Sept (1:30 -4:30 pm)</a:t>
            </a:r>
          </a:p>
          <a:p>
            <a:r>
              <a:rPr lang="en-US" dirty="0" smtClean="0"/>
              <a:t>Tue 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October (1:30 -4:30 pm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dates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20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513375"/>
            <a:ext cx="4579444" cy="5096129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I spy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number 5</a:t>
            </a:r>
            <a:endParaRPr lang="en-US" dirty="0"/>
          </a:p>
          <a:p>
            <a:pPr lvl="1"/>
            <a:r>
              <a:rPr lang="en-GB" dirty="0" smtClean="0"/>
              <a:t>something </a:t>
            </a:r>
            <a:r>
              <a:rPr lang="en-GB" dirty="0"/>
              <a:t>green</a:t>
            </a:r>
            <a:endParaRPr lang="en-US" dirty="0"/>
          </a:p>
          <a:p>
            <a:pPr lvl="1"/>
            <a:r>
              <a:rPr lang="en-GB" dirty="0" smtClean="0"/>
              <a:t>9 </a:t>
            </a:r>
            <a:r>
              <a:rPr lang="en-GB" dirty="0"/>
              <a:t>of the same thing</a:t>
            </a:r>
            <a:endParaRPr lang="en-US" dirty="0"/>
          </a:p>
          <a:p>
            <a:pPr lvl="1"/>
            <a:r>
              <a:rPr lang="en-GB" dirty="0" smtClean="0"/>
              <a:t>the </a:t>
            </a:r>
            <a:r>
              <a:rPr lang="en-GB" dirty="0"/>
              <a:t>number 6</a:t>
            </a:r>
            <a:endParaRPr lang="en-US" dirty="0"/>
          </a:p>
          <a:p>
            <a:pPr lvl="1"/>
            <a:r>
              <a:rPr lang="en-GB" dirty="0" smtClean="0"/>
              <a:t>something </a:t>
            </a:r>
            <a:r>
              <a:rPr lang="en-GB" dirty="0"/>
              <a:t>purple. </a:t>
            </a:r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/>
              <a:t>many did you find?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../Pictures/Photos%20Library.photoslibrary/Masters/2017/07/18/20170718-174811/IMG_20170718_191836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3601" y="1518907"/>
            <a:ext cx="3647155" cy="4934429"/>
          </a:xfrm>
          <a:prstGeom prst="rect">
            <a:avLst/>
          </a:prstGeom>
          <a:noFill/>
          <a:ln w="381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../Pictures/Photos%20Library.photoslibrary/Masters/2017/07/18/20170718-174811/IMG_20170718_193042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6502" y="433622"/>
            <a:ext cx="1842135" cy="906780"/>
          </a:xfrm>
          <a:prstGeom prst="rect">
            <a:avLst/>
          </a:prstGeom>
          <a:noFill/>
          <a:ln w="285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6654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052737"/>
            <a:ext cx="5011492" cy="5556768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I spy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bead string with two pegs on it</a:t>
            </a:r>
            <a:endParaRPr lang="en-US" dirty="0"/>
          </a:p>
          <a:p>
            <a:pPr lvl="1"/>
            <a:r>
              <a:rPr lang="en-GB" dirty="0" smtClean="0"/>
              <a:t>a </a:t>
            </a:r>
            <a:r>
              <a:rPr lang="en-GB" dirty="0"/>
              <a:t>five and a two together</a:t>
            </a:r>
            <a:endParaRPr lang="en-US" dirty="0"/>
          </a:p>
          <a:p>
            <a:pPr lvl="1"/>
            <a:r>
              <a:rPr lang="en-GB" dirty="0" smtClean="0"/>
              <a:t>something </a:t>
            </a:r>
            <a:r>
              <a:rPr lang="en-GB" dirty="0"/>
              <a:t>with two 3’s</a:t>
            </a:r>
            <a:endParaRPr lang="en-US" dirty="0"/>
          </a:p>
          <a:p>
            <a:pPr lvl="1"/>
            <a:r>
              <a:rPr lang="en-GB" dirty="0" smtClean="0"/>
              <a:t>a </a:t>
            </a:r>
            <a:r>
              <a:rPr lang="en-GB" dirty="0"/>
              <a:t>12 who is hiding</a:t>
            </a:r>
            <a:endParaRPr lang="en-US" dirty="0"/>
          </a:p>
          <a:p>
            <a:pPr lvl="1"/>
            <a:r>
              <a:rPr lang="en-GB" dirty="0" smtClean="0"/>
              <a:t>something </a:t>
            </a:r>
            <a:r>
              <a:rPr lang="en-GB" dirty="0"/>
              <a:t>that when added together makes 6</a:t>
            </a:r>
            <a:endParaRPr lang="en-US" dirty="0"/>
          </a:p>
          <a:p>
            <a:pPr lvl="1"/>
            <a:r>
              <a:rPr lang="en-GB" dirty="0" smtClean="0"/>
              <a:t>three </a:t>
            </a:r>
            <a:r>
              <a:rPr lang="en-GB" dirty="0"/>
              <a:t>things that make 12 altogether</a:t>
            </a:r>
            <a:endParaRPr lang="en-US" dirty="0"/>
          </a:p>
          <a:p>
            <a:pPr lvl="1"/>
            <a:r>
              <a:rPr lang="en-GB" dirty="0" smtClean="0"/>
              <a:t>one </a:t>
            </a:r>
            <a:r>
              <a:rPr lang="en-GB" dirty="0"/>
              <a:t>less than 4</a:t>
            </a:r>
            <a:endParaRPr lang="en-US" dirty="0"/>
          </a:p>
          <a:p>
            <a:pPr lvl="1"/>
            <a:r>
              <a:rPr lang="en-GB" dirty="0" smtClean="0"/>
              <a:t>one </a:t>
            </a:r>
            <a:r>
              <a:rPr lang="en-GB" dirty="0"/>
              <a:t>more than 4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../Pictures/Photos%20Library.photoslibrary/Masters/2017/07/18/20170718-174811/IMG_20170718_19204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415" y="1679670"/>
            <a:ext cx="3474065" cy="462965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5" name="Picture 4" descr="../Pictures/Photos%20Library.photoslibrary/Masters/2017/07/18/20170718-174811/IMG_20170718_193042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426942"/>
            <a:ext cx="1842135" cy="906780"/>
          </a:xfrm>
          <a:prstGeom prst="rect">
            <a:avLst/>
          </a:prstGeom>
          <a:noFill/>
          <a:ln w="285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0435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Work with a group of learners in a circle or seated at a table.</a:t>
            </a:r>
            <a:endParaRPr lang="en-US" dirty="0"/>
          </a:p>
          <a:p>
            <a:pPr lvl="0"/>
            <a:r>
              <a:rPr lang="en-GB" dirty="0"/>
              <a:t>Each learner receives an egg carton and enough counting objects (beans/pasta/beads/buttons </a:t>
            </a:r>
            <a:r>
              <a:rPr lang="en-GB" dirty="0" err="1"/>
              <a:t>etc</a:t>
            </a:r>
            <a:r>
              <a:rPr lang="en-GB" dirty="0"/>
              <a:t>)</a:t>
            </a:r>
            <a:endParaRPr lang="en-US" dirty="0"/>
          </a:p>
          <a:p>
            <a:pPr lvl="0"/>
            <a:r>
              <a:rPr lang="en-GB" dirty="0"/>
              <a:t>Learners work individually.</a:t>
            </a:r>
            <a:endParaRPr lang="en-US" dirty="0"/>
          </a:p>
          <a:p>
            <a:pPr lvl="0"/>
            <a:r>
              <a:rPr lang="en-GB" dirty="0"/>
              <a:t>They are expected to look at the visual number presented on the pegs and then place the correct number of items on </a:t>
            </a:r>
            <a:r>
              <a:rPr lang="en-GB" dirty="0" smtClean="0"/>
              <a:t>top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‘Egg carton counting’ activities </a:t>
            </a:r>
          </a:p>
        </p:txBody>
      </p:sp>
    </p:spTree>
    <p:extLst>
      <p:ext uri="{BB962C8B-B14F-4D97-AF65-F5344CB8AC3E}">
        <p14:creationId xmlns:p14="http://schemas.microsoft.com/office/powerpoint/2010/main" val="241867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Name the numbers they see in their carton</a:t>
            </a:r>
            <a:endParaRPr lang="en-US" dirty="0"/>
          </a:p>
          <a:p>
            <a:pPr lvl="0"/>
            <a:r>
              <a:rPr lang="en-GB" dirty="0"/>
              <a:t>Ask properties about them for example:</a:t>
            </a:r>
            <a:endParaRPr lang="en-US" dirty="0"/>
          </a:p>
          <a:p>
            <a:pPr lvl="1"/>
            <a:r>
              <a:rPr lang="en-GB" dirty="0"/>
              <a:t>What is one more?</a:t>
            </a:r>
            <a:endParaRPr lang="en-US" dirty="0"/>
          </a:p>
          <a:p>
            <a:pPr lvl="1"/>
            <a:r>
              <a:rPr lang="en-GB" dirty="0"/>
              <a:t>What is one less?</a:t>
            </a:r>
            <a:endParaRPr lang="en-US" dirty="0"/>
          </a:p>
          <a:p>
            <a:pPr lvl="1"/>
            <a:r>
              <a:rPr lang="en-GB" dirty="0"/>
              <a:t>What is half?</a:t>
            </a:r>
            <a:endParaRPr lang="en-US" dirty="0"/>
          </a:p>
          <a:p>
            <a:pPr lvl="1"/>
            <a:r>
              <a:rPr lang="en-GB" dirty="0"/>
              <a:t>What is two more?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‘Egg carton counting’ </a:t>
            </a:r>
            <a:r>
              <a:rPr lang="en-GB" dirty="0" smtClean="0"/>
              <a:t>activities</a:t>
            </a:r>
            <a:endParaRPr lang="en-GB" dirty="0"/>
          </a:p>
        </p:txBody>
      </p:sp>
      <p:pic>
        <p:nvPicPr>
          <p:cNvPr id="4" name="Picture 3" descr="../Pictures/Photos%20Library.photoslibrary/Masters/2017/07/18/20170718-174811/IMG_20170718_181139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7438" y="3933056"/>
            <a:ext cx="4662244" cy="2770396"/>
          </a:xfrm>
          <a:prstGeom prst="rect">
            <a:avLst/>
          </a:prstGeom>
          <a:noFill/>
          <a:ln w="381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2768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74065"/>
            <a:ext cx="3571332" cy="4835439"/>
          </a:xfrm>
        </p:spPr>
        <p:txBody>
          <a:bodyPr>
            <a:normAutofit fontScale="85000" lnSpcReduction="10000"/>
          </a:bodyPr>
          <a:lstStyle/>
          <a:p>
            <a:r>
              <a:rPr lang="en-GB" i="1" dirty="0"/>
              <a:t>Matching objects (beans) to number symbols (up to 6)</a:t>
            </a:r>
            <a:endParaRPr lang="en-US" dirty="0"/>
          </a:p>
          <a:p>
            <a:pPr lvl="1"/>
            <a:r>
              <a:rPr lang="en-GB" dirty="0"/>
              <a:t>In numerical </a:t>
            </a:r>
            <a:r>
              <a:rPr lang="en-GB" dirty="0" smtClean="0"/>
              <a:t>order</a:t>
            </a:r>
          </a:p>
          <a:p>
            <a:r>
              <a:rPr lang="en-GB" i="1" dirty="0"/>
              <a:t>Matching objects (beans) to number symbols (up to 12) </a:t>
            </a:r>
            <a:endParaRPr lang="en-US" dirty="0"/>
          </a:p>
          <a:p>
            <a:pPr lvl="1"/>
            <a:r>
              <a:rPr lang="en-GB" dirty="0"/>
              <a:t>In numerical order, using tweezers to pick up beans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‘Egg carton counting’ activities </a:t>
            </a:r>
          </a:p>
        </p:txBody>
      </p:sp>
      <p:pic>
        <p:nvPicPr>
          <p:cNvPr id="4" name="Picture 3" descr="../Pictures/Photos%20Library.photoslibrary/Masters/2017/07/18/20170718-174811/IMG_20170718_180953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"/>
          <a:stretch/>
        </p:blipFill>
        <p:spPr bwMode="auto">
          <a:xfrm rot="10800000">
            <a:off x="4882815" y="1500320"/>
            <a:ext cx="4032448" cy="2691464"/>
          </a:xfrm>
          <a:prstGeom prst="rect">
            <a:avLst/>
          </a:prstGeom>
          <a:noFill/>
          <a:ln w="381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../Pictures/Photos%20Library.photoslibrary/Masters/2017/07/18/20170718-174811/IMG_20170718_181139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6281" y="4365104"/>
            <a:ext cx="4005516" cy="2356366"/>
          </a:xfrm>
          <a:prstGeom prst="rect">
            <a:avLst/>
          </a:prstGeom>
          <a:noFill/>
          <a:ln w="381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4149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74065"/>
            <a:ext cx="4895442" cy="4835439"/>
          </a:xfrm>
        </p:spPr>
        <p:txBody>
          <a:bodyPr/>
          <a:lstStyle/>
          <a:p>
            <a:r>
              <a:rPr lang="en-GB" i="1" dirty="0"/>
              <a:t>Matching objects (beans) to number symbols </a:t>
            </a:r>
            <a:endParaRPr lang="en-US" dirty="0"/>
          </a:p>
          <a:p>
            <a:pPr lvl="1"/>
            <a:r>
              <a:rPr lang="en-GB" dirty="0"/>
              <a:t>In any order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GB" i="1" dirty="0"/>
              <a:t>Matching other objects to number symbols</a:t>
            </a:r>
            <a:endParaRPr lang="en-US" dirty="0"/>
          </a:p>
          <a:p>
            <a:pPr lvl="1"/>
            <a:r>
              <a:rPr lang="en-GB" dirty="0"/>
              <a:t>Such as unifix blocks or counters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‘Egg carton counting’ activities </a:t>
            </a:r>
          </a:p>
        </p:txBody>
      </p:sp>
      <p:pic>
        <p:nvPicPr>
          <p:cNvPr id="4" name="Picture 3" descr="../Pictures/Photos%20Library.photoslibrary/Masters/2017/07/18/20170718-174811/IMG_20170718_181325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127781" y="736308"/>
            <a:ext cx="1956964" cy="3716449"/>
          </a:xfrm>
          <a:prstGeom prst="rect">
            <a:avLst/>
          </a:prstGeom>
          <a:noFill/>
          <a:ln w="381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../Pictures/Photos%20Library.photoslibrary/Masters/2017/07/18/20170718-174811/IMG_20170718_182045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64114" y="3481137"/>
            <a:ext cx="2613924" cy="3642809"/>
          </a:xfrm>
          <a:prstGeom prst="rect">
            <a:avLst/>
          </a:prstGeom>
          <a:noFill/>
          <a:ln w="381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1047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74065"/>
            <a:ext cx="3859364" cy="4835439"/>
          </a:xfrm>
        </p:spPr>
        <p:txBody>
          <a:bodyPr>
            <a:normAutofit fontScale="92500" lnSpcReduction="10000"/>
          </a:bodyPr>
          <a:lstStyle/>
          <a:p>
            <a:r>
              <a:rPr lang="en-GB" i="1" dirty="0"/>
              <a:t>Matching dot patterns (dominoes) to number symbols</a:t>
            </a:r>
            <a:endParaRPr lang="en-US" dirty="0"/>
          </a:p>
          <a:p>
            <a:pPr lvl="1"/>
            <a:r>
              <a:rPr lang="en-GB" dirty="0"/>
              <a:t>Using dominoes </a:t>
            </a:r>
            <a:endParaRPr lang="en-US" dirty="0"/>
          </a:p>
          <a:p>
            <a:r>
              <a:rPr lang="en-GB" i="1" dirty="0"/>
              <a:t>Matching dot patterns AND number symbols to number symbols</a:t>
            </a:r>
            <a:endParaRPr lang="en-US" dirty="0"/>
          </a:p>
          <a:p>
            <a:pPr lvl="1"/>
            <a:r>
              <a:rPr lang="en-GB" dirty="0"/>
              <a:t>Using dot pattern and numeral dice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‘Egg carton counting’ activities </a:t>
            </a:r>
          </a:p>
        </p:txBody>
      </p:sp>
      <p:pic>
        <p:nvPicPr>
          <p:cNvPr id="4" name="Picture 3" descr="../Pictures/Photos%20Library.photoslibrary/Masters/2017/07/18/20170718-174811/IMG_20170718_181917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596822" y="767722"/>
            <a:ext cx="2214761" cy="4227447"/>
          </a:xfrm>
          <a:prstGeom prst="rect">
            <a:avLst/>
          </a:prstGeom>
          <a:noFill/>
          <a:ln w="381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../Pictures/Photos%20Library.photoslibrary/Masters/2017/07/18/20170718-174811/IMG_20170718_182308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427360" y="3242156"/>
            <a:ext cx="2332859" cy="4452109"/>
          </a:xfrm>
          <a:prstGeom prst="rect">
            <a:avLst/>
          </a:prstGeom>
          <a:noFill/>
          <a:ln w="381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581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19912" y="1774065"/>
            <a:ext cx="3044576" cy="48354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examples of 10 possible picture combination that you can make with coloured lollipop sticks on your black boards, progressing from simple shapes to more complex ones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‘Copy </a:t>
            </a:r>
            <a:r>
              <a:rPr lang="en-GB" dirty="0" smtClean="0"/>
              <a:t>Cat’</a:t>
            </a:r>
            <a:br>
              <a:rPr lang="en-GB" dirty="0" smtClean="0"/>
            </a:br>
            <a:r>
              <a:rPr lang="en-GB" dirty="0" smtClean="0"/>
              <a:t>activities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0800"/>
            <a:ext cx="57404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26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Look at the example </a:t>
            </a:r>
            <a:r>
              <a:rPr lang="en-GB" dirty="0" smtClean="0"/>
              <a:t>layout</a:t>
            </a:r>
            <a:endParaRPr lang="en-US" dirty="0"/>
          </a:p>
          <a:p>
            <a:pPr lvl="0"/>
            <a:r>
              <a:rPr lang="en-GB" dirty="0"/>
              <a:t>Describe what they see and how they plan to copy the example: </a:t>
            </a:r>
            <a:endParaRPr lang="en-US" dirty="0"/>
          </a:p>
          <a:p>
            <a:pPr lvl="1"/>
            <a:r>
              <a:rPr lang="en-GB" dirty="0" smtClean="0"/>
              <a:t>Can you see a shape </a:t>
            </a:r>
            <a:r>
              <a:rPr lang="en-GB" dirty="0"/>
              <a:t>(a cross, a square, a letter, a triangle etc.)? </a:t>
            </a:r>
            <a:endParaRPr lang="en-US" dirty="0"/>
          </a:p>
          <a:p>
            <a:pPr lvl="1"/>
            <a:r>
              <a:rPr lang="en-GB" dirty="0"/>
              <a:t>How many lollipop sticks do </a:t>
            </a:r>
            <a:r>
              <a:rPr lang="en-GB" dirty="0" smtClean="0"/>
              <a:t>you need</a:t>
            </a:r>
            <a:r>
              <a:rPr lang="en-GB" dirty="0"/>
              <a:t>?</a:t>
            </a:r>
            <a:endParaRPr lang="en-US" dirty="0"/>
          </a:p>
          <a:p>
            <a:pPr lvl="1"/>
            <a:r>
              <a:rPr lang="en-GB" dirty="0"/>
              <a:t>Are they all flat or do they </a:t>
            </a:r>
            <a:r>
              <a:rPr lang="en-GB" dirty="0" smtClean="0"/>
              <a:t>sit on top of each other? </a:t>
            </a:r>
            <a:endParaRPr lang="en-US" dirty="0"/>
          </a:p>
          <a:p>
            <a:pPr lvl="1"/>
            <a:r>
              <a:rPr lang="en-GB" dirty="0"/>
              <a:t>How </a:t>
            </a:r>
            <a:r>
              <a:rPr lang="en-GB" dirty="0" smtClean="0"/>
              <a:t>will you copy </a:t>
            </a:r>
            <a:r>
              <a:rPr lang="en-GB" dirty="0"/>
              <a:t>this shape?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‘Copy </a:t>
            </a:r>
            <a:r>
              <a:rPr lang="en-GB"/>
              <a:t>Cat</a:t>
            </a:r>
            <a:r>
              <a:rPr lang="en-GB" smtClean="0"/>
              <a:t>’ activities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875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Ask </a:t>
            </a:r>
            <a:r>
              <a:rPr lang="en-GB" i="1" dirty="0"/>
              <a:t>learners:</a:t>
            </a:r>
            <a:endParaRPr lang="en-US" dirty="0"/>
          </a:p>
          <a:p>
            <a:pPr lvl="1"/>
            <a:r>
              <a:rPr lang="en-GB" dirty="0"/>
              <a:t>Is your picture the </a:t>
            </a:r>
            <a:r>
              <a:rPr lang="en-GB" b="1" u="sng" dirty="0"/>
              <a:t>same</a:t>
            </a:r>
            <a:r>
              <a:rPr lang="en-GB" dirty="0"/>
              <a:t> as the example?</a:t>
            </a:r>
            <a:endParaRPr lang="en-US" dirty="0"/>
          </a:p>
          <a:p>
            <a:pPr lvl="1"/>
            <a:r>
              <a:rPr lang="en-GB" dirty="0"/>
              <a:t>If not, what is </a:t>
            </a:r>
            <a:r>
              <a:rPr lang="en-GB" b="1" u="sng" dirty="0"/>
              <a:t>different</a:t>
            </a:r>
            <a:r>
              <a:rPr lang="en-GB" dirty="0"/>
              <a:t>?</a:t>
            </a:r>
            <a:endParaRPr lang="en-US" dirty="0"/>
          </a:p>
          <a:p>
            <a:pPr lvl="2"/>
            <a:r>
              <a:rPr lang="en-GB" dirty="0"/>
              <a:t>“Count the lollipop sticks and show me where each one is in your picture”</a:t>
            </a:r>
            <a:endParaRPr lang="en-US" dirty="0"/>
          </a:p>
          <a:p>
            <a:pPr lvl="2"/>
            <a:r>
              <a:rPr lang="en-GB" dirty="0"/>
              <a:t>“Show me where is the top and bottom of your picture”</a:t>
            </a:r>
            <a:endParaRPr lang="en-US" dirty="0"/>
          </a:p>
          <a:p>
            <a:pPr lvl="2"/>
            <a:r>
              <a:rPr lang="en-GB" dirty="0"/>
              <a:t>Is anything missing in your picture?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Self-evaluation by learners (with support from the teacher) after completion of the </a:t>
            </a:r>
            <a:r>
              <a:rPr lang="en-GB" b="1" dirty="0" smtClean="0"/>
              <a:t>task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0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73" r="12550"/>
          <a:stretch/>
        </p:blipFill>
        <p:spPr bwMode="auto">
          <a:xfrm>
            <a:off x="1043608" y="0"/>
            <a:ext cx="7344816" cy="6864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8118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1582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1509"/>
            <a:ext cx="9144000" cy="43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03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56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14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your school, from Grades R to 2</a:t>
            </a:r>
          </a:p>
          <a:p>
            <a:r>
              <a:rPr lang="en-GB" dirty="0" smtClean="0"/>
              <a:t>Decide</a:t>
            </a:r>
          </a:p>
          <a:p>
            <a:pPr lvl="1"/>
            <a:r>
              <a:rPr lang="en-GB" dirty="0" smtClean="0"/>
              <a:t>when you will do the observations</a:t>
            </a:r>
          </a:p>
          <a:p>
            <a:pPr lvl="2"/>
            <a:r>
              <a:rPr lang="en-GB" dirty="0" smtClean="0"/>
              <a:t>Before June 2018</a:t>
            </a:r>
          </a:p>
          <a:p>
            <a:pPr lvl="1"/>
            <a:r>
              <a:rPr lang="en-GB" dirty="0" smtClean="0"/>
              <a:t>how many you will do of each other – suggest 2 observations per teacher</a:t>
            </a:r>
          </a:p>
          <a:p>
            <a:r>
              <a:rPr lang="en-GB" dirty="0" smtClean="0"/>
              <a:t>Carry out observations</a:t>
            </a:r>
          </a:p>
          <a:p>
            <a:pPr lvl="1"/>
            <a:r>
              <a:rPr lang="en-GB" dirty="0" smtClean="0"/>
              <a:t>Return the forms to SANCP at your next session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Six Bricks observations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90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Resources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relating to each of the above aspects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Teacher handbook </a:t>
            </a:r>
            <a:r>
              <a:rPr lang="en-US" dirty="0" smtClean="0"/>
              <a:t>to build up into a library</a:t>
            </a:r>
          </a:p>
          <a:p>
            <a:r>
              <a:rPr lang="en-US" dirty="0" smtClean="0"/>
              <a:t>This session resources have focused on those needed for assessment</a:t>
            </a:r>
          </a:p>
          <a:p>
            <a:pPr lvl="1"/>
            <a:r>
              <a:rPr lang="en-US" dirty="0" smtClean="0"/>
              <a:t>Focusing on learner progression is essential but can’t be done without individual assessment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77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accountability involves us sharing what we are learning about how to strengthen Grade R learning with others at conferences and through research and publications</a:t>
            </a:r>
          </a:p>
          <a:p>
            <a:r>
              <a:rPr lang="en-US" dirty="0" smtClean="0"/>
              <a:t>All schools and teachers names are anonymous</a:t>
            </a:r>
          </a:p>
          <a:p>
            <a:r>
              <a:rPr lang="en-US" dirty="0" smtClean="0"/>
              <a:t>We are researching whether the support we are giving and bringing helps</a:t>
            </a:r>
          </a:p>
          <a:p>
            <a:r>
              <a:rPr lang="en-US" dirty="0" smtClean="0"/>
              <a:t>For this we will draw on questionnaires, interviews (</a:t>
            </a:r>
            <a:r>
              <a:rPr lang="en-US" dirty="0"/>
              <a:t>o</a:t>
            </a:r>
            <a:r>
              <a:rPr lang="en-US" dirty="0" smtClean="0"/>
              <a:t>ccasional), classroom visits and learner assessment forms</a:t>
            </a:r>
          </a:p>
          <a:p>
            <a:r>
              <a:rPr lang="en-US" dirty="0" smtClean="0"/>
              <a:t>NOT assessing you as teachers – researching how key resources and activities may or may not be helping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research about what we are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47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 resources</a:t>
            </a:r>
          </a:p>
          <a:p>
            <a:r>
              <a:rPr lang="en-US" dirty="0" smtClean="0"/>
              <a:t>First story based book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month: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Septemeber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593445"/>
              </p:ext>
            </p:extLst>
          </p:nvPr>
        </p:nvGraphicFramePr>
        <p:xfrm>
          <a:off x="170591" y="82147"/>
          <a:ext cx="8832829" cy="6601766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290637"/>
                <a:gridCol w="710655"/>
                <a:gridCol w="1823782"/>
                <a:gridCol w="1877423"/>
                <a:gridCol w="1847623"/>
                <a:gridCol w="2282709"/>
              </a:tblGrid>
              <a:tr h="1311612">
                <a:tc rowSpan="6">
                  <a:txBody>
                    <a:bodyPr/>
                    <a:lstStyle/>
                    <a:p>
                      <a:pPr algn="ctr"/>
                      <a:r>
                        <a:rPr lang="en-GB" sz="1000" noProof="0" dirty="0" smtClean="0"/>
                        <a:t>Big ideas: Whole-part-part (fact families),</a:t>
                      </a:r>
                      <a:r>
                        <a:rPr lang="en-GB" sz="1000" baseline="0" noProof="0" dirty="0" smtClean="0"/>
                        <a:t> relating numbers to 5 and 10</a:t>
                      </a:r>
                      <a:endParaRPr lang="en-GB" sz="1000" b="1" noProof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 smtClean="0"/>
                        <a:t>Instructional</a:t>
                      </a:r>
                      <a:br>
                        <a:rPr lang="en-GB" sz="1000" noProof="0" dirty="0" smtClean="0"/>
                      </a:br>
                      <a:r>
                        <a:rPr lang="en-GB" sz="1000" noProof="0" dirty="0" smtClean="0"/>
                        <a:t>strategies</a:t>
                      </a:r>
                      <a:endParaRPr lang="en-GB" sz="1000" b="1" noProof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900" noProof="0" dirty="0" smtClean="0"/>
                        <a:t>Count by 1s from 1 and other numbers (</a:t>
                      </a:r>
                      <a:r>
                        <a:rPr lang="en-GB" sz="900" noProof="0" dirty="0" err="1" smtClean="0"/>
                        <a:t>Fwd</a:t>
                      </a:r>
                      <a:r>
                        <a:rPr lang="en-GB" sz="900" noProof="0" dirty="0" smtClean="0"/>
                        <a:t>/</a:t>
                      </a:r>
                      <a:r>
                        <a:rPr lang="en-GB" sz="900" noProof="0" dirty="0" err="1" smtClean="0"/>
                        <a:t>Bwd</a:t>
                      </a:r>
                      <a:r>
                        <a:rPr lang="en-GB" sz="900" noProof="0" dirty="0" smtClean="0"/>
                        <a:t>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kern="1200" dirty="0" smtClean="0">
                          <a:effectLst/>
                        </a:rPr>
                        <a:t>Making numbers (number facts &amp; fact families 10,20..100)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kern="1200" dirty="0" smtClean="0">
                          <a:effectLst/>
                        </a:rPr>
                        <a:t>Skip counting in 5s and 10s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kern="1200" dirty="0" smtClean="0">
                          <a:effectLst/>
                        </a:rPr>
                        <a:t>addition and subtraction strategies such as counting on / counting back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kern="1200" dirty="0" smtClean="0">
                          <a:effectLst/>
                        </a:rPr>
                        <a:t>1 more / 1 less (2 more ..)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kern="1200" dirty="0" smtClean="0"/>
                        <a:t>conceptual</a:t>
                      </a:r>
                      <a:r>
                        <a:rPr lang="en-US" sz="900" kern="1200" dirty="0" smtClean="0">
                          <a:effectLst/>
                        </a:rPr>
                        <a:t> place value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en-GB" sz="900" noProof="0" dirty="0" smtClean="0"/>
                        <a:t>Count by 1s from 1 and other numbers (</a:t>
                      </a:r>
                      <a:r>
                        <a:rPr lang="en-GB" sz="900" noProof="0" dirty="0" err="1" smtClean="0"/>
                        <a:t>Fwd</a:t>
                      </a:r>
                      <a:r>
                        <a:rPr lang="en-GB" sz="900" noProof="0" dirty="0" smtClean="0"/>
                        <a:t>/</a:t>
                      </a:r>
                      <a:r>
                        <a:rPr lang="en-GB" sz="900" noProof="0" dirty="0" err="1" smtClean="0"/>
                        <a:t>Bwd</a:t>
                      </a:r>
                      <a:r>
                        <a:rPr lang="en-GB" sz="900" noProof="0" dirty="0" smtClean="0"/>
                        <a:t>)</a:t>
                      </a:r>
                    </a:p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en-GB" sz="900" noProof="0" dirty="0" smtClean="0"/>
                        <a:t>Count</a:t>
                      </a:r>
                      <a:r>
                        <a:rPr lang="en-GB" sz="900" baseline="0" noProof="0" dirty="0" smtClean="0"/>
                        <a:t> by 10s, on and off the decade (</a:t>
                      </a:r>
                      <a:r>
                        <a:rPr lang="en-GB" sz="900" baseline="0" noProof="0" dirty="0" err="1" smtClean="0"/>
                        <a:t>Fwd</a:t>
                      </a:r>
                      <a:r>
                        <a:rPr lang="en-GB" sz="900" baseline="0" noProof="0" dirty="0" smtClean="0"/>
                        <a:t>/</a:t>
                      </a:r>
                      <a:r>
                        <a:rPr lang="en-GB" sz="900" baseline="0" noProof="0" dirty="0" err="1" smtClean="0"/>
                        <a:t>Bwd</a:t>
                      </a:r>
                      <a:r>
                        <a:rPr lang="en-GB" sz="900" baseline="0" noProof="0" dirty="0" smtClean="0"/>
                        <a:t>)</a:t>
                      </a:r>
                    </a:p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en-GB" sz="900" baseline="0" noProof="0" dirty="0" smtClean="0"/>
                        <a:t>Making 10 – flexible partitioning</a:t>
                      </a:r>
                      <a:endParaRPr lang="en-GB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en-GB" sz="900" noProof="0" dirty="0" smtClean="0"/>
                        <a:t>Locating numbers in relation to other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900" noProof="0" dirty="0" smtClean="0"/>
                        <a:t>Jump strategies for 2-digit</a:t>
                      </a:r>
                      <a:r>
                        <a:rPr lang="en-GB" sz="900" baseline="0" noProof="0" dirty="0" smtClean="0"/>
                        <a:t> addition and subtraction</a:t>
                      </a:r>
                      <a:endParaRPr lang="en-GB" sz="900" noProof="0" dirty="0" smtClean="0"/>
                    </a:p>
                    <a:p>
                      <a:endParaRPr lang="en-GB" sz="900" noProof="0" dirty="0"/>
                    </a:p>
                  </a:txBody>
                  <a:tcPr/>
                </a:tc>
              </a:tr>
              <a:tr h="1056548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noProof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smtClean="0"/>
                        <a:t>Progression</a:t>
                      </a:r>
                      <a:endParaRPr lang="en-GB" sz="1000" b="1" noProof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GB" sz="900" kern="1200" noProof="0" dirty="0" smtClean="0">
                          <a:effectLst/>
                        </a:rPr>
                        <a:t>Counting all / by ones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GB" sz="900" kern="1200" noProof="0" dirty="0" smtClean="0">
                          <a:effectLst/>
                        </a:rPr>
                        <a:t>Counting on / counting down</a:t>
                      </a:r>
                    </a:p>
                    <a:p>
                      <a:endParaRPr lang="en-GB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GB" sz="900" kern="1200" noProof="0" dirty="0" smtClean="0">
                          <a:effectLst/>
                        </a:rPr>
                        <a:t>Counting all / by ones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GB" sz="900" kern="1200" noProof="0" dirty="0" smtClean="0">
                          <a:effectLst/>
                        </a:rPr>
                        <a:t>Counting on / counting down</a:t>
                      </a:r>
                      <a:endParaRPr lang="en-GB" sz="9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GB" sz="900" kern="1200" noProof="0" dirty="0" smtClean="0">
                          <a:effectLst/>
                        </a:rPr>
                        <a:t>Progression from count by one strategies to more sophisticated strategies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GB" sz="900" kern="1200" noProof="0" dirty="0" smtClean="0">
                          <a:effectLst/>
                        </a:rPr>
                        <a:t>Encourage verbalisation and symbolic recording to encourage progression to more abstract thinking</a:t>
                      </a:r>
                      <a:endParaRPr lang="en-GB" sz="9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37001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noProof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/>
                        <a:t>Resource / representation</a:t>
                      </a:r>
                      <a:endParaRPr lang="en-GB" sz="1000" b="1" noProof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1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noProof="0"/>
                    </a:p>
                  </a:txBody>
                  <a:tcPr/>
                </a:tc>
              </a:tr>
              <a:tr h="1311612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noProof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/>
                        <a:t>Information</a:t>
                      </a:r>
                      <a:endParaRPr lang="en-GB" sz="1000" b="1" noProof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US" sz="900" kern="1200" dirty="0" smtClean="0">
                          <a:effectLst/>
                        </a:rPr>
                        <a:t>Tactile, concrete resource to explore early number work and operations.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US" sz="900" kern="1200" dirty="0" smtClean="0">
                          <a:effectLst/>
                        </a:rPr>
                        <a:t>Using the string can help to picture a number line in our heads.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US" sz="900" kern="1200" noProof="0" dirty="0" smtClean="0">
                          <a:effectLst/>
                        </a:rPr>
                        <a:t>Good pre-cursor to work with number line</a:t>
                      </a:r>
                      <a:endParaRPr lang="en-GB" sz="9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GB" sz="900" kern="1200" noProof="0" dirty="0" smtClean="0">
                          <a:effectLst/>
                        </a:rPr>
                        <a:t>Linear representation of number</a:t>
                      </a:r>
                    </a:p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GB" sz="900" kern="1200" noProof="0" dirty="0" smtClean="0">
                          <a:effectLst/>
                        </a:rPr>
                        <a:t>Measurement model</a:t>
                      </a:r>
                    </a:p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GB" sz="900" kern="1200" noProof="0" dirty="0" smtClean="0">
                          <a:effectLst/>
                        </a:rPr>
                        <a:t>Lengths/proportions are important</a:t>
                      </a:r>
                      <a:endParaRPr lang="en-GB" sz="9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GB" sz="900" noProof="0" dirty="0" smtClean="0"/>
                        <a:t>Proportional reasoning</a:t>
                      </a:r>
                      <a:endParaRPr lang="en-GB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GB" sz="900" kern="1200" noProof="0" dirty="0" smtClean="0">
                          <a:effectLst/>
                        </a:rPr>
                        <a:t>Counting model</a:t>
                      </a:r>
                    </a:p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GB" sz="900" kern="1200" noProof="0" dirty="0" smtClean="0">
                          <a:effectLst/>
                        </a:rPr>
                        <a:t>Visual representation for recording and sharing learners’ thinking strategies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GB" sz="900" kern="1200" noProof="0" dirty="0" smtClean="0">
                          <a:effectLst/>
                        </a:rPr>
                        <a:t>Presented without numbers or markers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GB" sz="900" kern="1200" noProof="0" dirty="0" smtClean="0">
                          <a:effectLst/>
                        </a:rPr>
                        <a:t>Not meant to be proportional</a:t>
                      </a:r>
                    </a:p>
                    <a:p>
                      <a:pPr marL="171450" indent="-171450" algn="l" defTabSz="914400" rtl="0" eaLnBrk="1" latinLnBrk="0" hangingPunct="1">
                        <a:buFont typeface="Arial"/>
                        <a:buChar char="•"/>
                      </a:pPr>
                      <a:r>
                        <a:rPr lang="en-GB" sz="900" kern="1200" noProof="0" dirty="0" smtClean="0">
                          <a:effectLst/>
                        </a:rPr>
                        <a:t>Potential to foster development of more sophisticated strategies in learners</a:t>
                      </a:r>
                      <a:endParaRPr lang="en-GB" sz="9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36222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noProof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smtClean="0"/>
                        <a:t>Notes</a:t>
                      </a:r>
                      <a:r>
                        <a:rPr lang="en-GB" sz="1000" baseline="0" noProof="0" smtClean="0"/>
                        <a:t> and cautions</a:t>
                      </a:r>
                      <a:endParaRPr lang="en-GB" sz="1000" b="1" noProof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1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noProof="0" dirty="0" smtClean="0"/>
                        <a:t>No, </a:t>
                      </a:r>
                      <a:r>
                        <a:rPr lang="en-GB" sz="1000" noProof="0" dirty="0" err="1" smtClean="0"/>
                        <a:t>nos</a:t>
                      </a:r>
                      <a:r>
                        <a:rPr lang="en-GB" sz="1000" noProof="0" dirty="0" smtClean="0"/>
                        <a:t>!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noProof="0" dirty="0" smtClean="0"/>
                        <a:t>Over regulation of the use of the ENL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noProof="0" dirty="0" smtClean="0"/>
                        <a:t>Providing</a:t>
                      </a:r>
                      <a:r>
                        <a:rPr lang="en-GB" sz="1000" baseline="0" noProof="0" dirty="0" smtClean="0"/>
                        <a:t> pre-drawn lines with numbers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noProof="0" dirty="0" smtClean="0"/>
                        <a:t>Drawing neatly</a:t>
                      </a:r>
                      <a:endParaRPr lang="en-GB" sz="1000" noProof="0" dirty="0"/>
                    </a:p>
                  </a:txBody>
                  <a:tcPr/>
                </a:tc>
              </a:tr>
              <a:tr h="339137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noProof="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 smtClean="0"/>
                        <a:t>Janette</a:t>
                      </a:r>
                      <a:r>
                        <a:rPr lang="en-GB" sz="1000" baseline="0" noProof="0" dirty="0" smtClean="0"/>
                        <a:t> </a:t>
                      </a:r>
                      <a:r>
                        <a:rPr lang="en-GB" sz="1000" baseline="0" noProof="0" dirty="0" err="1" smtClean="0"/>
                        <a:t>Bobis</a:t>
                      </a:r>
                      <a:r>
                        <a:rPr lang="en-GB" sz="1000" baseline="0" noProof="0" dirty="0" smtClean="0"/>
                        <a:t> “The Empty Number Line”</a:t>
                      </a:r>
                      <a:endParaRPr lang="en-GB" sz="1000" b="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0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0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0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000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0444976"/>
              </p:ext>
            </p:extLst>
          </p:nvPr>
        </p:nvGraphicFramePr>
        <p:xfrm>
          <a:off x="1177918" y="2690393"/>
          <a:ext cx="7834556" cy="118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50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construction</a:t>
            </a:r>
          </a:p>
          <a:p>
            <a:r>
              <a:rPr lang="en-US" dirty="0" smtClean="0"/>
              <a:t>Build on existing knowledge</a:t>
            </a:r>
          </a:p>
          <a:p>
            <a:r>
              <a:rPr lang="en-US" dirty="0" smtClean="0"/>
              <a:t>Activities should be at ‘cutting edge’</a:t>
            </a:r>
          </a:p>
          <a:p>
            <a:r>
              <a:rPr lang="en-US" dirty="0" smtClean="0"/>
              <a:t>Activities should encourage</a:t>
            </a:r>
          </a:p>
          <a:p>
            <a:pPr lvl="1"/>
            <a:r>
              <a:rPr lang="en-US" dirty="0" smtClean="0"/>
              <a:t>language development and learner talk</a:t>
            </a:r>
          </a:p>
          <a:p>
            <a:pPr lvl="1"/>
            <a:r>
              <a:rPr lang="en-US" dirty="0" smtClean="0"/>
              <a:t>story telling</a:t>
            </a:r>
          </a:p>
          <a:p>
            <a:pPr lvl="1"/>
            <a:r>
              <a:rPr lang="en-US" dirty="0" smtClean="0"/>
              <a:t>development of number sense</a:t>
            </a:r>
          </a:p>
          <a:p>
            <a:pPr lvl="1"/>
            <a:r>
              <a:rPr lang="en-US" dirty="0" smtClean="0"/>
              <a:t>learner progression in counting &amp; EAS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2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at the cutting edge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3117" y="1772816"/>
            <a:ext cx="6264275" cy="3503295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0226" y="1772816"/>
            <a:ext cx="2851252" cy="4835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2800" dirty="0" smtClean="0"/>
              <a:t>A teachers job is not to make all learning easy. </a:t>
            </a:r>
          </a:p>
          <a:p>
            <a:pPr marL="0" indent="0" algn="ctr">
              <a:buFont typeface="Symbol" pitchFamily="18" charset="2"/>
              <a:buNone/>
            </a:pPr>
            <a:r>
              <a:rPr lang="en-US" sz="2800" dirty="0" smtClean="0"/>
              <a:t>It is to help children rise to the challenges of learning and to enjoy the learning process with all the mistakes along the way</a:t>
            </a:r>
          </a:p>
        </p:txBody>
      </p:sp>
    </p:spTree>
    <p:extLst>
      <p:ext uri="{BB962C8B-B14F-4D97-AF65-F5344CB8AC3E}">
        <p14:creationId xmlns:p14="http://schemas.microsoft.com/office/powerpoint/2010/main" val="238418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numeracy learning</a:t>
            </a:r>
            <a:br>
              <a:rPr lang="en-US" dirty="0" smtClean="0"/>
            </a:br>
            <a:r>
              <a:rPr lang="en-US" dirty="0" smtClean="0"/>
              <a:t>focus on Counting / Early arithmetic Strategies</a:t>
            </a:r>
            <a:endParaRPr lang="en-US" dirty="0"/>
          </a:p>
        </p:txBody>
      </p:sp>
      <p:pic>
        <p:nvPicPr>
          <p:cNvPr id="51" name="Picture 50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762410" cy="447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72816"/>
            <a:ext cx="8611892" cy="4835439"/>
          </a:xfrm>
        </p:spPr>
        <p:txBody>
          <a:bodyPr/>
          <a:lstStyle/>
          <a:p>
            <a:r>
              <a:rPr lang="en-GB" dirty="0" smtClean="0"/>
              <a:t>1st </a:t>
            </a:r>
            <a:r>
              <a:rPr lang="en-GB" dirty="0"/>
              <a:t>stage in learning to </a:t>
            </a:r>
            <a:r>
              <a:rPr lang="en-GB" dirty="0" smtClean="0"/>
              <a:t>count</a:t>
            </a:r>
            <a:endParaRPr lang="en-US" dirty="0"/>
          </a:p>
          <a:p>
            <a:r>
              <a:rPr lang="en-GB" dirty="0" smtClean="0"/>
              <a:t>Also known as </a:t>
            </a:r>
            <a:r>
              <a:rPr lang="en-GB" dirty="0"/>
              <a:t>‘perceptual counting</a:t>
            </a:r>
            <a:r>
              <a:rPr lang="en-GB" dirty="0" smtClean="0"/>
              <a:t>’: </a:t>
            </a:r>
          </a:p>
          <a:p>
            <a:pPr lvl="1"/>
            <a:r>
              <a:rPr lang="en-GB" dirty="0" smtClean="0"/>
              <a:t>counting </a:t>
            </a:r>
            <a:r>
              <a:rPr lang="en-GB" dirty="0"/>
              <a:t>objects that can be seen or </a:t>
            </a:r>
            <a:r>
              <a:rPr lang="en-GB" dirty="0" smtClean="0"/>
              <a:t>touched</a:t>
            </a:r>
          </a:p>
          <a:p>
            <a:r>
              <a:rPr lang="en-GB" dirty="0"/>
              <a:t>C</a:t>
            </a:r>
            <a:r>
              <a:rPr lang="en-GB" dirty="0" smtClean="0"/>
              <a:t>hildren count </a:t>
            </a:r>
            <a:r>
              <a:rPr lang="en-GB" dirty="0"/>
              <a:t>from one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one, two, three </a:t>
            </a:r>
            <a:r>
              <a:rPr lang="is-IS" sz="28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four, five, six, seven, eight!” 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Count All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/>
              <a:t> 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to count / establishing how many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8654" y="5328459"/>
            <a:ext cx="6260779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>
          <a:xfrm>
            <a:off x="1187624" y="1052736"/>
            <a:ext cx="720080" cy="72008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1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97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11B2EB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28509</TotalTime>
  <Words>1745</Words>
  <Application>Microsoft Macintosh PowerPoint</Application>
  <PresentationFormat>On-screen Show (4:3)</PresentationFormat>
  <Paragraphs>258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</vt:lpstr>
      <vt:lpstr>Symbol</vt:lpstr>
      <vt:lpstr>Times New Roman</vt:lpstr>
      <vt:lpstr>Trebuchet MS</vt:lpstr>
      <vt:lpstr>Arial</vt:lpstr>
      <vt:lpstr>Waveform</vt:lpstr>
      <vt:lpstr>eNICLE programme Session 2 1st August 2017</vt:lpstr>
      <vt:lpstr>Community of co-learners</vt:lpstr>
      <vt:lpstr>Suggested dates 2017</vt:lpstr>
      <vt:lpstr>PowerPoint Presentation</vt:lpstr>
      <vt:lpstr>PowerPoint Presentation</vt:lpstr>
      <vt:lpstr>Guiding assumptions</vt:lpstr>
      <vt:lpstr>Learning at the cutting edge</vt:lpstr>
      <vt:lpstr>Progressive numeracy learning focus on Counting / Early arithmetic Strategies</vt:lpstr>
      <vt:lpstr>Learning to count / establishing how many </vt:lpstr>
      <vt:lpstr>Counting on </vt:lpstr>
      <vt:lpstr>Calculation by counting Developing Advanced counting-by-one strategies - using screened objects </vt:lpstr>
      <vt:lpstr>Counting by structuring (1) </vt:lpstr>
      <vt:lpstr>Counting by structuring (2) </vt:lpstr>
      <vt:lpstr>Near Doubles</vt:lpstr>
      <vt:lpstr>Making friendly numbers </vt:lpstr>
      <vt:lpstr>Jump via 10 </vt:lpstr>
      <vt:lpstr>Formal calculating</vt:lpstr>
      <vt:lpstr>Progression in other areas of numeracy learning</vt:lpstr>
      <vt:lpstr>Key representations help to progression</vt:lpstr>
      <vt:lpstr>Growth mindset Research on mindsets overwhelmingly strong </vt:lpstr>
      <vt:lpstr>Mindset posters for your classrooms</vt:lpstr>
      <vt:lpstr>Cognitive control (Executive functioning)</vt:lpstr>
      <vt:lpstr>Example game for working memory</vt:lpstr>
      <vt:lpstr>PowerPoint Presentation</vt:lpstr>
      <vt:lpstr>Example game for Inhibition</vt:lpstr>
      <vt:lpstr>Examples for Shifting attention</vt:lpstr>
      <vt:lpstr>PowerPoint Presentation</vt:lpstr>
      <vt:lpstr>How many ways can you sort a pack of cards?</vt:lpstr>
      <vt:lpstr>‘I spy with my little eye’ activities </vt:lpstr>
      <vt:lpstr>PowerPoint Presentation</vt:lpstr>
      <vt:lpstr>PowerPoint Presentation</vt:lpstr>
      <vt:lpstr>‘Egg carton counting’ activities </vt:lpstr>
      <vt:lpstr>‘Egg carton counting’ activities</vt:lpstr>
      <vt:lpstr>‘Egg carton counting’ activities </vt:lpstr>
      <vt:lpstr>‘Egg carton counting’ activities </vt:lpstr>
      <vt:lpstr>‘Egg carton counting’ activities </vt:lpstr>
      <vt:lpstr>‘Copy Cat’ activities </vt:lpstr>
      <vt:lpstr>‘Copy Cat’ activities </vt:lpstr>
      <vt:lpstr>Self-evaluation by learners (with support from the teacher) after completion of the task</vt:lpstr>
      <vt:lpstr>PowerPoint Presentation</vt:lpstr>
      <vt:lpstr>PowerPoint Presentation</vt:lpstr>
      <vt:lpstr>Six Bricks observations</vt:lpstr>
      <vt:lpstr>Each month</vt:lpstr>
      <vt:lpstr>Ongoing research about what we are learning</vt:lpstr>
      <vt:lpstr>Next month: 5th Septemeber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</dc:creator>
  <cp:lastModifiedBy>Debbie Stott</cp:lastModifiedBy>
  <cp:revision>485</cp:revision>
  <cp:lastPrinted>2016-03-23T14:46:19Z</cp:lastPrinted>
  <dcterms:created xsi:type="dcterms:W3CDTF">2011-08-11T12:52:44Z</dcterms:created>
  <dcterms:modified xsi:type="dcterms:W3CDTF">2017-08-02T07:51:12Z</dcterms:modified>
</cp:coreProperties>
</file>