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0" r:id="rId3"/>
    <p:sldId id="493" r:id="rId4"/>
    <p:sldId id="260" r:id="rId5"/>
    <p:sldId id="466" r:id="rId6"/>
    <p:sldId id="474" r:id="rId7"/>
    <p:sldId id="467" r:id="rId8"/>
    <p:sldId id="470" r:id="rId9"/>
    <p:sldId id="475" r:id="rId10"/>
    <p:sldId id="476" r:id="rId11"/>
    <p:sldId id="477" r:id="rId12"/>
    <p:sldId id="478" r:id="rId13"/>
    <p:sldId id="471" r:id="rId14"/>
    <p:sldId id="452" r:id="rId15"/>
    <p:sldId id="481" r:id="rId16"/>
    <p:sldId id="482" r:id="rId17"/>
    <p:sldId id="483" r:id="rId18"/>
    <p:sldId id="484" r:id="rId19"/>
    <p:sldId id="489" r:id="rId20"/>
    <p:sldId id="486" r:id="rId21"/>
    <p:sldId id="487" r:id="rId22"/>
    <p:sldId id="488" r:id="rId23"/>
    <p:sldId id="492" r:id="rId24"/>
    <p:sldId id="490" r:id="rId25"/>
    <p:sldId id="491" r:id="rId26"/>
    <p:sldId id="448" r:id="rId27"/>
    <p:sldId id="472" r:id="rId28"/>
    <p:sldId id="485" r:id="rId29"/>
    <p:sldId id="445" r:id="rId3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7145" autoAdjust="0"/>
  </p:normalViewPr>
  <p:slideViewPr>
    <p:cSldViewPr>
      <p:cViewPr varScale="1">
        <p:scale>
          <a:sx n="192" d="100"/>
          <a:sy n="192" d="100"/>
        </p:scale>
        <p:origin x="24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0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tiff"/><Relationship Id="rId12" Type="http://schemas.openxmlformats.org/officeDocument/2006/relationships/image" Target="../media/image19.tiff"/><Relationship Id="rId13" Type="http://schemas.openxmlformats.org/officeDocument/2006/relationships/image" Target="../media/image20.tiff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0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732436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eNICLE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1 &amp; 2 programme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3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GB" sz="36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September 2017</a:t>
            </a:r>
            <a:endParaRPr lang="en-GB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Prof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Mellony 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Graven;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Carolyn Stevenson-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Milln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; </a:t>
            </a:r>
          </a:p>
          <a:p>
            <a:pPr algn="l"/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Pam Vale;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Roxanne Long;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endParaRPr lang="en-GB" dirty="0">
              <a:solidFill>
                <a:srgbClr val="D85C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508" y="3573016"/>
            <a:ext cx="1878956" cy="4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508" y="322007"/>
            <a:ext cx="1878956" cy="32510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956" y="4234609"/>
            <a:ext cx="1242060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960000" cy="247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958" y="270925"/>
            <a:ext cx="3960000" cy="2572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3960000" cy="260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958" y="3356992"/>
            <a:ext cx="3960000" cy="25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6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975450"/>
            <a:ext cx="1800680" cy="125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918" y="4266813"/>
            <a:ext cx="1818657" cy="1264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04" y="2981256"/>
            <a:ext cx="1798373" cy="1246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3960000" cy="2502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0648"/>
            <a:ext cx="3960000" cy="239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64397"/>
            <a:ext cx="3960000" cy="26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59"/>
            <a:ext cx="4032448" cy="54924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extension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3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what you saw in the reading demonstration discuss the following:</a:t>
            </a:r>
          </a:p>
          <a:p>
            <a:pPr lvl="1"/>
            <a:r>
              <a:rPr lang="en-US" dirty="0" smtClean="0"/>
              <a:t>What numeracy skills were being developed?</a:t>
            </a:r>
          </a:p>
          <a:p>
            <a:pPr lvl="1"/>
            <a:r>
              <a:rPr lang="en-US" dirty="0" smtClean="0"/>
              <a:t>What other skills were being developed?</a:t>
            </a:r>
          </a:p>
          <a:p>
            <a:pPr lvl="1"/>
            <a:r>
              <a:rPr lang="en-US" dirty="0" smtClean="0"/>
              <a:t>What would you do differently with your learners? Explain.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possible 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6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700808"/>
            <a:ext cx="6523038" cy="48339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activity – Making finger puppets</a:t>
            </a:r>
            <a:br>
              <a:rPr lang="en-US" dirty="0" smtClean="0"/>
            </a:br>
            <a:r>
              <a:rPr lang="en-US" dirty="0" smtClean="0"/>
              <a:t>(pg. 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96" y="1774065"/>
            <a:ext cx="4723460" cy="48354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Sequencing cards (page 19)</a:t>
            </a:r>
          </a:p>
          <a:p>
            <a:pPr lvl="0"/>
            <a:r>
              <a:rPr lang="en-GB" dirty="0" smtClean="0"/>
              <a:t>Skills</a:t>
            </a:r>
          </a:p>
          <a:p>
            <a:pPr lvl="1"/>
            <a:r>
              <a:rPr lang="en-GB" dirty="0" smtClean="0"/>
              <a:t>Ordering </a:t>
            </a:r>
            <a:r>
              <a:rPr lang="en-GB" dirty="0"/>
              <a:t>and sequencing in a logical way</a:t>
            </a:r>
            <a:endParaRPr lang="en-US" dirty="0"/>
          </a:p>
          <a:p>
            <a:pPr lvl="1"/>
            <a:r>
              <a:rPr lang="en-GB" dirty="0"/>
              <a:t>Working with the ordinal sequence</a:t>
            </a:r>
            <a:endParaRPr lang="en-US" dirty="0"/>
          </a:p>
          <a:p>
            <a:pPr lvl="1"/>
            <a:r>
              <a:rPr lang="en-GB" dirty="0"/>
              <a:t>Reinforcing mathematical concepts from the story</a:t>
            </a:r>
            <a:endParaRPr lang="en-US" dirty="0"/>
          </a:p>
          <a:p>
            <a:pPr lvl="1"/>
            <a:r>
              <a:rPr lang="en-GB" dirty="0"/>
              <a:t>Encourages language development</a:t>
            </a:r>
            <a:endParaRPr lang="en-US" dirty="0"/>
          </a:p>
          <a:p>
            <a:pPr lvl="1"/>
            <a:r>
              <a:rPr lang="en-GB" dirty="0"/>
              <a:t>Encourages learners to express their thinking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5 Monkeys in the Tree</a:t>
            </a:r>
            <a:br>
              <a:rPr lang="en-US" dirty="0" smtClean="0"/>
            </a:br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08920"/>
            <a:ext cx="3786465" cy="24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3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5515548" cy="4835439"/>
          </a:xfrm>
        </p:spPr>
        <p:txBody>
          <a:bodyPr/>
          <a:lstStyle/>
          <a:p>
            <a:r>
              <a:rPr lang="en-GB" dirty="0"/>
              <a:t>Mini-folded books </a:t>
            </a:r>
            <a:r>
              <a:rPr lang="en-GB" dirty="0" smtClean="0"/>
              <a:t>(page 20)</a:t>
            </a:r>
          </a:p>
          <a:p>
            <a:r>
              <a:rPr lang="en-GB" dirty="0" smtClean="0"/>
              <a:t>Skills:</a:t>
            </a:r>
          </a:p>
          <a:p>
            <a:pPr lvl="1"/>
            <a:r>
              <a:rPr lang="en-GB" dirty="0"/>
              <a:t>Listening</a:t>
            </a:r>
            <a:endParaRPr lang="en-US" dirty="0"/>
          </a:p>
          <a:p>
            <a:pPr lvl="1"/>
            <a:r>
              <a:rPr lang="en-GB" dirty="0"/>
              <a:t>Fine motor skills (in the folding and colouring process)</a:t>
            </a:r>
            <a:r>
              <a:rPr lang="en-US" dirty="0"/>
              <a:t>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5 Monkeys in the Tree</a:t>
            </a:r>
            <a:br>
              <a:rPr lang="en-US" dirty="0"/>
            </a:br>
            <a:r>
              <a:rPr lang="en-US" dirty="0"/>
              <a:t>activities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45" y="2485297"/>
            <a:ext cx="3081151" cy="43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8856984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66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for progression in Grade 1 and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596" y="1556793"/>
            <a:ext cx="8611892" cy="3240359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The assessments </a:t>
            </a:r>
            <a:endParaRPr lang="en-ZA" dirty="0" smtClean="0"/>
          </a:p>
          <a:p>
            <a:pPr lvl="1"/>
            <a:r>
              <a:rPr lang="en-ZA" dirty="0" smtClean="0"/>
              <a:t>are formative </a:t>
            </a:r>
          </a:p>
          <a:p>
            <a:pPr lvl="1"/>
            <a:r>
              <a:rPr lang="en-ZA" dirty="0" smtClean="0"/>
              <a:t>help you </a:t>
            </a:r>
            <a:r>
              <a:rPr lang="en-ZA" dirty="0"/>
              <a:t>establish where your learners are in their mathematical </a:t>
            </a:r>
            <a:r>
              <a:rPr lang="en-ZA" dirty="0" smtClean="0"/>
              <a:t>learning</a:t>
            </a:r>
          </a:p>
          <a:p>
            <a:pPr lvl="1"/>
            <a:r>
              <a:rPr lang="en-ZA" dirty="0" smtClean="0"/>
              <a:t>how </a:t>
            </a:r>
            <a:r>
              <a:rPr lang="en-ZA" dirty="0"/>
              <a:t>to encourage them to </a:t>
            </a:r>
            <a:r>
              <a:rPr lang="en-ZA" dirty="0" smtClean="0"/>
              <a:t>progress</a:t>
            </a:r>
          </a:p>
          <a:p>
            <a:r>
              <a:rPr lang="en-ZA" dirty="0" smtClean="0"/>
              <a:t>Remember</a:t>
            </a:r>
            <a:r>
              <a:rPr lang="en-ZA" dirty="0"/>
              <a:t>, not all children will be able to do all the tasks, this is the point of </a:t>
            </a:r>
            <a:r>
              <a:rPr lang="en-ZA"/>
              <a:t>the </a:t>
            </a:r>
            <a:r>
              <a:rPr lang="en-ZA" smtClean="0"/>
              <a:t>assessment</a:t>
            </a:r>
            <a:r>
              <a:rPr lang="en-ZA" dirty="0"/>
              <a:t>. </a:t>
            </a:r>
            <a:endParaRPr lang="en-US" dirty="0"/>
          </a:p>
          <a:p>
            <a:r>
              <a:rPr lang="en-ZA" dirty="0"/>
              <a:t>The assessments assess a variety of </a:t>
            </a:r>
            <a:r>
              <a:rPr lang="en-ZA"/>
              <a:t>concepts</a:t>
            </a:r>
            <a:r>
              <a:rPr lang="en-ZA" smtClean="0"/>
              <a:t>: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941168"/>
            <a:ext cx="6613131" cy="213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982573"/>
            <a:ext cx="9180512" cy="20419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2840690"/>
            <a:ext cx="9180512" cy="21004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92696"/>
            <a:ext cx="9180512" cy="2041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3409"/>
            <a:ext cx="7643192" cy="547315"/>
          </a:xfrm>
        </p:spPr>
        <p:txBody>
          <a:bodyPr/>
          <a:lstStyle/>
          <a:p>
            <a:r>
              <a:rPr lang="en-GB" dirty="0" smtClean="0"/>
              <a:t>Assessment schedules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12" y="692696"/>
            <a:ext cx="93270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/>
              <a:t>Grades 1 &amp; 2: Verbal counting, number identification and sequences, before/after/between</a:t>
            </a:r>
            <a:endParaRPr lang="en-GB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6512" y="2791307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Grade 1: Counting strategies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512" y="4988830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Grade 2: counting strategies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3140968"/>
            <a:ext cx="9144000" cy="1731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" y="5301655"/>
            <a:ext cx="9144000" cy="1532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6" y="1118139"/>
            <a:ext cx="9144000" cy="1560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804248" y="4006541"/>
            <a:ext cx="1152128" cy="71860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48264" y="2492896"/>
            <a:ext cx="1160512" cy="139803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236296" y="4158941"/>
            <a:ext cx="872480" cy="251041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56376" y="384947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Months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395" y="3891758"/>
            <a:ext cx="71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Tasks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8894" y="1898334"/>
            <a:ext cx="1012826" cy="20915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91294" y="3989834"/>
            <a:ext cx="1297771" cy="1524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11551" y="4218807"/>
            <a:ext cx="1781705" cy="184895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80313" y="1713667"/>
            <a:ext cx="728464" cy="4911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71900" y="1783713"/>
            <a:ext cx="799700" cy="4931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6" grpId="0"/>
      <p:bldP spid="7" grpId="0"/>
      <p:bldP spid="8" grpId="0"/>
      <p:bldP spid="19" grpId="0"/>
      <p:bldP spid="21" grpId="0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Get into groups of 3-5 teachers who are from a different school to you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Reflect on your use of the following activities from the last session. </a:t>
            </a:r>
            <a:endParaRPr lang="en-GB" dirty="0" smtClean="0"/>
          </a:p>
          <a:p>
            <a:pPr lvl="1"/>
            <a:r>
              <a:rPr lang="en-GB" dirty="0" smtClean="0"/>
              <a:t>Duplo </a:t>
            </a:r>
            <a:r>
              <a:rPr lang="en-GB" dirty="0"/>
              <a:t>(Six Bricks) activities</a:t>
            </a:r>
            <a:endParaRPr lang="en-US" dirty="0"/>
          </a:p>
          <a:p>
            <a:pPr lvl="1"/>
            <a:r>
              <a:rPr lang="en-GB" dirty="0"/>
              <a:t>Egg carton activities</a:t>
            </a:r>
            <a:endParaRPr lang="en-US" dirty="0"/>
          </a:p>
          <a:p>
            <a:pPr lvl="1"/>
            <a:r>
              <a:rPr lang="en-GB" dirty="0"/>
              <a:t>“I Spy” activities</a:t>
            </a:r>
            <a:endParaRPr lang="en-US" dirty="0"/>
          </a:p>
          <a:p>
            <a:pPr lvl="1"/>
            <a:r>
              <a:rPr lang="en-GB" dirty="0"/>
              <a:t>Waku-Waku game</a:t>
            </a:r>
            <a:endParaRPr lang="en-US" dirty="0"/>
          </a:p>
          <a:p>
            <a:r>
              <a:rPr lang="en-GB" dirty="0"/>
              <a:t>Use these questions to guide your reflection and discuss:</a:t>
            </a:r>
            <a:endParaRPr lang="en-US" dirty="0"/>
          </a:p>
          <a:p>
            <a:pPr lvl="1"/>
            <a:r>
              <a:rPr lang="en-GB" dirty="0"/>
              <a:t>Have you tried the games/activities in your classroom?</a:t>
            </a:r>
            <a:br>
              <a:rPr lang="en-GB" dirty="0"/>
            </a:br>
            <a:r>
              <a:rPr lang="en-GB" dirty="0"/>
              <a:t>Explain - discuss</a:t>
            </a:r>
            <a:endParaRPr lang="en-US" dirty="0"/>
          </a:p>
          <a:p>
            <a:pPr lvl="1"/>
            <a:r>
              <a:rPr lang="en-GB" dirty="0"/>
              <a:t>How did you organise the children to play the games?</a:t>
            </a:r>
            <a:br>
              <a:rPr lang="en-GB" dirty="0"/>
            </a:br>
            <a:r>
              <a:rPr lang="en-GB" dirty="0"/>
              <a:t>Explain - discuss</a:t>
            </a:r>
            <a:endParaRPr lang="en-US" dirty="0"/>
          </a:p>
          <a:p>
            <a:pPr lvl="1"/>
            <a:r>
              <a:rPr lang="en-GB" dirty="0"/>
              <a:t>Were there any aspects of the activities/games that you adapted that you would like to share with the community?</a:t>
            </a:r>
            <a:br>
              <a:rPr lang="en-GB" dirty="0"/>
            </a:br>
            <a:r>
              <a:rPr lang="en-GB" dirty="0"/>
              <a:t>Explain - discuss</a:t>
            </a:r>
            <a:endParaRPr lang="en-US" dirty="0"/>
          </a:p>
          <a:p>
            <a:pPr lvl="1"/>
            <a:r>
              <a:rPr lang="en-GB" dirty="0"/>
              <a:t>Will you use the activity/game again? Why?</a:t>
            </a:r>
            <a:br>
              <a:rPr lang="en-GB" dirty="0"/>
            </a:br>
            <a:r>
              <a:rPr lang="en-GB" dirty="0"/>
              <a:t>Explain - </a:t>
            </a:r>
            <a:r>
              <a:rPr lang="en-GB" dirty="0" smtClean="0"/>
              <a:t>discuss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feedback on:</a:t>
            </a:r>
            <a:br>
              <a:rPr lang="en-US" dirty="0" smtClean="0"/>
            </a:br>
            <a:r>
              <a:rPr lang="en-US" dirty="0" smtClean="0"/>
              <a:t>Session 2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Photocopy </a:t>
            </a:r>
            <a:r>
              <a:rPr lang="en-GB" dirty="0"/>
              <a:t>the assessment sheets for yourself. You have master copies in your folders.</a:t>
            </a:r>
            <a:endParaRPr lang="en-US" dirty="0"/>
          </a:p>
          <a:p>
            <a:pPr lvl="0"/>
            <a:r>
              <a:rPr lang="en-GB" dirty="0"/>
              <a:t>Assemble the resources needed for the assessment onto a tray or into a box:</a:t>
            </a:r>
            <a:endParaRPr lang="en-US" dirty="0"/>
          </a:p>
          <a:p>
            <a:pPr lvl="1"/>
            <a:r>
              <a:rPr lang="en-GB" dirty="0"/>
              <a:t>Counters (approximately 20)</a:t>
            </a:r>
            <a:endParaRPr lang="en-US" dirty="0"/>
          </a:p>
          <a:p>
            <a:pPr lvl="1"/>
            <a:r>
              <a:rPr lang="en-GB" dirty="0"/>
              <a:t>A piece of paper or card to screen counters</a:t>
            </a:r>
            <a:endParaRPr lang="en-US" dirty="0"/>
          </a:p>
          <a:p>
            <a:pPr lvl="1"/>
            <a:r>
              <a:rPr lang="en-GB" dirty="0"/>
              <a:t>Small numeral cards</a:t>
            </a:r>
            <a:endParaRPr lang="en-US" dirty="0"/>
          </a:p>
          <a:p>
            <a:pPr lvl="1"/>
            <a:r>
              <a:rPr lang="en-GB" dirty="0"/>
              <a:t>Clipboard / something hard to lean on</a:t>
            </a:r>
            <a:endParaRPr lang="en-US" dirty="0"/>
          </a:p>
          <a:p>
            <a:pPr lvl="1"/>
            <a:r>
              <a:rPr lang="en-GB" dirty="0"/>
              <a:t>Pen or pencil</a:t>
            </a:r>
            <a:endParaRPr lang="en-US" dirty="0"/>
          </a:p>
          <a:p>
            <a:pPr lvl="1"/>
            <a:r>
              <a:rPr lang="en-GB" dirty="0"/>
              <a:t>Place assessment schedule on clipboard and write down the learner names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Assessment: Preparation</a:t>
            </a:r>
            <a:br>
              <a:rPr lang="en-GB" dirty="0" smtClean="0"/>
            </a:br>
            <a:r>
              <a:rPr lang="en-GB" dirty="0" smtClean="0"/>
              <a:t>(pg. 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Suggest </a:t>
            </a:r>
            <a:r>
              <a:rPr lang="en-ZA" dirty="0"/>
              <a:t>that you can do these assessments with children on a one-to-one basis.</a:t>
            </a:r>
            <a:endParaRPr lang="en-US" dirty="0"/>
          </a:p>
          <a:p>
            <a:pPr lvl="1"/>
            <a:r>
              <a:rPr lang="en-ZA" dirty="0" smtClean="0"/>
              <a:t>selecting </a:t>
            </a:r>
            <a:r>
              <a:rPr lang="en-ZA" dirty="0"/>
              <a:t>3 of your strongest learners, </a:t>
            </a:r>
            <a:endParaRPr lang="en-ZA" dirty="0" smtClean="0"/>
          </a:p>
          <a:p>
            <a:pPr lvl="1"/>
            <a:r>
              <a:rPr lang="en-ZA" dirty="0" smtClean="0"/>
              <a:t>3 </a:t>
            </a:r>
            <a:r>
              <a:rPr lang="en-ZA" dirty="0"/>
              <a:t>of your average learners, </a:t>
            </a:r>
          </a:p>
          <a:p>
            <a:pPr lvl="1"/>
            <a:r>
              <a:rPr lang="en-ZA" dirty="0" smtClean="0"/>
              <a:t>3 </a:t>
            </a:r>
            <a:r>
              <a:rPr lang="en-ZA" dirty="0"/>
              <a:t>of your weakest learners. </a:t>
            </a:r>
            <a:endParaRPr lang="en-ZA" dirty="0" smtClean="0"/>
          </a:p>
          <a:p>
            <a:pPr lvl="1"/>
            <a:r>
              <a:rPr lang="en-ZA" dirty="0" smtClean="0"/>
              <a:t>This </a:t>
            </a:r>
            <a:r>
              <a:rPr lang="en-ZA" dirty="0"/>
              <a:t>should give you a general indication of the abilities of the class as a whole. </a:t>
            </a:r>
            <a:endParaRPr lang="en-US" dirty="0"/>
          </a:p>
          <a:p>
            <a:pPr lvl="1"/>
            <a:r>
              <a:rPr lang="en-ZA" dirty="0"/>
              <a:t>Assess the same 9 children in </a:t>
            </a:r>
            <a:r>
              <a:rPr lang="en-ZA" b="1" dirty="0"/>
              <a:t>March</a:t>
            </a:r>
            <a:r>
              <a:rPr lang="en-ZA" dirty="0"/>
              <a:t> and again in </a:t>
            </a:r>
            <a:r>
              <a:rPr lang="en-ZA" b="1" dirty="0"/>
              <a:t>October</a:t>
            </a:r>
            <a:r>
              <a:rPr lang="en-ZA" dirty="0"/>
              <a:t>.</a:t>
            </a:r>
            <a:endParaRPr lang="en-US" dirty="0"/>
          </a:p>
          <a:p>
            <a:pPr lvl="0"/>
            <a:r>
              <a:rPr lang="en-GB" dirty="0"/>
              <a:t>Find a spot in the classroom where you can work with one learner on the mat or at a desk.</a:t>
            </a:r>
            <a:endParaRPr lang="en-US" dirty="0"/>
          </a:p>
          <a:p>
            <a:pPr lvl="1"/>
            <a:r>
              <a:rPr lang="en-GB" dirty="0"/>
              <a:t>Bring your tray of assessment resources to that spot</a:t>
            </a:r>
            <a:endParaRPr lang="en-US" dirty="0"/>
          </a:p>
          <a:p>
            <a:pPr lvl="1"/>
            <a:r>
              <a:rPr lang="en-GB" dirty="0"/>
              <a:t>Bring learners to the spot where you will be asking them the questions</a:t>
            </a:r>
            <a:endParaRPr lang="en-US" dirty="0"/>
          </a:p>
          <a:p>
            <a:pPr lvl="0"/>
            <a:r>
              <a:rPr lang="en-GB" dirty="0"/>
              <a:t>Fill in the assessment schedule according to learner responses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Assessment: Administering</a:t>
            </a:r>
            <a:br>
              <a:rPr lang="en-GB" dirty="0" smtClean="0"/>
            </a:br>
            <a:r>
              <a:rPr lang="en-GB" dirty="0" smtClean="0"/>
              <a:t>(pg. 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7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Suggest:</a:t>
            </a:r>
          </a:p>
          <a:p>
            <a:pPr lvl="1"/>
            <a:r>
              <a:rPr lang="en-US" dirty="0" smtClean="0"/>
              <a:t>Try out the assessment with 3 learners to get the idea of how it works</a:t>
            </a:r>
          </a:p>
          <a:p>
            <a:pPr lvl="1"/>
            <a:r>
              <a:rPr lang="en-US" dirty="0" smtClean="0"/>
              <a:t>Feed back to us in next session (October)</a:t>
            </a:r>
          </a:p>
          <a:p>
            <a:r>
              <a:rPr lang="en-US" dirty="0" smtClean="0"/>
              <a:t>2018:</a:t>
            </a:r>
          </a:p>
          <a:p>
            <a:pPr lvl="1"/>
            <a:r>
              <a:rPr lang="en-US" dirty="0" smtClean="0"/>
              <a:t>Administer for 9 learners in March</a:t>
            </a:r>
          </a:p>
          <a:p>
            <a:pPr lvl="1"/>
            <a:r>
              <a:rPr lang="en-US" dirty="0" smtClean="0"/>
              <a:t>Administer for </a:t>
            </a:r>
            <a:r>
              <a:rPr lang="en-US" u="sng" dirty="0" smtClean="0"/>
              <a:t>same</a:t>
            </a:r>
            <a:r>
              <a:rPr lang="en-US" dirty="0" smtClean="0"/>
              <a:t> 9 learners in October</a:t>
            </a:r>
          </a:p>
          <a:p>
            <a:pPr lvl="1"/>
            <a:r>
              <a:rPr lang="en-US" dirty="0" smtClean="0"/>
              <a:t>Using same sheet for Feb and Oct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Assessment: Administering for 2017 / 2018</a:t>
            </a:r>
            <a:br>
              <a:rPr lang="en-GB" sz="3000" dirty="0" smtClean="0"/>
            </a:br>
            <a:r>
              <a:rPr lang="en-GB" sz="3000" dirty="0" smtClean="0"/>
              <a:t>(pg. 11)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873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995852"/>
            <a:ext cx="3456384" cy="1764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7" y="188640"/>
            <a:ext cx="28803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Instructions for each </a:t>
            </a:r>
            <a:r>
              <a:rPr lang="en-ZA" sz="1600" dirty="0" smtClean="0"/>
              <a:t>task: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ZA" sz="1600" dirty="0"/>
              <a:t>What to </a:t>
            </a:r>
            <a:r>
              <a:rPr lang="en-ZA" sz="1600" b="1" dirty="0">
                <a:solidFill>
                  <a:srgbClr val="FF0000"/>
                </a:solidFill>
              </a:rPr>
              <a:t>observe</a:t>
            </a:r>
            <a:r>
              <a:rPr lang="en-ZA" sz="1600" dirty="0">
                <a:solidFill>
                  <a:srgbClr val="FF0000"/>
                </a:solidFill>
              </a:rPr>
              <a:t> </a:t>
            </a:r>
            <a:r>
              <a:rPr lang="en-ZA" sz="1600" dirty="0"/>
              <a:t>for each task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ZA" sz="1600" dirty="0"/>
              <a:t>What to </a:t>
            </a:r>
            <a:r>
              <a:rPr lang="en-ZA" sz="1600" b="1" dirty="0">
                <a:solidFill>
                  <a:srgbClr val="FF0000"/>
                </a:solidFill>
              </a:rPr>
              <a:t>record</a:t>
            </a:r>
            <a:r>
              <a:rPr lang="en-ZA" sz="1600" dirty="0"/>
              <a:t> on the sheet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ZA" sz="1600" dirty="0"/>
              <a:t>What to </a:t>
            </a:r>
            <a:r>
              <a:rPr lang="en-ZA" sz="1600" b="1" dirty="0">
                <a:solidFill>
                  <a:srgbClr val="FF0000"/>
                </a:solidFill>
              </a:rPr>
              <a:t>say</a:t>
            </a:r>
            <a:r>
              <a:rPr lang="en-ZA" sz="1600" dirty="0"/>
              <a:t> to the learner in [ ] and italics e.g. </a:t>
            </a:r>
            <a:r>
              <a:rPr lang="en-ZA" sz="1600" i="1" dirty="0"/>
              <a:t>[WHAT NUMBER COMES BEFORE 5?]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ZA" sz="1600" dirty="0"/>
              <a:t>How to </a:t>
            </a:r>
            <a:r>
              <a:rPr lang="en-ZA" sz="1600" b="1" dirty="0">
                <a:solidFill>
                  <a:srgbClr val="FF0000"/>
                </a:solidFill>
              </a:rPr>
              <a:t>determine</a:t>
            </a:r>
            <a:r>
              <a:rPr lang="en-ZA" sz="1600" dirty="0"/>
              <a:t> where the child is on the spectrum</a:t>
            </a:r>
            <a:endParaRPr lang="en-US" sz="1600" dirty="0"/>
          </a:p>
          <a:p>
            <a:endParaRPr lang="en-GB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3690" y="836712"/>
            <a:ext cx="4752526" cy="136508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5" y="145616"/>
            <a:ext cx="5943600" cy="227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5" y="2418916"/>
            <a:ext cx="5943600" cy="3200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123730" y="1700808"/>
            <a:ext cx="4392486" cy="140685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87826" y="2708920"/>
            <a:ext cx="3528390" cy="1310196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Assessment: Sample completed schedules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8840"/>
            <a:ext cx="9144000" cy="2875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664" y="529673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Blue: Feb observations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5309614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Green: Oct observations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89490" y="4810030"/>
            <a:ext cx="72008" cy="43204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7590" y="4788837"/>
            <a:ext cx="72008" cy="43204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41694" y="4781128"/>
            <a:ext cx="72008" cy="43204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95528" y="4768250"/>
            <a:ext cx="144016" cy="51560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83951" y="4754623"/>
            <a:ext cx="339947" cy="51710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51335" y="4755372"/>
            <a:ext cx="261090" cy="55424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07904" y="3501008"/>
            <a:ext cx="3600400" cy="885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-32852" y="5026054"/>
            <a:ext cx="1054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One: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weak,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average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strong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learner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99760" y="3789040"/>
            <a:ext cx="1" cy="2376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80669" y="4255808"/>
            <a:ext cx="119091" cy="19094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55245" y="4653136"/>
            <a:ext cx="244515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25678" y="5289937"/>
            <a:ext cx="198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Task observations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016804" y="4293096"/>
            <a:ext cx="1147484" cy="1016518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08304" y="3481248"/>
            <a:ext cx="1800200" cy="885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 animBg="1"/>
      <p:bldP spid="19" grpId="0"/>
      <p:bldP spid="21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Assessment: Sample completed schedules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3643"/>
            <a:ext cx="9144000" cy="2850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3420886"/>
            <a:ext cx="5760640" cy="14334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75856" y="5013176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Sample observations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020" y="304064"/>
            <a:ext cx="4039901" cy="1252728"/>
          </a:xfrm>
        </p:spPr>
        <p:txBody>
          <a:bodyPr/>
          <a:lstStyle/>
          <a:p>
            <a:r>
              <a:rPr lang="en-US" dirty="0" smtClean="0"/>
              <a:t>Next mindset poster for your classrooms</a:t>
            </a:r>
            <a:br>
              <a:rPr lang="en-US" dirty="0" smtClean="0"/>
            </a:br>
            <a:r>
              <a:rPr lang="en-US" dirty="0" smtClean="0"/>
              <a:t>(pg. 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347717" cy="38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As you put this poster up, you could have a discussion with the learners about this.</a:t>
            </a:r>
            <a:endParaRPr lang="en-US" dirty="0"/>
          </a:p>
          <a:p>
            <a:pPr lvl="0"/>
            <a:r>
              <a:rPr lang="en-GB" dirty="0"/>
              <a:t>Perhaps you and your class could think of a name for this girl such as Busi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lvl="0"/>
            <a:r>
              <a:rPr lang="en-GB" dirty="0"/>
              <a:t>Ask the learners: </a:t>
            </a:r>
            <a:endParaRPr lang="en-US" dirty="0"/>
          </a:p>
          <a:p>
            <a:pPr lvl="1"/>
            <a:r>
              <a:rPr lang="en-GB" dirty="0"/>
              <a:t>“How many fingers does Busi have up?”</a:t>
            </a:r>
            <a:endParaRPr lang="en-US" dirty="0"/>
          </a:p>
          <a:p>
            <a:pPr lvl="1"/>
            <a:r>
              <a:rPr lang="en-GB" dirty="0"/>
              <a:t>“How many fingers on one hand?”</a:t>
            </a:r>
            <a:endParaRPr lang="en-US" dirty="0"/>
          </a:p>
          <a:p>
            <a:pPr lvl="1"/>
            <a:r>
              <a:rPr lang="en-GB" dirty="0"/>
              <a:t>“Can you show me the same number of fingers as Busi?”</a:t>
            </a:r>
            <a:endParaRPr lang="en-US" dirty="0"/>
          </a:p>
          <a:p>
            <a:pPr lvl="1"/>
            <a:r>
              <a:rPr lang="en-GB" dirty="0"/>
              <a:t>“How do you think Busi uses numbers in her life?”</a:t>
            </a:r>
            <a:endParaRPr lang="en-US" dirty="0"/>
          </a:p>
          <a:p>
            <a:pPr lvl="1"/>
            <a:r>
              <a:rPr lang="en-GB" dirty="0"/>
              <a:t>Why do you think Busi loves working with numbers?”</a:t>
            </a:r>
            <a:endParaRPr lang="en-US" dirty="0"/>
          </a:p>
          <a:p>
            <a:pPr lvl="0"/>
            <a:r>
              <a:rPr lang="en-GB" dirty="0"/>
              <a:t>Ask the learners:</a:t>
            </a:r>
            <a:endParaRPr lang="en-US" dirty="0"/>
          </a:p>
          <a:p>
            <a:pPr lvl="1"/>
            <a:r>
              <a:rPr lang="en-GB" dirty="0"/>
              <a:t>“Do you love working with numbers?”</a:t>
            </a:r>
            <a:endParaRPr lang="en-US" dirty="0"/>
          </a:p>
          <a:p>
            <a:pPr lvl="1"/>
            <a:r>
              <a:rPr lang="en-GB" dirty="0"/>
              <a:t>“How do you use numbers?”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lvl="0"/>
            <a:r>
              <a:rPr lang="en-GB" dirty="0"/>
              <a:t>Point out the ‘5’ number symbol above her hands</a:t>
            </a:r>
            <a:endParaRPr lang="en-US" dirty="0"/>
          </a:p>
          <a:p>
            <a:pPr lvl="0"/>
            <a:r>
              <a:rPr lang="en-GB" dirty="0"/>
              <a:t>Ask the learners to count the flowers and talk about their colours</a:t>
            </a:r>
            <a:endParaRPr lang="en-US" dirty="0"/>
          </a:p>
          <a:p>
            <a:r>
              <a:rPr lang="en-GB" dirty="0"/>
              <a:t>Talk about Busi’s positive attitude and ask the learners to read along as you point to the words “I love working with numbers”.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of learning – love of numbers</a:t>
            </a:r>
            <a:br>
              <a:rPr lang="en-US" dirty="0" smtClean="0"/>
            </a:br>
            <a:r>
              <a:rPr lang="en-US" dirty="0" smtClean="0"/>
              <a:t>(pg.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9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Our accountability involves us sharing what we are learning about how to strengthen Grade 1 &amp; 2 learning with others at conferences and through research and publications</a:t>
            </a:r>
          </a:p>
          <a:p>
            <a:r>
              <a:rPr lang="en-US" dirty="0" smtClean="0"/>
              <a:t>All schools and teachers names are anonymous</a:t>
            </a:r>
          </a:p>
          <a:p>
            <a:r>
              <a:rPr lang="en-US" dirty="0" smtClean="0"/>
              <a:t>We are researching whether the support we are giving and bringing helps</a:t>
            </a:r>
          </a:p>
          <a:p>
            <a:r>
              <a:rPr lang="en-US" dirty="0" smtClean="0"/>
              <a:t>For this we will draw on questionnaires, occasional classroom visits and learner assessment forms</a:t>
            </a:r>
          </a:p>
          <a:p>
            <a:r>
              <a:rPr lang="en-US" dirty="0" smtClean="0"/>
              <a:t>NOT assessing you as teachers – researching how key resources and activities may or may not be helping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 about what we are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484785"/>
            <a:ext cx="8611892" cy="5124720"/>
          </a:xfrm>
        </p:spPr>
        <p:txBody>
          <a:bodyPr>
            <a:normAutofit/>
          </a:bodyPr>
          <a:lstStyle/>
          <a:p>
            <a:r>
              <a:rPr lang="en-US" dirty="0" smtClean="0"/>
              <a:t>Next month’s session – Tuesday 17</a:t>
            </a:r>
            <a:r>
              <a:rPr lang="en-US" baseline="30000" dirty="0" smtClean="0"/>
              <a:t>th</a:t>
            </a:r>
            <a:r>
              <a:rPr lang="en-US" dirty="0" smtClean="0"/>
              <a:t> October</a:t>
            </a:r>
          </a:p>
          <a:p>
            <a:r>
              <a:rPr lang="en-US" dirty="0" smtClean="0"/>
              <a:t>Travel well and we are really excited to be partnering with you all!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month: 17</a:t>
            </a:r>
            <a:r>
              <a:rPr lang="en-US" baseline="30000" dirty="0" smtClean="0"/>
              <a:t>th</a:t>
            </a:r>
            <a:r>
              <a:rPr lang="en-US" dirty="0" smtClean="0"/>
              <a:t>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reminder of activities</a:t>
            </a:r>
            <a:br>
              <a:rPr lang="en-GB" dirty="0" smtClean="0"/>
            </a:br>
            <a:r>
              <a:rPr lang="en-GB" dirty="0" smtClean="0"/>
              <a:t>from session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45" y="129482"/>
            <a:ext cx="2667281" cy="373156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134368" y="1239676"/>
            <a:ext cx="2680273" cy="2420888"/>
            <a:chOff x="1043607" y="242069"/>
            <a:chExt cx="7324791" cy="6615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607" y="242069"/>
              <a:ext cx="7324791" cy="66159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2170" y="831555"/>
              <a:ext cx="2596371" cy="15578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6891" y="3279748"/>
              <a:ext cx="1350035" cy="16096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905" y="370327"/>
              <a:ext cx="1863404" cy="165635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642323" y="5092804"/>
              <a:ext cx="4637085" cy="1046198"/>
              <a:chOff x="363540" y="2068477"/>
              <a:chExt cx="4637085" cy="104619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3540" y="2068477"/>
                <a:ext cx="4637085" cy="1046198"/>
              </a:xfrm>
              <a:prstGeom prst="rect">
                <a:avLst/>
              </a:prstGeom>
            </p:spPr>
          </p:pic>
          <p:sp>
            <p:nvSpPr>
              <p:cNvPr id="12" name="Chevron 11"/>
              <p:cNvSpPr/>
              <p:nvPr/>
            </p:nvSpPr>
            <p:spPr>
              <a:xfrm rot="19628356">
                <a:off x="3844374" y="2237306"/>
                <a:ext cx="155279" cy="172970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hevron 12"/>
              <p:cNvSpPr/>
              <p:nvPr/>
            </p:nvSpPr>
            <p:spPr>
              <a:xfrm rot="19628356">
                <a:off x="3668422" y="2380388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evron 13"/>
              <p:cNvSpPr/>
              <p:nvPr/>
            </p:nvSpPr>
            <p:spPr>
              <a:xfrm rot="19628356">
                <a:off x="3466785" y="2587689"/>
                <a:ext cx="155279" cy="183659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evron 14"/>
              <p:cNvSpPr/>
              <p:nvPr/>
            </p:nvSpPr>
            <p:spPr>
              <a:xfrm rot="1755852">
                <a:off x="3208871" y="2693250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2710278" y="2392344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2111322" y="2699009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hevron 17"/>
              <p:cNvSpPr/>
              <p:nvPr/>
            </p:nvSpPr>
            <p:spPr>
              <a:xfrm rot="2593366">
                <a:off x="2982258" y="2529308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hevron 18"/>
              <p:cNvSpPr/>
              <p:nvPr/>
            </p:nvSpPr>
            <p:spPr>
              <a:xfrm rot="19544658">
                <a:off x="2400630" y="2564210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1542229" y="2455246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826458" y="2808574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hevron 21"/>
              <p:cNvSpPr/>
              <p:nvPr/>
            </p:nvSpPr>
            <p:spPr>
              <a:xfrm rot="19544658">
                <a:off x="1157771" y="2622294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hevron 22"/>
              <p:cNvSpPr/>
              <p:nvPr/>
            </p:nvSpPr>
            <p:spPr>
              <a:xfrm rot="2593366">
                <a:off x="1814740" y="2580298"/>
                <a:ext cx="155279" cy="149718"/>
              </a:xfrm>
              <a:prstGeom prst="chevr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2459" y="1450046"/>
              <a:ext cx="1426688" cy="17379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683" y="3504227"/>
              <a:ext cx="1575534" cy="14859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496" y="4400208"/>
              <a:ext cx="1886584" cy="14149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546" y="1797594"/>
              <a:ext cx="1792378" cy="12994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85" y="3946443"/>
              <a:ext cx="1405702" cy="109505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3085" y="2183155"/>
              <a:ext cx="1768383" cy="1797594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310075" y="5517232"/>
            <a:ext cx="1146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/>
              <a:t>Simon</a:t>
            </a:r>
          </a:p>
          <a:p>
            <a:r>
              <a:rPr lang="en-GB" sz="2800" dirty="0" smtClean="0"/>
              <a:t>says</a:t>
            </a:r>
            <a:r>
              <a:rPr lang="is-IS" sz="2800" dirty="0" smtClean="0"/>
              <a:t>…</a:t>
            </a:r>
            <a:endParaRPr lang="en-GB" sz="2800" dirty="0"/>
          </a:p>
        </p:txBody>
      </p:sp>
      <p:pic>
        <p:nvPicPr>
          <p:cNvPr id="32" name="Picture 31" descr="../Pictures/Photos%20Library.photoslibrary/Masters/2017/07/18/20170718-174811/IMG_20170718_191836.jpg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9150" y="2522397"/>
            <a:ext cx="3106396" cy="4202808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../Pictures/Photos%20Library.photoslibrary/Masters/2017/07/18/20170718-174811/IMG_20170718_181139.jpg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689" y="4630401"/>
            <a:ext cx="3707420" cy="2203021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906" y="4126345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Egg carton activities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862652" y="2013302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spy</a:t>
            </a:r>
            <a:r>
              <a:rPr lang="is-IS" sz="2800" dirty="0" smtClean="0"/>
              <a:t>….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390824" y="3614186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 game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01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Dialogical </a:t>
            </a:r>
            <a:r>
              <a:rPr lang="en-US" dirty="0" smtClean="0"/>
              <a:t>reading using number story books</a:t>
            </a:r>
            <a:br>
              <a:rPr lang="en-US" dirty="0" smtClean="0"/>
            </a:br>
            <a:r>
              <a:rPr lang="en-US" dirty="0" smtClean="0"/>
              <a:t>(pages 12)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513376"/>
            <a:ext cx="5688632" cy="3926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89450"/>
            <a:ext cx="5943600" cy="288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876" y="1513376"/>
            <a:ext cx="4948228" cy="885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00192" y="3159087"/>
            <a:ext cx="18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Progression foci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5508104" y="2142569"/>
            <a:ext cx="1695028" cy="1016518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6588224" y="3528419"/>
            <a:ext cx="614908" cy="1196725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30034" y="4264019"/>
            <a:ext cx="5246422" cy="885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Context bound counting and calculating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(1-5 in the first </a:t>
            </a:r>
            <a:r>
              <a:rPr lang="en-GB" dirty="0" smtClean="0"/>
              <a:t>story; </a:t>
            </a:r>
            <a:r>
              <a:rPr lang="en-GB" dirty="0"/>
              <a:t>1-10 in the </a:t>
            </a:r>
            <a:r>
              <a:rPr lang="en-GB" dirty="0" smtClean="0"/>
              <a:t>2nd)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Object bound counting and calculating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(1-5 in the first </a:t>
            </a:r>
            <a:r>
              <a:rPr lang="en-GB" dirty="0" smtClean="0"/>
              <a:t>story; 1-10 </a:t>
            </a:r>
            <a:r>
              <a:rPr lang="en-GB" dirty="0"/>
              <a:t>in the </a:t>
            </a:r>
            <a:r>
              <a:rPr lang="en-GB" dirty="0" smtClean="0"/>
              <a:t>2nd)</a:t>
            </a:r>
            <a:endParaRPr lang="en-ZA" dirty="0"/>
          </a:p>
          <a:p>
            <a:pPr lvl="0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Numeral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recognition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(numerals 1-5 in the first </a:t>
            </a:r>
            <a:r>
              <a:rPr lang="en-GB" dirty="0" smtClean="0"/>
              <a:t>story; </a:t>
            </a:r>
            <a:r>
              <a:rPr lang="en-GB" dirty="0"/>
              <a:t>1-10 in the </a:t>
            </a:r>
            <a:r>
              <a:rPr lang="en-GB" dirty="0" smtClean="0"/>
              <a:t>2nd)</a:t>
            </a:r>
            <a:endParaRPr lang="en-ZA" dirty="0"/>
          </a:p>
          <a:p>
            <a:pPr lvl="0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Compare quantities </a:t>
            </a:r>
            <a:r>
              <a:rPr lang="en-GB" dirty="0" smtClean="0"/>
              <a:t>and </a:t>
            </a:r>
            <a:r>
              <a:rPr lang="en-GB" dirty="0"/>
              <a:t>develop language of more/ less/ many/ none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evelop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comparative language </a:t>
            </a:r>
            <a:r>
              <a:rPr lang="en-GB" dirty="0"/>
              <a:t>for size – big and small; more and less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ecognition</a:t>
            </a:r>
            <a:r>
              <a:rPr lang="en-GB" dirty="0" smtClean="0"/>
              <a:t> </a:t>
            </a:r>
            <a:r>
              <a:rPr lang="en-GB" dirty="0"/>
              <a:t>of words like ‘more’ ‘less’ ‘big’ ‘small’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evelop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 patterned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/ structured sense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bonds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/>
              <a:t>(i.e</a:t>
            </a:r>
            <a:r>
              <a:rPr lang="en-GB" dirty="0"/>
              <a:t>. 5-0; 4-1; 3-2; 2-3; 1-4; 0-5 and bonds to 10 </a:t>
            </a:r>
            <a:r>
              <a:rPr lang="en-GB" dirty="0" smtClean="0"/>
              <a:t>– 2</a:t>
            </a:r>
            <a:r>
              <a:rPr lang="en-GB" baseline="30000" dirty="0" smtClean="0"/>
              <a:t>nd</a:t>
            </a:r>
            <a:r>
              <a:rPr lang="en-GB" dirty="0" smtClean="0"/>
              <a:t> story)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story activities: Key numeracy skills</a:t>
            </a:r>
            <a:br>
              <a:rPr lang="en-US" dirty="0" smtClean="0"/>
            </a:br>
            <a:r>
              <a:rPr lang="en-US" dirty="0" smtClean="0"/>
              <a:t>(pg.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Love of stories and reading</a:t>
            </a:r>
          </a:p>
          <a:p>
            <a:r>
              <a:rPr lang="en-US" dirty="0" smtClean="0"/>
              <a:t>Listening and prediction skills</a:t>
            </a:r>
          </a:p>
          <a:p>
            <a:r>
              <a:rPr lang="en-US" dirty="0" smtClean="0"/>
              <a:t>Comprehension skills</a:t>
            </a:r>
          </a:p>
          <a:p>
            <a:pPr lvl="0"/>
            <a:r>
              <a:rPr lang="en-GB" dirty="0" smtClean="0"/>
              <a:t>Develop </a:t>
            </a:r>
            <a:r>
              <a:rPr lang="en-GB" dirty="0"/>
              <a:t>comparative language for </a:t>
            </a:r>
            <a:r>
              <a:rPr lang="en-GB" dirty="0" smtClean="0"/>
              <a:t>size:</a:t>
            </a:r>
          </a:p>
          <a:p>
            <a:pPr lvl="1"/>
            <a:r>
              <a:rPr lang="en-GB" dirty="0" smtClean="0"/>
              <a:t>big </a:t>
            </a:r>
            <a:r>
              <a:rPr lang="en-GB" dirty="0"/>
              <a:t>and small; more and less</a:t>
            </a:r>
            <a:endParaRPr lang="en-ZA" dirty="0"/>
          </a:p>
          <a:p>
            <a:pPr lvl="0"/>
            <a:r>
              <a:rPr lang="en-GB" dirty="0" smtClean="0"/>
              <a:t>Common word recognition:</a:t>
            </a:r>
          </a:p>
          <a:p>
            <a:pPr lvl="1"/>
            <a:r>
              <a:rPr lang="en-GB" dirty="0" smtClean="0"/>
              <a:t>‘</a:t>
            </a:r>
            <a:r>
              <a:rPr lang="en-GB" dirty="0"/>
              <a:t>more’ ‘less’ ‘big’ ‘small</a:t>
            </a:r>
            <a:r>
              <a:rPr lang="en-GB" dirty="0" smtClean="0"/>
              <a:t>’</a:t>
            </a:r>
          </a:p>
          <a:p>
            <a:pPr lvl="0"/>
            <a:r>
              <a:rPr lang="en-GB" dirty="0" smtClean="0"/>
              <a:t>Imagination and own story telling</a:t>
            </a:r>
          </a:p>
          <a:p>
            <a:pPr lvl="0"/>
            <a:r>
              <a:rPr lang="en-GB" dirty="0" smtClean="0"/>
              <a:t>Logic, structuring and organisation of ideas</a:t>
            </a:r>
          </a:p>
          <a:p>
            <a:pPr lvl="0"/>
            <a:endParaRPr lang="en-Z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stories – key literacy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Focus </a:t>
            </a:r>
            <a:r>
              <a:rPr lang="en-GB" dirty="0"/>
              <a:t>on pictures, numerals and words and speak the key words and number names as the story unfolds</a:t>
            </a:r>
            <a:endParaRPr lang="en-ZA" dirty="0"/>
          </a:p>
          <a:p>
            <a:pPr lvl="0"/>
            <a:r>
              <a:rPr lang="en-GB" dirty="0"/>
              <a:t>Act out with facial expressions emotions and feelings communicated in the story</a:t>
            </a:r>
            <a:endParaRPr lang="en-ZA" dirty="0"/>
          </a:p>
          <a:p>
            <a:pPr lvl="0"/>
            <a:r>
              <a:rPr lang="en-GB" dirty="0"/>
              <a:t>Have a conversation with the </a:t>
            </a:r>
            <a:r>
              <a:rPr lang="en-GB" dirty="0" smtClean="0"/>
              <a:t>reader </a:t>
            </a:r>
            <a:endParaRPr lang="en-ZA" dirty="0"/>
          </a:p>
          <a:p>
            <a:pPr lvl="0"/>
            <a:r>
              <a:rPr lang="en-GB" dirty="0"/>
              <a:t>Predict what might happen next</a:t>
            </a:r>
            <a:endParaRPr lang="en-ZA" dirty="0"/>
          </a:p>
          <a:p>
            <a:pPr lvl="0"/>
            <a:r>
              <a:rPr lang="en-GB" dirty="0"/>
              <a:t>Tell their own stories using story-boards and puppets</a:t>
            </a:r>
            <a:endParaRPr lang="en-ZA" dirty="0"/>
          </a:p>
          <a:p>
            <a:pPr lvl="0"/>
            <a:r>
              <a:rPr lang="en-GB" dirty="0"/>
              <a:t>Tell their own stories using their fingers to represent the number of monkeys/frogs/children in different trees/lily pads/places etc.</a:t>
            </a:r>
            <a:endParaRPr lang="en-ZA" dirty="0"/>
          </a:p>
          <a:p>
            <a:r>
              <a:rPr lang="en-GB" dirty="0"/>
              <a:t>Do imitative reading where they ‘read’ the story to others in the class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br>
              <a:rPr lang="en-US" dirty="0" smtClean="0"/>
            </a:br>
            <a:r>
              <a:rPr lang="en-US" dirty="0" smtClean="0"/>
              <a:t>(pg.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 was piloted with 3 learners in an after care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Piloting with a small group of learners first can help to adapt you method and needs to the learners in your class</a:t>
            </a:r>
          </a:p>
          <a:p>
            <a:r>
              <a:rPr lang="en-US" dirty="0" smtClean="0"/>
              <a:t>Today we have 3 learner volunteers to share with you a demonstration of using the books</a:t>
            </a:r>
          </a:p>
          <a:p>
            <a:r>
              <a:rPr lang="en-US" dirty="0" smtClean="0"/>
              <a:t>Of course each situation will be different according to your learners input but we hope the demonstration illuminates some aspects of the method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Piloting and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680000" cy="237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276872"/>
            <a:ext cx="4680000" cy="272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30775"/>
            <a:ext cx="4680000" cy="250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476672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isiXhosa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7387" y="3217586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Afrikaans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3528" y="597428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English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34302</TotalTime>
  <Words>1031</Words>
  <Application>Microsoft Macintosh PowerPoint</Application>
  <PresentationFormat>On-screen Show (4:3)</PresentationFormat>
  <Paragraphs>163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Century Gothic</vt:lpstr>
      <vt:lpstr>Symbol</vt:lpstr>
      <vt:lpstr>Times New Roman</vt:lpstr>
      <vt:lpstr>Trebuchet MS</vt:lpstr>
      <vt:lpstr>Waveform</vt:lpstr>
      <vt:lpstr>eNICLE Grade 1 &amp; 2 programme Session 3 5th September 2017</vt:lpstr>
      <vt:lpstr>Group feedback on: Session 2 activities</vt:lpstr>
      <vt:lpstr>A reminder of activities from session 2</vt:lpstr>
      <vt:lpstr>Dialogical reading using number story books (pages 12) </vt:lpstr>
      <vt:lpstr>Number story activities: Key numeracy skills (pg. 4)</vt:lpstr>
      <vt:lpstr>Number stories – key literacy skills</vt:lpstr>
      <vt:lpstr>Method (pg. 4)</vt:lpstr>
      <vt:lpstr>Piloting and demonstration</vt:lpstr>
      <vt:lpstr>PowerPoint Presentation</vt:lpstr>
      <vt:lpstr>PowerPoint Presentation</vt:lpstr>
      <vt:lpstr>PowerPoint Presentation</vt:lpstr>
      <vt:lpstr>Example extension activity</vt:lpstr>
      <vt:lpstr>Reflection and possible adaptations</vt:lpstr>
      <vt:lpstr>Creative activity – Making finger puppets (pg. 22)</vt:lpstr>
      <vt:lpstr>Supplementary 5 Monkeys in the Tree activities</vt:lpstr>
      <vt:lpstr>Supplementary 5 Monkeys in the Tree activities</vt:lpstr>
      <vt:lpstr>PowerPoint Presentation</vt:lpstr>
      <vt:lpstr>Assessments for progression in Grade 1 and 2</vt:lpstr>
      <vt:lpstr>Assessment schedules</vt:lpstr>
      <vt:lpstr>Assessment: Preparation (pg. 11)</vt:lpstr>
      <vt:lpstr>Assessment: Administering (pg. 11)</vt:lpstr>
      <vt:lpstr>Assessment: Administering for 2017 / 2018 (pg. 11)</vt:lpstr>
      <vt:lpstr>PowerPoint Presentation</vt:lpstr>
      <vt:lpstr>Assessment: Sample completed schedules</vt:lpstr>
      <vt:lpstr>Assessment: Sample completed schedules</vt:lpstr>
      <vt:lpstr>Next mindset poster for your classrooms (pg. 10)</vt:lpstr>
      <vt:lpstr>Love of learning – love of numbers (pg. 10)</vt:lpstr>
      <vt:lpstr>Ongoing research about what we are learning</vt:lpstr>
      <vt:lpstr>Next month: 17th October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518</cp:revision>
  <cp:lastPrinted>2016-05-16T11:11:11Z</cp:lastPrinted>
  <dcterms:created xsi:type="dcterms:W3CDTF">2011-08-11T12:52:44Z</dcterms:created>
  <dcterms:modified xsi:type="dcterms:W3CDTF">2017-10-18T09:39:27Z</dcterms:modified>
</cp:coreProperties>
</file>