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handoutMasterIdLst>
    <p:handoutMasterId r:id="rId30"/>
  </p:handoutMasterIdLst>
  <p:sldIdLst>
    <p:sldId id="256" r:id="rId2"/>
    <p:sldId id="450" r:id="rId3"/>
    <p:sldId id="481" r:id="rId4"/>
    <p:sldId id="482" r:id="rId5"/>
    <p:sldId id="483" r:id="rId6"/>
    <p:sldId id="484" r:id="rId7"/>
    <p:sldId id="486" r:id="rId8"/>
    <p:sldId id="487" r:id="rId9"/>
    <p:sldId id="485" r:id="rId10"/>
    <p:sldId id="488" r:id="rId11"/>
    <p:sldId id="493" r:id="rId12"/>
    <p:sldId id="494" r:id="rId13"/>
    <p:sldId id="495" r:id="rId14"/>
    <p:sldId id="489" r:id="rId15"/>
    <p:sldId id="490" r:id="rId16"/>
    <p:sldId id="500" r:id="rId17"/>
    <p:sldId id="491" r:id="rId18"/>
    <p:sldId id="492" r:id="rId19"/>
    <p:sldId id="448" r:id="rId20"/>
    <p:sldId id="472" r:id="rId21"/>
    <p:sldId id="479" r:id="rId22"/>
    <p:sldId id="480" r:id="rId23"/>
    <p:sldId id="496" r:id="rId24"/>
    <p:sldId id="497" r:id="rId25"/>
    <p:sldId id="498" r:id="rId26"/>
    <p:sldId id="499" r:id="rId27"/>
    <p:sldId id="445" r:id="rId28"/>
  </p:sldIdLst>
  <p:sldSz cx="9144000" cy="6858000" type="screen4x3"/>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lony Grav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2" autoAdjust="0"/>
    <p:restoredTop sz="87145" autoAdjust="0"/>
  </p:normalViewPr>
  <p:slideViewPr>
    <p:cSldViewPr>
      <p:cViewPr varScale="1">
        <p:scale>
          <a:sx n="192" d="100"/>
          <a:sy n="192" d="100"/>
        </p:scale>
        <p:origin x="2408" y="184"/>
      </p:cViewPr>
      <p:guideLst>
        <p:guide orient="horz" pos="2160"/>
        <p:guide pos="2880"/>
      </p:guideLst>
    </p:cSldViewPr>
  </p:slideViewPr>
  <p:outlineViewPr>
    <p:cViewPr>
      <p:scale>
        <a:sx n="33" d="100"/>
        <a:sy n="33" d="100"/>
      </p:scale>
      <p:origin x="0" y="399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57" d="100"/>
          <a:sy n="157" d="100"/>
        </p:scale>
        <p:origin x="6680" y="184"/>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3698" y="0"/>
            <a:ext cx="4302231" cy="339884"/>
          </a:xfrm>
          <a:prstGeom prst="rect">
            <a:avLst/>
          </a:prstGeom>
        </p:spPr>
        <p:txBody>
          <a:bodyPr vert="horz" lIns="91440" tIns="45720" rIns="91440" bIns="45720" rtlCol="0"/>
          <a:lstStyle>
            <a:lvl1pPr algn="r">
              <a:defRPr sz="1200"/>
            </a:lvl1pPr>
          </a:lstStyle>
          <a:p>
            <a:fld id="{BA68C39C-3178-4D0C-931F-5E2553A3EC8F}" type="datetimeFigureOut">
              <a:rPr lang="en-US" smtClean="0"/>
              <a:t>10/18/17</a:t>
            </a:fld>
            <a:endParaRPr lang="en-US"/>
          </a:p>
        </p:txBody>
      </p:sp>
      <p:sp>
        <p:nvSpPr>
          <p:cNvPr id="4" name="Footer Placeholder 3"/>
          <p:cNvSpPr>
            <a:spLocks noGrp="1"/>
          </p:cNvSpPr>
          <p:nvPr>
            <p:ph type="ftr" sz="quarter" idx="2"/>
          </p:nvPr>
        </p:nvSpPr>
        <p:spPr>
          <a:xfrm>
            <a:off x="1" y="6456612"/>
            <a:ext cx="4302231"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8" y="6456612"/>
            <a:ext cx="4302231" cy="339884"/>
          </a:xfrm>
          <a:prstGeom prst="rect">
            <a:avLst/>
          </a:prstGeom>
        </p:spPr>
        <p:txBody>
          <a:bodyPr vert="horz" lIns="91440" tIns="45720" rIns="91440" bIns="45720" rtlCol="0" anchor="b"/>
          <a:lstStyle>
            <a:lvl1pPr algn="r">
              <a:defRPr sz="1200"/>
            </a:lvl1pPr>
          </a:lstStyle>
          <a:p>
            <a:fld id="{F52EACFB-053F-4053-BA47-77E3374A3309}" type="slidenum">
              <a:rPr lang="en-US" smtClean="0"/>
              <a:t>‹#›</a:t>
            </a:fld>
            <a:endParaRPr lang="en-US"/>
          </a:p>
        </p:txBody>
      </p:sp>
    </p:spTree>
    <p:extLst>
      <p:ext uri="{BB962C8B-B14F-4D97-AF65-F5344CB8AC3E}">
        <p14:creationId xmlns:p14="http://schemas.microsoft.com/office/powerpoint/2010/main" val="39667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4021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594" y="0"/>
            <a:ext cx="4303313" cy="340210"/>
          </a:xfrm>
          <a:prstGeom prst="rect">
            <a:avLst/>
          </a:prstGeom>
        </p:spPr>
        <p:txBody>
          <a:bodyPr vert="horz" lIns="91440" tIns="45720" rIns="91440" bIns="45720" rtlCol="0"/>
          <a:lstStyle>
            <a:lvl1pPr algn="r">
              <a:defRPr sz="1200"/>
            </a:lvl1pPr>
          </a:lstStyle>
          <a:p>
            <a:fld id="{15960743-97CB-4F6D-BD56-F920467721F2}" type="datetimeFigureOut">
              <a:rPr lang="en-GB" smtClean="0"/>
              <a:t>18/10/2017</a:t>
            </a:fld>
            <a:endParaRPr lang="en-GB"/>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360" y="3229277"/>
            <a:ext cx="7943507" cy="305862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378"/>
            <a:ext cx="4303313" cy="34021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594" y="6456378"/>
            <a:ext cx="4303313" cy="340210"/>
          </a:xfrm>
          <a:prstGeom prst="rect">
            <a:avLst/>
          </a:prstGeom>
        </p:spPr>
        <p:txBody>
          <a:bodyPr vert="horz" lIns="91440" tIns="45720" rIns="91440" bIns="45720" rtlCol="0" anchor="b"/>
          <a:lstStyle>
            <a:lvl1pPr algn="r">
              <a:defRPr sz="1200"/>
            </a:lvl1pPr>
          </a:lstStyle>
          <a:p>
            <a:fld id="{BA7FA06B-B4EA-4159-9303-65CD38B1026E}" type="slidenum">
              <a:rPr lang="en-GB" smtClean="0"/>
              <a:t>‹#›</a:t>
            </a:fld>
            <a:endParaRPr lang="en-GB"/>
          </a:p>
        </p:txBody>
      </p:sp>
    </p:spTree>
    <p:extLst>
      <p:ext uri="{BB962C8B-B14F-4D97-AF65-F5344CB8AC3E}">
        <p14:creationId xmlns:p14="http://schemas.microsoft.com/office/powerpoint/2010/main" val="321070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w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809E4A31-66A3-440D-87AC-D2229FC05785}" type="datetimeFigureOut">
              <a:rPr lang="en-US" smtClean="0"/>
              <a:t>10/18/17</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fld id="{7667E6A9-3D0D-40A8-8DD6-ED578F7599C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1043608" y="260648"/>
            <a:ext cx="7848872" cy="1252728"/>
          </a:xfrm>
        </p:spPr>
        <p:txBody>
          <a:bodyPr/>
          <a:lstStyle/>
          <a:p>
            <a:r>
              <a:rPr lang="en-US" dirty="0" smtClean="0"/>
              <a:t>Click to edit Master title style</a:t>
            </a:r>
            <a:endParaRPr lang="en-US" dirty="0"/>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 xmlns:a14="http://schemas.microsoft.com/office/drawing/2010/main"/>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809E4A31-66A3-440D-87AC-D2229FC05785}" type="datetimeFigureOut">
              <a:rPr lang="en-US" smtClean="0"/>
              <a:t>10/18/17</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fld id="{7667E6A9-3D0D-40A8-8DD6-ED578F7599C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1772816"/>
            <a:ext cx="3822192"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1772816"/>
            <a:ext cx="3822192"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 xmlns:a14="http://schemas.microsoft.com/office/drawing/2010/main"/>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1781126"/>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77332" y="2564904"/>
            <a:ext cx="3820055" cy="381642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781125"/>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64904"/>
            <a:ext cx="3822192" cy="381642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 xmlns:a14="http://schemas.microsoft.com/office/drawing/2010/main"/>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 xmlns:a14="http://schemas.microsoft.com/office/drawing/2010/main"/>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7" name="Group 16"/>
          <p:cNvGrpSpPr/>
          <p:nvPr userDrawn="1"/>
        </p:nvGrpSpPr>
        <p:grpSpPr>
          <a:xfrm>
            <a:off x="180776" y="188640"/>
            <a:ext cx="8783712" cy="1944217"/>
            <a:chOff x="180776" y="188640"/>
            <a:chExt cx="8783712" cy="1944217"/>
          </a:xfrm>
        </p:grpSpPr>
        <p:sp>
          <p:nvSpPr>
            <p:cNvPr id="5" name="Rounded Rectangle 4"/>
            <p:cNvSpPr/>
            <p:nvPr userDrawn="1"/>
          </p:nvSpPr>
          <p:spPr>
            <a:xfrm>
              <a:off x="268544" y="562377"/>
              <a:ext cx="8678354" cy="1426464"/>
            </a:xfrm>
            <a:prstGeom prst="round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2" name="Rounded Rectangle 11"/>
            <p:cNvSpPr/>
            <p:nvPr/>
          </p:nvSpPr>
          <p:spPr>
            <a:xfrm>
              <a:off x="268544" y="188641"/>
              <a:ext cx="8695944" cy="929256"/>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4"/>
            <p:cNvSpPr>
              <a:spLocks/>
            </p:cNvSpPr>
            <p:nvPr/>
          </p:nvSpPr>
          <p:spPr bwMode="hidden">
            <a:xfrm>
              <a:off x="3516655" y="316942"/>
              <a:ext cx="5430243" cy="1158233"/>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268544" y="188640"/>
              <a:ext cx="8678353" cy="128653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1619672" y="340520"/>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5224440" y="38559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180776" y="1238200"/>
              <a:ext cx="8783712" cy="89465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6"/>
            <p:cNvSpPr>
              <a:spLocks/>
            </p:cNvSpPr>
            <p:nvPr userDrawn="1"/>
          </p:nvSpPr>
          <p:spPr bwMode="hidden">
            <a:xfrm rot="11251488">
              <a:off x="5512472" y="105273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p:nvPr userDrawn="1"/>
        </p:nvPicPr>
        <p:blipFill>
          <a:blip r:embed="rId2" cstate="email">
            <a:extLst>
              <a:ext uri="{28A0092B-C50C-407E-A947-70E740481C1C}">
                <a14:useLocalDpi xmlns:a14="http://schemas.microsoft.com/office/drawing/2010/main"/>
              </a:ext>
            </a:extLst>
          </a:blip>
          <a:stretch>
            <a:fillRect/>
          </a:stretch>
        </p:blipFill>
        <p:spPr>
          <a:xfrm>
            <a:off x="323528" y="260648"/>
            <a:ext cx="543824" cy="955929"/>
          </a:xfrm>
          <a:prstGeom prst="rect">
            <a:avLst/>
          </a:prstGeom>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 xmlns:a14="http://schemas.microsoft.com/office/drawing/2010/main"/>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userDrawn="1"/>
        </p:nvGrpSpPr>
        <p:grpSpPr>
          <a:xfrm>
            <a:off x="180776" y="188640"/>
            <a:ext cx="8783712" cy="1944217"/>
            <a:chOff x="180776" y="188640"/>
            <a:chExt cx="8783712" cy="1944217"/>
          </a:xfrm>
        </p:grpSpPr>
        <p:sp>
          <p:nvSpPr>
            <p:cNvPr id="17" name="Rounded Rectangle 16"/>
            <p:cNvSpPr/>
            <p:nvPr userDrawn="1"/>
          </p:nvSpPr>
          <p:spPr>
            <a:xfrm>
              <a:off x="268544" y="562377"/>
              <a:ext cx="8678354" cy="1426464"/>
            </a:xfrm>
            <a:prstGeom prst="round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8" name="Rounded Rectangle 17"/>
            <p:cNvSpPr/>
            <p:nvPr/>
          </p:nvSpPr>
          <p:spPr>
            <a:xfrm>
              <a:off x="268544" y="188641"/>
              <a:ext cx="8695944" cy="929256"/>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4"/>
            <p:cNvSpPr>
              <a:spLocks/>
            </p:cNvSpPr>
            <p:nvPr/>
          </p:nvSpPr>
          <p:spPr bwMode="hidden">
            <a:xfrm>
              <a:off x="3516655" y="316942"/>
              <a:ext cx="5430243" cy="1158233"/>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hidden">
            <a:xfrm>
              <a:off x="268544" y="188640"/>
              <a:ext cx="8678353" cy="128653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2"/>
            <p:cNvSpPr>
              <a:spLocks/>
            </p:cNvSpPr>
            <p:nvPr/>
          </p:nvSpPr>
          <p:spPr bwMode="hidden">
            <a:xfrm>
              <a:off x="1619672" y="340520"/>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6"/>
            <p:cNvSpPr>
              <a:spLocks/>
            </p:cNvSpPr>
            <p:nvPr/>
          </p:nvSpPr>
          <p:spPr bwMode="hidden">
            <a:xfrm>
              <a:off x="5224440" y="38559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4" name="Freeform 23"/>
            <p:cNvSpPr>
              <a:spLocks/>
            </p:cNvSpPr>
            <p:nvPr/>
          </p:nvSpPr>
          <p:spPr bwMode="hidden">
            <a:xfrm>
              <a:off x="180776" y="1238200"/>
              <a:ext cx="8783712" cy="89465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userDrawn="1"/>
          </p:nvSpPr>
          <p:spPr bwMode="hidden">
            <a:xfrm rot="11251488">
              <a:off x="5512472" y="105273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31" name="Picture 30"/>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2014" y="270601"/>
              <a:ext cx="671594" cy="926151"/>
            </a:xfrm>
            <a:prstGeom prst="rect">
              <a:avLst/>
            </a:prstGeom>
            <a:noFill/>
            <a:ln>
              <a:noFill/>
            </a:ln>
          </p:spPr>
        </p:pic>
      </p:grpSp>
      <p:sp>
        <p:nvSpPr>
          <p:cNvPr id="22" name="Title 21"/>
          <p:cNvSpPr>
            <a:spLocks noGrp="1"/>
          </p:cNvSpPr>
          <p:nvPr>
            <p:ph type="title"/>
          </p:nvPr>
        </p:nvSpPr>
        <p:spPr>
          <a:xfrm>
            <a:off x="914400" y="1556792"/>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574356"/>
            <a:ext cx="3904076" cy="4064444"/>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chemeClr val="tx2"/>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395536" y="1124744"/>
            <a:ext cx="4320480" cy="3528392"/>
          </a:xfrm>
          <a:prstGeom prst="roundRect">
            <a:avLst>
              <a:gd name="adj" fmla="val 3924"/>
            </a:avLst>
          </a:prstGeom>
          <a:solidFill>
            <a:schemeClr val="accent5"/>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251520" y="188640"/>
            <a:ext cx="8783712" cy="1830761"/>
            <a:chOff x="251520" y="188640"/>
            <a:chExt cx="8783712" cy="1830761"/>
          </a:xfrm>
        </p:grpSpPr>
        <p:sp>
          <p:nvSpPr>
            <p:cNvPr id="16" name="Rounded Rectangle 15"/>
            <p:cNvSpPr/>
            <p:nvPr userDrawn="1"/>
          </p:nvSpPr>
          <p:spPr>
            <a:xfrm>
              <a:off x="268544" y="404664"/>
              <a:ext cx="8678354" cy="1426464"/>
            </a:xfrm>
            <a:prstGeom prst="round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ounded Rectangle 21"/>
            <p:cNvSpPr/>
            <p:nvPr/>
          </p:nvSpPr>
          <p:spPr>
            <a:xfrm>
              <a:off x="268544" y="188640"/>
              <a:ext cx="8695944" cy="71323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4"/>
            <p:cNvSpPr>
              <a:spLocks/>
            </p:cNvSpPr>
            <p:nvPr/>
          </p:nvSpPr>
          <p:spPr bwMode="hidden">
            <a:xfrm>
              <a:off x="4355976" y="316943"/>
              <a:ext cx="4590922" cy="1061568"/>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p:cNvSpPr>
            <p:nvPr/>
          </p:nvSpPr>
          <p:spPr bwMode="hidden">
            <a:xfrm>
              <a:off x="268545" y="188640"/>
              <a:ext cx="4955896" cy="128653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hidden">
            <a:xfrm>
              <a:off x="1043608" y="260648"/>
              <a:ext cx="3864381" cy="1360288"/>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hidden">
            <a:xfrm>
              <a:off x="5224440" y="38559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7" name="Freeform 26"/>
            <p:cNvSpPr>
              <a:spLocks/>
            </p:cNvSpPr>
            <p:nvPr/>
          </p:nvSpPr>
          <p:spPr bwMode="hidden">
            <a:xfrm>
              <a:off x="251520" y="1124744"/>
              <a:ext cx="8783712" cy="89465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userDrawn="1"/>
          </p:nvSpPr>
          <p:spPr bwMode="hidden">
            <a:xfrm rot="11251488">
              <a:off x="5512472" y="908721"/>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userDrawn="1">
            <p:ph type="title"/>
          </p:nvPr>
        </p:nvSpPr>
        <p:spPr>
          <a:xfrm>
            <a:off x="1298730" y="304064"/>
            <a:ext cx="7643192" cy="1252728"/>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userDrawn="1">
            <p:ph type="body" idx="1"/>
          </p:nvPr>
        </p:nvSpPr>
        <p:spPr>
          <a:xfrm>
            <a:off x="352596" y="1774065"/>
            <a:ext cx="8611892" cy="48354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NEW_SANC_LOGO_HIGH_QUAL.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51520" y="188640"/>
            <a:ext cx="720080" cy="1258039"/>
          </a:xfrm>
          <a:prstGeom prst="rect">
            <a:avLst/>
          </a:prstGeom>
          <a:noFill/>
          <a:ln w="28575">
            <a:solidFill>
              <a:schemeClr val="accent1"/>
            </a:solidFill>
          </a:ln>
          <a:effectLst>
            <a:outerShdw blurRad="50800" dist="38100" dir="10800000" algn="r" rotWithShape="0">
              <a:prstClr val="black">
                <a:alpha val="40000"/>
              </a:prstClr>
            </a:outerShdw>
          </a:effectLst>
        </p:spPr>
      </p:pic>
      <p:pic>
        <p:nvPicPr>
          <p:cNvPr id="14" name="Picture 13"/>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r" defTabSz="914400" rtl="0" eaLnBrk="1" latinLnBrk="0" hangingPunct="1">
        <a:spcBef>
          <a:spcPct val="0"/>
        </a:spcBef>
        <a:buNone/>
        <a:defRPr sz="3200" kern="1200" normalizeH="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 Id="rId3"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11.emf"/><Relationship Id="rId8"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emf"/><Relationship Id="rId6" Type="http://schemas.openxmlformats.org/officeDocument/2006/relationships/image" Target="../media/image30.emf"/><Relationship Id="rId7" Type="http://schemas.openxmlformats.org/officeDocument/2006/relationships/image" Target="../media/image31.emf"/><Relationship Id="rId8"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image" Target="../media/image2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6.xml"/><Relationship Id="rId2"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s4xqzgBy-l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tiff"/><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7.xml"/><Relationship Id="rId2" Type="http://schemas.openxmlformats.org/officeDocument/2006/relationships/image" Target="../media/image40.tiff"/></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tiff"/><Relationship Id="rId6" Type="http://schemas.openxmlformats.org/officeDocument/2006/relationships/image" Target="../media/image51.tiff"/><Relationship Id="rId7" Type="http://schemas.openxmlformats.org/officeDocument/2006/relationships/image" Target="../media/image52.png"/><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emf"/><Relationship Id="rId3"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emf"/><Relationship Id="rId3"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67544" y="404664"/>
            <a:ext cx="5832648" cy="4732436"/>
          </a:xfrm>
        </p:spPr>
        <p:txBody>
          <a:bodyPr anchor="ctr" anchorCtr="1">
            <a:normAutofit/>
          </a:bodyPr>
          <a:lstStyle/>
          <a:p>
            <a:pPr algn="ctr">
              <a:spcAft>
                <a:spcPts val="0"/>
              </a:spcAft>
            </a:pPr>
            <a:r>
              <a:rPr lang="en-GB" sz="3600" dirty="0" smtClean="0">
                <a:solidFill>
                  <a:schemeClr val="bg1"/>
                </a:solidFill>
                <a:effectLst>
                  <a:outerShdw blurRad="50800" dist="38100" dir="2700000" algn="tl" rotWithShape="0">
                    <a:srgbClr val="000000">
                      <a:alpha val="43000"/>
                    </a:srgbClr>
                  </a:outerShdw>
                </a:effectLst>
              </a:rPr>
              <a:t>eNICLE</a:t>
            </a:r>
            <a:br>
              <a:rPr lang="en-GB" sz="3600" dirty="0" smtClean="0">
                <a:solidFill>
                  <a:schemeClr val="bg1"/>
                </a:solidFill>
                <a:effectLst>
                  <a:outerShdw blurRad="50800" dist="38100" dir="2700000" algn="tl" rotWithShape="0">
                    <a:srgbClr val="000000">
                      <a:alpha val="43000"/>
                    </a:srgbClr>
                  </a:outerShdw>
                </a:effectLst>
              </a:rPr>
            </a:br>
            <a:r>
              <a:rPr lang="en-GB" sz="3600" dirty="0" smtClean="0">
                <a:solidFill>
                  <a:schemeClr val="bg1"/>
                </a:solidFill>
                <a:effectLst>
                  <a:outerShdw blurRad="50800" dist="38100" dir="2700000" algn="tl" rotWithShape="0">
                    <a:srgbClr val="000000">
                      <a:alpha val="43000"/>
                    </a:srgbClr>
                  </a:outerShdw>
                </a:effectLst>
              </a:rPr>
              <a:t>Grade 1 &amp; 2 programme</a:t>
            </a:r>
            <a:br>
              <a:rPr lang="en-GB" sz="3600" dirty="0" smtClean="0">
                <a:solidFill>
                  <a:schemeClr val="bg1"/>
                </a:solidFill>
                <a:effectLst>
                  <a:outerShdw blurRad="50800" dist="38100" dir="2700000" algn="tl" rotWithShape="0">
                    <a:srgbClr val="000000">
                      <a:alpha val="43000"/>
                    </a:srgbClr>
                  </a:outerShdw>
                </a:effectLst>
              </a:rPr>
            </a:br>
            <a:r>
              <a:rPr lang="en-GB" sz="3600" dirty="0" smtClean="0">
                <a:solidFill>
                  <a:schemeClr val="bg1"/>
                </a:solidFill>
                <a:effectLst>
                  <a:outerShdw blurRad="50800" dist="38100" dir="2700000" algn="tl" rotWithShape="0">
                    <a:srgbClr val="000000">
                      <a:alpha val="43000"/>
                    </a:srgbClr>
                  </a:outerShdw>
                </a:effectLst>
              </a:rPr>
              <a:t>Session </a:t>
            </a:r>
            <a:r>
              <a:rPr lang="en-GB" sz="3600" dirty="0">
                <a:solidFill>
                  <a:schemeClr val="bg1"/>
                </a:solidFill>
                <a:effectLst>
                  <a:outerShdw blurRad="50800" dist="38100" dir="2700000" algn="tl" rotWithShape="0">
                    <a:srgbClr val="000000">
                      <a:alpha val="43000"/>
                    </a:srgbClr>
                  </a:outerShdw>
                </a:effectLst>
              </a:rPr>
              <a:t>4</a:t>
            </a:r>
            <a:r>
              <a:rPr lang="en-GB" sz="3600" dirty="0" smtClean="0">
                <a:solidFill>
                  <a:schemeClr val="bg1"/>
                </a:solidFill>
                <a:effectLst>
                  <a:outerShdw blurRad="50800" dist="38100" dir="2700000" algn="tl" rotWithShape="0">
                    <a:srgbClr val="000000">
                      <a:alpha val="43000"/>
                    </a:srgbClr>
                  </a:outerShdw>
                </a:effectLst>
              </a:rPr>
              <a:t/>
            </a:r>
            <a:br>
              <a:rPr lang="en-GB" sz="3600" dirty="0" smtClean="0">
                <a:solidFill>
                  <a:schemeClr val="bg1"/>
                </a:solidFill>
                <a:effectLst>
                  <a:outerShdw blurRad="50800" dist="38100" dir="2700000" algn="tl" rotWithShape="0">
                    <a:srgbClr val="000000">
                      <a:alpha val="43000"/>
                    </a:srgbClr>
                  </a:outerShdw>
                </a:effectLst>
              </a:rPr>
            </a:br>
            <a:r>
              <a:rPr lang="en-GB" sz="3600" dirty="0" smtClean="0">
                <a:solidFill>
                  <a:schemeClr val="bg1"/>
                </a:solidFill>
                <a:effectLst>
                  <a:outerShdw blurRad="50800" dist="38100" dir="2700000" algn="tl" rotWithShape="0">
                    <a:srgbClr val="000000">
                      <a:alpha val="43000"/>
                    </a:srgbClr>
                  </a:outerShdw>
                </a:effectLst>
              </a:rPr>
              <a:t>17</a:t>
            </a:r>
            <a:r>
              <a:rPr lang="en-GB" sz="3600" baseline="30000" dirty="0" smtClean="0">
                <a:solidFill>
                  <a:schemeClr val="bg1"/>
                </a:solidFill>
                <a:effectLst>
                  <a:outerShdw blurRad="50800" dist="38100" dir="2700000" algn="tl" rotWithShape="0">
                    <a:srgbClr val="000000">
                      <a:alpha val="43000"/>
                    </a:srgbClr>
                  </a:outerShdw>
                </a:effectLst>
              </a:rPr>
              <a:t>th</a:t>
            </a:r>
            <a:r>
              <a:rPr lang="en-GB" sz="3600" dirty="0" smtClean="0">
                <a:solidFill>
                  <a:schemeClr val="bg1"/>
                </a:solidFill>
                <a:effectLst>
                  <a:outerShdw blurRad="50800" dist="38100" dir="2700000" algn="tl" rotWithShape="0">
                    <a:srgbClr val="000000">
                      <a:alpha val="43000"/>
                    </a:srgbClr>
                  </a:outerShdw>
                </a:effectLst>
              </a:rPr>
              <a:t> October 2017</a:t>
            </a:r>
            <a:endParaRPr lang="en-GB" sz="3600" dirty="0">
              <a:solidFill>
                <a:schemeClr val="bg1"/>
              </a:solidFill>
              <a:effectLst>
                <a:outerShdw blurRad="50800" dist="38100" dir="2700000" algn="tl" rotWithShape="0">
                  <a:srgbClr val="000000">
                    <a:alpha val="43000"/>
                  </a:srgbClr>
                </a:outerShdw>
              </a:effectLst>
            </a:endParaRPr>
          </a:p>
        </p:txBody>
      </p:sp>
      <p:sp>
        <p:nvSpPr>
          <p:cNvPr id="8" name="Subtitle 7"/>
          <p:cNvSpPr>
            <a:spLocks noGrp="1"/>
          </p:cNvSpPr>
          <p:nvPr>
            <p:ph type="subTitle" idx="1"/>
          </p:nvPr>
        </p:nvSpPr>
        <p:spPr>
          <a:xfrm>
            <a:off x="323528" y="5661248"/>
            <a:ext cx="8597030" cy="1008112"/>
          </a:xfrm>
        </p:spPr>
        <p:txBody>
          <a:bodyPr>
            <a:noAutofit/>
          </a:bodyPr>
          <a:lstStyle/>
          <a:p>
            <a:pPr algn="l"/>
            <a:r>
              <a:rPr lang="en-US" b="1" dirty="0" smtClean="0">
                <a:solidFill>
                  <a:srgbClr val="D85C00"/>
                </a:solidFill>
                <a:ea typeface="Calibri"/>
                <a:cs typeface="Times New Roman"/>
              </a:rPr>
              <a:t>Prof </a:t>
            </a:r>
            <a:r>
              <a:rPr lang="en-US" b="1" dirty="0">
                <a:solidFill>
                  <a:srgbClr val="D85C00"/>
                </a:solidFill>
                <a:ea typeface="Calibri"/>
                <a:cs typeface="Times New Roman"/>
              </a:rPr>
              <a:t>Mellony </a:t>
            </a:r>
            <a:r>
              <a:rPr lang="en-US" b="1" dirty="0" smtClean="0">
                <a:solidFill>
                  <a:srgbClr val="D85C00"/>
                </a:solidFill>
                <a:ea typeface="Calibri"/>
                <a:cs typeface="Times New Roman"/>
              </a:rPr>
              <a:t>Graven, </a:t>
            </a:r>
            <a:r>
              <a:rPr lang="en-US" b="1" dirty="0" err="1" smtClean="0">
                <a:solidFill>
                  <a:srgbClr val="D85C00"/>
                </a:solidFill>
                <a:ea typeface="Calibri"/>
                <a:cs typeface="Times New Roman"/>
              </a:rPr>
              <a:t>Dr</a:t>
            </a:r>
            <a:r>
              <a:rPr lang="en-US" b="1" dirty="0" smtClean="0">
                <a:solidFill>
                  <a:srgbClr val="D85C00"/>
                </a:solidFill>
                <a:ea typeface="Calibri"/>
                <a:cs typeface="Times New Roman"/>
              </a:rPr>
              <a:t> Debbie Stott, </a:t>
            </a:r>
            <a:r>
              <a:rPr lang="en-US" b="1" dirty="0" err="1" smtClean="0">
                <a:solidFill>
                  <a:srgbClr val="D85C00"/>
                </a:solidFill>
                <a:ea typeface="Calibri"/>
                <a:cs typeface="Times New Roman"/>
              </a:rPr>
              <a:t>Dr</a:t>
            </a:r>
            <a:r>
              <a:rPr lang="en-US" b="1" dirty="0" smtClean="0">
                <a:solidFill>
                  <a:srgbClr val="D85C00"/>
                </a:solidFill>
                <a:ea typeface="Calibri"/>
                <a:cs typeface="Times New Roman"/>
              </a:rPr>
              <a:t> Pam Vale, </a:t>
            </a:r>
            <a:r>
              <a:rPr lang="en-US" b="1" dirty="0" err="1" smtClean="0">
                <a:solidFill>
                  <a:srgbClr val="D85C00"/>
                </a:solidFill>
                <a:ea typeface="Calibri"/>
                <a:cs typeface="Times New Roman"/>
              </a:rPr>
              <a:t>Ms</a:t>
            </a:r>
            <a:r>
              <a:rPr lang="en-US" b="1" dirty="0" smtClean="0">
                <a:solidFill>
                  <a:srgbClr val="D85C00"/>
                </a:solidFill>
                <a:ea typeface="Calibri"/>
                <a:cs typeface="Times New Roman"/>
              </a:rPr>
              <a:t> </a:t>
            </a:r>
            <a:r>
              <a:rPr lang="en-US" b="1" dirty="0" smtClean="0">
                <a:solidFill>
                  <a:srgbClr val="D85C00"/>
                </a:solidFill>
                <a:ea typeface="Calibri"/>
                <a:cs typeface="Times New Roman"/>
              </a:rPr>
              <a:t>Carolyn </a:t>
            </a:r>
            <a:r>
              <a:rPr lang="en-US" b="1" dirty="0" smtClean="0">
                <a:solidFill>
                  <a:srgbClr val="D85C00"/>
                </a:solidFill>
                <a:ea typeface="Calibri"/>
                <a:cs typeface="Times New Roman"/>
              </a:rPr>
              <a:t>Stevenson-</a:t>
            </a:r>
            <a:r>
              <a:rPr lang="en-US" b="1" dirty="0" err="1" smtClean="0">
                <a:solidFill>
                  <a:srgbClr val="D85C00"/>
                </a:solidFill>
                <a:ea typeface="Calibri"/>
                <a:cs typeface="Times New Roman"/>
              </a:rPr>
              <a:t>Milln</a:t>
            </a:r>
            <a:r>
              <a:rPr lang="en-US" b="1" dirty="0" smtClean="0">
                <a:solidFill>
                  <a:srgbClr val="D85C00"/>
                </a:solidFill>
                <a:ea typeface="Calibri"/>
                <a:cs typeface="Times New Roman"/>
              </a:rPr>
              <a:t>, </a:t>
            </a:r>
            <a:r>
              <a:rPr lang="en-US" b="1" dirty="0" err="1" smtClean="0">
                <a:solidFill>
                  <a:srgbClr val="D85C00"/>
                </a:solidFill>
                <a:ea typeface="Calibri"/>
                <a:cs typeface="Times New Roman"/>
              </a:rPr>
              <a:t>Ms</a:t>
            </a:r>
            <a:r>
              <a:rPr lang="en-US" b="1" dirty="0" smtClean="0">
                <a:solidFill>
                  <a:srgbClr val="D85C00"/>
                </a:solidFill>
                <a:ea typeface="Calibri"/>
                <a:cs typeface="Times New Roman"/>
              </a:rPr>
              <a:t> </a:t>
            </a:r>
            <a:r>
              <a:rPr lang="en-US" b="1" dirty="0">
                <a:solidFill>
                  <a:srgbClr val="D85C00"/>
                </a:solidFill>
                <a:ea typeface="Calibri"/>
                <a:cs typeface="Times New Roman"/>
              </a:rPr>
              <a:t>Roxanne </a:t>
            </a:r>
            <a:r>
              <a:rPr lang="en-US" b="1" dirty="0" smtClean="0">
                <a:solidFill>
                  <a:srgbClr val="D85C00"/>
                </a:solidFill>
                <a:ea typeface="Calibri"/>
                <a:cs typeface="Times New Roman"/>
              </a:rPr>
              <a:t>Long, </a:t>
            </a:r>
            <a:r>
              <a:rPr lang="en-US" b="1" dirty="0" err="1">
                <a:solidFill>
                  <a:srgbClr val="D85C00"/>
                </a:solidFill>
                <a:ea typeface="Calibri"/>
                <a:cs typeface="Times New Roman"/>
              </a:rPr>
              <a:t>Ms</a:t>
            </a:r>
            <a:r>
              <a:rPr lang="en-US" b="1" dirty="0">
                <a:solidFill>
                  <a:srgbClr val="D85C00"/>
                </a:solidFill>
                <a:ea typeface="Calibri"/>
                <a:cs typeface="Times New Roman"/>
              </a:rPr>
              <a:t> </a:t>
            </a:r>
            <a:r>
              <a:rPr lang="en-US" b="1" dirty="0" err="1" smtClean="0">
                <a:solidFill>
                  <a:srgbClr val="D85C00"/>
                </a:solidFill>
                <a:ea typeface="Calibri"/>
                <a:cs typeface="Times New Roman"/>
              </a:rPr>
              <a:t>Samu</a:t>
            </a:r>
            <a:r>
              <a:rPr lang="en-US" b="1" dirty="0" smtClean="0">
                <a:solidFill>
                  <a:srgbClr val="D85C00"/>
                </a:solidFill>
                <a:ea typeface="Calibri"/>
                <a:cs typeface="Times New Roman"/>
              </a:rPr>
              <a:t> </a:t>
            </a:r>
            <a:r>
              <a:rPr lang="en-US" b="1" dirty="0" err="1" smtClean="0">
                <a:solidFill>
                  <a:srgbClr val="D85C00"/>
                </a:solidFill>
                <a:ea typeface="Calibri"/>
                <a:cs typeface="Times New Roman"/>
              </a:rPr>
              <a:t>Chikiwa</a:t>
            </a:r>
            <a:endParaRPr lang="en-GB" dirty="0">
              <a:solidFill>
                <a:srgbClr val="D85C00"/>
              </a:solidFill>
            </a:endParaRPr>
          </a:p>
        </p:txBody>
      </p:sp>
      <p:pic>
        <p:nvPicPr>
          <p:cNvPr id="1229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869508" y="3573016"/>
            <a:ext cx="1878956" cy="47701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 name="Picture 1" descr="NEW_SANC_LOGO_HIGH_QUA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9508" y="322007"/>
            <a:ext cx="1878956" cy="3251009"/>
          </a:xfrm>
          <a:prstGeom prst="rect">
            <a:avLst/>
          </a:prstGeom>
        </p:spPr>
      </p:pic>
      <p:pic>
        <p:nvPicPr>
          <p:cNvPr id="6" name="Picture 5"/>
          <p:cNvPicPr/>
          <p:nvPr/>
        </p:nvPicPr>
        <p:blipFill>
          <a:blip r:embed="rId4">
            <a:extLst>
              <a:ext uri="{28A0092B-C50C-407E-A947-70E740481C1C}">
                <a14:useLocalDpi xmlns:a14="http://schemas.microsoft.com/office/drawing/2010/main"/>
              </a:ext>
            </a:extLst>
          </a:blip>
          <a:stretch>
            <a:fillRect/>
          </a:stretch>
        </p:blipFill>
        <p:spPr>
          <a:xfrm>
            <a:off x="7187956" y="4234609"/>
            <a:ext cx="1242060" cy="1242060"/>
          </a:xfrm>
          <a:prstGeom prst="rect">
            <a:avLst/>
          </a:prstGeom>
        </p:spPr>
      </p:pic>
    </p:spTree>
    <p:extLst>
      <p:ext uri="{BB962C8B-B14F-4D97-AF65-F5344CB8AC3E}">
        <p14:creationId xmlns:p14="http://schemas.microsoft.com/office/powerpoint/2010/main" val="3365427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Introductory story:</a:t>
            </a:r>
            <a:br>
              <a:rPr lang="en-GB" dirty="0" smtClean="0"/>
            </a:br>
            <a:r>
              <a:rPr lang="en-GB" dirty="0" smtClean="0"/>
              <a:t>Siya and the marbles</a:t>
            </a:r>
            <a:endParaRPr lang="en-GB"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19250585"/>
              </p:ext>
            </p:extLst>
          </p:nvPr>
        </p:nvGraphicFramePr>
        <p:xfrm>
          <a:off x="179512" y="1629152"/>
          <a:ext cx="6552728" cy="4175760"/>
        </p:xfrm>
        <a:graphic>
          <a:graphicData uri="http://schemas.openxmlformats.org/drawingml/2006/table">
            <a:tbl>
              <a:tblPr firstRow="1" firstCol="1" bandRow="1">
                <a:tableStyleId>{5C22544A-7EE6-4342-B048-85BDC9FD1C3A}</a:tableStyleId>
              </a:tblPr>
              <a:tblGrid>
                <a:gridCol w="6552728"/>
              </a:tblGrid>
              <a:tr h="3960440">
                <a:tc>
                  <a:txBody>
                    <a:bodyPr/>
                    <a:lstStyle/>
                    <a:p>
                      <a:pPr marL="41910">
                        <a:spcBef>
                          <a:spcPts val="600"/>
                        </a:spcBef>
                      </a:pPr>
                      <a:r>
                        <a:rPr lang="en-GB" sz="2400" b="0" dirty="0">
                          <a:solidFill>
                            <a:schemeClr val="tx1"/>
                          </a:solidFill>
                          <a:effectLst/>
                        </a:rPr>
                        <a:t>Today I want to tell you about a boy named Siya, who loves to play marbles with his friends at school. </a:t>
                      </a:r>
                      <a:endParaRPr lang="en-GB" sz="2400" b="0" dirty="0" smtClean="0">
                        <a:solidFill>
                          <a:schemeClr val="tx1"/>
                        </a:solidFill>
                        <a:effectLst/>
                      </a:endParaRPr>
                    </a:p>
                    <a:p>
                      <a:pPr marL="41910">
                        <a:spcBef>
                          <a:spcPts val="600"/>
                        </a:spcBef>
                      </a:pPr>
                      <a:r>
                        <a:rPr lang="en-GB" sz="2400" b="0" dirty="0" smtClean="0">
                          <a:solidFill>
                            <a:schemeClr val="tx1"/>
                          </a:solidFill>
                          <a:effectLst/>
                        </a:rPr>
                        <a:t>Every </a:t>
                      </a:r>
                      <a:r>
                        <a:rPr lang="en-GB" sz="2400" b="0" dirty="0">
                          <a:solidFill>
                            <a:schemeClr val="tx1"/>
                          </a:solidFill>
                          <a:effectLst/>
                        </a:rPr>
                        <a:t>day, Siya puts his 7 favourite marbles in the front pockets of his school trousers so that he remembers to take them to school. </a:t>
                      </a:r>
                      <a:endParaRPr lang="en-US" sz="2000" b="0" dirty="0">
                        <a:solidFill>
                          <a:schemeClr val="tx1"/>
                        </a:solidFill>
                        <a:effectLst/>
                      </a:endParaRPr>
                    </a:p>
                    <a:p>
                      <a:pPr marL="41910">
                        <a:spcBef>
                          <a:spcPts val="600"/>
                        </a:spcBef>
                      </a:pPr>
                      <a:r>
                        <a:rPr lang="en-GB" sz="2400" b="0" dirty="0">
                          <a:solidFill>
                            <a:schemeClr val="tx1"/>
                          </a:solidFill>
                          <a:effectLst/>
                        </a:rPr>
                        <a:t>On some days, Siya puts all his marbles in one pocket. And on other days, he puts all his marbles in the other pocket. Most of the time, he uses both pockets and puts some marbles in each one. </a:t>
                      </a:r>
                      <a:endParaRPr lang="en-US" sz="2000" b="0" dirty="0">
                        <a:solidFill>
                          <a:schemeClr val="tx1"/>
                        </a:solidFill>
                        <a:effectLst/>
                      </a:endParaRPr>
                    </a:p>
                  </a:txBody>
                  <a:tcPr marL="68580" marR="68580" marT="0" marB="0"/>
                </a:tc>
              </a:tr>
            </a:tbl>
          </a:graphicData>
        </a:graphic>
      </p:graphicFrame>
      <p:pic>
        <p:nvPicPr>
          <p:cNvPr id="5121" name="Picture 2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81682" y="2636912"/>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9513" y="6021288"/>
            <a:ext cx="6552728"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sz="2400" dirty="0">
                <a:solidFill>
                  <a:schemeClr val="tx1"/>
                </a:solidFill>
              </a:rPr>
              <a:t>Work out how many different ways you can tell stories about Siya and his marbles. </a:t>
            </a:r>
            <a:endParaRPr lang="en-US" sz="2000" dirty="0">
              <a:solidFill>
                <a:schemeClr val="tx1"/>
              </a:solidFill>
              <a:latin typeface="Calibri" charset="0"/>
              <a:ea typeface="Calibri" charset="0"/>
              <a:cs typeface="Times New Roman" charset="0"/>
            </a:endParaRPr>
          </a:p>
        </p:txBody>
      </p:sp>
      <p:pic>
        <p:nvPicPr>
          <p:cNvPr id="9" name="Picture 8"/>
          <p:cNvPicPr/>
          <p:nvPr/>
        </p:nvPicPr>
        <p:blipFill>
          <a:blip r:embed="rId3"/>
          <a:stretch>
            <a:fillRect/>
          </a:stretch>
        </p:blipFill>
        <p:spPr>
          <a:xfrm>
            <a:off x="1187624" y="404664"/>
            <a:ext cx="2213610" cy="690880"/>
          </a:xfrm>
          <a:prstGeom prst="rect">
            <a:avLst/>
          </a:prstGeom>
        </p:spPr>
      </p:pic>
    </p:spTree>
    <p:extLst>
      <p:ext uri="{BB962C8B-B14F-4D97-AF65-F5344CB8AC3E}">
        <p14:creationId xmlns:p14="http://schemas.microsoft.com/office/powerpoint/2010/main" val="1566166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0" indent="0">
              <a:buNone/>
            </a:pPr>
            <a:r>
              <a:rPr lang="en-GB" dirty="0"/>
              <a:t>There are several ways of developing these stories over a number of days / lessons:</a:t>
            </a:r>
            <a:endParaRPr lang="en-US" dirty="0"/>
          </a:p>
          <a:p>
            <a:pPr lvl="0"/>
            <a:r>
              <a:rPr lang="en-GB" dirty="0">
                <a:solidFill>
                  <a:schemeClr val="accent5">
                    <a:lumMod val="75000"/>
                  </a:schemeClr>
                </a:solidFill>
              </a:rPr>
              <a:t>Day one</a:t>
            </a:r>
            <a:r>
              <a:rPr lang="en-GB" dirty="0"/>
              <a:t>: </a:t>
            </a:r>
            <a:endParaRPr lang="en-US" dirty="0"/>
          </a:p>
          <a:p>
            <a:pPr lvl="1"/>
            <a:r>
              <a:rPr lang="en-GB" dirty="0"/>
              <a:t>Learners work alone or in pairs to model this with concrete objects (counters, stones etc.)</a:t>
            </a:r>
            <a:endParaRPr lang="en-US" dirty="0"/>
          </a:p>
          <a:p>
            <a:pPr lvl="1"/>
            <a:r>
              <a:rPr lang="en-GB" dirty="0"/>
              <a:t>Encourage them to draw or represent all the different ways they find.</a:t>
            </a:r>
            <a:endParaRPr lang="en-US" dirty="0"/>
          </a:p>
          <a:p>
            <a:pPr lvl="1"/>
            <a:r>
              <a:rPr lang="en-GB" dirty="0"/>
              <a:t>After some time, ask learners for contributions. </a:t>
            </a:r>
            <a:endParaRPr lang="en-US" dirty="0"/>
          </a:p>
          <a:p>
            <a:pPr lvl="1"/>
            <a:r>
              <a:rPr lang="en-GB" dirty="0"/>
              <a:t>Write these on the board. </a:t>
            </a:r>
            <a:endParaRPr lang="en-US" dirty="0"/>
          </a:p>
          <a:p>
            <a:pPr lvl="1"/>
            <a:r>
              <a:rPr lang="en-GB" dirty="0"/>
              <a:t>Ask if any have been left out.</a:t>
            </a:r>
            <a:endParaRPr lang="en-US" dirty="0"/>
          </a:p>
          <a:p>
            <a:pPr lvl="0"/>
            <a:r>
              <a:rPr lang="en-GB" sz="3300" dirty="0">
                <a:solidFill>
                  <a:schemeClr val="accent5">
                    <a:lumMod val="75000"/>
                  </a:schemeClr>
                </a:solidFill>
              </a:rPr>
              <a:t>Day two / three</a:t>
            </a:r>
            <a:r>
              <a:rPr lang="en-GB" dirty="0"/>
              <a:t>: </a:t>
            </a:r>
            <a:endParaRPr lang="en-US" dirty="0"/>
          </a:p>
          <a:p>
            <a:pPr lvl="1"/>
            <a:r>
              <a:rPr lang="en-GB" dirty="0"/>
              <a:t>Use the same story, but use a different number of marbles e.g. 9, 11</a:t>
            </a:r>
            <a:endParaRPr lang="en-US" dirty="0"/>
          </a:p>
          <a:p>
            <a:pPr lvl="1"/>
            <a:r>
              <a:rPr lang="en-GB" dirty="0"/>
              <a:t>Repeat the above process</a:t>
            </a:r>
            <a:endParaRPr lang="en-US" dirty="0"/>
          </a:p>
          <a:p>
            <a:pPr lvl="0"/>
            <a:r>
              <a:rPr lang="en-GB" sz="3300" dirty="0">
                <a:solidFill>
                  <a:schemeClr val="accent5">
                    <a:lumMod val="75000"/>
                  </a:schemeClr>
                </a:solidFill>
              </a:rPr>
              <a:t>Day four</a:t>
            </a:r>
            <a:r>
              <a:rPr lang="en-GB" dirty="0"/>
              <a:t>: </a:t>
            </a:r>
            <a:endParaRPr lang="en-US" dirty="0"/>
          </a:p>
          <a:p>
            <a:pPr lvl="1"/>
            <a:r>
              <a:rPr lang="en-GB" dirty="0"/>
              <a:t>Introduce the learners to the part-part-whole model using the first story as an example. </a:t>
            </a:r>
            <a:endParaRPr lang="en-US" dirty="0"/>
          </a:p>
          <a:p>
            <a:pPr lvl="1"/>
            <a:r>
              <a:rPr lang="en-GB" dirty="0"/>
              <a:t>Learners then draw rough models to show how the marbles can be distributed (still using counters if necessary).</a:t>
            </a:r>
            <a:endParaRPr lang="en-US" dirty="0"/>
          </a:p>
          <a:p>
            <a:pPr lvl="1"/>
            <a:r>
              <a:rPr lang="en-GB" dirty="0"/>
              <a:t>At some point, push the learners to try and work without the counters</a:t>
            </a:r>
            <a:endParaRPr lang="en-US" dirty="0"/>
          </a:p>
          <a:p>
            <a:pPr lvl="0"/>
            <a:r>
              <a:rPr lang="en-GB" sz="3300" dirty="0">
                <a:solidFill>
                  <a:schemeClr val="accent5">
                    <a:lumMod val="75000"/>
                  </a:schemeClr>
                </a:solidFill>
              </a:rPr>
              <a:t>Days five / six / seven and beyond</a:t>
            </a:r>
            <a:r>
              <a:rPr lang="en-GB" dirty="0"/>
              <a:t>: </a:t>
            </a:r>
            <a:endParaRPr lang="en-US" dirty="0"/>
          </a:p>
          <a:p>
            <a:pPr lvl="1"/>
            <a:r>
              <a:rPr lang="en-GB" dirty="0"/>
              <a:t>continue using the model and the story as context for exploring other numbers in the range 7 to 12, or in Grade 2 in the range 1 to 20. </a:t>
            </a:r>
            <a:endParaRPr lang="en-US" dirty="0"/>
          </a:p>
        </p:txBody>
      </p:sp>
      <p:sp>
        <p:nvSpPr>
          <p:cNvPr id="3" name="Title 2"/>
          <p:cNvSpPr>
            <a:spLocks noGrp="1"/>
          </p:cNvSpPr>
          <p:nvPr>
            <p:ph type="title"/>
          </p:nvPr>
        </p:nvSpPr>
        <p:spPr/>
        <p:txBody>
          <a:bodyPr/>
          <a:lstStyle/>
          <a:p>
            <a:r>
              <a:rPr lang="en-GB" dirty="0" smtClean="0"/>
              <a:t>Part-part-whole activities:</a:t>
            </a:r>
            <a:br>
              <a:rPr lang="en-GB" dirty="0" smtClean="0"/>
            </a:br>
            <a:r>
              <a:rPr lang="en-GB" dirty="0" smtClean="0"/>
              <a:t>Stories</a:t>
            </a:r>
            <a:endParaRPr lang="en-GB" dirty="0"/>
          </a:p>
        </p:txBody>
      </p:sp>
      <p:pic>
        <p:nvPicPr>
          <p:cNvPr id="4" name="Picture 3"/>
          <p:cNvPicPr/>
          <p:nvPr/>
        </p:nvPicPr>
        <p:blipFill>
          <a:blip r:embed="rId2"/>
          <a:stretch>
            <a:fillRect/>
          </a:stretch>
        </p:blipFill>
        <p:spPr>
          <a:xfrm>
            <a:off x="1187624" y="404664"/>
            <a:ext cx="2213610" cy="690880"/>
          </a:xfrm>
          <a:prstGeom prst="rect">
            <a:avLst/>
          </a:prstGeom>
        </p:spPr>
      </p:pic>
    </p:spTree>
    <p:extLst>
      <p:ext uri="{BB962C8B-B14F-4D97-AF65-F5344CB8AC3E}">
        <p14:creationId xmlns:p14="http://schemas.microsoft.com/office/powerpoint/2010/main" val="41482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0" indent="0">
              <a:buNone/>
            </a:pPr>
            <a:r>
              <a:rPr lang="en-GB" b="1" dirty="0"/>
              <a:t>COVERED </a:t>
            </a:r>
            <a:r>
              <a:rPr lang="en-GB" b="1" dirty="0" smtClean="0"/>
              <a:t>PARTS</a:t>
            </a:r>
            <a:endParaRPr lang="en-US" dirty="0"/>
          </a:p>
          <a:p>
            <a:pPr lvl="0"/>
            <a:r>
              <a:rPr lang="en-US" dirty="0" smtClean="0"/>
              <a:t>Work </a:t>
            </a:r>
            <a:r>
              <a:rPr lang="en-US" dirty="0"/>
              <a:t>in pairs or with the </a:t>
            </a:r>
            <a:r>
              <a:rPr lang="en-US" dirty="0" smtClean="0"/>
              <a:t>teacher</a:t>
            </a:r>
          </a:p>
          <a:p>
            <a:pPr lvl="0"/>
            <a:r>
              <a:rPr lang="en-US" dirty="0" smtClean="0"/>
              <a:t>Count </a:t>
            </a:r>
            <a:r>
              <a:rPr lang="en-US" dirty="0"/>
              <a:t>out a number of </a:t>
            </a:r>
            <a:r>
              <a:rPr lang="en-US" dirty="0" smtClean="0"/>
              <a:t>counters e.g. </a:t>
            </a:r>
            <a:r>
              <a:rPr lang="en-US" dirty="0" smtClean="0">
                <a:solidFill>
                  <a:schemeClr val="accent5">
                    <a:lumMod val="75000"/>
                  </a:schemeClr>
                </a:solidFill>
              </a:rPr>
              <a:t>6</a:t>
            </a:r>
            <a:endParaRPr lang="en-US" dirty="0">
              <a:solidFill>
                <a:schemeClr val="accent5">
                  <a:lumMod val="75000"/>
                </a:schemeClr>
              </a:solidFill>
            </a:endParaRPr>
          </a:p>
          <a:p>
            <a:pPr lvl="0"/>
            <a:r>
              <a:rPr lang="en-US" dirty="0"/>
              <a:t>Ensure all learners agree with the count</a:t>
            </a:r>
          </a:p>
          <a:p>
            <a:pPr lvl="0"/>
            <a:r>
              <a:rPr lang="en-US" dirty="0"/>
              <a:t>One child places all the counters under a plastic container or piece of paper</a:t>
            </a:r>
          </a:p>
          <a:p>
            <a:pPr lvl="0"/>
            <a:r>
              <a:rPr lang="en-US" dirty="0"/>
              <a:t>Some of the counters are then pulled out to be </a:t>
            </a:r>
            <a:r>
              <a:rPr lang="en-US" dirty="0" smtClean="0"/>
              <a:t>visible e.g. </a:t>
            </a:r>
            <a:r>
              <a:rPr lang="en-US" dirty="0" smtClean="0">
                <a:solidFill>
                  <a:schemeClr val="accent5">
                    <a:lumMod val="75000"/>
                  </a:schemeClr>
                </a:solidFill>
              </a:rPr>
              <a:t>4</a:t>
            </a:r>
            <a:endParaRPr lang="en-US" dirty="0">
              <a:solidFill>
                <a:schemeClr val="accent5">
                  <a:lumMod val="75000"/>
                </a:schemeClr>
              </a:solidFill>
            </a:endParaRPr>
          </a:p>
          <a:p>
            <a:pPr lvl="0"/>
            <a:r>
              <a:rPr lang="en-US" dirty="0"/>
              <a:t>The other child must say </a:t>
            </a:r>
            <a:r>
              <a:rPr lang="en-US" dirty="0">
                <a:solidFill>
                  <a:schemeClr val="accent5">
                    <a:lumMod val="75000"/>
                  </a:schemeClr>
                </a:solidFill>
              </a:rPr>
              <a:t>how many are hidden </a:t>
            </a:r>
            <a:r>
              <a:rPr lang="en-US" dirty="0"/>
              <a:t>to make the target number</a:t>
            </a:r>
            <a:br>
              <a:rPr lang="en-US" dirty="0"/>
            </a:br>
            <a:r>
              <a:rPr lang="en-US" dirty="0" smtClean="0"/>
              <a:t>	For </a:t>
            </a:r>
            <a:r>
              <a:rPr lang="en-US" dirty="0"/>
              <a:t>example: “</a:t>
            </a:r>
            <a:r>
              <a:rPr lang="en-US" i="1" dirty="0">
                <a:solidFill>
                  <a:schemeClr val="accent5">
                    <a:lumMod val="75000"/>
                  </a:schemeClr>
                </a:solidFill>
              </a:rPr>
              <a:t>Four and two is six</a:t>
            </a:r>
            <a:r>
              <a:rPr lang="en-US" dirty="0"/>
              <a:t>”</a:t>
            </a:r>
          </a:p>
          <a:p>
            <a:pPr lvl="0"/>
            <a:r>
              <a:rPr lang="en-US" dirty="0"/>
              <a:t>Encourage the children to share their reasoning:</a:t>
            </a:r>
            <a:br>
              <a:rPr lang="en-US" dirty="0"/>
            </a:br>
            <a:r>
              <a:rPr lang="en-US" dirty="0" smtClean="0"/>
              <a:t>	For </a:t>
            </a:r>
            <a:r>
              <a:rPr lang="en-US" dirty="0"/>
              <a:t>example: “</a:t>
            </a:r>
            <a:r>
              <a:rPr lang="en-US" i="1" dirty="0">
                <a:solidFill>
                  <a:schemeClr val="accent5">
                    <a:lumMod val="75000"/>
                  </a:schemeClr>
                </a:solidFill>
              </a:rPr>
              <a:t>There were six, I can see four, so there must be two hidden</a:t>
            </a:r>
            <a:r>
              <a:rPr lang="en-US" dirty="0" smtClean="0"/>
              <a:t>”</a:t>
            </a:r>
          </a:p>
        </p:txBody>
      </p:sp>
      <p:sp>
        <p:nvSpPr>
          <p:cNvPr id="3" name="Title 2"/>
          <p:cNvSpPr>
            <a:spLocks noGrp="1"/>
          </p:cNvSpPr>
          <p:nvPr>
            <p:ph type="title"/>
          </p:nvPr>
        </p:nvSpPr>
        <p:spPr/>
        <p:txBody>
          <a:bodyPr/>
          <a:lstStyle/>
          <a:p>
            <a:r>
              <a:rPr lang="en-GB" dirty="0"/>
              <a:t>Part-part-whole </a:t>
            </a:r>
            <a:r>
              <a:rPr lang="en-GB" dirty="0" smtClean="0"/>
              <a:t>activities:</a:t>
            </a:r>
            <a:br>
              <a:rPr lang="en-GB" dirty="0" smtClean="0"/>
            </a:br>
            <a:r>
              <a:rPr lang="en-GB" dirty="0" smtClean="0"/>
              <a:t>Missing parts</a:t>
            </a:r>
            <a:endParaRPr lang="en-GB" dirty="0"/>
          </a:p>
        </p:txBody>
      </p:sp>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5508104" y="1494512"/>
            <a:ext cx="3453815" cy="1142400"/>
          </a:xfrm>
          <a:prstGeom prst="rect">
            <a:avLst/>
          </a:prstGeom>
          <a:ln>
            <a:solidFill>
              <a:schemeClr val="tx1"/>
            </a:solidFill>
          </a:ln>
        </p:spPr>
      </p:pic>
      <p:pic>
        <p:nvPicPr>
          <p:cNvPr id="5" name="Picture 4"/>
          <p:cNvPicPr/>
          <p:nvPr/>
        </p:nvPicPr>
        <p:blipFill>
          <a:blip r:embed="rId3"/>
          <a:stretch>
            <a:fillRect/>
          </a:stretch>
        </p:blipFill>
        <p:spPr>
          <a:xfrm>
            <a:off x="1187624" y="404664"/>
            <a:ext cx="2213610" cy="690880"/>
          </a:xfrm>
          <a:prstGeom prst="rect">
            <a:avLst/>
          </a:prstGeom>
        </p:spPr>
      </p:pic>
      <p:sp>
        <p:nvSpPr>
          <p:cNvPr id="6" name="TextBox 5"/>
          <p:cNvSpPr txBox="1"/>
          <p:nvPr/>
        </p:nvSpPr>
        <p:spPr>
          <a:xfrm>
            <a:off x="467544" y="5958170"/>
            <a:ext cx="7416824"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solidFill>
                  <a:schemeClr val="tx1"/>
                </a:solidFill>
              </a:rPr>
              <a:t>If the child does not know the hidden part, then it can be shown by lifting the screen </a:t>
            </a:r>
            <a:endParaRPr lang="en-GB" dirty="0">
              <a:solidFill>
                <a:schemeClr val="tx1"/>
              </a:solidFill>
            </a:endParaRPr>
          </a:p>
        </p:txBody>
      </p:sp>
    </p:spTree>
    <p:extLst>
      <p:ext uri="{BB962C8B-B14F-4D97-AF65-F5344CB8AC3E}">
        <p14:creationId xmlns:p14="http://schemas.microsoft.com/office/powerpoint/2010/main" val="113723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542991"/>
            <a:ext cx="8611892" cy="4835439"/>
          </a:xfrm>
        </p:spPr>
        <p:txBody>
          <a:bodyPr>
            <a:noAutofit/>
          </a:bodyPr>
          <a:lstStyle/>
          <a:p>
            <a:pPr marL="0" indent="0">
              <a:buNone/>
            </a:pPr>
            <a:r>
              <a:rPr lang="en-GB" sz="2400" b="1" dirty="0"/>
              <a:t>I WISH I HAD</a:t>
            </a:r>
            <a:r>
              <a:rPr lang="en-GB" sz="2400" b="1" dirty="0" smtClean="0"/>
              <a:t>… </a:t>
            </a:r>
            <a:r>
              <a:rPr lang="en-GB" sz="2400" dirty="0" smtClean="0"/>
              <a:t>6</a:t>
            </a:r>
            <a:endParaRPr lang="en-US" sz="2400" dirty="0"/>
          </a:p>
          <a:p>
            <a:pPr lvl="0"/>
            <a:r>
              <a:rPr lang="en-GB" sz="2400" dirty="0" smtClean="0"/>
              <a:t>Hold </a:t>
            </a:r>
            <a:r>
              <a:rPr lang="en-GB" sz="2400" dirty="0"/>
              <a:t>up </a:t>
            </a:r>
            <a:r>
              <a:rPr lang="en-GB" sz="2400" b="1" u="sng" dirty="0"/>
              <a:t>less</a:t>
            </a:r>
            <a:r>
              <a:rPr lang="en-GB" sz="2400" dirty="0"/>
              <a:t> than six fingers </a:t>
            </a:r>
            <a:r>
              <a:rPr lang="en-GB" sz="2400" dirty="0" smtClean="0"/>
              <a:t>i.e</a:t>
            </a:r>
            <a:r>
              <a:rPr lang="en-GB" sz="2400" dirty="0"/>
              <a:t>. </a:t>
            </a:r>
            <a:r>
              <a:rPr lang="en-GB" sz="2400" dirty="0" smtClean="0"/>
              <a:t>4 </a:t>
            </a:r>
            <a:endParaRPr lang="en-US" sz="2400" dirty="0"/>
          </a:p>
          <a:p>
            <a:pPr lvl="1"/>
            <a:r>
              <a:rPr lang="en-GB" sz="2000" dirty="0"/>
              <a:t>Say </a:t>
            </a:r>
            <a:r>
              <a:rPr lang="en-GB" sz="2000" dirty="0">
                <a:solidFill>
                  <a:schemeClr val="accent5">
                    <a:lumMod val="75000"/>
                  </a:schemeClr>
                </a:solidFill>
              </a:rPr>
              <a:t>“</a:t>
            </a:r>
            <a:r>
              <a:rPr lang="en-GB" sz="2000" i="1" dirty="0">
                <a:solidFill>
                  <a:schemeClr val="accent5">
                    <a:lumMod val="75000"/>
                  </a:schemeClr>
                </a:solidFill>
              </a:rPr>
              <a:t>I wish I had </a:t>
            </a:r>
            <a:r>
              <a:rPr lang="en-GB" sz="2000" i="1" dirty="0" smtClean="0">
                <a:solidFill>
                  <a:schemeClr val="accent5">
                    <a:lumMod val="75000"/>
                  </a:schemeClr>
                </a:solidFill>
              </a:rPr>
              <a:t>6”</a:t>
            </a:r>
            <a:endParaRPr lang="en-US" sz="2000" dirty="0">
              <a:solidFill>
                <a:schemeClr val="accent5">
                  <a:lumMod val="75000"/>
                </a:schemeClr>
              </a:solidFill>
            </a:endParaRPr>
          </a:p>
          <a:p>
            <a:pPr lvl="0"/>
            <a:r>
              <a:rPr lang="en-GB" sz="2400" dirty="0"/>
              <a:t>Children think about what part is needed to make </a:t>
            </a:r>
            <a:r>
              <a:rPr lang="en-GB" sz="2400" dirty="0" smtClean="0"/>
              <a:t>6</a:t>
            </a:r>
          </a:p>
          <a:p>
            <a:pPr lvl="1"/>
            <a:r>
              <a:rPr lang="en-GB" sz="2000" dirty="0" smtClean="0"/>
              <a:t>i.e</a:t>
            </a:r>
            <a:r>
              <a:rPr lang="en-GB" sz="2000" dirty="0"/>
              <a:t>. 2 more needed to make </a:t>
            </a:r>
            <a:r>
              <a:rPr lang="en-GB" sz="2000" dirty="0" smtClean="0"/>
              <a:t>six </a:t>
            </a:r>
            <a:endParaRPr lang="en-US" sz="2000" dirty="0"/>
          </a:p>
          <a:p>
            <a:pPr lvl="0"/>
            <a:r>
              <a:rPr lang="en-GB" sz="2400" dirty="0"/>
              <a:t>Encourage </a:t>
            </a:r>
            <a:r>
              <a:rPr lang="en-GB" sz="2400" dirty="0" smtClean="0"/>
              <a:t>learners to </a:t>
            </a:r>
            <a:r>
              <a:rPr lang="en-GB" sz="2400" dirty="0"/>
              <a:t>say: </a:t>
            </a:r>
            <a:endParaRPr lang="en-GB" sz="2400" dirty="0" smtClean="0"/>
          </a:p>
          <a:p>
            <a:pPr lvl="1"/>
            <a:r>
              <a:rPr lang="en-GB" sz="2000" dirty="0" smtClean="0">
                <a:solidFill>
                  <a:schemeClr val="accent5">
                    <a:lumMod val="75000"/>
                  </a:schemeClr>
                </a:solidFill>
              </a:rPr>
              <a:t>“4 </a:t>
            </a:r>
            <a:r>
              <a:rPr lang="en-GB" sz="2000" dirty="0">
                <a:solidFill>
                  <a:schemeClr val="accent5">
                    <a:lumMod val="75000"/>
                  </a:schemeClr>
                </a:solidFill>
              </a:rPr>
              <a:t>and 2 make </a:t>
            </a:r>
            <a:r>
              <a:rPr lang="en-GB" sz="2000" dirty="0" smtClean="0">
                <a:solidFill>
                  <a:schemeClr val="accent5">
                    <a:lumMod val="75000"/>
                  </a:schemeClr>
                </a:solidFill>
              </a:rPr>
              <a:t>6”</a:t>
            </a:r>
            <a:endParaRPr lang="en-US" sz="2000" dirty="0">
              <a:solidFill>
                <a:schemeClr val="accent5">
                  <a:lumMod val="75000"/>
                </a:schemeClr>
              </a:solidFill>
            </a:endParaRPr>
          </a:p>
          <a:p>
            <a:pPr lvl="0"/>
            <a:r>
              <a:rPr lang="en-GB" sz="2400" dirty="0"/>
              <a:t>Staying with the number </a:t>
            </a:r>
            <a:r>
              <a:rPr lang="en-GB" sz="2400" dirty="0" smtClean="0"/>
              <a:t>6:</a:t>
            </a:r>
          </a:p>
          <a:p>
            <a:pPr lvl="1"/>
            <a:r>
              <a:rPr lang="en-GB" sz="2000" dirty="0" smtClean="0"/>
              <a:t>repeat above steps </a:t>
            </a:r>
          </a:p>
          <a:p>
            <a:pPr lvl="1"/>
            <a:r>
              <a:rPr lang="en-GB" sz="2000" dirty="0" smtClean="0"/>
              <a:t>hold </a:t>
            </a:r>
            <a:r>
              <a:rPr lang="en-GB" sz="2000" dirty="0"/>
              <a:t>up a different number of fingers each </a:t>
            </a:r>
            <a:r>
              <a:rPr lang="en-GB" sz="2000" dirty="0" smtClean="0"/>
              <a:t>time</a:t>
            </a:r>
          </a:p>
          <a:p>
            <a:pPr lvl="1"/>
            <a:r>
              <a:rPr lang="en-GB" sz="2000" dirty="0" smtClean="0"/>
              <a:t>e.g</a:t>
            </a:r>
            <a:r>
              <a:rPr lang="en-GB" sz="2000" dirty="0"/>
              <a:t>. 2; 3; 5; 1 and so </a:t>
            </a:r>
            <a:r>
              <a:rPr lang="en-GB" sz="2000" dirty="0" smtClean="0"/>
              <a:t>on</a:t>
            </a:r>
            <a:endParaRPr lang="en-US" sz="2000" dirty="0"/>
          </a:p>
        </p:txBody>
      </p:sp>
      <p:sp>
        <p:nvSpPr>
          <p:cNvPr id="3" name="Title 2"/>
          <p:cNvSpPr>
            <a:spLocks noGrp="1"/>
          </p:cNvSpPr>
          <p:nvPr>
            <p:ph type="title"/>
          </p:nvPr>
        </p:nvSpPr>
        <p:spPr/>
        <p:txBody>
          <a:bodyPr/>
          <a:lstStyle/>
          <a:p>
            <a:r>
              <a:rPr lang="en-GB" dirty="0"/>
              <a:t>Part-part-whole </a:t>
            </a:r>
            <a:r>
              <a:rPr lang="en-GB" dirty="0" smtClean="0"/>
              <a:t>activities:</a:t>
            </a:r>
            <a:br>
              <a:rPr lang="en-GB" dirty="0" smtClean="0"/>
            </a:br>
            <a:r>
              <a:rPr lang="en-GB" dirty="0" smtClean="0"/>
              <a:t>Games</a:t>
            </a:r>
            <a:endParaRPr lang="en-GB" dirty="0"/>
          </a:p>
        </p:txBody>
      </p:sp>
      <p:pic>
        <p:nvPicPr>
          <p:cNvPr id="18" name="Picture 17" descr="/var/folders/8w/4xslqx754374hyf1l_j1g9cm0000gn/T/com.evernote.Evernote/com.evernote.Evernote/WebKitDnD.qwrcRq/fingers right hand colour_front 4.png"/>
          <p:cNvPicPr/>
          <p:nvPr/>
        </p:nvPicPr>
        <p:blipFill rotWithShape="1">
          <a:blip r:embed="rId2" cstate="print">
            <a:extLst>
              <a:ext uri="{28A0092B-C50C-407E-A947-70E740481C1C}">
                <a14:useLocalDpi xmlns:a14="http://schemas.microsoft.com/office/drawing/2010/main"/>
              </a:ext>
            </a:extLst>
          </a:blip>
          <a:srcRect/>
          <a:stretch/>
        </p:blipFill>
        <p:spPr bwMode="auto">
          <a:xfrm>
            <a:off x="7668344" y="1412776"/>
            <a:ext cx="1325111" cy="1742219"/>
          </a:xfrm>
          <a:prstGeom prst="rect">
            <a:avLst/>
          </a:prstGeom>
          <a:noFill/>
          <a:ln>
            <a:noFill/>
          </a:ln>
          <a:extLst>
            <a:ext uri="{53640926-AAD7-44D8-BBD7-CCE9431645EC}">
              <a14:shadowObscured xmlns:a14="http://schemas.microsoft.com/office/drawing/2010/main"/>
            </a:ext>
          </a:extLst>
        </p:spPr>
      </p:pic>
      <p:pic>
        <p:nvPicPr>
          <p:cNvPr id="19" name="Picture 18" descr="/var/folders/8w/4xslqx754374hyf1l_j1g9cm0000gn/T/com.evernote.Evernote/com.evernote.Evernote/WebKitDnD.lCaUam/fingers left hand colour _front 2.png"/>
          <p:cNvPicPr/>
          <p:nvPr/>
        </p:nvPicPr>
        <p:blipFill rotWithShape="1">
          <a:blip r:embed="rId3" cstate="screen">
            <a:extLst>
              <a:ext uri="{28A0092B-C50C-407E-A947-70E740481C1C}">
                <a14:useLocalDpi xmlns:a14="http://schemas.microsoft.com/office/drawing/2010/main"/>
              </a:ext>
            </a:extLst>
          </a:blip>
          <a:srcRect/>
          <a:stretch/>
        </p:blipFill>
        <p:spPr bwMode="auto">
          <a:xfrm>
            <a:off x="1331640" y="5949279"/>
            <a:ext cx="462915" cy="719455"/>
          </a:xfrm>
          <a:prstGeom prst="rect">
            <a:avLst/>
          </a:prstGeom>
          <a:noFill/>
          <a:ln>
            <a:noFill/>
          </a:ln>
          <a:extLst>
            <a:ext uri="{53640926-AAD7-44D8-BBD7-CCE9431645EC}">
              <a14:shadowObscured xmlns:a14="http://schemas.microsoft.com/office/drawing/2010/main"/>
            </a:ext>
          </a:extLst>
        </p:spPr>
      </p:pic>
      <p:pic>
        <p:nvPicPr>
          <p:cNvPr id="20" name="Picture 19" descr="/var/folders/8w/4xslqx754374hyf1l_j1g9cm0000gn/T/com.evernote.Evernote/com.evernote.Evernote/WebKitDnD.dNPdK5/fingers left hand colour _front 3.png"/>
          <p:cNvPicPr/>
          <p:nvPr/>
        </p:nvPicPr>
        <p:blipFill rotWithShape="1">
          <a:blip r:embed="rId4" cstate="screen">
            <a:extLst>
              <a:ext uri="{28A0092B-C50C-407E-A947-70E740481C1C}">
                <a14:useLocalDpi xmlns:a14="http://schemas.microsoft.com/office/drawing/2010/main"/>
              </a:ext>
            </a:extLst>
          </a:blip>
          <a:srcRect/>
          <a:stretch/>
        </p:blipFill>
        <p:spPr bwMode="auto">
          <a:xfrm>
            <a:off x="1876399" y="5943272"/>
            <a:ext cx="543560" cy="719455"/>
          </a:xfrm>
          <a:prstGeom prst="rect">
            <a:avLst/>
          </a:prstGeom>
          <a:noFill/>
          <a:ln>
            <a:noFill/>
          </a:ln>
          <a:extLst>
            <a:ext uri="{53640926-AAD7-44D8-BBD7-CCE9431645EC}">
              <a14:shadowObscured xmlns:a14="http://schemas.microsoft.com/office/drawing/2010/main"/>
            </a:ext>
          </a:extLst>
        </p:spPr>
      </p:pic>
      <p:pic>
        <p:nvPicPr>
          <p:cNvPr id="21" name="Picture 20" descr="/var/folders/8w/4xslqx754374hyf1l_j1g9cm0000gn/T/com.evernote.Evernote/com.evernote.Evernote/WebKitDnD.u4y2GK/fingers left hand colour _front index finger.png"/>
          <p:cNvPicPr/>
          <p:nvPr/>
        </p:nvPicPr>
        <p:blipFill rotWithShape="1">
          <a:blip r:embed="rId5" cstate="screen">
            <a:extLst>
              <a:ext uri="{28A0092B-C50C-407E-A947-70E740481C1C}">
                <a14:useLocalDpi xmlns:a14="http://schemas.microsoft.com/office/drawing/2010/main"/>
              </a:ext>
            </a:extLst>
          </a:blip>
          <a:srcRect/>
          <a:stretch/>
        </p:blipFill>
        <p:spPr bwMode="auto">
          <a:xfrm>
            <a:off x="3111841" y="5943272"/>
            <a:ext cx="471170" cy="719455"/>
          </a:xfrm>
          <a:prstGeom prst="rect">
            <a:avLst/>
          </a:prstGeom>
          <a:noFill/>
          <a:ln>
            <a:noFill/>
          </a:ln>
          <a:extLst>
            <a:ext uri="{53640926-AAD7-44D8-BBD7-CCE9431645EC}">
              <a14:shadowObscured xmlns:a14="http://schemas.microsoft.com/office/drawing/2010/main"/>
            </a:ext>
          </a:extLst>
        </p:spPr>
      </p:pic>
      <p:pic>
        <p:nvPicPr>
          <p:cNvPr id="22" name="Picture 21" descr="/var/folders/8w/4xslqx754374hyf1l_j1g9cm0000gn/T/com.evernote.Evernote/com.evernote.Evernote/WebKitDnD.maRThC/fingers left hand colour _front 5.png"/>
          <p:cNvPicPr/>
          <p:nvPr/>
        </p:nvPicPr>
        <p:blipFill rotWithShape="1">
          <a:blip r:embed="rId6" cstate="screen">
            <a:extLst>
              <a:ext uri="{28A0092B-C50C-407E-A947-70E740481C1C}">
                <a14:useLocalDpi xmlns:a14="http://schemas.microsoft.com/office/drawing/2010/main"/>
              </a:ext>
            </a:extLst>
          </a:blip>
          <a:srcRect/>
          <a:stretch/>
        </p:blipFill>
        <p:spPr bwMode="auto">
          <a:xfrm>
            <a:off x="2430304" y="5943272"/>
            <a:ext cx="669925" cy="719455"/>
          </a:xfrm>
          <a:prstGeom prst="rect">
            <a:avLst/>
          </a:prstGeom>
          <a:noFill/>
          <a:ln>
            <a:noFill/>
          </a:ln>
          <a:extLst>
            <a:ext uri="{53640926-AAD7-44D8-BBD7-CCE9431645EC}">
              <a14:shadowObscured xmlns:a14="http://schemas.microsoft.com/office/drawing/2010/main"/>
            </a:ext>
          </a:extLst>
        </p:spPr>
      </p:pic>
      <p:pic>
        <p:nvPicPr>
          <p:cNvPr id="23" name="Picture 22"/>
          <p:cNvPicPr/>
          <p:nvPr/>
        </p:nvPicPr>
        <p:blipFill>
          <a:blip r:embed="rId7"/>
          <a:stretch>
            <a:fillRect/>
          </a:stretch>
        </p:blipFill>
        <p:spPr>
          <a:xfrm>
            <a:off x="1187624" y="404664"/>
            <a:ext cx="2213610" cy="690880"/>
          </a:xfrm>
          <a:prstGeom prst="rect">
            <a:avLst/>
          </a:prstGeom>
        </p:spPr>
      </p:pic>
      <p:pic>
        <p:nvPicPr>
          <p:cNvPr id="24" name="Picture 23"/>
          <p:cNvPicPr/>
          <p:nvPr/>
        </p:nvPicPr>
        <p:blipFill>
          <a:blip r:embed="rId8" cstate="print">
            <a:extLst>
              <a:ext uri="{28A0092B-C50C-407E-A947-70E740481C1C}">
                <a14:useLocalDpi xmlns:a14="http://schemas.microsoft.com/office/drawing/2010/main"/>
              </a:ext>
            </a:extLst>
          </a:blip>
          <a:stretch>
            <a:fillRect/>
          </a:stretch>
        </p:blipFill>
        <p:spPr>
          <a:xfrm>
            <a:off x="7596336" y="3690599"/>
            <a:ext cx="1225588" cy="918957"/>
          </a:xfrm>
          <a:prstGeom prst="rect">
            <a:avLst/>
          </a:prstGeom>
        </p:spPr>
      </p:pic>
      <p:sp>
        <p:nvSpPr>
          <p:cNvPr id="25" name="TextBox 24"/>
          <p:cNvSpPr txBox="1"/>
          <p:nvPr/>
        </p:nvSpPr>
        <p:spPr>
          <a:xfrm>
            <a:off x="7596336" y="4639171"/>
            <a:ext cx="1225588" cy="101566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6350" lvl="1" algn="ctr"/>
            <a:r>
              <a:rPr lang="en-GB" sz="2000" smtClean="0">
                <a:solidFill>
                  <a:schemeClr val="tx1"/>
                </a:solidFill>
              </a:rPr>
              <a:t>Can also use blue dice</a:t>
            </a:r>
            <a:endParaRPr lang="en-GB" sz="2000" dirty="0">
              <a:solidFill>
                <a:schemeClr val="tx1"/>
              </a:solidFill>
            </a:endParaRPr>
          </a:p>
        </p:txBody>
      </p:sp>
    </p:spTree>
    <p:extLst>
      <p:ext uri="{BB962C8B-B14F-4D97-AF65-F5344CB8AC3E}">
        <p14:creationId xmlns:p14="http://schemas.microsoft.com/office/powerpoint/2010/main" val="977855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596" y="1774065"/>
            <a:ext cx="6523660" cy="4835439"/>
          </a:xfrm>
        </p:spPr>
        <p:txBody>
          <a:bodyPr>
            <a:normAutofit fontScale="70000" lnSpcReduction="20000"/>
          </a:bodyPr>
          <a:lstStyle/>
          <a:p>
            <a:r>
              <a:rPr lang="en-GB" dirty="0" smtClean="0"/>
              <a:t>Learners interpret </a:t>
            </a:r>
            <a:r>
              <a:rPr lang="en-GB" dirty="0"/>
              <a:t>the equal sign as an operational symbol meaning “find the total” or “put the </a:t>
            </a:r>
            <a:r>
              <a:rPr lang="en-GB" dirty="0" smtClean="0"/>
              <a:t>answer” </a:t>
            </a:r>
            <a:endParaRPr lang="en-GB" dirty="0"/>
          </a:p>
          <a:p>
            <a:r>
              <a:rPr lang="en-GB" dirty="0" smtClean="0"/>
              <a:t>BUT: is a </a:t>
            </a:r>
            <a:r>
              <a:rPr lang="en-GB" dirty="0">
                <a:solidFill>
                  <a:schemeClr val="accent5">
                    <a:lumMod val="75000"/>
                  </a:schemeClr>
                </a:solidFill>
              </a:rPr>
              <a:t>relational</a:t>
            </a:r>
            <a:r>
              <a:rPr lang="en-GB" dirty="0"/>
              <a:t> symbol of mathematical </a:t>
            </a:r>
            <a:r>
              <a:rPr lang="en-GB" dirty="0" smtClean="0"/>
              <a:t>equivalence</a:t>
            </a:r>
          </a:p>
          <a:p>
            <a:r>
              <a:rPr lang="en-GB" dirty="0" smtClean="0"/>
              <a:t>Means </a:t>
            </a:r>
            <a:r>
              <a:rPr lang="en-GB" dirty="0"/>
              <a:t>“</a:t>
            </a:r>
            <a:r>
              <a:rPr lang="en-GB" dirty="0">
                <a:solidFill>
                  <a:schemeClr val="accent5">
                    <a:lumMod val="75000"/>
                  </a:schemeClr>
                </a:solidFill>
              </a:rPr>
              <a:t>equivalent to</a:t>
            </a:r>
            <a:r>
              <a:rPr lang="en-GB" dirty="0"/>
              <a:t>” and is crucial for later work in </a:t>
            </a:r>
            <a:r>
              <a:rPr lang="en-GB" dirty="0" smtClean="0">
                <a:solidFill>
                  <a:schemeClr val="accent5">
                    <a:lumMod val="75000"/>
                  </a:schemeClr>
                </a:solidFill>
              </a:rPr>
              <a:t>algebra</a:t>
            </a:r>
            <a:r>
              <a:rPr lang="en-GB" dirty="0" smtClean="0"/>
              <a:t> </a:t>
            </a:r>
            <a:endParaRPr lang="en-GB" dirty="0"/>
          </a:p>
          <a:p>
            <a:r>
              <a:rPr lang="en-GB" dirty="0"/>
              <a:t>For example </a:t>
            </a:r>
          </a:p>
          <a:p>
            <a:pPr lvl="1"/>
            <a:r>
              <a:rPr lang="en-GB" dirty="0"/>
              <a:t>6 + 4 = 10</a:t>
            </a:r>
          </a:p>
          <a:p>
            <a:pPr lvl="1"/>
            <a:r>
              <a:rPr lang="en-GB" dirty="0"/>
              <a:t>10 = 6 + 4 </a:t>
            </a:r>
          </a:p>
          <a:p>
            <a:pPr lvl="1"/>
            <a:r>
              <a:rPr lang="en-GB" dirty="0"/>
              <a:t>5 + 5 = 6 + 4</a:t>
            </a:r>
          </a:p>
          <a:p>
            <a:r>
              <a:rPr lang="en-GB" dirty="0">
                <a:solidFill>
                  <a:schemeClr val="accent5">
                    <a:lumMod val="75000"/>
                  </a:schemeClr>
                </a:solidFill>
              </a:rPr>
              <a:t>Empty box problems </a:t>
            </a:r>
            <a:r>
              <a:rPr lang="en-GB" dirty="0" smtClean="0">
                <a:solidFill>
                  <a:schemeClr val="accent5">
                    <a:lumMod val="75000"/>
                  </a:schemeClr>
                </a:solidFill>
              </a:rPr>
              <a:t>(missing parts) </a:t>
            </a:r>
            <a:r>
              <a:rPr lang="en-GB" dirty="0" smtClean="0"/>
              <a:t>and the </a:t>
            </a:r>
            <a:r>
              <a:rPr lang="en-GB" dirty="0">
                <a:solidFill>
                  <a:schemeClr val="accent5">
                    <a:lumMod val="75000"/>
                  </a:schemeClr>
                </a:solidFill>
              </a:rPr>
              <a:t>part-part-whole</a:t>
            </a:r>
            <a:r>
              <a:rPr lang="en-GB" dirty="0"/>
              <a:t> model </a:t>
            </a:r>
            <a:r>
              <a:rPr lang="en-GB" dirty="0" smtClean="0"/>
              <a:t>support </a:t>
            </a:r>
            <a:r>
              <a:rPr lang="en-GB" dirty="0"/>
              <a:t>the development of </a:t>
            </a:r>
            <a:r>
              <a:rPr lang="en-GB" dirty="0" smtClean="0"/>
              <a:t>this</a:t>
            </a:r>
          </a:p>
          <a:p>
            <a:r>
              <a:rPr lang="en-GB" dirty="0" smtClean="0"/>
              <a:t>Altering </a:t>
            </a:r>
            <a:r>
              <a:rPr lang="en-GB" dirty="0"/>
              <a:t>where the equals sign is placed develops fluency and </a:t>
            </a:r>
            <a:r>
              <a:rPr lang="en-GB" dirty="0" smtClean="0"/>
              <a:t>flexibility </a:t>
            </a:r>
            <a:endParaRPr lang="en-GB" dirty="0"/>
          </a:p>
        </p:txBody>
      </p:sp>
      <p:sp>
        <p:nvSpPr>
          <p:cNvPr id="3" name="Title 2"/>
          <p:cNvSpPr>
            <a:spLocks noGrp="1"/>
          </p:cNvSpPr>
          <p:nvPr>
            <p:ph type="title"/>
          </p:nvPr>
        </p:nvSpPr>
        <p:spPr/>
        <p:txBody>
          <a:bodyPr/>
          <a:lstStyle/>
          <a:p>
            <a:r>
              <a:rPr lang="en-GB" dirty="0"/>
              <a:t>Equivalence and the equals sign</a:t>
            </a:r>
            <a:r>
              <a:rPr lang="en-US" dirty="0"/>
              <a:t> </a:t>
            </a:r>
            <a:endParaRPr lang="en-GB" dirty="0"/>
          </a:p>
        </p:txBody>
      </p:sp>
      <p:sp>
        <p:nvSpPr>
          <p:cNvPr id="4" name="Text Box 529"/>
          <p:cNvSpPr txBox="1"/>
          <p:nvPr/>
        </p:nvSpPr>
        <p:spPr>
          <a:xfrm>
            <a:off x="7092280" y="2492896"/>
            <a:ext cx="1934136" cy="288032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600"/>
              </a:spcBef>
              <a:spcAft>
                <a:spcPts val="600"/>
              </a:spcAft>
            </a:pPr>
            <a:r>
              <a:rPr lang="en-GB" sz="2000" b="1" spc="-10" dirty="0">
                <a:solidFill>
                  <a:srgbClr val="000000"/>
                </a:solidFill>
                <a:effectLst/>
                <a:ea typeface="ＭＳ 明朝" charset="-128"/>
                <a:cs typeface="Times New Roman" charset="0"/>
              </a:rPr>
              <a:t>The Equal Sign</a:t>
            </a:r>
            <a:endParaRPr lang="en-US" sz="2000" spc="-10" dirty="0">
              <a:solidFill>
                <a:srgbClr val="000000"/>
              </a:solidFill>
              <a:effectLst/>
              <a:ea typeface="ＭＳ 明朝" charset="-128"/>
              <a:cs typeface="Times New Roman" charset="0"/>
            </a:endParaRPr>
          </a:p>
          <a:p>
            <a:pPr algn="ctr">
              <a:lnSpc>
                <a:spcPct val="115000"/>
              </a:lnSpc>
              <a:spcBef>
                <a:spcPts val="600"/>
              </a:spcBef>
              <a:spcAft>
                <a:spcPts val="600"/>
              </a:spcAft>
            </a:pPr>
            <a:r>
              <a:rPr lang="en-GB" sz="2000" spc="-10" dirty="0">
                <a:solidFill>
                  <a:srgbClr val="000000"/>
                </a:solidFill>
                <a:effectLst/>
                <a:ea typeface="ＭＳ 明朝" charset="-128"/>
                <a:cs typeface="Times New Roman" charset="0"/>
              </a:rPr>
              <a:t>Means “equivalent to”</a:t>
            </a:r>
            <a:endParaRPr lang="en-US" sz="2000" spc="-10" dirty="0">
              <a:solidFill>
                <a:srgbClr val="000000"/>
              </a:solidFill>
              <a:effectLst/>
              <a:ea typeface="ＭＳ 明朝" charset="-128"/>
              <a:cs typeface="Times New Roman" charset="0"/>
            </a:endParaRPr>
          </a:p>
          <a:p>
            <a:pPr algn="ctr">
              <a:lnSpc>
                <a:spcPct val="115000"/>
              </a:lnSpc>
              <a:spcBef>
                <a:spcPts val="600"/>
              </a:spcBef>
              <a:spcAft>
                <a:spcPts val="600"/>
              </a:spcAft>
            </a:pPr>
            <a:r>
              <a:rPr lang="en-GB" sz="2000" spc="-10" dirty="0">
                <a:solidFill>
                  <a:srgbClr val="000000"/>
                </a:solidFill>
                <a:effectLst/>
                <a:ea typeface="ＭＳ 明朝" charset="-128"/>
                <a:cs typeface="Times New Roman" charset="0"/>
              </a:rPr>
              <a:t>Crucial for later work in algebra</a:t>
            </a:r>
            <a:endParaRPr lang="en-US" sz="2000" spc="-10" dirty="0">
              <a:solidFill>
                <a:srgbClr val="000000"/>
              </a:solidFill>
              <a:effectLst/>
              <a:ea typeface="ＭＳ 明朝" charset="-128"/>
              <a:cs typeface="Times New Roman" charset="0"/>
            </a:endParaRPr>
          </a:p>
        </p:txBody>
      </p:sp>
    </p:spTree>
    <p:extLst>
      <p:ext uri="{BB962C8B-B14F-4D97-AF65-F5344CB8AC3E}">
        <p14:creationId xmlns:p14="http://schemas.microsoft.com/office/powerpoint/2010/main" val="10045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Common </a:t>
            </a:r>
            <a:r>
              <a:rPr lang="en-GB" dirty="0"/>
              <a:t>for pre-schoolers, Grade R and 1 learners to reverse letters and </a:t>
            </a:r>
            <a:r>
              <a:rPr lang="en-GB" dirty="0" smtClean="0"/>
              <a:t>numbers</a:t>
            </a:r>
          </a:p>
          <a:p>
            <a:r>
              <a:rPr lang="en-GB" dirty="0" smtClean="0"/>
              <a:t>By 7 </a:t>
            </a:r>
            <a:r>
              <a:rPr lang="en-GB" dirty="0"/>
              <a:t>children should only be making occasional </a:t>
            </a:r>
            <a:r>
              <a:rPr lang="en-GB" dirty="0" smtClean="0"/>
              <a:t>reversals </a:t>
            </a:r>
          </a:p>
          <a:p>
            <a:r>
              <a:rPr lang="en-GB" dirty="0" smtClean="0"/>
              <a:t>Making </a:t>
            </a:r>
            <a:r>
              <a:rPr lang="en-GB" dirty="0"/>
              <a:t>reversal errors hinders learner’s progression in reading, numeracy and general academic performance and often show:</a:t>
            </a:r>
            <a:endParaRPr lang="en-US" dirty="0"/>
          </a:p>
          <a:p>
            <a:pPr lvl="1"/>
            <a:r>
              <a:rPr lang="en-GB" dirty="0"/>
              <a:t>poor visual-motor skills </a:t>
            </a:r>
            <a:endParaRPr lang="en-US" dirty="0"/>
          </a:p>
          <a:p>
            <a:pPr lvl="1"/>
            <a:r>
              <a:rPr lang="en-GB" dirty="0"/>
              <a:t>a tendency towards poor visual perception</a:t>
            </a:r>
            <a:r>
              <a:rPr lang="en-US" dirty="0"/>
              <a:t> </a:t>
            </a:r>
            <a:endParaRPr lang="en-GB" dirty="0"/>
          </a:p>
        </p:txBody>
      </p:sp>
      <p:sp>
        <p:nvSpPr>
          <p:cNvPr id="3" name="Title 2"/>
          <p:cNvSpPr>
            <a:spLocks noGrp="1"/>
          </p:cNvSpPr>
          <p:nvPr>
            <p:ph type="title"/>
          </p:nvPr>
        </p:nvSpPr>
        <p:spPr/>
        <p:txBody>
          <a:bodyPr/>
          <a:lstStyle/>
          <a:p>
            <a:r>
              <a:rPr lang="en-GB" dirty="0"/>
              <a:t>Number Symbol </a:t>
            </a:r>
            <a:r>
              <a:rPr lang="en-GB" dirty="0" smtClean="0"/>
              <a:t>Reversals</a:t>
            </a:r>
            <a:endParaRPr lang="en-GB" dirty="0"/>
          </a:p>
        </p:txBody>
      </p:sp>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1044487" y="167239"/>
            <a:ext cx="918853" cy="1317545"/>
          </a:xfrm>
          <a:prstGeom prst="rect">
            <a:avLst/>
          </a:prstGeom>
        </p:spPr>
      </p:pic>
    </p:spTree>
    <p:extLst>
      <p:ext uri="{BB962C8B-B14F-4D97-AF65-F5344CB8AC3E}">
        <p14:creationId xmlns:p14="http://schemas.microsoft.com/office/powerpoint/2010/main" val="135010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idx="1"/>
          </p:nvPr>
        </p:nvSpPr>
        <p:spPr>
          <a:xfrm>
            <a:off x="352596" y="1774065"/>
            <a:ext cx="6955708" cy="4835439"/>
          </a:xfrm>
        </p:spPr>
        <p:txBody>
          <a:bodyPr>
            <a:normAutofit fontScale="55000" lnSpcReduction="20000"/>
          </a:bodyPr>
          <a:lstStyle/>
          <a:p>
            <a:pPr marL="0" lvl="0" indent="0">
              <a:buNone/>
            </a:pPr>
            <a:r>
              <a:rPr lang="en-US" altLang="en-US" b="1" dirty="0" smtClean="0"/>
              <a:t>BODY AWARENESS AND DIRECTIONALITY </a:t>
            </a:r>
          </a:p>
          <a:p>
            <a:pPr lvl="0"/>
            <a:r>
              <a:rPr lang="en-US" altLang="en-US" dirty="0" smtClean="0"/>
              <a:t>Important to get children familiar with their right and left hand and other body parts to increase their body awareness, sense of directionality and to assist with written reversals of numerals. </a:t>
            </a:r>
          </a:p>
          <a:p>
            <a:pPr lvl="0"/>
            <a:r>
              <a:rPr lang="en-US" altLang="en-US" dirty="0" smtClean="0"/>
              <a:t>For example:</a:t>
            </a:r>
          </a:p>
          <a:p>
            <a:pPr lvl="1"/>
            <a:r>
              <a:rPr lang="en-US" altLang="en-US" dirty="0" smtClean="0"/>
              <a:t>Show me your right hand/ show me your left hand/right leg/left leg/right ear/left ear etc. </a:t>
            </a:r>
          </a:p>
          <a:p>
            <a:pPr lvl="1"/>
            <a:r>
              <a:rPr lang="en-US" altLang="en-US" dirty="0" smtClean="0"/>
              <a:t>Also encourage children to identify the parent/teacher’s left hand/right hand etc. </a:t>
            </a:r>
          </a:p>
          <a:p>
            <a:pPr lvl="0"/>
            <a:r>
              <a:rPr lang="en-US" altLang="en-US" dirty="0" smtClean="0"/>
              <a:t>How You Can Help:</a:t>
            </a:r>
          </a:p>
          <a:p>
            <a:pPr lvl="0"/>
            <a:r>
              <a:rPr lang="en-US" altLang="en-US" dirty="0" smtClean="0"/>
              <a:t>These Six Bricks activities are particularly useful:</a:t>
            </a:r>
          </a:p>
          <a:p>
            <a:pPr lvl="1"/>
            <a:r>
              <a:rPr lang="en-US" altLang="en-US" dirty="0" smtClean="0"/>
              <a:t>Good Morning High Five!</a:t>
            </a:r>
          </a:p>
          <a:p>
            <a:pPr lvl="1"/>
            <a:r>
              <a:rPr lang="en-US" altLang="en-US" dirty="0" smtClean="0"/>
              <a:t>Listen &amp; Do</a:t>
            </a:r>
          </a:p>
          <a:p>
            <a:pPr lvl="1"/>
            <a:r>
              <a:rPr lang="en-US" altLang="en-US" dirty="0" smtClean="0"/>
              <a:t>Tricky Towers</a:t>
            </a:r>
          </a:p>
          <a:p>
            <a:pPr lvl="1"/>
            <a:r>
              <a:rPr lang="en-US" altLang="en-US" dirty="0" err="1" smtClean="0"/>
              <a:t>Topsy</a:t>
            </a:r>
            <a:r>
              <a:rPr lang="en-US" altLang="en-US" dirty="0" smtClean="0"/>
              <a:t> Towers</a:t>
            </a:r>
          </a:p>
          <a:p>
            <a:pPr lvl="1"/>
            <a:r>
              <a:rPr lang="en-US" altLang="en-US" dirty="0" smtClean="0"/>
              <a:t>Refer to the Six Bricks teacher handbook for information on these</a:t>
            </a:r>
          </a:p>
        </p:txBody>
      </p:sp>
      <p:sp>
        <p:nvSpPr>
          <p:cNvPr id="2" name="Title 1"/>
          <p:cNvSpPr>
            <a:spLocks noGrp="1"/>
          </p:cNvSpPr>
          <p:nvPr>
            <p:ph type="title"/>
          </p:nvPr>
        </p:nvSpPr>
        <p:spPr/>
        <p:txBody>
          <a:bodyPr/>
          <a:lstStyle/>
          <a:p>
            <a:r>
              <a:rPr lang="en-GB" smtClean="0"/>
              <a:t>Number Symbol Reversals</a:t>
            </a:r>
            <a:endParaRPr lang="en-GB" dirty="0"/>
          </a:p>
        </p:txBody>
      </p:sp>
      <p:pic>
        <p:nvPicPr>
          <p:cNvPr id="22" name="Picture 21"/>
          <p:cNvPicPr/>
          <p:nvPr/>
        </p:nvPicPr>
        <p:blipFill>
          <a:blip r:embed="rId2" cstate="screen">
            <a:extLst>
              <a:ext uri="{28A0092B-C50C-407E-A947-70E740481C1C}">
                <a14:useLocalDpi xmlns:a14="http://schemas.microsoft.com/office/drawing/2010/main"/>
              </a:ext>
            </a:extLst>
          </a:blip>
          <a:stretch>
            <a:fillRect/>
          </a:stretch>
        </p:blipFill>
        <p:spPr>
          <a:xfrm>
            <a:off x="1044487" y="167239"/>
            <a:ext cx="918853" cy="1317545"/>
          </a:xfrm>
          <a:prstGeom prst="rect">
            <a:avLst/>
          </a:prstGeom>
        </p:spPr>
      </p:pic>
      <p:sp>
        <p:nvSpPr>
          <p:cNvPr id="15" name="Text Box 522"/>
          <p:cNvSpPr txBox="1"/>
          <p:nvPr/>
        </p:nvSpPr>
        <p:spPr>
          <a:xfrm>
            <a:off x="7510973" y="1916832"/>
            <a:ext cx="1453515" cy="1829435"/>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15000"/>
              </a:lnSpc>
              <a:spcBef>
                <a:spcPts val="600"/>
              </a:spcBef>
              <a:spcAft>
                <a:spcPts val="0"/>
              </a:spcAft>
              <a:buFont typeface="Symbol" charset="2"/>
              <a:buChar char=""/>
            </a:pPr>
            <a:r>
              <a:rPr lang="en-GB" sz="1100" spc="-10">
                <a:solidFill>
                  <a:srgbClr val="000000"/>
                </a:solidFill>
                <a:effectLst/>
                <a:latin typeface="Century Gothic" charset="0"/>
                <a:ea typeface="ＭＳ 明朝" charset="-128"/>
                <a:cs typeface="Times New Roman" charset="0"/>
              </a:rPr>
              <a:t>Forwards</a:t>
            </a:r>
            <a:endParaRPr lang="en-US" sz="1100" spc="-10">
              <a:solidFill>
                <a:srgbClr val="000000"/>
              </a:solidFill>
              <a:effectLst/>
              <a:latin typeface="Century Gothic" charset="0"/>
              <a:ea typeface="ＭＳ 明朝" charset="-128"/>
              <a:cs typeface="Times New Roman" charset="0"/>
            </a:endParaRPr>
          </a:p>
          <a:p>
            <a:pPr marL="342900" lvl="0" indent="-342900">
              <a:lnSpc>
                <a:spcPct val="115000"/>
              </a:lnSpc>
              <a:spcAft>
                <a:spcPts val="0"/>
              </a:spcAft>
              <a:buFont typeface="Symbol" charset="2"/>
              <a:buChar char=""/>
            </a:pPr>
            <a:r>
              <a:rPr lang="en-GB" sz="1100" spc="-10">
                <a:solidFill>
                  <a:srgbClr val="000000"/>
                </a:solidFill>
                <a:effectLst/>
                <a:latin typeface="Century Gothic" charset="0"/>
                <a:ea typeface="ＭＳ 明朝" charset="-128"/>
                <a:cs typeface="Times New Roman" charset="0"/>
              </a:rPr>
              <a:t>Backwards</a:t>
            </a:r>
            <a:endParaRPr lang="en-US" sz="1100" spc="-10">
              <a:solidFill>
                <a:srgbClr val="000000"/>
              </a:solidFill>
              <a:effectLst/>
              <a:latin typeface="Century Gothic" charset="0"/>
              <a:ea typeface="ＭＳ 明朝" charset="-128"/>
              <a:cs typeface="Times New Roman" charset="0"/>
            </a:endParaRPr>
          </a:p>
          <a:p>
            <a:pPr marL="342900" lvl="0" indent="-342900">
              <a:lnSpc>
                <a:spcPct val="115000"/>
              </a:lnSpc>
              <a:spcAft>
                <a:spcPts val="0"/>
              </a:spcAft>
              <a:buFont typeface="Symbol" charset="2"/>
              <a:buChar char=""/>
            </a:pPr>
            <a:r>
              <a:rPr lang="en-GB" sz="1100" spc="-10">
                <a:solidFill>
                  <a:srgbClr val="000000"/>
                </a:solidFill>
                <a:effectLst/>
                <a:latin typeface="Century Gothic" charset="0"/>
                <a:ea typeface="ＭＳ 明朝" charset="-128"/>
                <a:cs typeface="Times New Roman" charset="0"/>
              </a:rPr>
              <a:t>Up</a:t>
            </a:r>
            <a:endParaRPr lang="en-US" sz="1100" spc="-10">
              <a:solidFill>
                <a:srgbClr val="000000"/>
              </a:solidFill>
              <a:effectLst/>
              <a:latin typeface="Century Gothic" charset="0"/>
              <a:ea typeface="ＭＳ 明朝" charset="-128"/>
              <a:cs typeface="Times New Roman" charset="0"/>
            </a:endParaRPr>
          </a:p>
          <a:p>
            <a:pPr marL="342900" lvl="0" indent="-342900">
              <a:lnSpc>
                <a:spcPct val="115000"/>
              </a:lnSpc>
              <a:spcAft>
                <a:spcPts val="0"/>
              </a:spcAft>
              <a:buFont typeface="Symbol" charset="2"/>
              <a:buChar char=""/>
            </a:pPr>
            <a:r>
              <a:rPr lang="en-GB" sz="1100" spc="-10">
                <a:solidFill>
                  <a:srgbClr val="000000"/>
                </a:solidFill>
                <a:effectLst/>
                <a:latin typeface="Century Gothic" charset="0"/>
                <a:ea typeface="ＭＳ 明朝" charset="-128"/>
                <a:cs typeface="Times New Roman" charset="0"/>
              </a:rPr>
              <a:t>Down</a:t>
            </a:r>
            <a:endParaRPr lang="en-US" sz="1100" spc="-10">
              <a:solidFill>
                <a:srgbClr val="000000"/>
              </a:solidFill>
              <a:effectLst/>
              <a:latin typeface="Century Gothic" charset="0"/>
              <a:ea typeface="ＭＳ 明朝" charset="-128"/>
              <a:cs typeface="Times New Roman" charset="0"/>
            </a:endParaRPr>
          </a:p>
          <a:p>
            <a:pPr marL="342900" lvl="0" indent="-342900">
              <a:lnSpc>
                <a:spcPct val="115000"/>
              </a:lnSpc>
              <a:spcAft>
                <a:spcPts val="0"/>
              </a:spcAft>
              <a:buFont typeface="Symbol" charset="2"/>
              <a:buChar char=""/>
            </a:pPr>
            <a:r>
              <a:rPr lang="en-GB" sz="1100" spc="-10">
                <a:solidFill>
                  <a:srgbClr val="000000"/>
                </a:solidFill>
                <a:effectLst/>
                <a:latin typeface="Century Gothic" charset="0"/>
                <a:ea typeface="ＭＳ 明朝" charset="-128"/>
                <a:cs typeface="Times New Roman" charset="0"/>
              </a:rPr>
              <a:t>Over</a:t>
            </a:r>
            <a:endParaRPr lang="en-US" sz="1100" spc="-10">
              <a:solidFill>
                <a:srgbClr val="000000"/>
              </a:solidFill>
              <a:effectLst/>
              <a:latin typeface="Century Gothic" charset="0"/>
              <a:ea typeface="ＭＳ 明朝" charset="-128"/>
              <a:cs typeface="Times New Roman" charset="0"/>
            </a:endParaRPr>
          </a:p>
          <a:p>
            <a:pPr marL="342900" lvl="0" indent="-342900">
              <a:lnSpc>
                <a:spcPct val="115000"/>
              </a:lnSpc>
              <a:spcAft>
                <a:spcPts val="0"/>
              </a:spcAft>
              <a:buFont typeface="Symbol" charset="2"/>
              <a:buChar char=""/>
            </a:pPr>
            <a:r>
              <a:rPr lang="en-GB" sz="1100" spc="-10">
                <a:solidFill>
                  <a:srgbClr val="000000"/>
                </a:solidFill>
                <a:effectLst/>
                <a:latin typeface="Century Gothic" charset="0"/>
                <a:ea typeface="ＭＳ 明朝" charset="-128"/>
                <a:cs typeface="Times New Roman" charset="0"/>
              </a:rPr>
              <a:t>Under</a:t>
            </a:r>
            <a:endParaRPr lang="en-US" sz="1100" spc="-10">
              <a:solidFill>
                <a:srgbClr val="000000"/>
              </a:solidFill>
              <a:effectLst/>
              <a:latin typeface="Century Gothic" charset="0"/>
              <a:ea typeface="ＭＳ 明朝" charset="-128"/>
              <a:cs typeface="Times New Roman" charset="0"/>
            </a:endParaRPr>
          </a:p>
          <a:p>
            <a:pPr marL="342900" lvl="0" indent="-342900">
              <a:lnSpc>
                <a:spcPct val="115000"/>
              </a:lnSpc>
              <a:spcAft>
                <a:spcPts val="0"/>
              </a:spcAft>
              <a:buFont typeface="Symbol" charset="2"/>
              <a:buChar char=""/>
            </a:pPr>
            <a:r>
              <a:rPr lang="en-GB" sz="1100" spc="-10">
                <a:solidFill>
                  <a:srgbClr val="000000"/>
                </a:solidFill>
                <a:effectLst/>
                <a:latin typeface="Century Gothic" charset="0"/>
                <a:ea typeface="ＭＳ 明朝" charset="-128"/>
                <a:cs typeface="Times New Roman" charset="0"/>
              </a:rPr>
              <a:t>Left</a:t>
            </a:r>
            <a:endParaRPr lang="en-US" sz="1100" spc="-10">
              <a:solidFill>
                <a:srgbClr val="000000"/>
              </a:solidFill>
              <a:effectLst/>
              <a:latin typeface="Century Gothic" charset="0"/>
              <a:ea typeface="ＭＳ 明朝" charset="-128"/>
              <a:cs typeface="Times New Roman" charset="0"/>
            </a:endParaRPr>
          </a:p>
          <a:p>
            <a:pPr marL="342900" lvl="0" indent="-342900">
              <a:lnSpc>
                <a:spcPct val="115000"/>
              </a:lnSpc>
              <a:spcAft>
                <a:spcPts val="600"/>
              </a:spcAft>
              <a:buFont typeface="Symbol" charset="2"/>
              <a:buChar char=""/>
            </a:pPr>
            <a:r>
              <a:rPr lang="en-GB" sz="1100" spc="-10">
                <a:solidFill>
                  <a:srgbClr val="000000"/>
                </a:solidFill>
                <a:effectLst/>
                <a:latin typeface="Century Gothic" charset="0"/>
                <a:ea typeface="ＭＳ 明朝" charset="-128"/>
                <a:cs typeface="Times New Roman" charset="0"/>
              </a:rPr>
              <a:t>Right</a:t>
            </a:r>
            <a:endParaRPr lang="en-US" sz="1100" spc="-10">
              <a:solidFill>
                <a:srgbClr val="000000"/>
              </a:solidFill>
              <a:effectLst/>
              <a:latin typeface="Century Gothic" charset="0"/>
              <a:ea typeface="ＭＳ 明朝" charset="-128"/>
              <a:cs typeface="Times New Roman" charset="0"/>
            </a:endParaRPr>
          </a:p>
        </p:txBody>
      </p:sp>
      <p:pic>
        <p:nvPicPr>
          <p:cNvPr id="23" name="Picture 22"/>
          <p:cNvPicPr/>
          <p:nvPr/>
        </p:nvPicPr>
        <p:blipFill>
          <a:blip r:embed="rId3" cstate="screen">
            <a:extLst>
              <a:ext uri="{28A0092B-C50C-407E-A947-70E740481C1C}">
                <a14:useLocalDpi xmlns:a14="http://schemas.microsoft.com/office/drawing/2010/main"/>
              </a:ext>
            </a:extLst>
          </a:blip>
          <a:stretch>
            <a:fillRect/>
          </a:stretch>
        </p:blipFill>
        <p:spPr>
          <a:xfrm>
            <a:off x="7710680" y="4077072"/>
            <a:ext cx="1054100" cy="1463040"/>
          </a:xfrm>
          <a:prstGeom prst="rect">
            <a:avLst/>
          </a:prstGeom>
        </p:spPr>
      </p:pic>
    </p:spTree>
    <p:extLst>
      <p:ext uri="{BB962C8B-B14F-4D97-AF65-F5344CB8AC3E}">
        <p14:creationId xmlns:p14="http://schemas.microsoft.com/office/powerpoint/2010/main" val="1069896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Number Symbol Reversals</a:t>
            </a:r>
          </a:p>
        </p:txBody>
      </p:sp>
      <p:graphicFrame>
        <p:nvGraphicFramePr>
          <p:cNvPr id="3" name="Table 2"/>
          <p:cNvGraphicFramePr>
            <a:graphicFrameLocks noGrp="1"/>
          </p:cNvGraphicFramePr>
          <p:nvPr>
            <p:extLst>
              <p:ext uri="{D42A27DB-BD31-4B8C-83A1-F6EECF244321}">
                <p14:modId xmlns:p14="http://schemas.microsoft.com/office/powerpoint/2010/main" val="887945126"/>
              </p:ext>
            </p:extLst>
          </p:nvPr>
        </p:nvGraphicFramePr>
        <p:xfrm>
          <a:off x="395536" y="1916832"/>
          <a:ext cx="8424936" cy="3180080"/>
        </p:xfrm>
        <a:graphic>
          <a:graphicData uri="http://schemas.openxmlformats.org/drawingml/2006/table">
            <a:tbl>
              <a:tblPr firstRow="1" firstCol="1" bandRow="1">
                <a:tableStyleId>{5C22544A-7EE6-4342-B048-85BDC9FD1C3A}</a:tableStyleId>
              </a:tblPr>
              <a:tblGrid>
                <a:gridCol w="1391027"/>
                <a:gridCol w="7033909"/>
              </a:tblGrid>
              <a:tr h="0">
                <a:tc>
                  <a:txBody>
                    <a:bodyPr/>
                    <a:lstStyle/>
                    <a:p>
                      <a:pPr algn="ctr">
                        <a:lnSpc>
                          <a:spcPct val="115000"/>
                        </a:lnSpc>
                        <a:spcBef>
                          <a:spcPts val="600"/>
                        </a:spcBef>
                        <a:spcAft>
                          <a:spcPts val="200"/>
                        </a:spcAft>
                      </a:pPr>
                      <a:r>
                        <a:rPr lang="en-GB" sz="2000" spc="-10" dirty="0">
                          <a:solidFill>
                            <a:schemeClr val="tx1"/>
                          </a:solidFill>
                          <a:effectLst/>
                        </a:rPr>
                        <a:t>7 / 9 / 3</a:t>
                      </a:r>
                      <a:endParaRPr lang="en-US" sz="1100" spc="-10" dirty="0">
                        <a:solidFill>
                          <a:schemeClr val="tx1"/>
                        </a:solidFill>
                        <a:effectLst/>
                        <a:latin typeface="Century Gothic" charset="0"/>
                        <a:ea typeface="ＭＳ 明朝" charset="-128"/>
                        <a:cs typeface="Times New Roman" charset="0"/>
                      </a:endParaRPr>
                    </a:p>
                  </a:txBody>
                  <a:tcPr marL="68580" marR="68580" marT="0" marB="0" anchor="ctr"/>
                </a:tc>
                <a:tc>
                  <a:txBody>
                    <a:bodyPr/>
                    <a:lstStyle/>
                    <a:p>
                      <a:pPr marL="0" lvl="0" indent="0">
                        <a:lnSpc>
                          <a:spcPct val="115000"/>
                        </a:lnSpc>
                        <a:spcBef>
                          <a:spcPts val="600"/>
                        </a:spcBef>
                        <a:spcAft>
                          <a:spcPts val="200"/>
                        </a:spcAft>
                        <a:buFont typeface="Symbol" charset="2"/>
                        <a:buNone/>
                      </a:pPr>
                      <a:r>
                        <a:rPr lang="en-GB" sz="1600" spc="-10" dirty="0">
                          <a:solidFill>
                            <a:schemeClr val="tx1"/>
                          </a:solidFill>
                          <a:effectLst/>
                        </a:rPr>
                        <a:t>These are the most difficult numbers to recognise</a:t>
                      </a:r>
                      <a:endParaRPr lang="en-US" sz="1600" spc="-10" dirty="0">
                        <a:solidFill>
                          <a:schemeClr val="tx1"/>
                        </a:solidFill>
                        <a:effectLst/>
                        <a:latin typeface="Century Gothic" charset="0"/>
                        <a:ea typeface="ＭＳ 明朝" charset="-128"/>
                        <a:cs typeface="Times New Roman" charset="0"/>
                      </a:endParaRPr>
                    </a:p>
                  </a:txBody>
                  <a:tcPr marL="68580" marR="68580" marT="0" marB="0"/>
                </a:tc>
              </a:tr>
              <a:tr h="0">
                <a:tc>
                  <a:txBody>
                    <a:bodyPr/>
                    <a:lstStyle/>
                    <a:p>
                      <a:pPr algn="ctr">
                        <a:lnSpc>
                          <a:spcPct val="115000"/>
                        </a:lnSpc>
                        <a:spcBef>
                          <a:spcPts val="600"/>
                        </a:spcBef>
                        <a:spcAft>
                          <a:spcPts val="200"/>
                        </a:spcAft>
                      </a:pPr>
                      <a:r>
                        <a:rPr lang="en-GB" sz="2000" spc="-10">
                          <a:solidFill>
                            <a:schemeClr val="tx1"/>
                          </a:solidFill>
                          <a:effectLst/>
                        </a:rPr>
                        <a:t>2 / 3 / 7</a:t>
                      </a:r>
                      <a:endParaRPr lang="en-US" sz="1100" spc="-10">
                        <a:solidFill>
                          <a:schemeClr val="tx1"/>
                        </a:solidFill>
                        <a:effectLst/>
                        <a:latin typeface="Century Gothic" charset="0"/>
                        <a:ea typeface="ＭＳ 明朝" charset="-128"/>
                        <a:cs typeface="Times New Roman" charset="0"/>
                      </a:endParaRPr>
                    </a:p>
                  </a:txBody>
                  <a:tcPr marL="68580" marR="68580" marT="0" marB="0" anchor="ctr"/>
                </a:tc>
                <a:tc>
                  <a:txBody>
                    <a:bodyPr/>
                    <a:lstStyle/>
                    <a:p>
                      <a:pPr marL="342900" lvl="0" indent="-342900">
                        <a:lnSpc>
                          <a:spcPct val="115000"/>
                        </a:lnSpc>
                        <a:spcBef>
                          <a:spcPts val="600"/>
                        </a:spcBef>
                        <a:spcAft>
                          <a:spcPts val="200"/>
                        </a:spcAft>
                        <a:buFont typeface="Symbol" charset="2"/>
                        <a:buChar char=""/>
                      </a:pPr>
                      <a:r>
                        <a:rPr lang="en-GB" sz="1600" spc="-10" dirty="0">
                          <a:solidFill>
                            <a:schemeClr val="tx1"/>
                          </a:solidFill>
                          <a:effectLst/>
                        </a:rPr>
                        <a:t>Numbers which should start at the top and in which the initial direction of movement in writing the number is to the right can be most problematic. </a:t>
                      </a:r>
                      <a:endParaRPr lang="en-US" sz="1600" spc="-10" dirty="0">
                        <a:solidFill>
                          <a:schemeClr val="tx1"/>
                        </a:solidFill>
                        <a:effectLst/>
                        <a:latin typeface="Century Gothic" charset="0"/>
                        <a:ea typeface="ＭＳ 明朝" charset="-128"/>
                        <a:cs typeface="Times New Roman" charset="0"/>
                      </a:endParaRPr>
                    </a:p>
                  </a:txBody>
                  <a:tcPr marL="68580" marR="68580" marT="0" marB="0"/>
                </a:tc>
              </a:tr>
              <a:tr h="0">
                <a:tc>
                  <a:txBody>
                    <a:bodyPr/>
                    <a:lstStyle/>
                    <a:p>
                      <a:pPr algn="ctr">
                        <a:lnSpc>
                          <a:spcPct val="115000"/>
                        </a:lnSpc>
                        <a:spcBef>
                          <a:spcPts val="600"/>
                        </a:spcBef>
                        <a:spcAft>
                          <a:spcPts val="200"/>
                        </a:spcAft>
                      </a:pPr>
                      <a:r>
                        <a:rPr lang="en-GB" sz="2000" spc="-10">
                          <a:solidFill>
                            <a:schemeClr val="tx1"/>
                          </a:solidFill>
                          <a:effectLst/>
                        </a:rPr>
                        <a:t>5</a:t>
                      </a:r>
                      <a:endParaRPr lang="en-US" sz="1100" spc="-10">
                        <a:solidFill>
                          <a:schemeClr val="tx1"/>
                        </a:solidFill>
                        <a:effectLst/>
                        <a:latin typeface="Century Gothic" charset="0"/>
                        <a:ea typeface="ＭＳ 明朝" charset="-128"/>
                        <a:cs typeface="Times New Roman" charset="0"/>
                      </a:endParaRPr>
                    </a:p>
                  </a:txBody>
                  <a:tcPr marL="68580" marR="68580" marT="0" marB="0" anchor="ctr"/>
                </a:tc>
                <a:tc>
                  <a:txBody>
                    <a:bodyPr/>
                    <a:lstStyle/>
                    <a:p>
                      <a:pPr marL="342900" lvl="0" indent="-342900">
                        <a:lnSpc>
                          <a:spcPct val="115000"/>
                        </a:lnSpc>
                        <a:spcBef>
                          <a:spcPts val="600"/>
                        </a:spcBef>
                        <a:spcAft>
                          <a:spcPts val="200"/>
                        </a:spcAft>
                        <a:buFont typeface="Symbol" charset="2"/>
                        <a:buChar char=""/>
                      </a:pPr>
                      <a:r>
                        <a:rPr lang="en-GB" sz="1600" spc="-10" dirty="0">
                          <a:solidFill>
                            <a:schemeClr val="tx1"/>
                          </a:solidFill>
                          <a:effectLst/>
                        </a:rPr>
                        <a:t>The number 5 depends on the way a child forms the number. </a:t>
                      </a:r>
                      <a:endParaRPr lang="en-US" sz="1600" spc="-10" dirty="0">
                        <a:solidFill>
                          <a:schemeClr val="tx1"/>
                        </a:solidFill>
                        <a:effectLst/>
                      </a:endParaRPr>
                    </a:p>
                    <a:p>
                      <a:pPr marL="342900" lvl="0" indent="-342900">
                        <a:lnSpc>
                          <a:spcPct val="115000"/>
                        </a:lnSpc>
                        <a:spcAft>
                          <a:spcPts val="200"/>
                        </a:spcAft>
                        <a:buFont typeface="Symbol" charset="2"/>
                        <a:buChar char=""/>
                      </a:pPr>
                      <a:r>
                        <a:rPr lang="en-GB" sz="1600" spc="-10" dirty="0">
                          <a:solidFill>
                            <a:schemeClr val="tx1"/>
                          </a:solidFill>
                          <a:effectLst/>
                        </a:rPr>
                        <a:t>Learners who consistently reverse the number 5 are the ones who start forming it by beginning at the horizontal line at the top, rather than by beginning with the vertical stroke. </a:t>
                      </a:r>
                      <a:endParaRPr lang="en-US" sz="1600" spc="-10" dirty="0">
                        <a:solidFill>
                          <a:schemeClr val="tx1"/>
                        </a:solidFill>
                        <a:effectLst/>
                        <a:latin typeface="Century Gothic" charset="0"/>
                        <a:ea typeface="ＭＳ 明朝" charset="-128"/>
                        <a:cs typeface="Times New Roman" charset="0"/>
                      </a:endParaRPr>
                    </a:p>
                  </a:txBody>
                  <a:tcPr marL="68580" marR="68580" marT="0" marB="0"/>
                </a:tc>
              </a:tr>
              <a:tr h="0">
                <a:tc>
                  <a:txBody>
                    <a:bodyPr/>
                    <a:lstStyle/>
                    <a:p>
                      <a:pPr algn="ctr">
                        <a:lnSpc>
                          <a:spcPct val="115000"/>
                        </a:lnSpc>
                        <a:spcBef>
                          <a:spcPts val="600"/>
                        </a:spcBef>
                        <a:spcAft>
                          <a:spcPts val="200"/>
                        </a:spcAft>
                      </a:pPr>
                      <a:r>
                        <a:rPr lang="en-GB" sz="2000" spc="-10">
                          <a:solidFill>
                            <a:schemeClr val="tx1"/>
                          </a:solidFill>
                          <a:effectLst/>
                        </a:rPr>
                        <a:t>6 / 9</a:t>
                      </a:r>
                      <a:endParaRPr lang="en-US" sz="1100" spc="-10">
                        <a:solidFill>
                          <a:schemeClr val="tx1"/>
                        </a:solidFill>
                        <a:effectLst/>
                        <a:latin typeface="Century Gothic" charset="0"/>
                        <a:ea typeface="ＭＳ 明朝" charset="-128"/>
                        <a:cs typeface="Times New Roman" charset="0"/>
                      </a:endParaRPr>
                    </a:p>
                  </a:txBody>
                  <a:tcPr marL="68580" marR="68580" marT="0" marB="0" anchor="ctr"/>
                </a:tc>
                <a:tc>
                  <a:txBody>
                    <a:bodyPr/>
                    <a:lstStyle/>
                    <a:p>
                      <a:pPr marL="342900" lvl="0" indent="-342900">
                        <a:lnSpc>
                          <a:spcPct val="115000"/>
                        </a:lnSpc>
                        <a:spcBef>
                          <a:spcPts val="600"/>
                        </a:spcBef>
                        <a:spcAft>
                          <a:spcPts val="200"/>
                        </a:spcAft>
                        <a:buFont typeface="Symbol" charset="2"/>
                        <a:buChar char=""/>
                      </a:pPr>
                      <a:r>
                        <a:rPr lang="en-GB" sz="1600" spc="-10" dirty="0">
                          <a:solidFill>
                            <a:schemeClr val="tx1"/>
                          </a:solidFill>
                          <a:effectLst/>
                        </a:rPr>
                        <a:t>These tend to be reversed because learners often confuse these numbers with the letters b / d and q / p which appear to look the same, and thus cause confusion in letter writing as well. </a:t>
                      </a:r>
                      <a:endParaRPr lang="en-US" sz="1600" spc="-10" dirty="0">
                        <a:solidFill>
                          <a:schemeClr val="tx1"/>
                        </a:solidFill>
                        <a:effectLst/>
                        <a:latin typeface="Century Gothic" charset="0"/>
                        <a:ea typeface="ＭＳ 明朝" charset="-128"/>
                        <a:cs typeface="Times New Roman" charset="0"/>
                      </a:endParaRPr>
                    </a:p>
                  </a:txBody>
                  <a:tcPr marL="68580" marR="68580" marT="0" marB="0"/>
                </a:tc>
              </a:tr>
            </a:tbl>
          </a:graphicData>
        </a:graphic>
      </p:graphicFrame>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98730" y="5379140"/>
            <a:ext cx="580578" cy="1080000"/>
          </a:xfrm>
          <a:prstGeom prst="rect">
            <a:avLst/>
          </a:prstGeom>
        </p:spPr>
      </p:pic>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3587" y="5373216"/>
            <a:ext cx="653602" cy="1080000"/>
          </a:xfrm>
          <a:prstGeom prst="rect">
            <a:avLst/>
          </a:prstGeom>
        </p:spPr>
      </p:pic>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536" y="5396720"/>
            <a:ext cx="625591" cy="1080000"/>
          </a:xfrm>
          <a:prstGeom prst="rect">
            <a:avLst/>
          </a:prstGeom>
        </p:spPr>
      </p:pic>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75856" y="5373216"/>
            <a:ext cx="644211" cy="1080000"/>
          </a:xfrm>
          <a:prstGeom prst="rect">
            <a:avLst/>
          </a:prstGeom>
        </p:spPr>
      </p:pic>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92080" y="5373216"/>
            <a:ext cx="687549" cy="1080000"/>
          </a:xfrm>
          <a:prstGeom prst="rect">
            <a:avLst/>
          </a:prstGeom>
        </p:spPr>
      </p:pic>
      <p:pic>
        <p:nvPicPr>
          <p:cNvPr id="21" name="Picture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46834" y="5373216"/>
            <a:ext cx="654085" cy="1080000"/>
          </a:xfrm>
          <a:prstGeom prst="rect">
            <a:avLst/>
          </a:prstGeom>
        </p:spPr>
      </p:pic>
      <p:pic>
        <p:nvPicPr>
          <p:cNvPr id="22" name="Picture 21"/>
          <p:cNvPicPr/>
          <p:nvPr/>
        </p:nvPicPr>
        <p:blipFill>
          <a:blip r:embed="rId8" cstate="screen">
            <a:extLst>
              <a:ext uri="{28A0092B-C50C-407E-A947-70E740481C1C}">
                <a14:useLocalDpi xmlns:a14="http://schemas.microsoft.com/office/drawing/2010/main"/>
              </a:ext>
            </a:extLst>
          </a:blip>
          <a:stretch>
            <a:fillRect/>
          </a:stretch>
        </p:blipFill>
        <p:spPr>
          <a:xfrm>
            <a:off x="1044487" y="167239"/>
            <a:ext cx="918853" cy="1317545"/>
          </a:xfrm>
          <a:prstGeom prst="rect">
            <a:avLst/>
          </a:prstGeom>
        </p:spPr>
      </p:pic>
    </p:spTree>
    <p:extLst>
      <p:ext uri="{BB962C8B-B14F-4D97-AF65-F5344CB8AC3E}">
        <p14:creationId xmlns:p14="http://schemas.microsoft.com/office/powerpoint/2010/main" val="1158723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types of activity</a:t>
            </a:r>
            <a:endParaRPr lang="en-GB" dirty="0"/>
          </a:p>
        </p:txBody>
      </p:sp>
      <p:pic>
        <p:nvPicPr>
          <p:cNvPr id="3" name="Picture 2"/>
          <p:cNvPicPr>
            <a:picLocks noChangeAspect="1"/>
          </p:cNvPicPr>
          <p:nvPr/>
        </p:nvPicPr>
        <p:blipFill>
          <a:blip r:embed="rId2"/>
          <a:stretch>
            <a:fillRect/>
          </a:stretch>
        </p:blipFill>
        <p:spPr>
          <a:xfrm>
            <a:off x="0" y="1591478"/>
            <a:ext cx="9144000" cy="4255892"/>
          </a:xfrm>
          <a:prstGeom prst="rect">
            <a:avLst/>
          </a:prstGeom>
        </p:spPr>
      </p:pic>
    </p:spTree>
    <p:extLst>
      <p:ext uri="{BB962C8B-B14F-4D97-AF65-F5344CB8AC3E}">
        <p14:creationId xmlns:p14="http://schemas.microsoft.com/office/powerpoint/2010/main" val="3337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020" y="304064"/>
            <a:ext cx="4039901" cy="1252728"/>
          </a:xfrm>
        </p:spPr>
        <p:txBody>
          <a:bodyPr/>
          <a:lstStyle/>
          <a:p>
            <a:r>
              <a:rPr lang="en-US" dirty="0" smtClean="0"/>
              <a:t>Next mindset poster for your classrooms</a:t>
            </a:r>
            <a:br>
              <a:rPr lang="en-US" dirty="0" smtClean="0"/>
            </a:br>
            <a:r>
              <a:rPr lang="en-US" dirty="0" smtClean="0"/>
              <a:t>(pg.23)</a:t>
            </a:r>
            <a:endParaRPr lang="en-US" dirty="0"/>
          </a:p>
        </p:txBody>
      </p:sp>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899592" y="2204864"/>
            <a:ext cx="1781810" cy="2519680"/>
          </a:xfrm>
          <a:prstGeom prst="rect">
            <a:avLst/>
          </a:prstGeom>
        </p:spPr>
      </p:pic>
      <p:pic>
        <p:nvPicPr>
          <p:cNvPr id="5" name="Picture 4"/>
          <p:cNvPicPr/>
          <p:nvPr/>
        </p:nvPicPr>
        <p:blipFill>
          <a:blip r:embed="rId3" cstate="screen">
            <a:extLst>
              <a:ext uri="{28A0092B-C50C-407E-A947-70E740481C1C}">
                <a14:useLocalDpi xmlns:a14="http://schemas.microsoft.com/office/drawing/2010/main"/>
              </a:ext>
            </a:extLst>
          </a:blip>
          <a:stretch>
            <a:fillRect/>
          </a:stretch>
        </p:blipFill>
        <p:spPr>
          <a:xfrm>
            <a:off x="2843808" y="2204864"/>
            <a:ext cx="1781810" cy="2519680"/>
          </a:xfrm>
          <a:prstGeom prst="rect">
            <a:avLst/>
          </a:prstGeom>
        </p:spPr>
      </p:pic>
      <p:pic>
        <p:nvPicPr>
          <p:cNvPr id="6" name="Picture 5"/>
          <p:cNvPicPr/>
          <p:nvPr/>
        </p:nvPicPr>
        <p:blipFill>
          <a:blip r:embed="rId4" cstate="screen">
            <a:extLst>
              <a:ext uri="{28A0092B-C50C-407E-A947-70E740481C1C}">
                <a14:useLocalDpi xmlns:a14="http://schemas.microsoft.com/office/drawing/2010/main"/>
              </a:ext>
            </a:extLst>
          </a:blip>
          <a:stretch>
            <a:fillRect/>
          </a:stretch>
        </p:blipFill>
        <p:spPr>
          <a:xfrm>
            <a:off x="4768755" y="2204864"/>
            <a:ext cx="1781810" cy="2519680"/>
          </a:xfrm>
          <a:prstGeom prst="rect">
            <a:avLst/>
          </a:prstGeom>
        </p:spPr>
      </p:pic>
    </p:spTree>
    <p:extLst>
      <p:ext uri="{BB962C8B-B14F-4D97-AF65-F5344CB8AC3E}">
        <p14:creationId xmlns:p14="http://schemas.microsoft.com/office/powerpoint/2010/main" val="2145469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GB" dirty="0"/>
              <a:t>Get into groups of 3-5 teachers who are from a different school to you</a:t>
            </a:r>
            <a:r>
              <a:rPr lang="en-GB" dirty="0" smtClean="0"/>
              <a:t>.</a:t>
            </a:r>
          </a:p>
          <a:p>
            <a:pPr marL="0" indent="0">
              <a:buNone/>
            </a:pPr>
            <a:endParaRPr lang="en-US" dirty="0"/>
          </a:p>
          <a:p>
            <a:r>
              <a:rPr lang="en-GB" dirty="0"/>
              <a:t>Reflect on your use of the following activities from the last session. </a:t>
            </a:r>
            <a:endParaRPr lang="en-GB" dirty="0" smtClean="0"/>
          </a:p>
          <a:p>
            <a:pPr lvl="1"/>
            <a:r>
              <a:rPr lang="en-GB" dirty="0"/>
              <a:t>Assessment activities</a:t>
            </a:r>
            <a:endParaRPr lang="en-US" dirty="0"/>
          </a:p>
          <a:p>
            <a:pPr lvl="1"/>
            <a:r>
              <a:rPr lang="en-GB" dirty="0"/>
              <a:t>Monkeys in the tree story books and related activities</a:t>
            </a:r>
            <a:endParaRPr lang="en-US" dirty="0"/>
          </a:p>
          <a:p>
            <a:pPr lvl="1"/>
            <a:r>
              <a:rPr lang="en-GB" dirty="0"/>
              <a:t>Growth mindset posters</a:t>
            </a:r>
            <a:endParaRPr lang="en-US" dirty="0"/>
          </a:p>
          <a:p>
            <a:r>
              <a:rPr lang="en-GB" dirty="0" smtClean="0"/>
              <a:t>Use </a:t>
            </a:r>
            <a:r>
              <a:rPr lang="en-GB" dirty="0"/>
              <a:t>these questions to guide your reflection and discuss:</a:t>
            </a:r>
            <a:endParaRPr lang="en-US" dirty="0"/>
          </a:p>
          <a:p>
            <a:pPr lvl="1"/>
            <a:r>
              <a:rPr lang="en-GB" dirty="0"/>
              <a:t>Have you tried the games/activities in your classroom?</a:t>
            </a:r>
            <a:br>
              <a:rPr lang="en-GB" dirty="0"/>
            </a:br>
            <a:r>
              <a:rPr lang="en-GB" dirty="0"/>
              <a:t>Explain - discuss</a:t>
            </a:r>
            <a:endParaRPr lang="en-US" dirty="0"/>
          </a:p>
          <a:p>
            <a:pPr lvl="1"/>
            <a:r>
              <a:rPr lang="en-GB" dirty="0"/>
              <a:t>How did you organise the children to play the games?</a:t>
            </a:r>
            <a:br>
              <a:rPr lang="en-GB" dirty="0"/>
            </a:br>
            <a:r>
              <a:rPr lang="en-GB" dirty="0"/>
              <a:t>Explain - discuss</a:t>
            </a:r>
            <a:endParaRPr lang="en-US" dirty="0"/>
          </a:p>
          <a:p>
            <a:pPr lvl="1"/>
            <a:r>
              <a:rPr lang="en-GB" dirty="0"/>
              <a:t>Were there any aspects of the activities/games that you adapted that you would like to share with the community?</a:t>
            </a:r>
            <a:br>
              <a:rPr lang="en-GB" dirty="0"/>
            </a:br>
            <a:r>
              <a:rPr lang="en-GB" dirty="0"/>
              <a:t>Explain - discuss</a:t>
            </a:r>
            <a:endParaRPr lang="en-US" dirty="0"/>
          </a:p>
          <a:p>
            <a:pPr lvl="1"/>
            <a:r>
              <a:rPr lang="en-GB" dirty="0"/>
              <a:t>Will you use the activity/game again? Why?</a:t>
            </a:r>
            <a:br>
              <a:rPr lang="en-GB" dirty="0"/>
            </a:br>
            <a:r>
              <a:rPr lang="en-GB" dirty="0"/>
              <a:t>Explain - </a:t>
            </a:r>
            <a:r>
              <a:rPr lang="en-GB" dirty="0" smtClean="0"/>
              <a:t>discuss</a:t>
            </a:r>
            <a:endParaRPr lang="en-US" dirty="0"/>
          </a:p>
        </p:txBody>
      </p:sp>
      <p:sp>
        <p:nvSpPr>
          <p:cNvPr id="3" name="Title 2"/>
          <p:cNvSpPr>
            <a:spLocks noGrp="1"/>
          </p:cNvSpPr>
          <p:nvPr>
            <p:ph type="title"/>
          </p:nvPr>
        </p:nvSpPr>
        <p:spPr/>
        <p:txBody>
          <a:bodyPr/>
          <a:lstStyle/>
          <a:p>
            <a:r>
              <a:rPr lang="en-US" dirty="0" smtClean="0"/>
              <a:t>Group feedback on:</a:t>
            </a:r>
            <a:br>
              <a:rPr lang="en-US" dirty="0" smtClean="0"/>
            </a:br>
            <a:r>
              <a:rPr lang="en-US" dirty="0" smtClean="0"/>
              <a:t>Session 3 activities</a:t>
            </a:r>
            <a:endParaRPr lang="en-US" dirty="0"/>
          </a:p>
        </p:txBody>
      </p:sp>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1043609" y="188641"/>
            <a:ext cx="1324736" cy="1324736"/>
          </a:xfrm>
          <a:prstGeom prst="rect">
            <a:avLst/>
          </a:prstGeom>
        </p:spPr>
      </p:pic>
    </p:spTree>
    <p:extLst>
      <p:ext uri="{BB962C8B-B14F-4D97-AF65-F5344CB8AC3E}">
        <p14:creationId xmlns:p14="http://schemas.microsoft.com/office/powerpoint/2010/main" val="1353819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596" y="1774065"/>
            <a:ext cx="5443540" cy="4835439"/>
          </a:xfrm>
        </p:spPr>
        <p:txBody>
          <a:bodyPr>
            <a:normAutofit fontScale="40000" lnSpcReduction="20000"/>
          </a:bodyPr>
          <a:lstStyle/>
          <a:p>
            <a:r>
              <a:rPr lang="en-GB" dirty="0" smtClean="0"/>
              <a:t>As </a:t>
            </a:r>
            <a:r>
              <a:rPr lang="en-GB" dirty="0"/>
              <a:t>you put this poster up, you could have a discussion with the learners about this.</a:t>
            </a:r>
            <a:endParaRPr lang="en-US" dirty="0"/>
          </a:p>
          <a:p>
            <a:pPr lvl="0"/>
            <a:r>
              <a:rPr lang="en-GB" dirty="0"/>
              <a:t>Perhaps you and your class could think of a name for this boy such as Thabo</a:t>
            </a:r>
            <a:endParaRPr lang="en-US" dirty="0"/>
          </a:p>
          <a:p>
            <a:pPr lvl="0"/>
            <a:endParaRPr lang="en-GB" dirty="0" smtClean="0"/>
          </a:p>
          <a:p>
            <a:pPr lvl="0"/>
            <a:r>
              <a:rPr lang="en-GB" dirty="0" smtClean="0"/>
              <a:t>Refer </a:t>
            </a:r>
            <a:r>
              <a:rPr lang="en-GB" dirty="0"/>
              <a:t>the learners back to poster one: </a:t>
            </a:r>
            <a:r>
              <a:rPr lang="en-GB" b="1" dirty="0"/>
              <a:t>My brain grows when I think hard</a:t>
            </a:r>
            <a:endParaRPr lang="en-US" dirty="0"/>
          </a:p>
          <a:p>
            <a:pPr lvl="0"/>
            <a:r>
              <a:rPr lang="en-GB" dirty="0"/>
              <a:t>Remind them about revisiting mistakes and grappling with it because the brain grows from the </a:t>
            </a:r>
            <a:r>
              <a:rPr lang="en-GB" b="1" dirty="0"/>
              <a:t>experience of struggle</a:t>
            </a:r>
            <a:r>
              <a:rPr lang="en-GB" dirty="0"/>
              <a:t>. When learners struggle with mathematics, their brains grow.</a:t>
            </a:r>
            <a:endParaRPr lang="en-US" dirty="0"/>
          </a:p>
          <a:p>
            <a:pPr lvl="0"/>
            <a:r>
              <a:rPr lang="en-GB" dirty="0"/>
              <a:t>Being outside their comfort zone is important and learners must develop to resilience in the face of unfamiliar challenges.</a:t>
            </a:r>
            <a:endParaRPr lang="en-US" dirty="0"/>
          </a:p>
          <a:p>
            <a:r>
              <a:rPr lang="en-GB" dirty="0"/>
              <a:t>The harder you work at something, the more you keep trying, the better you will be at it</a:t>
            </a:r>
            <a:r>
              <a:rPr lang="en-GB" dirty="0" smtClean="0"/>
              <a:t>.</a:t>
            </a:r>
          </a:p>
          <a:p>
            <a:endParaRPr lang="en-US" dirty="0"/>
          </a:p>
          <a:p>
            <a:pPr lvl="0"/>
            <a:r>
              <a:rPr lang="en-GB" dirty="0"/>
              <a:t>Ask the learners: </a:t>
            </a:r>
            <a:endParaRPr lang="en-US" dirty="0"/>
          </a:p>
          <a:p>
            <a:pPr lvl="1"/>
            <a:r>
              <a:rPr lang="en-GB" dirty="0"/>
              <a:t>How do you get better at sport (running, swimming, or some other sport they are familiar with)?</a:t>
            </a:r>
            <a:endParaRPr lang="en-US" dirty="0"/>
          </a:p>
          <a:p>
            <a:pPr lvl="1"/>
            <a:r>
              <a:rPr lang="en-GB" dirty="0"/>
              <a:t>How do you get better at throwing and kicking a ball?</a:t>
            </a:r>
            <a:endParaRPr lang="en-US" dirty="0"/>
          </a:p>
          <a:p>
            <a:pPr lvl="0"/>
            <a:r>
              <a:rPr lang="en-GB" dirty="0"/>
              <a:t>Point out that the important thing is to ‘practice’ and keep trying. </a:t>
            </a:r>
            <a:endParaRPr lang="en-US" dirty="0"/>
          </a:p>
          <a:p>
            <a:pPr lvl="0"/>
            <a:r>
              <a:rPr lang="en-GB" dirty="0"/>
              <a:t>Ask the learners: </a:t>
            </a:r>
            <a:endParaRPr lang="en-US" dirty="0"/>
          </a:p>
          <a:p>
            <a:pPr lvl="1"/>
            <a:r>
              <a:rPr lang="en-GB" dirty="0"/>
              <a:t>What do you think Thabo is trying to do in this picture? Gather some ideas</a:t>
            </a:r>
            <a:endParaRPr lang="en-US" dirty="0"/>
          </a:p>
          <a:p>
            <a:r>
              <a:rPr lang="en-GB" dirty="0"/>
              <a:t>Talk about Thabo’s positive attitude and ask the learners to read along as you point to the words “My brain grows when I keep trying”.</a:t>
            </a:r>
            <a:r>
              <a:rPr lang="en-US" dirty="0"/>
              <a:t> </a:t>
            </a:r>
          </a:p>
        </p:txBody>
      </p:sp>
      <p:sp>
        <p:nvSpPr>
          <p:cNvPr id="2" name="Title 1"/>
          <p:cNvSpPr>
            <a:spLocks noGrp="1"/>
          </p:cNvSpPr>
          <p:nvPr>
            <p:ph type="title"/>
          </p:nvPr>
        </p:nvSpPr>
        <p:spPr/>
        <p:txBody>
          <a:bodyPr/>
          <a:lstStyle/>
          <a:p>
            <a:r>
              <a:rPr lang="en-GB" dirty="0"/>
              <a:t>My brain grows when I keep trying</a:t>
            </a:r>
            <a:r>
              <a:rPr lang="en-US" dirty="0"/>
              <a:t> </a:t>
            </a:r>
            <a:r>
              <a:rPr lang="en-US" dirty="0" smtClean="0"/>
              <a:t/>
            </a:r>
            <a:br>
              <a:rPr lang="en-US" dirty="0" smtClean="0"/>
            </a:br>
            <a:r>
              <a:rPr lang="en-US" dirty="0" smtClean="0"/>
              <a:t>(pg. 23)</a:t>
            </a:r>
            <a:endParaRPr lang="en-US" dirty="0"/>
          </a:p>
        </p:txBody>
      </p:sp>
      <p:sp>
        <p:nvSpPr>
          <p:cNvPr id="7" name="Text Box 537"/>
          <p:cNvSpPr txBox="1"/>
          <p:nvPr/>
        </p:nvSpPr>
        <p:spPr>
          <a:xfrm>
            <a:off x="5940152" y="4191784"/>
            <a:ext cx="3114675" cy="251206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18000" tIns="18000" rIns="18000" bIns="18000" numCol="1" spcCol="0" rtlCol="0" fromWordArt="0" anchor="t" anchorCtr="0" forceAA="0" compatLnSpc="1">
            <a:prstTxWarp prst="textNoShape">
              <a:avLst/>
            </a:prstTxWarp>
            <a:noAutofit/>
          </a:bodyPr>
          <a:lstStyle/>
          <a:p>
            <a:pPr algn="l">
              <a:lnSpc>
                <a:spcPct val="115000"/>
              </a:lnSpc>
              <a:spcBef>
                <a:spcPts val="600"/>
              </a:spcBef>
              <a:spcAft>
                <a:spcPts val="600"/>
              </a:spcAft>
            </a:pPr>
            <a:r>
              <a:rPr lang="en-GB" sz="1000" spc="-10">
                <a:solidFill>
                  <a:srgbClr val="000000"/>
                </a:solidFill>
                <a:effectLst/>
                <a:latin typeface="Century Gothic" charset="0"/>
                <a:ea typeface="ＭＳ 明朝" charset="-128"/>
                <a:cs typeface="Times New Roman" charset="0"/>
              </a:rPr>
              <a:t>Look up and watch the following </a:t>
            </a:r>
            <a:r>
              <a:rPr lang="en-GB" sz="1000" b="1" spc="-10">
                <a:solidFill>
                  <a:srgbClr val="000000"/>
                </a:solidFill>
                <a:effectLst/>
                <a:latin typeface="Century Gothic" charset="0"/>
                <a:ea typeface="ＭＳ 明朝" charset="-128"/>
                <a:cs typeface="Times New Roman" charset="0"/>
              </a:rPr>
              <a:t>Jo Boaler YouTube clips</a:t>
            </a:r>
            <a:r>
              <a:rPr lang="en-GB" sz="1000" spc="-10">
                <a:solidFill>
                  <a:srgbClr val="000000"/>
                </a:solidFill>
                <a:effectLst/>
                <a:latin typeface="Century Gothic" charset="0"/>
                <a:ea typeface="ＭＳ 明朝" charset="-128"/>
                <a:cs typeface="Times New Roman" charset="0"/>
              </a:rPr>
              <a:t> on how the brain grows when we make mistakes</a:t>
            </a:r>
            <a:endParaRPr lang="en-US" sz="1100" spc="-10">
              <a:solidFill>
                <a:srgbClr val="000000"/>
              </a:solidFill>
              <a:effectLst/>
              <a:latin typeface="Century Gothic" charset="0"/>
              <a:ea typeface="ＭＳ 明朝" charset="-128"/>
              <a:cs typeface="Times New Roman" charset="0"/>
            </a:endParaRPr>
          </a:p>
          <a:p>
            <a:pPr marL="342900" lvl="0" indent="-342900">
              <a:lnSpc>
                <a:spcPct val="115000"/>
              </a:lnSpc>
              <a:spcBef>
                <a:spcPts val="600"/>
              </a:spcBef>
              <a:spcAft>
                <a:spcPts val="200"/>
              </a:spcAft>
              <a:buFont typeface="Symbol" charset="2"/>
              <a:buChar char=""/>
            </a:pPr>
            <a:r>
              <a:rPr lang="en-GB" sz="1000" spc="-10">
                <a:solidFill>
                  <a:srgbClr val="000000"/>
                </a:solidFill>
                <a:effectLst/>
                <a:latin typeface="Century Gothic" charset="0"/>
                <a:ea typeface="ＭＳ 明朝" charset="-128"/>
                <a:cs typeface="Times New Roman" charset="0"/>
              </a:rPr>
              <a:t>Jo Boaler: The Brain Science On Growth Mindset: </a:t>
            </a:r>
            <a:r>
              <a:rPr lang="en-GB" sz="1000" u="none" strike="noStrike" spc="-10">
                <a:solidFill>
                  <a:srgbClr val="000000"/>
                </a:solidFill>
                <a:effectLst/>
                <a:latin typeface="Century Gothic" charset="0"/>
                <a:ea typeface="ＭＳ 明朝" charset="-128"/>
                <a:cs typeface="Times New Roman" charset="0"/>
                <a:hlinkClick r:id="rId2"/>
              </a:rPr>
              <a:t>https://www.youtube.com/watch?v=s4xqzgBy-lM</a:t>
            </a:r>
            <a:endParaRPr lang="en-US" sz="1100" spc="-10">
              <a:solidFill>
                <a:srgbClr val="000000"/>
              </a:solidFill>
              <a:effectLst/>
              <a:latin typeface="Century Gothic" charset="0"/>
              <a:ea typeface="ＭＳ 明朝" charset="-128"/>
              <a:cs typeface="Times New Roman" charset="0"/>
            </a:endParaRPr>
          </a:p>
          <a:p>
            <a:pPr marL="342900" lvl="0" indent="-342900">
              <a:lnSpc>
                <a:spcPct val="115000"/>
              </a:lnSpc>
              <a:spcBef>
                <a:spcPts val="600"/>
              </a:spcBef>
              <a:spcAft>
                <a:spcPts val="200"/>
              </a:spcAft>
              <a:buFont typeface="Symbol" charset="2"/>
              <a:buChar char=""/>
            </a:pPr>
            <a:r>
              <a:rPr lang="en-GB" sz="1000" spc="-10">
                <a:solidFill>
                  <a:srgbClr val="000000"/>
                </a:solidFill>
                <a:effectLst/>
                <a:latin typeface="Century Gothic" charset="0"/>
                <a:ea typeface="ＭＳ 明朝" charset="-128"/>
                <a:cs typeface="Times New Roman" charset="0"/>
              </a:rPr>
              <a:t>How you can be good at math, and other surprising facts about learning | Jo Boaler | TEDxStanford https://www.youtube.com/watch?v=3icoSeGqQtY</a:t>
            </a:r>
            <a:endParaRPr lang="en-US" sz="1100" spc="-10">
              <a:solidFill>
                <a:srgbClr val="000000"/>
              </a:solidFill>
              <a:effectLst/>
              <a:latin typeface="Century Gothic" charset="0"/>
              <a:ea typeface="ＭＳ 明朝" charset="-128"/>
              <a:cs typeface="Times New Roman" charset="0"/>
            </a:endParaRPr>
          </a:p>
        </p:txBody>
      </p:sp>
    </p:spTree>
    <p:extLst>
      <p:ext uri="{BB962C8B-B14F-4D97-AF65-F5344CB8AC3E}">
        <p14:creationId xmlns:p14="http://schemas.microsoft.com/office/powerpoint/2010/main" val="2212293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Cognitive control</a:t>
            </a:r>
            <a:br>
              <a:rPr lang="en-US" dirty="0" smtClean="0"/>
            </a:br>
            <a:r>
              <a:rPr lang="en-US" dirty="0" smtClean="0"/>
              <a:t>Focus on FINGER DIFFERNTIATION</a:t>
            </a:r>
            <a:br>
              <a:rPr lang="en-US" dirty="0" smtClean="0"/>
            </a:br>
            <a:r>
              <a:rPr lang="en-US" dirty="0" smtClean="0"/>
              <a:t>(pages 8 &amp; 9)</a:t>
            </a:r>
            <a:endParaRPr lang="en-US" dirty="0"/>
          </a:p>
        </p:txBody>
      </p:sp>
      <p:sp>
        <p:nvSpPr>
          <p:cNvPr id="2" name="Content Placeholder 1"/>
          <p:cNvSpPr>
            <a:spLocks noGrp="1"/>
          </p:cNvSpPr>
          <p:nvPr>
            <p:ph idx="1"/>
          </p:nvPr>
        </p:nvSpPr>
        <p:spPr/>
        <p:txBody>
          <a:bodyPr/>
          <a:lstStyle/>
          <a:p>
            <a:r>
              <a:rPr lang="en-GB" dirty="0"/>
              <a:t>Build finger </a:t>
            </a:r>
            <a:r>
              <a:rPr lang="en-GB" dirty="0" smtClean="0"/>
              <a:t>differentiation</a:t>
            </a:r>
          </a:p>
          <a:p>
            <a:pPr lvl="1"/>
            <a:r>
              <a:rPr lang="en-GB" dirty="0" smtClean="0"/>
              <a:t>important </a:t>
            </a:r>
            <a:r>
              <a:rPr lang="en-GB" dirty="0"/>
              <a:t>for developing numerical and visual mathematical understanding</a:t>
            </a:r>
            <a:endParaRPr lang="en-US" dirty="0"/>
          </a:p>
          <a:p>
            <a:r>
              <a:rPr lang="en-GB" b="1" i="1" dirty="0"/>
              <a:t>Skills</a:t>
            </a:r>
            <a:r>
              <a:rPr lang="en-GB" dirty="0"/>
              <a:t>:</a:t>
            </a:r>
            <a:endParaRPr lang="en-US" dirty="0"/>
          </a:p>
          <a:p>
            <a:pPr lvl="1"/>
            <a:r>
              <a:rPr lang="en-GB" dirty="0"/>
              <a:t>Inhibition and shifting attention</a:t>
            </a:r>
            <a:endParaRPr lang="en-US" dirty="0"/>
          </a:p>
          <a:p>
            <a:pPr lvl="1"/>
            <a:r>
              <a:rPr lang="en-GB" dirty="0"/>
              <a:t>Colour differentiation</a:t>
            </a:r>
            <a:endParaRPr lang="en-US" dirty="0"/>
          </a:p>
          <a:p>
            <a:pPr lvl="1"/>
            <a:r>
              <a:rPr lang="en-GB" dirty="0"/>
              <a:t>Descriptive vocabulary such as </a:t>
            </a:r>
            <a:r>
              <a:rPr lang="en-GB" i="1" dirty="0"/>
              <a:t>up, down, left, right, curved, straight</a:t>
            </a:r>
            <a:r>
              <a:rPr lang="en-GB" dirty="0"/>
              <a:t>, </a:t>
            </a:r>
            <a:r>
              <a:rPr lang="en-GB" i="1" dirty="0"/>
              <a:t>around</a:t>
            </a:r>
            <a:r>
              <a:rPr lang="en-US" dirty="0"/>
              <a:t> </a:t>
            </a:r>
          </a:p>
        </p:txBody>
      </p:sp>
    </p:spTree>
    <p:extLst>
      <p:ext uri="{BB962C8B-B14F-4D97-AF65-F5344CB8AC3E}">
        <p14:creationId xmlns:p14="http://schemas.microsoft.com/office/powerpoint/2010/main" val="966829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Finger Differentiation</a:t>
            </a:r>
            <a:endParaRPr lang="en-ZA"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0532" y="1549241"/>
            <a:ext cx="1794727" cy="2340000"/>
          </a:xfrm>
          <a:prstGeom prst="rect">
            <a:avLst/>
          </a:prstGeom>
          <a:ln>
            <a:solidFill>
              <a:schemeClr val="tx1"/>
            </a:solidFill>
          </a:ln>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2364" y="1549241"/>
            <a:ext cx="1899887" cy="2340000"/>
          </a:xfrm>
          <a:prstGeom prst="rect">
            <a:avLst/>
          </a:prstGeom>
          <a:ln>
            <a:solidFill>
              <a:schemeClr val="tx1"/>
            </a:solidFill>
          </a:ln>
        </p:spPr>
      </p:pic>
      <p:pic>
        <p:nvPicPr>
          <p:cNvPr id="7" name="Picture 6"/>
          <p:cNvPicPr/>
          <p:nvPr/>
        </p:nvPicPr>
        <p:blipFill>
          <a:blip r:embed="rId4">
            <a:extLst>
              <a:ext uri="{28A0092B-C50C-407E-A947-70E740481C1C}">
                <a14:useLocalDpi xmlns:a14="http://schemas.microsoft.com/office/drawing/2010/main"/>
              </a:ext>
            </a:extLst>
          </a:blip>
          <a:stretch>
            <a:fillRect/>
          </a:stretch>
        </p:blipFill>
        <p:spPr>
          <a:xfrm>
            <a:off x="3541493" y="4809150"/>
            <a:ext cx="2359310" cy="2039898"/>
          </a:xfrm>
          <a:prstGeom prst="rect">
            <a:avLst/>
          </a:prstGeom>
        </p:spPr>
      </p:pic>
      <p:sp>
        <p:nvSpPr>
          <p:cNvPr id="8" name="TextBox 7"/>
          <p:cNvSpPr txBox="1"/>
          <p:nvPr/>
        </p:nvSpPr>
        <p:spPr>
          <a:xfrm>
            <a:off x="5652120" y="1513376"/>
            <a:ext cx="3240360" cy="4524315"/>
          </a:xfrm>
          <a:prstGeom prst="rect">
            <a:avLst/>
          </a:prstGeom>
          <a:noFill/>
        </p:spPr>
        <p:txBody>
          <a:bodyPr wrap="square" rtlCol="0">
            <a:spAutoFit/>
          </a:bodyPr>
          <a:lstStyle/>
          <a:p>
            <a:pPr marL="285750" lvl="0" indent="-285750">
              <a:buFont typeface="Arial" charset="0"/>
              <a:buChar char="•"/>
            </a:pPr>
            <a:r>
              <a:rPr lang="en-GB" sz="1600" dirty="0"/>
              <a:t>Put a coloured dot on each child’s fingernail as shown in the diagram. </a:t>
            </a:r>
            <a:endParaRPr lang="en-US" sz="1600" dirty="0"/>
          </a:p>
          <a:p>
            <a:pPr marL="285750" lvl="0" indent="-285750">
              <a:buFont typeface="Arial" charset="0"/>
              <a:buChar char="•"/>
            </a:pPr>
            <a:r>
              <a:rPr lang="en-GB" sz="1600" dirty="0"/>
              <a:t>Have the child match their red index finger to the red path in the maze and </a:t>
            </a:r>
            <a:r>
              <a:rPr lang="en-GB" sz="1600" b="1" dirty="0"/>
              <a:t>slowly</a:t>
            </a:r>
            <a:r>
              <a:rPr lang="en-GB" sz="1600" dirty="0"/>
              <a:t> trace the path to the end. Help the child focus on the path and not speed along. </a:t>
            </a:r>
            <a:endParaRPr lang="en-US" sz="1600" dirty="0"/>
          </a:p>
          <a:p>
            <a:pPr marL="285750" lvl="0" indent="-285750">
              <a:buFont typeface="Arial" charset="0"/>
              <a:buChar char="•"/>
            </a:pPr>
            <a:r>
              <a:rPr lang="en-GB" sz="1600" dirty="0"/>
              <a:t>Each path should be traced slowly and take several seconds. </a:t>
            </a:r>
            <a:endParaRPr lang="en-US" sz="1600" dirty="0"/>
          </a:p>
          <a:p>
            <a:pPr marL="285750" lvl="0" indent="-285750">
              <a:buFont typeface="Arial" charset="0"/>
              <a:buChar char="•"/>
            </a:pPr>
            <a:r>
              <a:rPr lang="en-GB" sz="1600" dirty="0"/>
              <a:t>Next trace the green path with the matching finger. </a:t>
            </a:r>
            <a:endParaRPr lang="en-US" sz="1600" dirty="0"/>
          </a:p>
          <a:p>
            <a:pPr marL="285750" lvl="0" indent="-285750">
              <a:buFont typeface="Arial" charset="0"/>
              <a:buChar char="•"/>
            </a:pPr>
            <a:r>
              <a:rPr lang="en-GB" sz="1600" dirty="0"/>
              <a:t>After a child uses their dominant hand to trace all of the paths in the maze ask them to use their other hand</a:t>
            </a:r>
            <a:r>
              <a:rPr lang="en-GB" sz="1600" dirty="0" smtClean="0"/>
              <a:t>.</a:t>
            </a:r>
            <a:endParaRPr lang="en-US" sz="1600" dirty="0"/>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7389" y="1549241"/>
            <a:ext cx="1746694" cy="2340000"/>
          </a:xfrm>
          <a:prstGeom prst="rect">
            <a:avLst/>
          </a:prstGeom>
          <a:ln>
            <a:solidFill>
              <a:schemeClr val="tx1"/>
            </a:solidFill>
          </a:ln>
        </p:spPr>
      </p:pic>
      <p:sp>
        <p:nvSpPr>
          <p:cNvPr id="3" name="TextBox 2"/>
          <p:cNvSpPr txBox="1"/>
          <p:nvPr/>
        </p:nvSpPr>
        <p:spPr>
          <a:xfrm>
            <a:off x="248348" y="4028871"/>
            <a:ext cx="1745991" cy="923330"/>
          </a:xfrm>
          <a:prstGeom prst="rect">
            <a:avLst/>
          </a:prstGeom>
          <a:noFill/>
        </p:spPr>
        <p:txBody>
          <a:bodyPr wrap="none" rtlCol="0">
            <a:spAutoFit/>
          </a:bodyPr>
          <a:lstStyle/>
          <a:p>
            <a:pPr algn="ctr"/>
            <a:r>
              <a:rPr lang="en-GB" dirty="0" smtClean="0"/>
              <a:t>Starter maze</a:t>
            </a:r>
          </a:p>
          <a:p>
            <a:pPr algn="ctr"/>
            <a:r>
              <a:rPr lang="en-GB" dirty="0" smtClean="0"/>
              <a:t>Once mastered</a:t>
            </a:r>
          </a:p>
          <a:p>
            <a:pPr algn="ctr"/>
            <a:r>
              <a:rPr lang="en-GB" dirty="0" smtClean="0"/>
              <a:t>move onto </a:t>
            </a:r>
            <a:r>
              <a:rPr lang="en-GB" dirty="0" smtClean="0">
                <a:sym typeface="Wingdings"/>
              </a:rPr>
              <a:t></a:t>
            </a:r>
            <a:endParaRPr lang="en-GB" dirty="0"/>
          </a:p>
        </p:txBody>
      </p:sp>
      <p:sp>
        <p:nvSpPr>
          <p:cNvPr id="11" name="TextBox 10"/>
          <p:cNvSpPr txBox="1"/>
          <p:nvPr/>
        </p:nvSpPr>
        <p:spPr>
          <a:xfrm>
            <a:off x="1991311" y="4028871"/>
            <a:ext cx="1745991" cy="1200329"/>
          </a:xfrm>
          <a:prstGeom prst="rect">
            <a:avLst/>
          </a:prstGeom>
          <a:noFill/>
        </p:spPr>
        <p:txBody>
          <a:bodyPr wrap="none" rtlCol="0">
            <a:spAutoFit/>
          </a:bodyPr>
          <a:lstStyle/>
          <a:p>
            <a:pPr algn="ctr"/>
            <a:r>
              <a:rPr lang="en-GB" dirty="0" smtClean="0"/>
              <a:t>Slightly more</a:t>
            </a:r>
          </a:p>
          <a:p>
            <a:pPr algn="ctr"/>
            <a:r>
              <a:rPr lang="en-GB" dirty="0" smtClean="0"/>
              <a:t>difficult maze</a:t>
            </a:r>
          </a:p>
          <a:p>
            <a:pPr algn="ctr"/>
            <a:r>
              <a:rPr lang="en-GB" dirty="0"/>
              <a:t>Once mastered</a:t>
            </a:r>
          </a:p>
          <a:p>
            <a:pPr algn="ctr"/>
            <a:r>
              <a:rPr lang="en-GB" dirty="0"/>
              <a:t>move onto </a:t>
            </a:r>
            <a:r>
              <a:rPr lang="en-GB" dirty="0" smtClean="0">
                <a:sym typeface="Wingdings"/>
              </a:rPr>
              <a:t></a:t>
            </a:r>
            <a:endParaRPr lang="en-GB" dirty="0"/>
          </a:p>
        </p:txBody>
      </p:sp>
      <p:sp>
        <p:nvSpPr>
          <p:cNvPr id="12" name="TextBox 11"/>
          <p:cNvSpPr txBox="1"/>
          <p:nvPr/>
        </p:nvSpPr>
        <p:spPr>
          <a:xfrm>
            <a:off x="3874206" y="4026030"/>
            <a:ext cx="1632178" cy="646331"/>
          </a:xfrm>
          <a:prstGeom prst="rect">
            <a:avLst/>
          </a:prstGeom>
          <a:noFill/>
        </p:spPr>
        <p:txBody>
          <a:bodyPr wrap="none" rtlCol="0">
            <a:spAutoFit/>
          </a:bodyPr>
          <a:lstStyle/>
          <a:p>
            <a:pPr algn="ctr"/>
            <a:r>
              <a:rPr lang="en-GB" dirty="0" smtClean="0"/>
              <a:t>Most</a:t>
            </a:r>
          </a:p>
          <a:p>
            <a:pPr algn="ctr"/>
            <a:r>
              <a:rPr lang="en-GB" dirty="0" smtClean="0"/>
              <a:t>difficult maze</a:t>
            </a:r>
            <a:endParaRPr lang="en-GB" dirty="0"/>
          </a:p>
        </p:txBody>
      </p:sp>
    </p:spTree>
    <p:extLst>
      <p:ext uri="{BB962C8B-B14F-4D97-AF65-F5344CB8AC3E}">
        <p14:creationId xmlns:p14="http://schemas.microsoft.com/office/powerpoint/2010/main" val="164104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596" y="1774065"/>
            <a:ext cx="7603780" cy="4835439"/>
          </a:xfrm>
        </p:spPr>
        <p:txBody>
          <a:bodyPr>
            <a:normAutofit fontScale="92500" lnSpcReduction="10000"/>
          </a:bodyPr>
          <a:lstStyle/>
          <a:p>
            <a:r>
              <a:rPr lang="en-US" dirty="0" smtClean="0"/>
              <a:t>Love of stories and love of reading</a:t>
            </a:r>
          </a:p>
          <a:p>
            <a:r>
              <a:rPr lang="en-US" dirty="0" smtClean="0"/>
              <a:t>Listening and prediction skills</a:t>
            </a:r>
          </a:p>
          <a:p>
            <a:r>
              <a:rPr lang="en-US" dirty="0" smtClean="0"/>
              <a:t>Comprehension skills</a:t>
            </a:r>
          </a:p>
          <a:p>
            <a:pPr lvl="0"/>
            <a:r>
              <a:rPr lang="en-GB" dirty="0" smtClean="0"/>
              <a:t>Develop </a:t>
            </a:r>
            <a:r>
              <a:rPr lang="en-GB" dirty="0"/>
              <a:t>comparative language for </a:t>
            </a:r>
            <a:r>
              <a:rPr lang="en-GB" dirty="0" smtClean="0"/>
              <a:t>size:</a:t>
            </a:r>
          </a:p>
          <a:p>
            <a:pPr lvl="1"/>
            <a:r>
              <a:rPr lang="en-GB" dirty="0" smtClean="0"/>
              <a:t>big </a:t>
            </a:r>
            <a:r>
              <a:rPr lang="en-GB" dirty="0"/>
              <a:t>and small; more and </a:t>
            </a:r>
            <a:r>
              <a:rPr lang="en-GB" dirty="0" smtClean="0"/>
              <a:t>less; same and equal</a:t>
            </a:r>
            <a:endParaRPr lang="en-ZA" dirty="0"/>
          </a:p>
          <a:p>
            <a:pPr lvl="0"/>
            <a:r>
              <a:rPr lang="en-GB" dirty="0" smtClean="0"/>
              <a:t>Common word recognition:</a:t>
            </a:r>
          </a:p>
          <a:p>
            <a:pPr lvl="1"/>
            <a:r>
              <a:rPr lang="en-GB" dirty="0" smtClean="0"/>
              <a:t>‘</a:t>
            </a:r>
            <a:r>
              <a:rPr lang="en-GB" dirty="0"/>
              <a:t>more’ ‘less’ ‘big’ ‘small</a:t>
            </a:r>
            <a:r>
              <a:rPr lang="en-GB" dirty="0" smtClean="0"/>
              <a:t>’ ‘same’ ‘equal’</a:t>
            </a:r>
          </a:p>
          <a:p>
            <a:pPr lvl="0"/>
            <a:r>
              <a:rPr lang="en-GB" dirty="0" smtClean="0"/>
              <a:t>Imagination and own story telling</a:t>
            </a:r>
          </a:p>
          <a:p>
            <a:pPr lvl="0"/>
            <a:r>
              <a:rPr lang="en-GB" dirty="0" smtClean="0"/>
              <a:t>Logic, structuring and organisation of ideas</a:t>
            </a:r>
          </a:p>
          <a:p>
            <a:pPr lvl="0"/>
            <a:endParaRPr lang="en-ZA" dirty="0"/>
          </a:p>
          <a:p>
            <a:endParaRPr lang="en-US" dirty="0"/>
          </a:p>
        </p:txBody>
      </p:sp>
      <p:sp>
        <p:nvSpPr>
          <p:cNvPr id="3" name="Title 2"/>
          <p:cNvSpPr>
            <a:spLocks noGrp="1"/>
          </p:cNvSpPr>
          <p:nvPr>
            <p:ph type="title"/>
          </p:nvPr>
        </p:nvSpPr>
        <p:spPr/>
        <p:txBody>
          <a:bodyPr/>
          <a:lstStyle/>
          <a:p>
            <a:r>
              <a:rPr lang="en-US" dirty="0" smtClean="0"/>
              <a:t>Number stories – key literacy skills</a:t>
            </a:r>
            <a:endParaRPr lang="en-US" dirty="0"/>
          </a:p>
        </p:txBody>
      </p:sp>
    </p:spTree>
    <p:extLst>
      <p:ext uri="{BB962C8B-B14F-4D97-AF65-F5344CB8AC3E}">
        <p14:creationId xmlns:p14="http://schemas.microsoft.com/office/powerpoint/2010/main" val="1416445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520" y="3742112"/>
            <a:ext cx="4382989" cy="3026485"/>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6016" y="1628800"/>
            <a:ext cx="4355976" cy="3005224"/>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88" y="0"/>
            <a:ext cx="4211960" cy="2895976"/>
          </a:xfrm>
          <a:prstGeom prst="rect">
            <a:avLst/>
          </a:prstGeom>
        </p:spPr>
      </p:pic>
      <p:sp>
        <p:nvSpPr>
          <p:cNvPr id="6" name="TextBox 5"/>
          <p:cNvSpPr txBox="1"/>
          <p:nvPr/>
        </p:nvSpPr>
        <p:spPr>
          <a:xfrm>
            <a:off x="3926797" y="782664"/>
            <a:ext cx="1829347" cy="584775"/>
          </a:xfrm>
          <a:prstGeom prst="rect">
            <a:avLst/>
          </a:prstGeom>
          <a:noFill/>
        </p:spPr>
        <p:txBody>
          <a:bodyPr wrap="none" rtlCol="0">
            <a:spAutoFit/>
          </a:bodyPr>
          <a:lstStyle/>
          <a:p>
            <a:r>
              <a:rPr lang="en-US" sz="3200" dirty="0" smtClean="0">
                <a:solidFill>
                  <a:schemeClr val="accent6">
                    <a:lumMod val="75000"/>
                  </a:schemeClr>
                </a:solidFill>
                <a:latin typeface="Century Gothic" charset="0"/>
                <a:ea typeface="Century Gothic" charset="0"/>
                <a:cs typeface="Century Gothic" charset="0"/>
              </a:rPr>
              <a:t>isiXhosa </a:t>
            </a:r>
            <a:endParaRPr lang="en-US" sz="3200" dirty="0">
              <a:solidFill>
                <a:schemeClr val="accent6">
                  <a:lumMod val="75000"/>
                </a:schemeClr>
              </a:solidFill>
              <a:latin typeface="Century Gothic" charset="0"/>
              <a:ea typeface="Century Gothic" charset="0"/>
              <a:cs typeface="Century Gothic" charset="0"/>
            </a:endParaRPr>
          </a:p>
        </p:txBody>
      </p:sp>
      <p:sp>
        <p:nvSpPr>
          <p:cNvPr id="7" name="TextBox 6"/>
          <p:cNvSpPr txBox="1"/>
          <p:nvPr/>
        </p:nvSpPr>
        <p:spPr>
          <a:xfrm>
            <a:off x="3131840" y="2961303"/>
            <a:ext cx="1997663" cy="584775"/>
          </a:xfrm>
          <a:prstGeom prst="rect">
            <a:avLst/>
          </a:prstGeom>
          <a:noFill/>
        </p:spPr>
        <p:txBody>
          <a:bodyPr wrap="none" rtlCol="0">
            <a:spAutoFit/>
          </a:bodyPr>
          <a:lstStyle/>
          <a:p>
            <a:r>
              <a:rPr lang="en-US" sz="3200" dirty="0" smtClean="0">
                <a:solidFill>
                  <a:schemeClr val="accent6">
                    <a:lumMod val="75000"/>
                  </a:schemeClr>
                </a:solidFill>
                <a:latin typeface="Century Gothic" charset="0"/>
                <a:ea typeface="Century Gothic" charset="0"/>
                <a:cs typeface="Century Gothic" charset="0"/>
              </a:rPr>
              <a:t>Afrikaans</a:t>
            </a:r>
            <a:endParaRPr lang="en-US" sz="3200" dirty="0">
              <a:solidFill>
                <a:schemeClr val="accent6">
                  <a:lumMod val="75000"/>
                </a:schemeClr>
              </a:solidFill>
              <a:latin typeface="Century Gothic" charset="0"/>
              <a:ea typeface="Century Gothic" charset="0"/>
              <a:cs typeface="Century Gothic" charset="0"/>
            </a:endParaRPr>
          </a:p>
        </p:txBody>
      </p:sp>
      <p:sp>
        <p:nvSpPr>
          <p:cNvPr id="8" name="TextBox 7"/>
          <p:cNvSpPr txBox="1"/>
          <p:nvPr/>
        </p:nvSpPr>
        <p:spPr>
          <a:xfrm>
            <a:off x="4378336" y="5255354"/>
            <a:ext cx="1502334" cy="584775"/>
          </a:xfrm>
          <a:prstGeom prst="rect">
            <a:avLst/>
          </a:prstGeom>
          <a:noFill/>
        </p:spPr>
        <p:txBody>
          <a:bodyPr wrap="none" rtlCol="0">
            <a:spAutoFit/>
          </a:bodyPr>
          <a:lstStyle/>
          <a:p>
            <a:r>
              <a:rPr lang="en-US" sz="3200" dirty="0" smtClean="0">
                <a:solidFill>
                  <a:schemeClr val="accent6">
                    <a:lumMod val="75000"/>
                  </a:schemeClr>
                </a:solidFill>
                <a:latin typeface="Century Gothic" charset="0"/>
                <a:ea typeface="Century Gothic" charset="0"/>
                <a:cs typeface="Century Gothic" charset="0"/>
              </a:rPr>
              <a:t>English</a:t>
            </a:r>
            <a:endParaRPr lang="en-US" sz="3200" dirty="0">
              <a:solidFill>
                <a:schemeClr val="accent6">
                  <a:lumMod val="7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5008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8959" y="102047"/>
            <a:ext cx="7200000" cy="1670075"/>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8959" y="1772122"/>
            <a:ext cx="7200000" cy="168136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98959" y="5101673"/>
            <a:ext cx="7200000" cy="1675913"/>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8959" y="3429000"/>
            <a:ext cx="7200000" cy="1691708"/>
          </a:xfrm>
          <a:prstGeom prst="rect">
            <a:avLst/>
          </a:prstGeom>
        </p:spPr>
      </p:pic>
    </p:spTree>
    <p:extLst>
      <p:ext uri="{BB962C8B-B14F-4D97-AF65-F5344CB8AC3E}">
        <p14:creationId xmlns:p14="http://schemas.microsoft.com/office/powerpoint/2010/main" val="508110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512" y="5471725"/>
            <a:ext cx="1294267" cy="900000"/>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876" y="4437112"/>
            <a:ext cx="1294266" cy="900000"/>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512" y="3402499"/>
            <a:ext cx="1298630" cy="900000"/>
          </a:xfrm>
          <a:prstGeom prst="rect">
            <a:avLst/>
          </a:prstGeom>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65" y="116631"/>
            <a:ext cx="4237574" cy="2896223"/>
          </a:xfrm>
          <a:prstGeom prst="rect">
            <a:avLst/>
          </a:prstGeom>
        </p:spPr>
      </p:pic>
      <p:pic>
        <p:nvPicPr>
          <p:cNvPr id="3" name="Picture 2"/>
          <p:cNvPicPr>
            <a:picLocks noChangeAspect="1"/>
          </p:cNvPicPr>
          <p:nvPr/>
        </p:nvPicPr>
        <p:blipFill>
          <a:blip r:embed="rId6"/>
          <a:stretch>
            <a:fillRect/>
          </a:stretch>
        </p:blipFill>
        <p:spPr>
          <a:xfrm>
            <a:off x="3954573" y="3147468"/>
            <a:ext cx="4968552" cy="3479287"/>
          </a:xfrm>
          <a:prstGeom prst="rect">
            <a:avLst/>
          </a:prstGeom>
        </p:spPr>
      </p:pic>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19671" y="4439444"/>
            <a:ext cx="1313891" cy="897667"/>
          </a:xfrm>
          <a:prstGeom prst="rect">
            <a:avLst/>
          </a:prstGeom>
        </p:spPr>
      </p:pic>
    </p:spTree>
    <p:extLst>
      <p:ext uri="{BB962C8B-B14F-4D97-AF65-F5344CB8AC3E}">
        <p14:creationId xmlns:p14="http://schemas.microsoft.com/office/powerpoint/2010/main" val="1425403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596" y="1484785"/>
            <a:ext cx="8611892" cy="5124720"/>
          </a:xfrm>
        </p:spPr>
        <p:txBody>
          <a:bodyPr>
            <a:normAutofit/>
          </a:bodyPr>
          <a:lstStyle/>
          <a:p>
            <a:r>
              <a:rPr lang="en-US" dirty="0" smtClean="0"/>
              <a:t>End of year celebration</a:t>
            </a:r>
          </a:p>
          <a:p>
            <a:r>
              <a:rPr lang="en-US" dirty="0" smtClean="0"/>
              <a:t>Watch your SMS for details</a:t>
            </a:r>
            <a:endParaRPr lang="en-US" dirty="0"/>
          </a:p>
        </p:txBody>
      </p:sp>
      <p:sp>
        <p:nvSpPr>
          <p:cNvPr id="3" name="Title 2"/>
          <p:cNvSpPr>
            <a:spLocks noGrp="1"/>
          </p:cNvSpPr>
          <p:nvPr>
            <p:ph type="title"/>
          </p:nvPr>
        </p:nvSpPr>
        <p:spPr/>
        <p:txBody>
          <a:bodyPr/>
          <a:lstStyle/>
          <a:p>
            <a:r>
              <a:rPr lang="en-US" dirty="0" smtClean="0"/>
              <a:t>Next month: 21</a:t>
            </a:r>
            <a:r>
              <a:rPr lang="en-US" baseline="30000" dirty="0" smtClean="0"/>
              <a:t>st</a:t>
            </a:r>
            <a:r>
              <a:rPr lang="en-US" dirty="0" smtClean="0"/>
              <a:t> November</a:t>
            </a:r>
            <a:endParaRPr lang="en-US" dirty="0"/>
          </a:p>
        </p:txBody>
      </p:sp>
    </p:spTree>
    <p:extLst>
      <p:ext uri="{BB962C8B-B14F-4D97-AF65-F5344CB8AC3E}">
        <p14:creationId xmlns:p14="http://schemas.microsoft.com/office/powerpoint/2010/main" val="37015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pic>
        <p:nvPicPr>
          <p:cNvPr id="4" name="Picture 3"/>
          <p:cNvPicPr/>
          <p:nvPr/>
        </p:nvPicPr>
        <p:blipFill>
          <a:blip r:embed="rId2"/>
          <a:stretch>
            <a:fillRect/>
          </a:stretch>
        </p:blipFill>
        <p:spPr>
          <a:xfrm>
            <a:off x="971600" y="1412776"/>
            <a:ext cx="6840855" cy="3491865"/>
          </a:xfrm>
          <a:prstGeom prst="rect">
            <a:avLst/>
          </a:prstGeom>
        </p:spPr>
      </p:pic>
      <p:sp>
        <p:nvSpPr>
          <p:cNvPr id="5" name="Right Arrow 4"/>
          <p:cNvSpPr/>
          <p:nvPr/>
        </p:nvSpPr>
        <p:spPr>
          <a:xfrm>
            <a:off x="2823315" y="2294612"/>
            <a:ext cx="2828805" cy="93610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How?</a:t>
            </a:r>
            <a:endParaRPr lang="en-GB" dirty="0"/>
          </a:p>
        </p:txBody>
      </p:sp>
      <p:sp>
        <p:nvSpPr>
          <p:cNvPr id="7" name="TextBox 6"/>
          <p:cNvSpPr txBox="1"/>
          <p:nvPr/>
        </p:nvSpPr>
        <p:spPr>
          <a:xfrm>
            <a:off x="265724" y="5029245"/>
            <a:ext cx="8340745" cy="369332"/>
          </a:xfrm>
          <a:prstGeom prst="rect">
            <a:avLst/>
          </a:prstGeom>
          <a:noFill/>
        </p:spPr>
        <p:txBody>
          <a:bodyPr wrap="none" rtlCol="0">
            <a:spAutoFit/>
          </a:bodyPr>
          <a:lstStyle/>
          <a:p>
            <a:r>
              <a:rPr lang="en-GB" dirty="0"/>
              <a:t>L</a:t>
            </a:r>
            <a:r>
              <a:rPr lang="en-GB" smtClean="0"/>
              <a:t>earners </a:t>
            </a:r>
            <a:r>
              <a:rPr lang="en-GB" dirty="0"/>
              <a:t>need a sound base of quickly known or quickly derived number bonds</a:t>
            </a:r>
            <a:r>
              <a:rPr lang="en-US" dirty="0"/>
              <a:t> </a:t>
            </a:r>
            <a:endParaRPr lang="en-GB" dirty="0"/>
          </a:p>
        </p:txBody>
      </p:sp>
      <p:sp>
        <p:nvSpPr>
          <p:cNvPr id="8" name="Text Box 538"/>
          <p:cNvSpPr txBox="1"/>
          <p:nvPr/>
        </p:nvSpPr>
        <p:spPr>
          <a:xfrm>
            <a:off x="1046150" y="5517232"/>
            <a:ext cx="6779895" cy="114554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600"/>
              </a:spcBef>
              <a:spcAft>
                <a:spcPts val="600"/>
              </a:spcAft>
            </a:pPr>
            <a:r>
              <a:rPr lang="en-GB" sz="1100" spc="-10">
                <a:solidFill>
                  <a:srgbClr val="000000"/>
                </a:solidFill>
                <a:effectLst/>
                <a:latin typeface="Century Gothic" charset="0"/>
                <a:ea typeface="ＭＳ 明朝" charset="-128"/>
                <a:cs typeface="Times New Roman" charset="0"/>
              </a:rPr>
              <a:t>The ‘sevenness’ of seven becomes visible as a structure by visually seeing five (undivided) finger on one hand and tow on the other. This offers an opportunity to develop a part-whole relationship. Structuring numbers promotes number sense whereas counting single objects could lead to math-difficulties </a:t>
            </a:r>
            <a:br>
              <a:rPr lang="en-GB" sz="1100" spc="-10">
                <a:solidFill>
                  <a:srgbClr val="000000"/>
                </a:solidFill>
                <a:effectLst/>
                <a:latin typeface="Century Gothic" charset="0"/>
                <a:ea typeface="ＭＳ 明朝" charset="-128"/>
                <a:cs typeface="Times New Roman" charset="0"/>
              </a:rPr>
            </a:br>
            <a:r>
              <a:rPr lang="en-GB" sz="1100" spc="-10">
                <a:solidFill>
                  <a:srgbClr val="000000"/>
                </a:solidFill>
                <a:effectLst/>
                <a:latin typeface="Century Gothic" charset="0"/>
                <a:ea typeface="ＭＳ 明朝" charset="-128"/>
                <a:cs typeface="Times New Roman" charset="0"/>
              </a:rPr>
              <a:t>(Runesson and Kullberg 2010, p.4). </a:t>
            </a:r>
            <a:endParaRPr lang="en-US" sz="1100" spc="-10">
              <a:solidFill>
                <a:srgbClr val="000000"/>
              </a:solidFill>
              <a:effectLst/>
              <a:latin typeface="Century Gothic" charset="0"/>
              <a:ea typeface="ＭＳ 明朝" charset="-128"/>
              <a:cs typeface="Times New Roman" charset="0"/>
            </a:endParaRPr>
          </a:p>
        </p:txBody>
      </p:sp>
    </p:spTree>
    <p:extLst>
      <p:ext uri="{BB962C8B-B14F-4D97-AF65-F5344CB8AC3E}">
        <p14:creationId xmlns:p14="http://schemas.microsoft.com/office/powerpoint/2010/main" val="1968752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Children </a:t>
            </a:r>
            <a:r>
              <a:rPr lang="en-US" dirty="0" smtClean="0"/>
              <a:t>can </a:t>
            </a:r>
            <a:r>
              <a:rPr lang="en-US" dirty="0"/>
              <a:t>count meaningfully </a:t>
            </a:r>
            <a:r>
              <a:rPr lang="en-US" dirty="0" smtClean="0"/>
              <a:t>by counting out </a:t>
            </a:r>
            <a:r>
              <a:rPr lang="en-US" dirty="0"/>
              <a:t>a certain number of </a:t>
            </a:r>
            <a:r>
              <a:rPr lang="en-US" dirty="0" smtClean="0"/>
              <a:t>objects</a:t>
            </a:r>
          </a:p>
          <a:p>
            <a:r>
              <a:rPr lang="en-US" dirty="0" smtClean="0"/>
              <a:t>BUT: Nothing </a:t>
            </a:r>
            <a:r>
              <a:rPr lang="en-US" dirty="0"/>
              <a:t>in counting a set of </a:t>
            </a:r>
            <a:r>
              <a:rPr lang="en-US" dirty="0" smtClean="0"/>
              <a:t>objects</a:t>
            </a:r>
          </a:p>
          <a:p>
            <a:r>
              <a:rPr lang="en-US" dirty="0" smtClean="0"/>
              <a:t>to </a:t>
            </a:r>
            <a:r>
              <a:rPr lang="en-US" dirty="0"/>
              <a:t>cause a child </a:t>
            </a:r>
            <a:r>
              <a:rPr lang="en-US" b="1" dirty="0">
                <a:solidFill>
                  <a:schemeClr val="accent5">
                    <a:lumMod val="75000"/>
                  </a:schemeClr>
                </a:solidFill>
              </a:rPr>
              <a:t>to focus</a:t>
            </a:r>
            <a:r>
              <a:rPr lang="en-US" dirty="0">
                <a:solidFill>
                  <a:schemeClr val="accent5">
                    <a:lumMod val="75000"/>
                  </a:schemeClr>
                </a:solidFill>
              </a:rPr>
              <a:t> </a:t>
            </a:r>
            <a:r>
              <a:rPr lang="en-US" dirty="0"/>
              <a:t>on the fact that it could be </a:t>
            </a:r>
            <a:r>
              <a:rPr lang="en-US" b="1" dirty="0">
                <a:solidFill>
                  <a:schemeClr val="accent5">
                    <a:lumMod val="75000"/>
                  </a:schemeClr>
                </a:solidFill>
              </a:rPr>
              <a:t>made of two </a:t>
            </a:r>
            <a:r>
              <a:rPr lang="en-US" b="1" dirty="0" smtClean="0">
                <a:solidFill>
                  <a:schemeClr val="accent5">
                    <a:lumMod val="75000"/>
                  </a:schemeClr>
                </a:solidFill>
              </a:rPr>
              <a:t>parts</a:t>
            </a:r>
            <a:r>
              <a:rPr lang="en-US" dirty="0" smtClean="0">
                <a:solidFill>
                  <a:schemeClr val="accent5">
                    <a:lumMod val="75000"/>
                  </a:schemeClr>
                </a:solidFill>
              </a:rPr>
              <a:t> </a:t>
            </a:r>
          </a:p>
          <a:p>
            <a:r>
              <a:rPr lang="en-US" dirty="0" smtClean="0"/>
              <a:t>For </a:t>
            </a:r>
            <a:r>
              <a:rPr lang="en-US" dirty="0"/>
              <a:t>example, 8 counters could be separated into two piles such as 2 and 6 or 7 and 1 or 4 and 4 and so on. </a:t>
            </a:r>
            <a:endParaRPr lang="en-GB" dirty="0"/>
          </a:p>
        </p:txBody>
      </p:sp>
      <p:sp>
        <p:nvSpPr>
          <p:cNvPr id="3" name="Title 2"/>
          <p:cNvSpPr>
            <a:spLocks noGrp="1"/>
          </p:cNvSpPr>
          <p:nvPr>
            <p:ph type="title"/>
          </p:nvPr>
        </p:nvSpPr>
        <p:spPr/>
        <p:txBody>
          <a:bodyPr/>
          <a:lstStyle/>
          <a:p>
            <a:r>
              <a:rPr lang="en-GB" dirty="0" smtClean="0"/>
              <a:t>Part-part-whole model</a:t>
            </a:r>
            <a:endParaRPr lang="en-GB" dirty="0"/>
          </a:p>
        </p:txBody>
      </p:sp>
      <p:pic>
        <p:nvPicPr>
          <p:cNvPr id="5" name="Picture 4"/>
          <p:cNvPicPr/>
          <p:nvPr/>
        </p:nvPicPr>
        <p:blipFill>
          <a:blip r:embed="rId2"/>
          <a:stretch>
            <a:fillRect/>
          </a:stretch>
        </p:blipFill>
        <p:spPr>
          <a:xfrm>
            <a:off x="1187624" y="404664"/>
            <a:ext cx="2213610" cy="690880"/>
          </a:xfrm>
          <a:prstGeom prst="rect">
            <a:avLst/>
          </a:prstGeom>
        </p:spPr>
      </p:pic>
    </p:spTree>
    <p:extLst>
      <p:ext uri="{BB962C8B-B14F-4D97-AF65-F5344CB8AC3E}">
        <p14:creationId xmlns:p14="http://schemas.microsoft.com/office/powerpoint/2010/main" val="1669878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2596" y="1774065"/>
            <a:ext cx="4723460" cy="4835439"/>
          </a:xfrm>
        </p:spPr>
        <p:txBody>
          <a:bodyPr>
            <a:normAutofit/>
          </a:bodyPr>
          <a:lstStyle/>
          <a:p>
            <a:pPr marL="0" indent="0">
              <a:buNone/>
            </a:pPr>
            <a:r>
              <a:rPr lang="en-GB" dirty="0" smtClean="0"/>
              <a:t>Helpful for thinking</a:t>
            </a:r>
          </a:p>
          <a:p>
            <a:r>
              <a:rPr lang="en-GB" dirty="0" smtClean="0"/>
              <a:t>about </a:t>
            </a:r>
            <a:r>
              <a:rPr lang="en-GB" dirty="0"/>
              <a:t>the </a:t>
            </a:r>
            <a:r>
              <a:rPr lang="en-GB" dirty="0">
                <a:solidFill>
                  <a:schemeClr val="accent5">
                    <a:lumMod val="75000"/>
                  </a:schemeClr>
                </a:solidFill>
              </a:rPr>
              <a:t>structure</a:t>
            </a:r>
            <a:r>
              <a:rPr lang="en-GB" dirty="0"/>
              <a:t> of </a:t>
            </a:r>
            <a:r>
              <a:rPr lang="en-GB" dirty="0" smtClean="0"/>
              <a:t>numbers</a:t>
            </a:r>
          </a:p>
          <a:p>
            <a:r>
              <a:rPr lang="en-GB" dirty="0" smtClean="0"/>
              <a:t>about the </a:t>
            </a:r>
            <a:r>
              <a:rPr lang="en-GB" dirty="0">
                <a:solidFill>
                  <a:schemeClr val="accent5">
                    <a:lumMod val="75000"/>
                  </a:schemeClr>
                </a:solidFill>
              </a:rPr>
              <a:t>relationships</a:t>
            </a:r>
            <a:r>
              <a:rPr lang="en-GB" dirty="0"/>
              <a:t> between </a:t>
            </a:r>
            <a:r>
              <a:rPr lang="en-GB" dirty="0" smtClean="0"/>
              <a:t>numbers</a:t>
            </a:r>
          </a:p>
          <a:p>
            <a:r>
              <a:rPr lang="en-GB" dirty="0" smtClean="0"/>
              <a:t>about the relationship </a:t>
            </a:r>
            <a:r>
              <a:rPr lang="en-GB" dirty="0" smtClean="0">
                <a:solidFill>
                  <a:schemeClr val="accent5">
                    <a:lumMod val="75000"/>
                  </a:schemeClr>
                </a:solidFill>
              </a:rPr>
              <a:t>between addition </a:t>
            </a:r>
            <a:r>
              <a:rPr lang="en-GB" dirty="0">
                <a:solidFill>
                  <a:schemeClr val="accent5">
                    <a:lumMod val="75000"/>
                  </a:schemeClr>
                </a:solidFill>
              </a:rPr>
              <a:t>and </a:t>
            </a:r>
            <a:r>
              <a:rPr lang="en-GB" dirty="0" smtClean="0">
                <a:solidFill>
                  <a:schemeClr val="accent5">
                    <a:lumMod val="75000"/>
                  </a:schemeClr>
                </a:solidFill>
              </a:rPr>
              <a:t>subtraction</a:t>
            </a:r>
            <a:endParaRPr lang="en-GB" dirty="0">
              <a:solidFill>
                <a:schemeClr val="accent5">
                  <a:lumMod val="75000"/>
                </a:schemeClr>
              </a:solidFill>
            </a:endParaRPr>
          </a:p>
        </p:txBody>
      </p:sp>
      <p:sp>
        <p:nvSpPr>
          <p:cNvPr id="3" name="Title 2"/>
          <p:cNvSpPr>
            <a:spLocks noGrp="1"/>
          </p:cNvSpPr>
          <p:nvPr>
            <p:ph type="title"/>
          </p:nvPr>
        </p:nvSpPr>
        <p:spPr/>
        <p:txBody>
          <a:bodyPr/>
          <a:lstStyle/>
          <a:p>
            <a:r>
              <a:rPr lang="en-GB" b="1" dirty="0"/>
              <a:t>Part-part-whole</a:t>
            </a:r>
            <a:r>
              <a:rPr lang="en-GB" dirty="0"/>
              <a:t> relationships</a:t>
            </a:r>
          </a:p>
        </p:txBody>
      </p:sp>
      <p:sp>
        <p:nvSpPr>
          <p:cNvPr id="5" name="Text Box 56"/>
          <p:cNvSpPr txBox="1"/>
          <p:nvPr/>
        </p:nvSpPr>
        <p:spPr>
          <a:xfrm>
            <a:off x="5144869" y="1988840"/>
            <a:ext cx="3747611" cy="3672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b="1" dirty="0">
                <a:solidFill>
                  <a:schemeClr val="tx1"/>
                </a:solidFill>
                <a:effectLst/>
                <a:latin typeface="Century Gothic" charset="0"/>
                <a:ea typeface="Calibri" charset="0"/>
                <a:cs typeface="Times New Roman" charset="0"/>
              </a:rPr>
              <a:t>“</a:t>
            </a:r>
            <a:r>
              <a:rPr lang="en-US" dirty="0">
                <a:solidFill>
                  <a:schemeClr val="tx1"/>
                </a:solidFill>
                <a:effectLst/>
                <a:latin typeface="Century Gothic" charset="0"/>
                <a:ea typeface="Calibri" charset="0"/>
                <a:cs typeface="Times New Roman" charset="0"/>
              </a:rPr>
              <a:t>Probably the major conceptual achievement of the early school years is the interpretation of numbers in terms of part and whole relationships. With the application of a Part-Whole schema to quantity, it becomes possible for children to think about numbers as compositions of other numbers.</a:t>
            </a:r>
            <a:r>
              <a:rPr lang="en-US" sz="2800" b="1" dirty="0">
                <a:solidFill>
                  <a:schemeClr val="tx1"/>
                </a:solidFill>
                <a:effectLst/>
                <a:latin typeface="Century Gothic" charset="0"/>
                <a:ea typeface="Calibri" charset="0"/>
                <a:cs typeface="Times New Roman" charset="0"/>
              </a:rPr>
              <a:t>”</a:t>
            </a:r>
            <a:r>
              <a:rPr lang="en-US" dirty="0">
                <a:solidFill>
                  <a:schemeClr val="tx1"/>
                </a:solidFill>
                <a:effectLst/>
                <a:latin typeface="Century Gothic" charset="0"/>
                <a:ea typeface="Calibri" charset="0"/>
                <a:cs typeface="Times New Roman" charset="0"/>
              </a:rPr>
              <a:t> </a:t>
            </a:r>
            <a:endParaRPr lang="en-US" sz="1400" dirty="0">
              <a:solidFill>
                <a:schemeClr val="tx1"/>
              </a:solidFill>
              <a:effectLst/>
              <a:latin typeface="Times" charset="0"/>
              <a:ea typeface="Calibri" charset="0"/>
              <a:cs typeface="Times New Roman" charset="0"/>
            </a:endParaRPr>
          </a:p>
          <a:p>
            <a:pPr algn="ctr">
              <a:spcAft>
                <a:spcPts val="0"/>
              </a:spcAft>
            </a:pPr>
            <a:r>
              <a:rPr lang="en-US" sz="1400" dirty="0">
                <a:solidFill>
                  <a:schemeClr val="tx1"/>
                </a:solidFill>
                <a:effectLst/>
                <a:latin typeface="Century Gothic" charset="0"/>
                <a:ea typeface="Calibri" charset="0"/>
                <a:cs typeface="Times New Roman" charset="0"/>
              </a:rPr>
              <a:t>(Lauren Resnick, 1983)</a:t>
            </a:r>
            <a:r>
              <a:rPr lang="en-US" dirty="0">
                <a:solidFill>
                  <a:schemeClr val="tx1"/>
                </a:solidFill>
                <a:effectLst/>
                <a:latin typeface="Century Gothic" charset="0"/>
                <a:ea typeface="Calibri" charset="0"/>
                <a:cs typeface="Times New Roman" charset="0"/>
              </a:rPr>
              <a:t>.</a:t>
            </a:r>
            <a:endParaRPr lang="en-US" sz="1400" dirty="0">
              <a:solidFill>
                <a:schemeClr val="tx1"/>
              </a:solidFill>
              <a:effectLst/>
              <a:latin typeface="Times" charset="0"/>
              <a:ea typeface="Calibri" charset="0"/>
              <a:cs typeface="Times New Roman" charset="0"/>
            </a:endParaRPr>
          </a:p>
        </p:txBody>
      </p:sp>
      <p:pic>
        <p:nvPicPr>
          <p:cNvPr id="6" name="Picture 5"/>
          <p:cNvPicPr/>
          <p:nvPr/>
        </p:nvPicPr>
        <p:blipFill>
          <a:blip r:embed="rId2"/>
          <a:stretch>
            <a:fillRect/>
          </a:stretch>
        </p:blipFill>
        <p:spPr>
          <a:xfrm>
            <a:off x="1043608" y="404664"/>
            <a:ext cx="2213610" cy="690880"/>
          </a:xfrm>
          <a:prstGeom prst="rect">
            <a:avLst/>
          </a:prstGeom>
        </p:spPr>
      </p:pic>
    </p:spTree>
    <p:extLst>
      <p:ext uri="{BB962C8B-B14F-4D97-AF65-F5344CB8AC3E}">
        <p14:creationId xmlns:p14="http://schemas.microsoft.com/office/powerpoint/2010/main" val="178200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Part-part-whole is DYNAMIC</a:t>
            </a:r>
            <a:endParaRPr lang="en-GB" dirty="0"/>
          </a:p>
        </p:txBody>
      </p:sp>
      <p:pic>
        <p:nvPicPr>
          <p:cNvPr id="5" name="Picture 4"/>
          <p:cNvPicPr/>
          <p:nvPr/>
        </p:nvPicPr>
        <p:blipFill>
          <a:blip r:embed="rId2"/>
          <a:stretch>
            <a:fillRect/>
          </a:stretch>
        </p:blipFill>
        <p:spPr>
          <a:xfrm>
            <a:off x="2411760" y="1743546"/>
            <a:ext cx="4411625" cy="205449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792404817"/>
              </p:ext>
            </p:extLst>
          </p:nvPr>
        </p:nvGraphicFramePr>
        <p:xfrm>
          <a:off x="590157" y="4004672"/>
          <a:ext cx="2088232" cy="792480"/>
        </p:xfrm>
        <a:graphic>
          <a:graphicData uri="http://schemas.openxmlformats.org/drawingml/2006/table">
            <a:tbl>
              <a:tblPr firstRow="1" bandRow="1">
                <a:tableStyleId>{00A15C55-8517-42AA-B614-E9B94910E393}</a:tableStyleId>
              </a:tblPr>
              <a:tblGrid>
                <a:gridCol w="1656184"/>
                <a:gridCol w="432048"/>
              </a:tblGrid>
              <a:tr h="370840">
                <a:tc gridSpan="2">
                  <a:txBody>
                    <a:bodyPr/>
                    <a:lstStyle/>
                    <a:p>
                      <a:pPr algn="ctr"/>
                      <a:r>
                        <a:rPr lang="en-GB" sz="2000" dirty="0" smtClean="0"/>
                        <a:t>8</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r>
              <a:tr h="370840">
                <a:tc>
                  <a:txBody>
                    <a:bodyPr/>
                    <a:lstStyle/>
                    <a:p>
                      <a:pPr algn="ctr"/>
                      <a:r>
                        <a:rPr lang="en-GB" sz="2000" dirty="0" smtClean="0"/>
                        <a:t>7</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dirty="0" smtClean="0"/>
                        <a:t>1</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7159203"/>
              </p:ext>
            </p:extLst>
          </p:nvPr>
        </p:nvGraphicFramePr>
        <p:xfrm>
          <a:off x="2785811" y="4400912"/>
          <a:ext cx="2088232" cy="792480"/>
        </p:xfrm>
        <a:graphic>
          <a:graphicData uri="http://schemas.openxmlformats.org/drawingml/2006/table">
            <a:tbl>
              <a:tblPr firstRow="1" bandRow="1">
                <a:tableStyleId>{00A15C55-8517-42AA-B614-E9B94910E393}</a:tableStyleId>
              </a:tblPr>
              <a:tblGrid>
                <a:gridCol w="1476754"/>
                <a:gridCol w="611478"/>
              </a:tblGrid>
              <a:tr h="370840">
                <a:tc gridSpan="2">
                  <a:txBody>
                    <a:bodyPr/>
                    <a:lstStyle/>
                    <a:p>
                      <a:pPr algn="ctr"/>
                      <a:r>
                        <a:rPr lang="en-GB" sz="2000" dirty="0" smtClean="0"/>
                        <a:t>8</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r>
              <a:tr h="370840">
                <a:tc>
                  <a:txBody>
                    <a:bodyPr/>
                    <a:lstStyle/>
                    <a:p>
                      <a:pPr algn="ctr"/>
                      <a:r>
                        <a:rPr lang="en-GB" sz="2000" dirty="0" smtClean="0">
                          <a:solidFill>
                            <a:schemeClr val="dk1"/>
                          </a:solidFill>
                        </a:rPr>
                        <a:t>6</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dirty="0" smtClean="0"/>
                        <a:t>2</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3259078"/>
              </p:ext>
            </p:extLst>
          </p:nvPr>
        </p:nvGraphicFramePr>
        <p:xfrm>
          <a:off x="5004048" y="4797152"/>
          <a:ext cx="2088232" cy="792480"/>
        </p:xfrm>
        <a:graphic>
          <a:graphicData uri="http://schemas.openxmlformats.org/drawingml/2006/table">
            <a:tbl>
              <a:tblPr firstRow="1" bandRow="1">
                <a:tableStyleId>{00A15C55-8517-42AA-B614-E9B94910E393}</a:tableStyleId>
              </a:tblPr>
              <a:tblGrid>
                <a:gridCol w="1274741"/>
                <a:gridCol w="813491"/>
              </a:tblGrid>
              <a:tr h="370840">
                <a:tc gridSpan="2">
                  <a:txBody>
                    <a:bodyPr/>
                    <a:lstStyle/>
                    <a:p>
                      <a:pPr algn="ctr"/>
                      <a:r>
                        <a:rPr lang="en-GB" sz="2000" dirty="0" smtClean="0"/>
                        <a:t>8</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r>
              <a:tr h="370840">
                <a:tc>
                  <a:txBody>
                    <a:bodyPr/>
                    <a:lstStyle/>
                    <a:p>
                      <a:pPr algn="ctr"/>
                      <a:r>
                        <a:rPr lang="en-GB" sz="2000" dirty="0" smtClean="0">
                          <a:solidFill>
                            <a:schemeClr val="dk1"/>
                          </a:solidFill>
                        </a:rPr>
                        <a:t>5</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dirty="0" smtClean="0"/>
                        <a:t>3</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7358909" y="5404966"/>
            <a:ext cx="133241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GB" dirty="0" smtClean="0">
                <a:solidFill>
                  <a:schemeClr val="tx1"/>
                </a:solidFill>
              </a:rPr>
              <a:t>and more</a:t>
            </a:r>
            <a:r>
              <a:rPr lang="is-IS" dirty="0" smtClean="0">
                <a:solidFill>
                  <a:schemeClr val="tx1"/>
                </a:solidFill>
              </a:rPr>
              <a:t>…</a:t>
            </a:r>
            <a:endParaRPr lang="en-GB" dirty="0">
              <a:solidFill>
                <a:schemeClr val="tx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876387588"/>
              </p:ext>
            </p:extLst>
          </p:nvPr>
        </p:nvGraphicFramePr>
        <p:xfrm>
          <a:off x="179512" y="5903040"/>
          <a:ext cx="3456384" cy="670560"/>
        </p:xfrm>
        <a:graphic>
          <a:graphicData uri="http://schemas.openxmlformats.org/drawingml/2006/table">
            <a:tbl>
              <a:tblPr>
                <a:tableStyleId>{00A15C55-8517-42AA-B614-E9B94910E393}</a:tableStyleId>
              </a:tblPr>
              <a:tblGrid>
                <a:gridCol w="1728192"/>
                <a:gridCol w="1728192"/>
              </a:tblGrid>
              <a:tr h="0">
                <a:tc>
                  <a:txBody>
                    <a:bodyPr/>
                    <a:lstStyle/>
                    <a:p>
                      <a:pPr algn="l">
                        <a:lnSpc>
                          <a:spcPct val="100000"/>
                        </a:lnSpc>
                        <a:spcBef>
                          <a:spcPts val="0"/>
                        </a:spcBef>
                        <a:spcAft>
                          <a:spcPts val="0"/>
                        </a:spcAft>
                      </a:pPr>
                      <a:r>
                        <a:rPr lang="en-GB" sz="1100" spc="-10" dirty="0" smtClean="0">
                          <a:effectLst/>
                        </a:rPr>
                        <a:t>Part </a:t>
                      </a:r>
                      <a:r>
                        <a:rPr lang="en-GB" sz="1100" spc="-10" dirty="0">
                          <a:effectLst/>
                        </a:rPr>
                        <a:t>A + Part B = Whole </a:t>
                      </a:r>
                      <a:endParaRPr lang="en-GB" sz="1100" spc="-10" dirty="0" smtClean="0">
                        <a:effectLst/>
                      </a:endParaRPr>
                    </a:p>
                    <a:p>
                      <a:pPr algn="l">
                        <a:lnSpc>
                          <a:spcPct val="100000"/>
                        </a:lnSpc>
                        <a:spcBef>
                          <a:spcPts val="0"/>
                        </a:spcBef>
                        <a:spcAft>
                          <a:spcPts val="0"/>
                        </a:spcAft>
                      </a:pPr>
                      <a:r>
                        <a:rPr lang="en-GB" sz="1100" spc="-10" dirty="0" smtClean="0">
                          <a:effectLst/>
                        </a:rPr>
                        <a:t>(7</a:t>
                      </a:r>
                      <a:r>
                        <a:rPr lang="en-GB" sz="1100" spc="-10" baseline="0" dirty="0" smtClean="0">
                          <a:effectLst/>
                        </a:rPr>
                        <a:t> + 1</a:t>
                      </a:r>
                      <a:r>
                        <a:rPr lang="en-GB" sz="1100" spc="-10" dirty="0" smtClean="0">
                          <a:effectLst/>
                        </a:rPr>
                        <a:t> </a:t>
                      </a:r>
                      <a:r>
                        <a:rPr lang="en-GB" sz="1100" spc="-10" dirty="0">
                          <a:effectLst/>
                        </a:rPr>
                        <a:t>= </a:t>
                      </a:r>
                      <a:r>
                        <a:rPr lang="en-GB" sz="1100" spc="-10" dirty="0" smtClean="0">
                          <a:effectLst/>
                        </a:rPr>
                        <a:t>8)</a:t>
                      </a:r>
                      <a:endParaRPr lang="en-US" sz="1100" spc="-1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Bef>
                          <a:spcPts val="0"/>
                        </a:spcBef>
                        <a:spcAft>
                          <a:spcPts val="0"/>
                        </a:spcAft>
                      </a:pPr>
                      <a:r>
                        <a:rPr lang="en-GB" sz="1100" spc="-10" dirty="0">
                          <a:effectLst/>
                        </a:rPr>
                        <a:t>Whole – Part A = Part B </a:t>
                      </a:r>
                      <a:endParaRPr lang="en-GB" sz="1100" spc="-10" dirty="0" smtClean="0">
                        <a:effectLst/>
                      </a:endParaRPr>
                    </a:p>
                    <a:p>
                      <a:pPr algn="l">
                        <a:lnSpc>
                          <a:spcPct val="100000"/>
                        </a:lnSpc>
                        <a:spcBef>
                          <a:spcPts val="0"/>
                        </a:spcBef>
                        <a:spcAft>
                          <a:spcPts val="0"/>
                        </a:spcAft>
                      </a:pPr>
                      <a:r>
                        <a:rPr lang="en-GB" sz="1100" spc="-10" dirty="0" smtClean="0">
                          <a:effectLst/>
                        </a:rPr>
                        <a:t>(8 </a:t>
                      </a:r>
                      <a:r>
                        <a:rPr lang="en-GB" sz="1100" spc="-10" dirty="0">
                          <a:effectLst/>
                        </a:rPr>
                        <a:t>– </a:t>
                      </a:r>
                      <a:r>
                        <a:rPr lang="en-GB" sz="1100" spc="-10" dirty="0" smtClean="0">
                          <a:effectLst/>
                        </a:rPr>
                        <a:t>7 </a:t>
                      </a:r>
                      <a:r>
                        <a:rPr lang="en-GB" sz="1100" spc="-10" dirty="0">
                          <a:effectLst/>
                        </a:rPr>
                        <a:t>= </a:t>
                      </a:r>
                      <a:r>
                        <a:rPr lang="en-GB" sz="1100" spc="-10" dirty="0" smtClean="0">
                          <a:effectLst/>
                        </a:rPr>
                        <a:t>1)</a:t>
                      </a:r>
                      <a:endParaRPr lang="en-US" sz="1100" spc="-1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100" spc="-10" dirty="0" smtClean="0">
                          <a:effectLst/>
                        </a:rPr>
                        <a:t>Part B + Part A = Whole </a:t>
                      </a:r>
                    </a:p>
                    <a:p>
                      <a:pPr marL="0" marR="0" indent="0" algn="just" defTabSz="914400" rtl="0" eaLnBrk="1" fontAlgn="auto" latinLnBrk="0" hangingPunct="1">
                        <a:lnSpc>
                          <a:spcPct val="100000"/>
                        </a:lnSpc>
                        <a:spcBef>
                          <a:spcPts val="0"/>
                        </a:spcBef>
                        <a:spcAft>
                          <a:spcPts val="0"/>
                        </a:spcAft>
                        <a:buClrTx/>
                        <a:buSzTx/>
                        <a:buFontTx/>
                        <a:buNone/>
                        <a:tabLst/>
                        <a:defRPr/>
                      </a:pPr>
                      <a:r>
                        <a:rPr lang="en-GB" sz="1100" spc="-10" dirty="0" smtClean="0">
                          <a:effectLst/>
                        </a:rPr>
                        <a:t>(1 + 7 = 8)</a:t>
                      </a:r>
                      <a:endParaRPr lang="en-US" sz="1100" spc="-10" dirty="0" smtClean="0">
                        <a:solidFill>
                          <a:srgbClr val="000000"/>
                        </a:solidFill>
                        <a:effectLst/>
                        <a:latin typeface="Century Gothic" charset="0"/>
                        <a:ea typeface="ＭＳ 明朝" charset="-128"/>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spc="-10" dirty="0" smtClean="0">
                          <a:effectLst/>
                        </a:rPr>
                        <a:t>Whole – Part B = Part A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spc="-10" dirty="0" smtClean="0">
                          <a:effectLst/>
                        </a:rPr>
                        <a:t>(8</a:t>
                      </a:r>
                      <a:r>
                        <a:rPr lang="en-GB" sz="1100" spc="-10" baseline="0" dirty="0" smtClean="0">
                          <a:effectLst/>
                        </a:rPr>
                        <a:t> – 1 = 7</a:t>
                      </a:r>
                      <a:r>
                        <a:rPr lang="en-GB" sz="1100" spc="-10" dirty="0" smtClean="0">
                          <a:effectLst/>
                        </a:rPr>
                        <a:t>)</a:t>
                      </a:r>
                      <a:endParaRPr lang="en-US" sz="1100" spc="-10" dirty="0" smtClean="0">
                        <a:solidFill>
                          <a:srgbClr val="000000"/>
                        </a:solidFill>
                        <a:effectLst/>
                        <a:latin typeface="Century Gothic" charset="0"/>
                        <a:ea typeface="ＭＳ 明朝" charset="-128"/>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Striped Right Arrow 10"/>
          <p:cNvSpPr/>
          <p:nvPr/>
        </p:nvSpPr>
        <p:spPr>
          <a:xfrm rot="18318327">
            <a:off x="59434" y="5021920"/>
            <a:ext cx="1296144" cy="602873"/>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12" name="Picture 11"/>
          <p:cNvPicPr/>
          <p:nvPr/>
        </p:nvPicPr>
        <p:blipFill>
          <a:blip r:embed="rId3"/>
          <a:stretch>
            <a:fillRect/>
          </a:stretch>
        </p:blipFill>
        <p:spPr>
          <a:xfrm>
            <a:off x="1187624" y="404664"/>
            <a:ext cx="2213610" cy="690880"/>
          </a:xfrm>
          <a:prstGeom prst="rect">
            <a:avLst/>
          </a:prstGeom>
        </p:spPr>
      </p:pic>
    </p:spTree>
    <p:extLst>
      <p:ext uri="{BB962C8B-B14F-4D97-AF65-F5344CB8AC3E}">
        <p14:creationId xmlns:p14="http://schemas.microsoft.com/office/powerpoint/2010/main" val="1575752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52596" y="1628801"/>
            <a:ext cx="8539884" cy="4980704"/>
          </a:xfrm>
        </p:spPr>
        <p:txBody>
          <a:bodyPr>
            <a:noAutofit/>
          </a:bodyPr>
          <a:lstStyle/>
          <a:p>
            <a:r>
              <a:rPr lang="en-GB" sz="2800" dirty="0" smtClean="0"/>
              <a:t>Aim</a:t>
            </a:r>
          </a:p>
          <a:p>
            <a:pPr lvl="1"/>
            <a:r>
              <a:rPr lang="en-GB" sz="2400" dirty="0" smtClean="0"/>
              <a:t>To </a:t>
            </a:r>
            <a:r>
              <a:rPr lang="en-GB" sz="2400" dirty="0"/>
              <a:t>write down all the </a:t>
            </a:r>
            <a:r>
              <a:rPr lang="en-GB" sz="2400" u="sng" dirty="0">
                <a:solidFill>
                  <a:schemeClr val="accent5"/>
                </a:solidFill>
              </a:rPr>
              <a:t>equivalent</a:t>
            </a:r>
            <a:r>
              <a:rPr lang="en-GB" sz="2400" dirty="0"/>
              <a:t> number sentences for any addition or subtraction </a:t>
            </a:r>
            <a:r>
              <a:rPr lang="en-GB" sz="2400" dirty="0" smtClean="0"/>
              <a:t>fact</a:t>
            </a:r>
          </a:p>
        </p:txBody>
      </p:sp>
      <p:sp>
        <p:nvSpPr>
          <p:cNvPr id="5" name="Title 4"/>
          <p:cNvSpPr>
            <a:spLocks noGrp="1"/>
          </p:cNvSpPr>
          <p:nvPr>
            <p:ph type="title"/>
          </p:nvPr>
        </p:nvSpPr>
        <p:spPr/>
        <p:txBody>
          <a:bodyPr/>
          <a:lstStyle/>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133781870"/>
              </p:ext>
            </p:extLst>
          </p:nvPr>
        </p:nvGraphicFramePr>
        <p:xfrm>
          <a:off x="1979712" y="3608248"/>
          <a:ext cx="4824536" cy="1751966"/>
        </p:xfrm>
        <a:graphic>
          <a:graphicData uri="http://schemas.openxmlformats.org/drawingml/2006/table">
            <a:tbl>
              <a:tblPr bandRow="1">
                <a:tableStyleId>{00A15C55-8517-42AA-B614-E9B94910E393}</a:tableStyleId>
              </a:tblPr>
              <a:tblGrid>
                <a:gridCol w="2448272"/>
                <a:gridCol w="2376264"/>
              </a:tblGrid>
              <a:tr h="0">
                <a:tc gridSpan="2">
                  <a:txBody>
                    <a:bodyPr/>
                    <a:lstStyle/>
                    <a:p>
                      <a:pPr algn="just">
                        <a:lnSpc>
                          <a:spcPct val="115000"/>
                        </a:lnSpc>
                        <a:spcBef>
                          <a:spcPts val="600"/>
                        </a:spcBef>
                        <a:spcAft>
                          <a:spcPts val="0"/>
                        </a:spcAft>
                      </a:pPr>
                      <a:r>
                        <a:rPr lang="en-GB" sz="1800" spc="-10" dirty="0" smtClean="0">
                          <a:effectLst/>
                        </a:rPr>
                        <a:t>If 7 </a:t>
                      </a:r>
                      <a:r>
                        <a:rPr lang="en-GB" sz="1800" spc="-10" dirty="0">
                          <a:effectLst/>
                        </a:rPr>
                        <a:t>+ </a:t>
                      </a:r>
                      <a:r>
                        <a:rPr lang="en-GB" sz="1800" spc="-10" dirty="0" smtClean="0">
                          <a:effectLst/>
                        </a:rPr>
                        <a:t>1 </a:t>
                      </a:r>
                      <a:r>
                        <a:rPr lang="en-GB" sz="1800" spc="-10" dirty="0">
                          <a:effectLst/>
                        </a:rPr>
                        <a:t>= 8 then the following are also true:</a:t>
                      </a:r>
                      <a:endParaRPr lang="en-US" sz="1800" spc="-10" dirty="0">
                        <a:solidFill>
                          <a:srgbClr val="000000"/>
                        </a:solidFill>
                        <a:effectLst/>
                        <a:latin typeface="Century Gothic" charset="0"/>
                        <a:ea typeface="ＭＳ 明朝" charset="-128"/>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r>
              <a:tr h="0">
                <a:tc>
                  <a:txBody>
                    <a:bodyPr/>
                    <a:lstStyle/>
                    <a:p>
                      <a:pPr algn="just">
                        <a:lnSpc>
                          <a:spcPct val="115000"/>
                        </a:lnSpc>
                        <a:spcBef>
                          <a:spcPts val="600"/>
                        </a:spcBef>
                        <a:spcAft>
                          <a:spcPts val="0"/>
                        </a:spcAft>
                      </a:pPr>
                      <a:r>
                        <a:rPr lang="en-GB" sz="1800" spc="-10" dirty="0" smtClean="0">
                          <a:effectLst/>
                        </a:rPr>
                        <a:t>7 + 1 = </a:t>
                      </a:r>
                      <a:r>
                        <a:rPr lang="en-GB" sz="1800" spc="-10" dirty="0">
                          <a:effectLst/>
                        </a:rPr>
                        <a:t>8</a:t>
                      </a:r>
                      <a:endParaRPr lang="en-US" sz="1800" spc="-10" dirty="0">
                        <a:effectLst/>
                      </a:endParaRPr>
                    </a:p>
                    <a:p>
                      <a:pPr algn="just">
                        <a:lnSpc>
                          <a:spcPct val="115000"/>
                        </a:lnSpc>
                        <a:spcBef>
                          <a:spcPts val="600"/>
                        </a:spcBef>
                        <a:spcAft>
                          <a:spcPts val="0"/>
                        </a:spcAft>
                      </a:pPr>
                      <a:r>
                        <a:rPr lang="en-GB" sz="1800" spc="-10" dirty="0" smtClean="0">
                          <a:effectLst/>
                        </a:rPr>
                        <a:t>1 + 7= </a:t>
                      </a:r>
                      <a:r>
                        <a:rPr lang="en-GB" sz="1800" spc="-10" dirty="0">
                          <a:effectLst/>
                        </a:rPr>
                        <a:t>8</a:t>
                      </a:r>
                      <a:endParaRPr lang="en-US" sz="1800" spc="-10" dirty="0">
                        <a:effectLst/>
                      </a:endParaRPr>
                    </a:p>
                    <a:p>
                      <a:pPr algn="just">
                        <a:lnSpc>
                          <a:spcPct val="115000"/>
                        </a:lnSpc>
                        <a:spcBef>
                          <a:spcPts val="600"/>
                        </a:spcBef>
                        <a:spcAft>
                          <a:spcPts val="0"/>
                        </a:spcAft>
                      </a:pPr>
                      <a:r>
                        <a:rPr lang="en-GB" sz="1800" spc="-10" dirty="0" smtClean="0">
                          <a:effectLst/>
                        </a:rPr>
                        <a:t>8 – 7 = 1</a:t>
                      </a:r>
                      <a:endParaRPr lang="en-US" sz="1800" spc="-10" dirty="0">
                        <a:effectLst/>
                      </a:endParaRPr>
                    </a:p>
                    <a:p>
                      <a:pPr algn="just">
                        <a:lnSpc>
                          <a:spcPct val="115000"/>
                        </a:lnSpc>
                        <a:spcBef>
                          <a:spcPts val="600"/>
                        </a:spcBef>
                        <a:spcAft>
                          <a:spcPts val="0"/>
                        </a:spcAft>
                      </a:pPr>
                      <a:r>
                        <a:rPr lang="en-GB" sz="1800" spc="-10" dirty="0">
                          <a:effectLst/>
                        </a:rPr>
                        <a:t>8 – </a:t>
                      </a:r>
                      <a:r>
                        <a:rPr lang="en-GB" sz="1800" spc="-10" dirty="0" smtClean="0">
                          <a:effectLst/>
                        </a:rPr>
                        <a:t>1 </a:t>
                      </a:r>
                      <a:r>
                        <a:rPr lang="en-GB" sz="1800" spc="-10" dirty="0">
                          <a:effectLst/>
                        </a:rPr>
                        <a:t>= </a:t>
                      </a:r>
                      <a:r>
                        <a:rPr lang="en-GB" sz="1800" spc="-10" dirty="0" smtClean="0">
                          <a:effectLst/>
                        </a:rPr>
                        <a:t>7</a:t>
                      </a:r>
                      <a:endParaRPr lang="en-US" sz="1800" spc="-10" dirty="0">
                        <a:solidFill>
                          <a:srgbClr val="000000"/>
                        </a:solidFill>
                        <a:effectLst/>
                        <a:latin typeface="Century Gothic" charset="0"/>
                        <a:ea typeface="ＭＳ 明朝" charset="-128"/>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600"/>
                        </a:spcBef>
                        <a:spcAft>
                          <a:spcPts val="0"/>
                        </a:spcAft>
                      </a:pPr>
                      <a:r>
                        <a:rPr lang="en-GB" sz="1800" spc="-10" dirty="0">
                          <a:effectLst/>
                        </a:rPr>
                        <a:t>8 = </a:t>
                      </a:r>
                      <a:r>
                        <a:rPr lang="en-US" sz="1800" spc="-10" dirty="0" smtClean="0">
                          <a:effectLst/>
                        </a:rPr>
                        <a:t>7 + 1</a:t>
                      </a:r>
                      <a:endParaRPr lang="en-US" sz="1800" spc="-10" dirty="0">
                        <a:effectLst/>
                      </a:endParaRPr>
                    </a:p>
                    <a:p>
                      <a:pPr algn="just">
                        <a:lnSpc>
                          <a:spcPct val="115000"/>
                        </a:lnSpc>
                        <a:spcBef>
                          <a:spcPts val="600"/>
                        </a:spcBef>
                        <a:spcAft>
                          <a:spcPts val="0"/>
                        </a:spcAft>
                      </a:pPr>
                      <a:r>
                        <a:rPr lang="en-GB" sz="1800" spc="-10" dirty="0">
                          <a:effectLst/>
                        </a:rPr>
                        <a:t>8 = </a:t>
                      </a:r>
                      <a:r>
                        <a:rPr lang="en-GB" sz="1800" spc="-10" dirty="0" smtClean="0">
                          <a:effectLst/>
                        </a:rPr>
                        <a:t>1</a:t>
                      </a:r>
                      <a:r>
                        <a:rPr lang="en-GB" sz="1800" spc="-10" baseline="0" dirty="0" smtClean="0">
                          <a:effectLst/>
                        </a:rPr>
                        <a:t> + 7</a:t>
                      </a:r>
                      <a:endParaRPr lang="en-US" sz="1800" spc="-10" dirty="0">
                        <a:effectLst/>
                      </a:endParaRPr>
                    </a:p>
                    <a:p>
                      <a:pPr algn="just">
                        <a:lnSpc>
                          <a:spcPct val="115000"/>
                        </a:lnSpc>
                        <a:spcBef>
                          <a:spcPts val="600"/>
                        </a:spcBef>
                        <a:spcAft>
                          <a:spcPts val="0"/>
                        </a:spcAft>
                      </a:pPr>
                      <a:r>
                        <a:rPr lang="en-GB" sz="1800" spc="-10" dirty="0" smtClean="0">
                          <a:effectLst/>
                        </a:rPr>
                        <a:t>1 </a:t>
                      </a:r>
                      <a:r>
                        <a:rPr lang="en-GB" sz="1800" spc="-10" dirty="0">
                          <a:effectLst/>
                        </a:rPr>
                        <a:t>= </a:t>
                      </a:r>
                      <a:r>
                        <a:rPr lang="en-GB" sz="1800" spc="-10" dirty="0" smtClean="0">
                          <a:effectLst/>
                        </a:rPr>
                        <a:t>8</a:t>
                      </a:r>
                      <a:r>
                        <a:rPr lang="en-GB" sz="1800" spc="-10" baseline="0" dirty="0" smtClean="0">
                          <a:effectLst/>
                        </a:rPr>
                        <a:t> - 7</a:t>
                      </a:r>
                      <a:endParaRPr lang="en-US" sz="1800" spc="-10" dirty="0">
                        <a:effectLst/>
                      </a:endParaRPr>
                    </a:p>
                    <a:p>
                      <a:pPr algn="just">
                        <a:lnSpc>
                          <a:spcPct val="115000"/>
                        </a:lnSpc>
                        <a:spcBef>
                          <a:spcPts val="600"/>
                        </a:spcBef>
                        <a:spcAft>
                          <a:spcPts val="0"/>
                        </a:spcAft>
                      </a:pPr>
                      <a:r>
                        <a:rPr lang="en-GB" sz="1800" spc="-10" dirty="0" smtClean="0">
                          <a:effectLst/>
                        </a:rPr>
                        <a:t>7 </a:t>
                      </a:r>
                      <a:r>
                        <a:rPr lang="en-GB" sz="1800" spc="-10" dirty="0">
                          <a:effectLst/>
                        </a:rPr>
                        <a:t>= 8 - </a:t>
                      </a:r>
                      <a:r>
                        <a:rPr lang="en-GB" sz="1800" spc="-10" dirty="0" smtClean="0">
                          <a:effectLst/>
                        </a:rPr>
                        <a:t>1</a:t>
                      </a:r>
                      <a:endParaRPr lang="en-US" sz="1800" spc="-10" dirty="0">
                        <a:solidFill>
                          <a:srgbClr val="000000"/>
                        </a:solidFill>
                        <a:effectLst/>
                        <a:latin typeface="Century Gothic" charset="0"/>
                        <a:ea typeface="ＭＳ 明朝" charset="-128"/>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55211572"/>
              </p:ext>
            </p:extLst>
          </p:nvPr>
        </p:nvGraphicFramePr>
        <p:xfrm>
          <a:off x="6732240" y="332656"/>
          <a:ext cx="2088232" cy="982964"/>
        </p:xfrm>
        <a:graphic>
          <a:graphicData uri="http://schemas.openxmlformats.org/drawingml/2006/table">
            <a:tbl>
              <a:tblPr firstRow="1" bandRow="1">
                <a:tableStyleId>{00A15C55-8517-42AA-B614-E9B94910E393}</a:tableStyleId>
              </a:tblPr>
              <a:tblGrid>
                <a:gridCol w="1656184"/>
                <a:gridCol w="432048"/>
              </a:tblGrid>
              <a:tr h="370840">
                <a:tc gridSpan="2">
                  <a:txBody>
                    <a:bodyPr/>
                    <a:lstStyle/>
                    <a:p>
                      <a:pPr algn="ctr"/>
                      <a:r>
                        <a:rPr lang="en-GB" sz="2400" dirty="0" smtClean="0">
                          <a:solidFill>
                            <a:schemeClr val="tx1"/>
                          </a:solidFill>
                        </a:rPr>
                        <a:t>8</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r>
              <a:tr h="525764">
                <a:tc>
                  <a:txBody>
                    <a:bodyPr/>
                    <a:lstStyle/>
                    <a:p>
                      <a:pPr algn="ctr"/>
                      <a:r>
                        <a:rPr lang="en-GB" sz="2400" dirty="0" smtClean="0">
                          <a:solidFill>
                            <a:schemeClr val="tx1"/>
                          </a:solidFill>
                        </a:rPr>
                        <a:t>7</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solidFill>
                            <a:schemeClr val="tx1"/>
                          </a:solidFill>
                        </a:rPr>
                        <a:t>1</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158279" y="3972544"/>
            <a:ext cx="1728193" cy="13234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6350" lvl="1"/>
            <a:r>
              <a:rPr lang="en-GB" sz="2000" dirty="0" smtClean="0">
                <a:solidFill>
                  <a:schemeClr val="tx1"/>
                </a:solidFill>
              </a:rPr>
              <a:t>The </a:t>
            </a:r>
            <a:r>
              <a:rPr lang="en-GB" sz="2000" dirty="0">
                <a:solidFill>
                  <a:schemeClr val="tx1"/>
                </a:solidFill>
              </a:rPr>
              <a:t>4 most common number sentences </a:t>
            </a:r>
          </a:p>
        </p:txBody>
      </p:sp>
      <p:sp>
        <p:nvSpPr>
          <p:cNvPr id="9" name="TextBox 8"/>
          <p:cNvSpPr txBox="1"/>
          <p:nvPr/>
        </p:nvSpPr>
        <p:spPr>
          <a:xfrm>
            <a:off x="7085754" y="3757100"/>
            <a:ext cx="1886543" cy="17543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6350" lvl="1"/>
            <a:r>
              <a:rPr lang="en-GB" dirty="0" smtClean="0">
                <a:solidFill>
                  <a:schemeClr val="tx1"/>
                </a:solidFill>
              </a:rPr>
              <a:t>4 </a:t>
            </a:r>
            <a:r>
              <a:rPr lang="en-GB" dirty="0">
                <a:solidFill>
                  <a:schemeClr val="tx1"/>
                </a:solidFill>
              </a:rPr>
              <a:t>more number sentences can be written </a:t>
            </a:r>
            <a:r>
              <a:rPr lang="en-GB" dirty="0" smtClean="0">
                <a:solidFill>
                  <a:schemeClr val="tx1"/>
                </a:solidFill>
              </a:rPr>
              <a:t>to help understand EQUAL SIGN as relational</a:t>
            </a:r>
            <a:endParaRPr lang="en-GB" dirty="0">
              <a:solidFill>
                <a:schemeClr val="tx1"/>
              </a:solidFill>
            </a:endParaRPr>
          </a:p>
        </p:txBody>
      </p:sp>
      <p:sp>
        <p:nvSpPr>
          <p:cNvPr id="10" name="Right Arrow 9"/>
          <p:cNvSpPr/>
          <p:nvPr/>
        </p:nvSpPr>
        <p:spPr>
          <a:xfrm>
            <a:off x="1216693" y="4466255"/>
            <a:ext cx="864096" cy="522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flipH="1" flipV="1">
            <a:off x="6221658" y="4437112"/>
            <a:ext cx="864096" cy="522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p:nvPr/>
        </p:nvPicPr>
        <p:blipFill>
          <a:blip r:embed="rId2"/>
          <a:stretch>
            <a:fillRect/>
          </a:stretch>
        </p:blipFill>
        <p:spPr>
          <a:xfrm>
            <a:off x="1187624" y="404664"/>
            <a:ext cx="2213610" cy="690880"/>
          </a:xfrm>
          <a:prstGeom prst="rect">
            <a:avLst/>
          </a:prstGeom>
        </p:spPr>
      </p:pic>
    </p:spTree>
    <p:extLst>
      <p:ext uri="{BB962C8B-B14F-4D97-AF65-F5344CB8AC3E}">
        <p14:creationId xmlns:p14="http://schemas.microsoft.com/office/powerpoint/2010/main" val="2003340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Missing </a:t>
            </a:r>
            <a:r>
              <a:rPr lang="en-GB" dirty="0" smtClean="0"/>
              <a:t>parts</a:t>
            </a:r>
            <a:br>
              <a:rPr lang="en-GB" dirty="0" smtClean="0"/>
            </a:br>
            <a:r>
              <a:rPr lang="en-GB" dirty="0" smtClean="0"/>
              <a:t>(shifting </a:t>
            </a:r>
            <a:r>
              <a:rPr lang="en-GB" dirty="0"/>
              <a:t>the unknown)</a:t>
            </a:r>
            <a:r>
              <a:rPr lang="en-US" dirty="0"/>
              <a:t> </a:t>
            </a:r>
            <a:endParaRPr lang="en-GB" dirty="0"/>
          </a:p>
        </p:txBody>
      </p:sp>
      <p:pic>
        <p:nvPicPr>
          <p:cNvPr id="5" name="Picture 4"/>
          <p:cNvPicPr>
            <a:picLocks noChangeAspect="1"/>
          </p:cNvPicPr>
          <p:nvPr/>
        </p:nvPicPr>
        <p:blipFill>
          <a:blip r:embed="rId2"/>
          <a:stretch>
            <a:fillRect/>
          </a:stretch>
        </p:blipFill>
        <p:spPr>
          <a:xfrm>
            <a:off x="0" y="1772816"/>
            <a:ext cx="9144000" cy="3544000"/>
          </a:xfrm>
          <a:prstGeom prst="rect">
            <a:avLst/>
          </a:prstGeom>
        </p:spPr>
      </p:pic>
      <p:sp>
        <p:nvSpPr>
          <p:cNvPr id="18" name="Right Arrow 17"/>
          <p:cNvSpPr/>
          <p:nvPr/>
        </p:nvSpPr>
        <p:spPr>
          <a:xfrm rot="10800000" flipH="1" flipV="1">
            <a:off x="1835696" y="3622886"/>
            <a:ext cx="864096" cy="522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rot="10800000" flipH="1" flipV="1">
            <a:off x="3260644" y="4653136"/>
            <a:ext cx="864096" cy="522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Arrow 19"/>
          <p:cNvSpPr/>
          <p:nvPr/>
        </p:nvSpPr>
        <p:spPr>
          <a:xfrm flipH="1" flipV="1">
            <a:off x="3347864" y="2204864"/>
            <a:ext cx="864096" cy="522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1187624" y="5316816"/>
            <a:ext cx="2937116" cy="13234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6350" lvl="1" algn="ctr"/>
            <a:r>
              <a:rPr lang="en-GB" sz="2000" dirty="0" smtClean="0">
                <a:solidFill>
                  <a:schemeClr val="tx1"/>
                </a:solidFill>
              </a:rPr>
              <a:t>NOTE: </a:t>
            </a:r>
          </a:p>
          <a:p>
            <a:pPr marL="6350" lvl="1" algn="ctr"/>
            <a:r>
              <a:rPr lang="en-GB" sz="2000" dirty="0" smtClean="0">
                <a:solidFill>
                  <a:schemeClr val="tx1"/>
                </a:solidFill>
              </a:rPr>
              <a:t>the position of the UNKNOWN / MISSING PARTS</a:t>
            </a:r>
            <a:endParaRPr lang="en-GB" sz="2000" dirty="0">
              <a:solidFill>
                <a:schemeClr val="tx1"/>
              </a:solidFill>
            </a:endParaRPr>
          </a:p>
        </p:txBody>
      </p:sp>
      <p:sp>
        <p:nvSpPr>
          <p:cNvPr id="22" name="TextBox 21"/>
          <p:cNvSpPr txBox="1"/>
          <p:nvPr/>
        </p:nvSpPr>
        <p:spPr>
          <a:xfrm>
            <a:off x="5220072" y="5309717"/>
            <a:ext cx="2448272" cy="11387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6350" lvl="1"/>
            <a:r>
              <a:rPr lang="en-GB" sz="2000" dirty="0" smtClean="0">
                <a:solidFill>
                  <a:schemeClr val="tx1"/>
                </a:solidFill>
              </a:rPr>
              <a:t>Represented with </a:t>
            </a:r>
            <a:r>
              <a:rPr lang="en-GB" sz="2800" dirty="0">
                <a:solidFill>
                  <a:schemeClr val="tx1"/>
                </a:solidFill>
                <a:sym typeface="Wingdings" charset="2"/>
              </a:rPr>
              <a:t></a:t>
            </a:r>
            <a:r>
              <a:rPr lang="en-US" sz="2800" dirty="0">
                <a:solidFill>
                  <a:schemeClr val="tx1"/>
                </a:solidFill>
              </a:rPr>
              <a:t> </a:t>
            </a:r>
            <a:r>
              <a:rPr lang="en-US" sz="2000" dirty="0">
                <a:solidFill>
                  <a:schemeClr val="tx1"/>
                </a:solidFill>
              </a:rPr>
              <a:t>in number sentence</a:t>
            </a:r>
            <a:endParaRPr lang="en-GB" sz="2000" dirty="0">
              <a:solidFill>
                <a:schemeClr val="tx1"/>
              </a:solidFill>
            </a:endParaRPr>
          </a:p>
        </p:txBody>
      </p:sp>
      <p:sp>
        <p:nvSpPr>
          <p:cNvPr id="23" name="Right Arrow 22"/>
          <p:cNvSpPr/>
          <p:nvPr/>
        </p:nvSpPr>
        <p:spPr>
          <a:xfrm rot="6894278" flipH="1" flipV="1">
            <a:off x="4880317" y="4730225"/>
            <a:ext cx="864096" cy="522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p:nvPr/>
        </p:nvPicPr>
        <p:blipFill>
          <a:blip r:embed="rId3"/>
          <a:stretch>
            <a:fillRect/>
          </a:stretch>
        </p:blipFill>
        <p:spPr>
          <a:xfrm>
            <a:off x="1187624" y="404664"/>
            <a:ext cx="2213610" cy="690880"/>
          </a:xfrm>
          <a:prstGeom prst="rect">
            <a:avLst/>
          </a:prstGeom>
        </p:spPr>
      </p:pic>
      <p:pic>
        <p:nvPicPr>
          <p:cNvPr id="4099" name="Picture 53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270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54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270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54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270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270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270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27000" cy="17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570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Part-part-whole</a:t>
            </a:r>
            <a:r>
              <a:rPr lang="en-GB" dirty="0"/>
              <a:t> </a:t>
            </a:r>
            <a:r>
              <a:rPr lang="en-GB" dirty="0" smtClean="0"/>
              <a:t>summary</a:t>
            </a:r>
            <a:endParaRPr lang="en-GB" dirty="0"/>
          </a:p>
        </p:txBody>
      </p:sp>
      <p:pic>
        <p:nvPicPr>
          <p:cNvPr id="5" name="Picture 4"/>
          <p:cNvPicPr/>
          <p:nvPr/>
        </p:nvPicPr>
        <p:blipFill>
          <a:blip r:embed="rId2"/>
          <a:stretch>
            <a:fillRect/>
          </a:stretch>
        </p:blipFill>
        <p:spPr>
          <a:xfrm>
            <a:off x="251520" y="1772816"/>
            <a:ext cx="8665717" cy="3888432"/>
          </a:xfrm>
          <a:prstGeom prst="rect">
            <a:avLst/>
          </a:prstGeom>
          <a:ln>
            <a:solidFill>
              <a:schemeClr val="tx1"/>
            </a:solidFill>
          </a:ln>
        </p:spPr>
      </p:pic>
      <p:pic>
        <p:nvPicPr>
          <p:cNvPr id="6" name="Picture 5"/>
          <p:cNvPicPr/>
          <p:nvPr/>
        </p:nvPicPr>
        <p:blipFill>
          <a:blip r:embed="rId3"/>
          <a:stretch>
            <a:fillRect/>
          </a:stretch>
        </p:blipFill>
        <p:spPr>
          <a:xfrm>
            <a:off x="1187624" y="404664"/>
            <a:ext cx="2213610" cy="690880"/>
          </a:xfrm>
          <a:prstGeom prst="rect">
            <a:avLst/>
          </a:prstGeom>
        </p:spPr>
      </p:pic>
    </p:spTree>
    <p:extLst>
      <p:ext uri="{BB962C8B-B14F-4D97-AF65-F5344CB8AC3E}">
        <p14:creationId xmlns:p14="http://schemas.microsoft.com/office/powerpoint/2010/main" val="9087899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1">
      <a:dk1>
        <a:sysClr val="windowText" lastClr="000000"/>
      </a:dk1>
      <a:lt1>
        <a:sysClr val="window" lastClr="FFFFFF"/>
      </a:lt1>
      <a:dk2>
        <a:srgbClr val="212745"/>
      </a:dk2>
      <a:lt2>
        <a:srgbClr val="B4DCFA"/>
      </a:lt2>
      <a:accent1>
        <a:srgbClr val="11B2EB"/>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34276</TotalTime>
  <Words>1914</Words>
  <Application>Microsoft Macintosh PowerPoint</Application>
  <PresentationFormat>On-screen Show (4:3)</PresentationFormat>
  <Paragraphs>223</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Calibri</vt:lpstr>
      <vt:lpstr>Century Gothic</vt:lpstr>
      <vt:lpstr>ＭＳ 明朝</vt:lpstr>
      <vt:lpstr>Symbol</vt:lpstr>
      <vt:lpstr>Times</vt:lpstr>
      <vt:lpstr>Times New Roman</vt:lpstr>
      <vt:lpstr>Trebuchet MS</vt:lpstr>
      <vt:lpstr>Wingdings</vt:lpstr>
      <vt:lpstr>Arial</vt:lpstr>
      <vt:lpstr>Waveform</vt:lpstr>
      <vt:lpstr>eNICLE Grade 1 &amp; 2 programme Session 4 17th October 2017</vt:lpstr>
      <vt:lpstr>Group feedback on: Session 3 activities</vt:lpstr>
      <vt:lpstr>PowerPoint Presentation</vt:lpstr>
      <vt:lpstr>Part-part-whole model</vt:lpstr>
      <vt:lpstr>Part-part-whole relationships</vt:lpstr>
      <vt:lpstr>Part-part-whole is DYNAMIC</vt:lpstr>
      <vt:lpstr>PowerPoint Presentation</vt:lpstr>
      <vt:lpstr>Missing parts (shifting the unknown) </vt:lpstr>
      <vt:lpstr>Part-part-whole summary</vt:lpstr>
      <vt:lpstr>Introductory story: Siya and the marbles</vt:lpstr>
      <vt:lpstr>Part-part-whole activities: Stories</vt:lpstr>
      <vt:lpstr>Part-part-whole activities: Missing parts</vt:lpstr>
      <vt:lpstr>Part-part-whole activities: Games</vt:lpstr>
      <vt:lpstr>Equivalence and the equals sign </vt:lpstr>
      <vt:lpstr>Number Symbol Reversals</vt:lpstr>
      <vt:lpstr>Number Symbol Reversals</vt:lpstr>
      <vt:lpstr>Number Symbol Reversals</vt:lpstr>
      <vt:lpstr>Two types of activity</vt:lpstr>
      <vt:lpstr>Next mindset poster for your classrooms (pg.23)</vt:lpstr>
      <vt:lpstr>My brain grows when I keep trying  (pg. 23)</vt:lpstr>
      <vt:lpstr>Cognitive control Focus on FINGER DIFFERNTIATION (pages 8 &amp; 9)</vt:lpstr>
      <vt:lpstr>Finger Differentiation</vt:lpstr>
      <vt:lpstr>Number stories – key literacy skills</vt:lpstr>
      <vt:lpstr>PowerPoint Presentation</vt:lpstr>
      <vt:lpstr>PowerPoint Presentation</vt:lpstr>
      <vt:lpstr>PowerPoint Presentation</vt:lpstr>
      <vt:lpstr>Next month: 21st November</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Rhodes</dc:creator>
  <cp:lastModifiedBy>Debbie Stott</cp:lastModifiedBy>
  <cp:revision>537</cp:revision>
  <cp:lastPrinted>2016-05-16T11:11:11Z</cp:lastPrinted>
  <dcterms:created xsi:type="dcterms:W3CDTF">2011-08-11T12:52:44Z</dcterms:created>
  <dcterms:modified xsi:type="dcterms:W3CDTF">2017-10-18T09:38:56Z</dcterms:modified>
</cp:coreProperties>
</file>