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1"/>
  </p:notesMasterIdLst>
  <p:handoutMasterIdLst>
    <p:handoutMasterId r:id="rId12"/>
  </p:handoutMasterIdLst>
  <p:sldIdLst>
    <p:sldId id="256" r:id="rId2"/>
    <p:sldId id="450" r:id="rId3"/>
    <p:sldId id="481" r:id="rId4"/>
    <p:sldId id="501" r:id="rId5"/>
    <p:sldId id="502" r:id="rId6"/>
    <p:sldId id="503" r:id="rId7"/>
    <p:sldId id="504" r:id="rId8"/>
    <p:sldId id="506" r:id="rId9"/>
    <p:sldId id="445" r:id="rId10"/>
  </p:sldIdLst>
  <p:sldSz cx="9144000" cy="6858000" type="screen4x3"/>
  <p:notesSz cx="9928225"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llony Grave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2" autoAdjust="0"/>
    <p:restoredTop sz="87145" autoAdjust="0"/>
  </p:normalViewPr>
  <p:slideViewPr>
    <p:cSldViewPr>
      <p:cViewPr varScale="1">
        <p:scale>
          <a:sx n="192" d="100"/>
          <a:sy n="192" d="100"/>
        </p:scale>
        <p:origin x="2408" y="184"/>
      </p:cViewPr>
      <p:guideLst>
        <p:guide orient="horz" pos="2160"/>
        <p:guide pos="2880"/>
      </p:guideLst>
    </p:cSldViewPr>
  </p:slideViewPr>
  <p:outlineViewPr>
    <p:cViewPr>
      <p:scale>
        <a:sx n="33" d="100"/>
        <a:sy n="33" d="100"/>
      </p:scale>
      <p:origin x="0" y="399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57" d="100"/>
          <a:sy n="157" d="100"/>
        </p:scale>
        <p:origin x="6680"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231"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23698" y="0"/>
            <a:ext cx="4302231" cy="339884"/>
          </a:xfrm>
          <a:prstGeom prst="rect">
            <a:avLst/>
          </a:prstGeom>
        </p:spPr>
        <p:txBody>
          <a:bodyPr vert="horz" lIns="91440" tIns="45720" rIns="91440" bIns="45720" rtlCol="0"/>
          <a:lstStyle>
            <a:lvl1pPr algn="r">
              <a:defRPr sz="1200"/>
            </a:lvl1pPr>
          </a:lstStyle>
          <a:p>
            <a:fld id="{BA68C39C-3178-4D0C-931F-5E2553A3EC8F}" type="datetimeFigureOut">
              <a:rPr lang="en-US" smtClean="0"/>
              <a:t>2/7/18</a:t>
            </a:fld>
            <a:endParaRPr lang="en-US"/>
          </a:p>
        </p:txBody>
      </p:sp>
      <p:sp>
        <p:nvSpPr>
          <p:cNvPr id="4" name="Footer Placeholder 3"/>
          <p:cNvSpPr>
            <a:spLocks noGrp="1"/>
          </p:cNvSpPr>
          <p:nvPr>
            <p:ph type="ftr" sz="quarter" idx="2"/>
          </p:nvPr>
        </p:nvSpPr>
        <p:spPr>
          <a:xfrm>
            <a:off x="1" y="6456612"/>
            <a:ext cx="4302231" cy="33988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3698" y="6456612"/>
            <a:ext cx="4302231" cy="339884"/>
          </a:xfrm>
          <a:prstGeom prst="rect">
            <a:avLst/>
          </a:prstGeom>
        </p:spPr>
        <p:txBody>
          <a:bodyPr vert="horz" lIns="91440" tIns="45720" rIns="91440" bIns="45720" rtlCol="0" anchor="b"/>
          <a:lstStyle>
            <a:lvl1pPr algn="r">
              <a:defRPr sz="1200"/>
            </a:lvl1pPr>
          </a:lstStyle>
          <a:p>
            <a:fld id="{F52EACFB-053F-4053-BA47-77E3374A3309}" type="slidenum">
              <a:rPr lang="en-US" smtClean="0"/>
              <a:t>‹#›</a:t>
            </a:fld>
            <a:endParaRPr lang="en-US"/>
          </a:p>
        </p:txBody>
      </p:sp>
    </p:spTree>
    <p:extLst>
      <p:ext uri="{BB962C8B-B14F-4D97-AF65-F5344CB8AC3E}">
        <p14:creationId xmlns:p14="http://schemas.microsoft.com/office/powerpoint/2010/main" val="39667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3313" cy="34021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594" y="0"/>
            <a:ext cx="4303313" cy="340210"/>
          </a:xfrm>
          <a:prstGeom prst="rect">
            <a:avLst/>
          </a:prstGeom>
        </p:spPr>
        <p:txBody>
          <a:bodyPr vert="horz" lIns="91440" tIns="45720" rIns="91440" bIns="45720" rtlCol="0"/>
          <a:lstStyle>
            <a:lvl1pPr algn="r">
              <a:defRPr sz="1200"/>
            </a:lvl1pPr>
          </a:lstStyle>
          <a:p>
            <a:fld id="{15960743-97CB-4F6D-BD56-F920467721F2}" type="datetimeFigureOut">
              <a:rPr lang="en-GB" smtClean="0"/>
              <a:t>07/02/2018</a:t>
            </a:fld>
            <a:endParaRPr lang="en-GB"/>
          </a:p>
        </p:txBody>
      </p:sp>
      <p:sp>
        <p:nvSpPr>
          <p:cNvPr id="4" name="Slide Image Placeholder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360" y="3229277"/>
            <a:ext cx="7943507" cy="305862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456378"/>
            <a:ext cx="4303313" cy="34021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594" y="6456378"/>
            <a:ext cx="4303313" cy="340210"/>
          </a:xfrm>
          <a:prstGeom prst="rect">
            <a:avLst/>
          </a:prstGeom>
        </p:spPr>
        <p:txBody>
          <a:bodyPr vert="horz" lIns="91440" tIns="45720" rIns="91440" bIns="45720" rtlCol="0" anchor="b"/>
          <a:lstStyle>
            <a:lvl1pPr algn="r">
              <a:defRPr sz="1200"/>
            </a:lvl1pPr>
          </a:lstStyle>
          <a:p>
            <a:fld id="{BA7FA06B-B4EA-4159-9303-65CD38B1026E}" type="slidenum">
              <a:rPr lang="en-GB" smtClean="0"/>
              <a:t>‹#›</a:t>
            </a:fld>
            <a:endParaRPr lang="en-GB"/>
          </a:p>
        </p:txBody>
      </p:sp>
    </p:spTree>
    <p:extLst>
      <p:ext uri="{BB962C8B-B14F-4D97-AF65-F5344CB8AC3E}">
        <p14:creationId xmlns:p14="http://schemas.microsoft.com/office/powerpoint/2010/main" val="3210709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5163672" y="6250164"/>
            <a:ext cx="3786690" cy="365125"/>
          </a:xfrm>
          <a:prstGeom prst="rect">
            <a:avLst/>
          </a:prstGeom>
        </p:spPr>
        <p:txBody>
          <a:bodyPr/>
          <a:lstStyle/>
          <a:p>
            <a:fld id="{809E4A31-66A3-440D-87AC-D2229FC05785}" type="datetimeFigureOut">
              <a:rPr lang="en-US" smtClean="0"/>
              <a:t>2/7/18</a:t>
            </a:fld>
            <a:endParaRPr lang="en-US"/>
          </a:p>
        </p:txBody>
      </p:sp>
      <p:sp>
        <p:nvSpPr>
          <p:cNvPr id="5" name="Footer Placeholder 4"/>
          <p:cNvSpPr>
            <a:spLocks noGrp="1"/>
          </p:cNvSpPr>
          <p:nvPr>
            <p:ph type="ftr" sz="quarter" idx="11"/>
          </p:nvPr>
        </p:nvSpPr>
        <p:spPr>
          <a:xfrm>
            <a:off x="193638" y="6250164"/>
            <a:ext cx="3786691"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3991088" y="6250163"/>
            <a:ext cx="1161826" cy="365125"/>
          </a:xfrm>
          <a:prstGeom prst="rect">
            <a:avLst/>
          </a:prstGeom>
        </p:spPr>
        <p:txBody>
          <a:bodyPr/>
          <a:lstStyle/>
          <a:p>
            <a:fld id="{7667E6A9-3D0D-40A8-8DD6-ED578F7599C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a:defRPr sz="3200"/>
            </a:lvl1pPr>
            <a:lvl2pPr>
              <a:defRPr sz="2800"/>
            </a:lvl2pPr>
            <a:lvl3pPr>
              <a:defRPr sz="2400"/>
            </a:lvl3pPr>
            <a:lvl4pPr>
              <a:defRPr sz="20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a:xfrm>
            <a:off x="1043608" y="260648"/>
            <a:ext cx="7848872" cy="1252728"/>
          </a:xfrm>
        </p:spPr>
        <p:txBody>
          <a:bodyPr/>
          <a:lstStyle/>
          <a:p>
            <a:r>
              <a:rPr lang="en-US" dirty="0"/>
              <a:t>Click to edit Master title style</a:t>
            </a:r>
          </a:p>
        </p:txBody>
      </p:sp>
      <p:pic>
        <p:nvPicPr>
          <p:cNvPr id="4" name="Picture 3"/>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7983730" y="5949280"/>
            <a:ext cx="963167" cy="828000"/>
          </a:xfrm>
          <a:prstGeom prst="rect">
            <a:avLst/>
          </a:prstGeom>
          <a:noFill/>
          <a:ln>
            <a:noFill/>
          </a:ln>
          <a:extLst>
            <a:ext uri="{53640926-AAD7-44d8-BBD7-CCE9431645EC}">
              <a14:shadowObscured xmlns="" xmlns:a14="http://schemas.microsoft.com/office/drawing/2010/main"/>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5163672" y="6250164"/>
            <a:ext cx="3786690" cy="365125"/>
          </a:xfrm>
          <a:prstGeom prst="rect">
            <a:avLst/>
          </a:prstGeom>
        </p:spPr>
        <p:txBody>
          <a:bodyPr/>
          <a:lstStyle/>
          <a:p>
            <a:fld id="{809E4A31-66A3-440D-87AC-D2229FC05785}" type="datetimeFigureOut">
              <a:rPr lang="en-US" smtClean="0"/>
              <a:t>2/7/18</a:t>
            </a:fld>
            <a:endParaRPr lang="en-US"/>
          </a:p>
        </p:txBody>
      </p:sp>
      <p:sp>
        <p:nvSpPr>
          <p:cNvPr id="5" name="Footer Placeholder 4"/>
          <p:cNvSpPr>
            <a:spLocks noGrp="1"/>
          </p:cNvSpPr>
          <p:nvPr>
            <p:ph type="ftr" sz="quarter" idx="11"/>
          </p:nvPr>
        </p:nvSpPr>
        <p:spPr>
          <a:xfrm>
            <a:off x="193638" y="6250164"/>
            <a:ext cx="3786691"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3991088" y="6250163"/>
            <a:ext cx="1161826" cy="365125"/>
          </a:xfrm>
          <a:prstGeom prst="rect">
            <a:avLst/>
          </a:prstGeom>
        </p:spPr>
        <p:txBody>
          <a:bodyPr/>
          <a:lstStyle/>
          <a:p>
            <a:fld id="{7667E6A9-3D0D-40A8-8DD6-ED578F7599C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676655" y="1772816"/>
            <a:ext cx="3822192" cy="4608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1772816"/>
            <a:ext cx="3822192" cy="4608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7983730" y="5949280"/>
            <a:ext cx="963167" cy="828000"/>
          </a:xfrm>
          <a:prstGeom prst="rect">
            <a:avLst/>
          </a:prstGeom>
          <a:noFill/>
          <a:ln>
            <a:noFill/>
          </a:ln>
          <a:extLst>
            <a:ext uri="{53640926-AAD7-44d8-BBD7-CCE9431645EC}">
              <a14:shadowObscured xmlns="" xmlns:a14="http://schemas.microsoft.com/office/drawing/2010/main"/>
            </a:ext>
          </a:ex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1781126"/>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77332" y="2564904"/>
            <a:ext cx="3820055" cy="3816424"/>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8200" y="1781125"/>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564904"/>
            <a:ext cx="3822192" cy="3816424"/>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7983730" y="5949280"/>
            <a:ext cx="963167" cy="828000"/>
          </a:xfrm>
          <a:prstGeom prst="rect">
            <a:avLst/>
          </a:prstGeom>
          <a:noFill/>
          <a:ln>
            <a:noFill/>
          </a:ln>
          <a:extLst>
            <a:ext uri="{53640926-AAD7-44d8-BBD7-CCE9431645EC}">
              <a14:shadowObscured xmlns="" xmlns:a14="http://schemas.microsoft.com/office/drawing/2010/main"/>
            </a:ext>
          </a:ex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4" name="Picture 3"/>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7983730" y="5949280"/>
            <a:ext cx="963167" cy="828000"/>
          </a:xfrm>
          <a:prstGeom prst="rect">
            <a:avLst/>
          </a:prstGeom>
          <a:noFill/>
          <a:ln>
            <a:noFill/>
          </a:ln>
          <a:extLst>
            <a:ext uri="{53640926-AAD7-44d8-BBD7-CCE9431645EC}">
              <a14:shadowObscured xmlns="" xmlns:a14="http://schemas.microsoft.com/office/drawing/2010/main"/>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7" name="Group 16"/>
          <p:cNvGrpSpPr/>
          <p:nvPr userDrawn="1"/>
        </p:nvGrpSpPr>
        <p:grpSpPr>
          <a:xfrm>
            <a:off x="180776" y="188640"/>
            <a:ext cx="8783712" cy="1944217"/>
            <a:chOff x="180776" y="188640"/>
            <a:chExt cx="8783712" cy="1944217"/>
          </a:xfrm>
        </p:grpSpPr>
        <p:sp>
          <p:nvSpPr>
            <p:cNvPr id="5" name="Rounded Rectangle 4"/>
            <p:cNvSpPr/>
            <p:nvPr userDrawn="1"/>
          </p:nvSpPr>
          <p:spPr>
            <a:xfrm>
              <a:off x="268544" y="562377"/>
              <a:ext cx="8678354" cy="1426464"/>
            </a:xfrm>
            <a:prstGeom prst="roundRect">
              <a:avLst/>
            </a:prstGeom>
            <a:ln>
              <a:solidFill>
                <a:schemeClr val="accent5"/>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2" name="Rounded Rectangle 11"/>
            <p:cNvSpPr/>
            <p:nvPr/>
          </p:nvSpPr>
          <p:spPr>
            <a:xfrm>
              <a:off x="268544" y="188641"/>
              <a:ext cx="8695944" cy="929256"/>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14"/>
            <p:cNvSpPr>
              <a:spLocks/>
            </p:cNvSpPr>
            <p:nvPr/>
          </p:nvSpPr>
          <p:spPr bwMode="hidden">
            <a:xfrm>
              <a:off x="3516655" y="316942"/>
              <a:ext cx="5430243" cy="1158233"/>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1">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268544" y="188640"/>
              <a:ext cx="8678353" cy="128653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1">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1619672" y="340520"/>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5224440" y="385597"/>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180776" y="1238200"/>
              <a:ext cx="8783712" cy="89465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26"/>
            <p:cNvSpPr>
              <a:spLocks/>
            </p:cNvSpPr>
            <p:nvPr userDrawn="1"/>
          </p:nvSpPr>
          <p:spPr bwMode="hidden">
            <a:xfrm rot="11251488">
              <a:off x="5512472" y="1052737"/>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pic>
        <p:nvPicPr>
          <p:cNvPr id="13" name="Picture 12"/>
          <p:cNvPicPr/>
          <p:nvPr userDrawn="1"/>
        </p:nvPicPr>
        <p:blipFill>
          <a:blip r:embed="rId2" cstate="email">
            <a:extLst>
              <a:ext uri="{28A0092B-C50C-407E-A947-70E740481C1C}">
                <a14:useLocalDpi xmlns:a14="http://schemas.microsoft.com/office/drawing/2010/main"/>
              </a:ext>
            </a:extLst>
          </a:blip>
          <a:stretch>
            <a:fillRect/>
          </a:stretch>
        </p:blipFill>
        <p:spPr>
          <a:xfrm>
            <a:off x="323528" y="260648"/>
            <a:ext cx="543824" cy="955929"/>
          </a:xfrm>
          <a:prstGeom prst="rect">
            <a:avLst/>
          </a:prstGeom>
        </p:spPr>
      </p:pic>
      <p:pic>
        <p:nvPicPr>
          <p:cNvPr id="14" name="Picture 13"/>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bwMode="auto">
          <a:xfrm>
            <a:off x="7983730" y="5949280"/>
            <a:ext cx="963167" cy="828000"/>
          </a:xfrm>
          <a:prstGeom prst="rect">
            <a:avLst/>
          </a:prstGeom>
          <a:noFill/>
          <a:ln>
            <a:noFill/>
          </a:ln>
          <a:extLst>
            <a:ext uri="{53640926-AAD7-44d8-BBD7-CCE9431645EC}">
              <a14:shadowObscured xmlns="" xmlns:a14="http://schemas.microsoft.com/office/drawing/2010/main"/>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16" name="Group 15"/>
          <p:cNvGrpSpPr/>
          <p:nvPr userDrawn="1"/>
        </p:nvGrpSpPr>
        <p:grpSpPr>
          <a:xfrm>
            <a:off x="180776" y="188640"/>
            <a:ext cx="8783712" cy="1944217"/>
            <a:chOff x="180776" y="188640"/>
            <a:chExt cx="8783712" cy="1944217"/>
          </a:xfrm>
        </p:grpSpPr>
        <p:sp>
          <p:nvSpPr>
            <p:cNvPr id="17" name="Rounded Rectangle 16"/>
            <p:cNvSpPr/>
            <p:nvPr userDrawn="1"/>
          </p:nvSpPr>
          <p:spPr>
            <a:xfrm>
              <a:off x="268544" y="562377"/>
              <a:ext cx="8678354" cy="1426464"/>
            </a:xfrm>
            <a:prstGeom prst="roundRect">
              <a:avLst/>
            </a:prstGeom>
            <a:ln>
              <a:solidFill>
                <a:schemeClr val="accent5"/>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8" name="Rounded Rectangle 17"/>
            <p:cNvSpPr/>
            <p:nvPr/>
          </p:nvSpPr>
          <p:spPr>
            <a:xfrm>
              <a:off x="268544" y="188641"/>
              <a:ext cx="8695944" cy="929256"/>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4"/>
            <p:cNvSpPr>
              <a:spLocks/>
            </p:cNvSpPr>
            <p:nvPr/>
          </p:nvSpPr>
          <p:spPr bwMode="hidden">
            <a:xfrm>
              <a:off x="3516655" y="316942"/>
              <a:ext cx="5430243" cy="1158233"/>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1">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8"/>
            <p:cNvSpPr>
              <a:spLocks/>
            </p:cNvSpPr>
            <p:nvPr/>
          </p:nvSpPr>
          <p:spPr bwMode="hidden">
            <a:xfrm>
              <a:off x="268544" y="188640"/>
              <a:ext cx="8678353" cy="128653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1">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2"/>
            <p:cNvSpPr>
              <a:spLocks/>
            </p:cNvSpPr>
            <p:nvPr/>
          </p:nvSpPr>
          <p:spPr bwMode="hidden">
            <a:xfrm>
              <a:off x="1619672" y="340520"/>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6"/>
            <p:cNvSpPr>
              <a:spLocks/>
            </p:cNvSpPr>
            <p:nvPr/>
          </p:nvSpPr>
          <p:spPr bwMode="hidden">
            <a:xfrm>
              <a:off x="5224440" y="385597"/>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4" name="Freeform 23"/>
            <p:cNvSpPr>
              <a:spLocks/>
            </p:cNvSpPr>
            <p:nvPr/>
          </p:nvSpPr>
          <p:spPr bwMode="hidden">
            <a:xfrm>
              <a:off x="180776" y="1238200"/>
              <a:ext cx="8783712" cy="89465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26"/>
            <p:cNvSpPr>
              <a:spLocks/>
            </p:cNvSpPr>
            <p:nvPr userDrawn="1"/>
          </p:nvSpPr>
          <p:spPr bwMode="hidden">
            <a:xfrm rot="11251488">
              <a:off x="5512472" y="1052737"/>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pic>
          <p:nvPicPr>
            <p:cNvPr id="31" name="Picture 30"/>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372014" y="270601"/>
              <a:ext cx="671594" cy="926151"/>
            </a:xfrm>
            <a:prstGeom prst="rect">
              <a:avLst/>
            </a:prstGeom>
            <a:noFill/>
            <a:ln>
              <a:noFill/>
            </a:ln>
          </p:spPr>
        </p:pic>
      </p:grpSp>
      <p:sp>
        <p:nvSpPr>
          <p:cNvPr id="22" name="Title 21"/>
          <p:cNvSpPr>
            <a:spLocks noGrp="1"/>
          </p:cNvSpPr>
          <p:nvPr>
            <p:ph type="title"/>
          </p:nvPr>
        </p:nvSpPr>
        <p:spPr>
          <a:xfrm>
            <a:off x="914400" y="1556792"/>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574356"/>
            <a:ext cx="3904076" cy="4064444"/>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chemeClr val="tx2"/>
                </a:solidFill>
              </a:defRPr>
            </a:lvl1pPr>
          </a:lstStyle>
          <a:p>
            <a:r>
              <a:rPr lang="en-US" dirty="0"/>
              <a:t>Click to edit Master title style</a:t>
            </a:r>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Picture Placeholder 2"/>
          <p:cNvSpPr>
            <a:spLocks noGrp="1"/>
          </p:cNvSpPr>
          <p:nvPr>
            <p:ph type="pic" idx="1"/>
          </p:nvPr>
        </p:nvSpPr>
        <p:spPr>
          <a:xfrm>
            <a:off x="395536" y="1124744"/>
            <a:ext cx="4320480" cy="3528392"/>
          </a:xfrm>
          <a:prstGeom prst="roundRect">
            <a:avLst>
              <a:gd name="adj" fmla="val 3924"/>
            </a:avLst>
          </a:prstGeom>
          <a:solidFill>
            <a:schemeClr val="accent5"/>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userDrawn="1"/>
        </p:nvGrpSpPr>
        <p:grpSpPr>
          <a:xfrm>
            <a:off x="251520" y="188640"/>
            <a:ext cx="8783712" cy="1830761"/>
            <a:chOff x="251520" y="188640"/>
            <a:chExt cx="8783712" cy="1830761"/>
          </a:xfrm>
        </p:grpSpPr>
        <p:sp>
          <p:nvSpPr>
            <p:cNvPr id="16" name="Rounded Rectangle 15"/>
            <p:cNvSpPr/>
            <p:nvPr userDrawn="1"/>
          </p:nvSpPr>
          <p:spPr>
            <a:xfrm>
              <a:off x="268544" y="404664"/>
              <a:ext cx="8678354" cy="1426464"/>
            </a:xfrm>
            <a:prstGeom prst="roundRect">
              <a:avLst/>
            </a:prstGeom>
            <a:ln>
              <a:solidFill>
                <a:schemeClr val="accent5"/>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22" name="Rounded Rectangle 21"/>
            <p:cNvSpPr/>
            <p:nvPr/>
          </p:nvSpPr>
          <p:spPr>
            <a:xfrm>
              <a:off x="268544" y="188640"/>
              <a:ext cx="8695944" cy="713232"/>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14"/>
            <p:cNvSpPr>
              <a:spLocks/>
            </p:cNvSpPr>
            <p:nvPr/>
          </p:nvSpPr>
          <p:spPr bwMode="hidden">
            <a:xfrm>
              <a:off x="4355976" y="316943"/>
              <a:ext cx="4590922" cy="1061568"/>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1">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8"/>
            <p:cNvSpPr>
              <a:spLocks/>
            </p:cNvSpPr>
            <p:nvPr/>
          </p:nvSpPr>
          <p:spPr bwMode="hidden">
            <a:xfrm>
              <a:off x="268545" y="188640"/>
              <a:ext cx="4955896" cy="128653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1">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2"/>
            <p:cNvSpPr>
              <a:spLocks/>
            </p:cNvSpPr>
            <p:nvPr/>
          </p:nvSpPr>
          <p:spPr bwMode="hidden">
            <a:xfrm>
              <a:off x="1043608" y="260648"/>
              <a:ext cx="3864381" cy="1360288"/>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6"/>
            <p:cNvSpPr>
              <a:spLocks/>
            </p:cNvSpPr>
            <p:nvPr/>
          </p:nvSpPr>
          <p:spPr bwMode="hidden">
            <a:xfrm>
              <a:off x="5224440" y="385597"/>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7" name="Freeform 26"/>
            <p:cNvSpPr>
              <a:spLocks/>
            </p:cNvSpPr>
            <p:nvPr/>
          </p:nvSpPr>
          <p:spPr bwMode="hidden">
            <a:xfrm>
              <a:off x="251520" y="1124744"/>
              <a:ext cx="8783712" cy="89465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userDrawn="1"/>
          </p:nvSpPr>
          <p:spPr bwMode="hidden">
            <a:xfrm rot="11251488">
              <a:off x="5512472" y="908721"/>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userDrawn="1">
            <p:ph type="title"/>
          </p:nvPr>
        </p:nvSpPr>
        <p:spPr>
          <a:xfrm>
            <a:off x="1298730" y="304064"/>
            <a:ext cx="7643192" cy="1252728"/>
          </a:xfrm>
          <a:prstGeom prst="rect">
            <a:avLst/>
          </a:prstGeom>
        </p:spPr>
        <p:txBody>
          <a:bodyPr vert="horz" lIns="91440" tIns="45720" rIns="91440" bIns="45720" rtlCol="0" anchor="ctr">
            <a:noAutofit/>
          </a:bodyPr>
          <a:lstStyle/>
          <a:p>
            <a:endParaRPr lang="en-US" dirty="0"/>
          </a:p>
        </p:txBody>
      </p:sp>
      <p:sp>
        <p:nvSpPr>
          <p:cNvPr id="3" name="Text Placeholder 2"/>
          <p:cNvSpPr>
            <a:spLocks noGrp="1"/>
          </p:cNvSpPr>
          <p:nvPr userDrawn="1">
            <p:ph type="body" idx="1"/>
          </p:nvPr>
        </p:nvSpPr>
        <p:spPr>
          <a:xfrm>
            <a:off x="352596" y="1774065"/>
            <a:ext cx="8611892" cy="483543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descr="NEW_SANC_LOGO_HIGH_QUAL.jpg"/>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251520" y="188640"/>
            <a:ext cx="720080" cy="1258039"/>
          </a:xfrm>
          <a:prstGeom prst="rect">
            <a:avLst/>
          </a:prstGeom>
          <a:noFill/>
          <a:ln w="28575">
            <a:solidFill>
              <a:schemeClr val="accent1"/>
            </a:solidFill>
          </a:ln>
          <a:effectLst>
            <a:outerShdw blurRad="50800" dist="38100" dir="10800000" algn="r" rotWithShape="0">
              <a:prstClr val="black">
                <a:alpha val="40000"/>
              </a:prstClr>
            </a:outerShdw>
          </a:effectLst>
        </p:spPr>
      </p:pic>
      <p:pic>
        <p:nvPicPr>
          <p:cNvPr id="14" name="Picture 13"/>
          <p:cNvPicPr>
            <a:picLocks noChangeAspect="1"/>
          </p:cNvPicPr>
          <p:nvPr userDrawn="1"/>
        </p:nvPicPr>
        <p:blipFill rotWithShape="1">
          <a:blip r:embed="rId14" cstate="email">
            <a:extLst>
              <a:ext uri="{28A0092B-C50C-407E-A947-70E740481C1C}">
                <a14:useLocalDpi xmlns:a14="http://schemas.microsoft.com/office/drawing/2010/main"/>
              </a:ext>
            </a:extLst>
          </a:blip>
          <a:srcRect/>
          <a:stretch/>
        </p:blipFill>
        <p:spPr bwMode="auto">
          <a:xfrm>
            <a:off x="7983730" y="5949280"/>
            <a:ext cx="963167" cy="828000"/>
          </a:xfrm>
          <a:prstGeom prst="rect">
            <a:avLst/>
          </a:prstGeom>
          <a:noFill/>
          <a:ln>
            <a:noFill/>
          </a:ln>
          <a:extLst>
            <a:ext uri="{53640926-AAD7-44d8-BBD7-CCE9431645EC}">
              <a14:shadowObscured xmlns="" xmlns:a14="http://schemas.microsoft.com/office/drawing/2010/main"/>
            </a:ext>
          </a:extLst>
        </p:spPr>
      </p:pic>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r" defTabSz="914400" rtl="0" eaLnBrk="1" latinLnBrk="0" hangingPunct="1">
        <a:spcBef>
          <a:spcPct val="0"/>
        </a:spcBef>
        <a:buNone/>
        <a:defRPr sz="3200" kern="1200" normalizeH="0" baseline="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467544" y="404664"/>
            <a:ext cx="5832648" cy="4732436"/>
          </a:xfrm>
        </p:spPr>
        <p:txBody>
          <a:bodyPr anchor="ctr" anchorCtr="1">
            <a:normAutofit/>
          </a:bodyPr>
          <a:lstStyle/>
          <a:p>
            <a:pPr algn="ctr">
              <a:spcAft>
                <a:spcPts val="0"/>
              </a:spcAft>
            </a:pPr>
            <a:r>
              <a:rPr lang="en-GB" sz="3600" dirty="0">
                <a:solidFill>
                  <a:schemeClr val="bg1"/>
                </a:solidFill>
                <a:effectLst>
                  <a:outerShdw blurRad="50800" dist="38100" dir="2700000" algn="tl" rotWithShape="0">
                    <a:srgbClr val="000000">
                      <a:alpha val="43000"/>
                    </a:srgbClr>
                  </a:outerShdw>
                </a:effectLst>
              </a:rPr>
              <a:t>eNICLE</a:t>
            </a:r>
            <a:br>
              <a:rPr lang="en-GB" sz="3600" dirty="0">
                <a:solidFill>
                  <a:schemeClr val="bg1"/>
                </a:solidFill>
                <a:effectLst>
                  <a:outerShdw blurRad="50800" dist="38100" dir="2700000" algn="tl" rotWithShape="0">
                    <a:srgbClr val="000000">
                      <a:alpha val="43000"/>
                    </a:srgbClr>
                  </a:outerShdw>
                </a:effectLst>
              </a:rPr>
            </a:br>
            <a:r>
              <a:rPr lang="en-GB" sz="3600" dirty="0">
                <a:solidFill>
                  <a:schemeClr val="bg1"/>
                </a:solidFill>
                <a:effectLst>
                  <a:outerShdw blurRad="50800" dist="38100" dir="2700000" algn="tl" rotWithShape="0">
                    <a:srgbClr val="000000">
                      <a:alpha val="43000"/>
                    </a:srgbClr>
                  </a:outerShdw>
                </a:effectLst>
              </a:rPr>
              <a:t>Grade 1 &amp; 2 programme</a:t>
            </a:r>
            <a:br>
              <a:rPr lang="en-GB" sz="3600" dirty="0">
                <a:solidFill>
                  <a:schemeClr val="bg1"/>
                </a:solidFill>
                <a:effectLst>
                  <a:outerShdw blurRad="50800" dist="38100" dir="2700000" algn="tl" rotWithShape="0">
                    <a:srgbClr val="000000">
                      <a:alpha val="43000"/>
                    </a:srgbClr>
                  </a:outerShdw>
                </a:effectLst>
              </a:rPr>
            </a:br>
            <a:r>
              <a:rPr lang="en-GB" sz="3600" dirty="0">
                <a:solidFill>
                  <a:schemeClr val="bg1"/>
                </a:solidFill>
                <a:effectLst>
                  <a:outerShdw blurRad="50800" dist="38100" dir="2700000" algn="tl" rotWithShape="0">
                    <a:srgbClr val="000000">
                      <a:alpha val="43000"/>
                    </a:srgbClr>
                  </a:outerShdw>
                </a:effectLst>
              </a:rPr>
              <a:t>Session 5</a:t>
            </a:r>
            <a:br>
              <a:rPr lang="en-GB" sz="3600" dirty="0">
                <a:solidFill>
                  <a:schemeClr val="bg1"/>
                </a:solidFill>
                <a:effectLst>
                  <a:outerShdw blurRad="50800" dist="38100" dir="2700000" algn="tl" rotWithShape="0">
                    <a:srgbClr val="000000">
                      <a:alpha val="43000"/>
                    </a:srgbClr>
                  </a:outerShdw>
                </a:effectLst>
              </a:rPr>
            </a:br>
            <a:r>
              <a:rPr lang="en-GB" sz="3600" dirty="0">
                <a:solidFill>
                  <a:schemeClr val="bg1"/>
                </a:solidFill>
                <a:effectLst>
                  <a:outerShdw blurRad="50800" dist="38100" dir="2700000" algn="tl" rotWithShape="0">
                    <a:srgbClr val="000000">
                      <a:alpha val="43000"/>
                    </a:srgbClr>
                  </a:outerShdw>
                </a:effectLst>
              </a:rPr>
              <a:t>13</a:t>
            </a:r>
            <a:r>
              <a:rPr lang="en-GB" sz="3600" baseline="30000" dirty="0">
                <a:solidFill>
                  <a:schemeClr val="bg1"/>
                </a:solidFill>
                <a:effectLst>
                  <a:outerShdw blurRad="50800" dist="38100" dir="2700000" algn="tl" rotWithShape="0">
                    <a:srgbClr val="000000">
                      <a:alpha val="43000"/>
                    </a:srgbClr>
                  </a:outerShdw>
                </a:effectLst>
              </a:rPr>
              <a:t>th</a:t>
            </a:r>
            <a:r>
              <a:rPr lang="en-GB" sz="3600" dirty="0">
                <a:solidFill>
                  <a:schemeClr val="bg1"/>
                </a:solidFill>
                <a:effectLst>
                  <a:outerShdw blurRad="50800" dist="38100" dir="2700000" algn="tl" rotWithShape="0">
                    <a:srgbClr val="000000">
                      <a:alpha val="43000"/>
                    </a:srgbClr>
                  </a:outerShdw>
                </a:effectLst>
              </a:rPr>
              <a:t> March 2018</a:t>
            </a:r>
          </a:p>
        </p:txBody>
      </p:sp>
      <p:sp>
        <p:nvSpPr>
          <p:cNvPr id="8" name="Subtitle 7"/>
          <p:cNvSpPr>
            <a:spLocks noGrp="1"/>
          </p:cNvSpPr>
          <p:nvPr>
            <p:ph type="subTitle" idx="1"/>
          </p:nvPr>
        </p:nvSpPr>
        <p:spPr>
          <a:xfrm>
            <a:off x="323528" y="5661248"/>
            <a:ext cx="8597030" cy="1008112"/>
          </a:xfrm>
        </p:spPr>
        <p:txBody>
          <a:bodyPr>
            <a:noAutofit/>
          </a:bodyPr>
          <a:lstStyle/>
          <a:p>
            <a:pPr algn="l"/>
            <a:r>
              <a:rPr lang="en-US" b="1" dirty="0">
                <a:solidFill>
                  <a:srgbClr val="D85C00"/>
                </a:solidFill>
                <a:ea typeface="Calibri"/>
                <a:cs typeface="Times New Roman"/>
              </a:rPr>
              <a:t>Prof Mellony Graven, </a:t>
            </a:r>
            <a:r>
              <a:rPr lang="en-US" b="1" dirty="0" err="1">
                <a:solidFill>
                  <a:srgbClr val="D85C00"/>
                </a:solidFill>
                <a:ea typeface="Calibri"/>
                <a:cs typeface="Times New Roman"/>
              </a:rPr>
              <a:t>Dr</a:t>
            </a:r>
            <a:r>
              <a:rPr lang="en-US" b="1" dirty="0">
                <a:solidFill>
                  <a:srgbClr val="D85C00"/>
                </a:solidFill>
                <a:ea typeface="Calibri"/>
                <a:cs typeface="Times New Roman"/>
              </a:rPr>
              <a:t> Debbie Stott, </a:t>
            </a:r>
            <a:r>
              <a:rPr lang="en-US" b="1" dirty="0" err="1">
                <a:solidFill>
                  <a:srgbClr val="D85C00"/>
                </a:solidFill>
                <a:ea typeface="Calibri"/>
                <a:cs typeface="Times New Roman"/>
              </a:rPr>
              <a:t>Dr</a:t>
            </a:r>
            <a:r>
              <a:rPr lang="en-US" b="1" dirty="0">
                <a:solidFill>
                  <a:srgbClr val="D85C00"/>
                </a:solidFill>
                <a:ea typeface="Calibri"/>
                <a:cs typeface="Times New Roman"/>
              </a:rPr>
              <a:t> Pam Vale, </a:t>
            </a:r>
            <a:r>
              <a:rPr lang="en-US" b="1" dirty="0" err="1">
                <a:solidFill>
                  <a:srgbClr val="D85C00"/>
                </a:solidFill>
                <a:ea typeface="Calibri"/>
                <a:cs typeface="Times New Roman"/>
              </a:rPr>
              <a:t>Ms</a:t>
            </a:r>
            <a:r>
              <a:rPr lang="en-US" b="1" dirty="0">
                <a:solidFill>
                  <a:srgbClr val="D85C00"/>
                </a:solidFill>
                <a:ea typeface="Calibri"/>
                <a:cs typeface="Times New Roman"/>
              </a:rPr>
              <a:t> Carolyn Stevenson-</a:t>
            </a:r>
            <a:r>
              <a:rPr lang="en-US" b="1" dirty="0" err="1">
                <a:solidFill>
                  <a:srgbClr val="D85C00"/>
                </a:solidFill>
                <a:ea typeface="Calibri"/>
                <a:cs typeface="Times New Roman"/>
              </a:rPr>
              <a:t>Milln</a:t>
            </a:r>
            <a:r>
              <a:rPr lang="en-US" b="1" dirty="0">
                <a:solidFill>
                  <a:srgbClr val="D85C00"/>
                </a:solidFill>
                <a:ea typeface="Calibri"/>
                <a:cs typeface="Times New Roman"/>
              </a:rPr>
              <a:t>, </a:t>
            </a:r>
            <a:r>
              <a:rPr lang="en-US" b="1" dirty="0" err="1">
                <a:solidFill>
                  <a:srgbClr val="D85C00"/>
                </a:solidFill>
                <a:ea typeface="Calibri"/>
                <a:cs typeface="Times New Roman"/>
              </a:rPr>
              <a:t>Ms</a:t>
            </a:r>
            <a:r>
              <a:rPr lang="en-US" b="1" dirty="0">
                <a:solidFill>
                  <a:srgbClr val="D85C00"/>
                </a:solidFill>
                <a:ea typeface="Calibri"/>
                <a:cs typeface="Times New Roman"/>
              </a:rPr>
              <a:t> </a:t>
            </a:r>
            <a:r>
              <a:rPr lang="en-US" b="1">
                <a:solidFill>
                  <a:srgbClr val="D85C00"/>
                </a:solidFill>
                <a:ea typeface="Calibri"/>
                <a:cs typeface="Times New Roman"/>
              </a:rPr>
              <a:t>Roxanne Long, </a:t>
            </a:r>
            <a:r>
              <a:rPr lang="en-US" b="1" dirty="0" err="1">
                <a:solidFill>
                  <a:srgbClr val="D85C00"/>
                </a:solidFill>
                <a:ea typeface="Calibri"/>
                <a:cs typeface="Times New Roman"/>
              </a:rPr>
              <a:t>Ms</a:t>
            </a:r>
            <a:r>
              <a:rPr lang="en-US" b="1" dirty="0">
                <a:solidFill>
                  <a:srgbClr val="D85C00"/>
                </a:solidFill>
                <a:ea typeface="Calibri"/>
                <a:cs typeface="Times New Roman"/>
              </a:rPr>
              <a:t> </a:t>
            </a:r>
            <a:r>
              <a:rPr lang="en-US" b="1" dirty="0" err="1">
                <a:solidFill>
                  <a:srgbClr val="D85C00"/>
                </a:solidFill>
                <a:ea typeface="Calibri"/>
                <a:cs typeface="Times New Roman"/>
              </a:rPr>
              <a:t>Samu</a:t>
            </a:r>
            <a:r>
              <a:rPr lang="en-US" b="1" dirty="0">
                <a:solidFill>
                  <a:srgbClr val="D85C00"/>
                </a:solidFill>
                <a:ea typeface="Calibri"/>
                <a:cs typeface="Times New Roman"/>
              </a:rPr>
              <a:t> </a:t>
            </a:r>
            <a:r>
              <a:rPr lang="en-US" b="1" dirty="0" err="1">
                <a:solidFill>
                  <a:srgbClr val="D85C00"/>
                </a:solidFill>
                <a:ea typeface="Calibri"/>
                <a:cs typeface="Times New Roman"/>
              </a:rPr>
              <a:t>Chikiwa</a:t>
            </a:r>
            <a:endParaRPr lang="en-GB" dirty="0">
              <a:solidFill>
                <a:srgbClr val="D85C00"/>
              </a:solidFill>
            </a:endParaRPr>
          </a:p>
        </p:txBody>
      </p:sp>
      <p:pic>
        <p:nvPicPr>
          <p:cNvPr id="12290" name="Picture 2"/>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6869508" y="3573016"/>
            <a:ext cx="1878956" cy="47701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2" name="Picture 1" descr="NEW_SANC_LOGO_HIGH_QUAL.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69508" y="322007"/>
            <a:ext cx="1878956" cy="3251009"/>
          </a:xfrm>
          <a:prstGeom prst="rect">
            <a:avLst/>
          </a:prstGeom>
        </p:spPr>
      </p:pic>
      <p:pic>
        <p:nvPicPr>
          <p:cNvPr id="6" name="Picture 5"/>
          <p:cNvPicPr/>
          <p:nvPr/>
        </p:nvPicPr>
        <p:blipFill>
          <a:blip r:embed="rId4">
            <a:extLst>
              <a:ext uri="{28A0092B-C50C-407E-A947-70E740481C1C}">
                <a14:useLocalDpi xmlns:a14="http://schemas.microsoft.com/office/drawing/2010/main"/>
              </a:ext>
            </a:extLst>
          </a:blip>
          <a:stretch>
            <a:fillRect/>
          </a:stretch>
        </p:blipFill>
        <p:spPr>
          <a:xfrm>
            <a:off x="7187956" y="4234609"/>
            <a:ext cx="1242060" cy="1242060"/>
          </a:xfrm>
          <a:prstGeom prst="rect">
            <a:avLst/>
          </a:prstGeom>
        </p:spPr>
      </p:pic>
    </p:spTree>
    <p:extLst>
      <p:ext uri="{BB962C8B-B14F-4D97-AF65-F5344CB8AC3E}">
        <p14:creationId xmlns:p14="http://schemas.microsoft.com/office/powerpoint/2010/main" val="3365427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Assessment</a:t>
            </a:r>
          </a:p>
          <a:p>
            <a:r>
              <a:rPr lang="en-US" dirty="0"/>
              <a:t>Story books</a:t>
            </a:r>
          </a:p>
          <a:p>
            <a:r>
              <a:rPr lang="en-US" dirty="0"/>
              <a:t>Part-part-whole</a:t>
            </a:r>
          </a:p>
          <a:p>
            <a:r>
              <a:rPr lang="en-US" dirty="0"/>
              <a:t>Six </a:t>
            </a:r>
            <a:r>
              <a:rPr lang="en-US"/>
              <a:t>Bricks evaluations </a:t>
            </a:r>
            <a:r>
              <a:rPr lang="en-US" dirty="0"/>
              <a:t>by </a:t>
            </a:r>
          </a:p>
        </p:txBody>
      </p:sp>
      <p:sp>
        <p:nvSpPr>
          <p:cNvPr id="3" name="Title 2"/>
          <p:cNvSpPr>
            <a:spLocks noGrp="1"/>
          </p:cNvSpPr>
          <p:nvPr>
            <p:ph type="title"/>
          </p:nvPr>
        </p:nvSpPr>
        <p:spPr/>
        <p:txBody>
          <a:bodyPr/>
          <a:lstStyle/>
          <a:p>
            <a:r>
              <a:rPr lang="en-US" dirty="0"/>
              <a:t>Recapping on 2017</a:t>
            </a:r>
          </a:p>
        </p:txBody>
      </p:sp>
      <p:pic>
        <p:nvPicPr>
          <p:cNvPr id="4" name="Picture 3"/>
          <p:cNvPicPr/>
          <p:nvPr/>
        </p:nvPicPr>
        <p:blipFill>
          <a:blip r:embed="rId2">
            <a:extLst>
              <a:ext uri="{28A0092B-C50C-407E-A947-70E740481C1C}">
                <a14:useLocalDpi xmlns:a14="http://schemas.microsoft.com/office/drawing/2010/main"/>
              </a:ext>
            </a:extLst>
          </a:blip>
          <a:stretch>
            <a:fillRect/>
          </a:stretch>
        </p:blipFill>
        <p:spPr>
          <a:xfrm>
            <a:off x="1043609" y="188641"/>
            <a:ext cx="1324736" cy="1324736"/>
          </a:xfrm>
          <a:prstGeom prst="rect">
            <a:avLst/>
          </a:prstGeom>
        </p:spPr>
      </p:pic>
    </p:spTree>
    <p:extLst>
      <p:ext uri="{BB962C8B-B14F-4D97-AF65-F5344CB8AC3E}">
        <p14:creationId xmlns:p14="http://schemas.microsoft.com/office/powerpoint/2010/main" val="1353819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GB"/>
          </a:p>
        </p:txBody>
      </p:sp>
      <p:pic>
        <p:nvPicPr>
          <p:cNvPr id="4" name="Picture 3"/>
          <p:cNvPicPr/>
          <p:nvPr/>
        </p:nvPicPr>
        <p:blipFill>
          <a:blip r:embed="rId2"/>
          <a:stretch>
            <a:fillRect/>
          </a:stretch>
        </p:blipFill>
        <p:spPr>
          <a:xfrm>
            <a:off x="971600" y="1412776"/>
            <a:ext cx="6840855" cy="3491865"/>
          </a:xfrm>
          <a:prstGeom prst="rect">
            <a:avLst/>
          </a:prstGeom>
        </p:spPr>
      </p:pic>
      <p:sp>
        <p:nvSpPr>
          <p:cNvPr id="5" name="Right Arrow 4"/>
          <p:cNvSpPr/>
          <p:nvPr/>
        </p:nvSpPr>
        <p:spPr>
          <a:xfrm>
            <a:off x="2823315" y="2294612"/>
            <a:ext cx="2828805" cy="936104"/>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How?</a:t>
            </a:r>
          </a:p>
        </p:txBody>
      </p:sp>
      <p:sp>
        <p:nvSpPr>
          <p:cNvPr id="7" name="TextBox 6"/>
          <p:cNvSpPr txBox="1"/>
          <p:nvPr/>
        </p:nvSpPr>
        <p:spPr>
          <a:xfrm>
            <a:off x="265724" y="5029245"/>
            <a:ext cx="8340745" cy="369332"/>
          </a:xfrm>
          <a:prstGeom prst="rect">
            <a:avLst/>
          </a:prstGeom>
          <a:noFill/>
        </p:spPr>
        <p:txBody>
          <a:bodyPr wrap="none" rtlCol="0">
            <a:spAutoFit/>
          </a:bodyPr>
          <a:lstStyle/>
          <a:p>
            <a:r>
              <a:rPr lang="en-GB" dirty="0"/>
              <a:t>L</a:t>
            </a:r>
            <a:r>
              <a:rPr lang="en-GB"/>
              <a:t>earners </a:t>
            </a:r>
            <a:r>
              <a:rPr lang="en-GB" dirty="0"/>
              <a:t>need a sound base of quickly known or quickly derived number bonds</a:t>
            </a:r>
            <a:r>
              <a:rPr lang="en-US" dirty="0"/>
              <a:t> </a:t>
            </a:r>
            <a:endParaRPr lang="en-GB" dirty="0"/>
          </a:p>
        </p:txBody>
      </p:sp>
      <p:sp>
        <p:nvSpPr>
          <p:cNvPr id="8" name="Text Box 538"/>
          <p:cNvSpPr txBox="1"/>
          <p:nvPr/>
        </p:nvSpPr>
        <p:spPr>
          <a:xfrm>
            <a:off x="1046150" y="5517232"/>
            <a:ext cx="6779895" cy="1145540"/>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600"/>
              </a:spcBef>
              <a:spcAft>
                <a:spcPts val="600"/>
              </a:spcAft>
            </a:pPr>
            <a:r>
              <a:rPr lang="en-GB" sz="1100" spc="-10">
                <a:solidFill>
                  <a:srgbClr val="000000"/>
                </a:solidFill>
                <a:effectLst/>
                <a:latin typeface="Century Gothic" charset="0"/>
                <a:ea typeface="ＭＳ 明朝" charset="-128"/>
                <a:cs typeface="Times New Roman" charset="0"/>
              </a:rPr>
              <a:t>The ‘sevenness’ of seven becomes visible as a structure by visually seeing five (undivided) finger on one hand and tow on the other. This offers an opportunity to develop a part-whole relationship. Structuring numbers promotes number sense whereas counting single objects could lead to math-difficulties </a:t>
            </a:r>
            <a:br>
              <a:rPr lang="en-GB" sz="1100" spc="-10">
                <a:solidFill>
                  <a:srgbClr val="000000"/>
                </a:solidFill>
                <a:effectLst/>
                <a:latin typeface="Century Gothic" charset="0"/>
                <a:ea typeface="ＭＳ 明朝" charset="-128"/>
                <a:cs typeface="Times New Roman" charset="0"/>
              </a:rPr>
            </a:br>
            <a:r>
              <a:rPr lang="en-GB" sz="1100" spc="-10">
                <a:solidFill>
                  <a:srgbClr val="000000"/>
                </a:solidFill>
                <a:effectLst/>
                <a:latin typeface="Century Gothic" charset="0"/>
                <a:ea typeface="ＭＳ 明朝" charset="-128"/>
                <a:cs typeface="Times New Roman" charset="0"/>
              </a:rPr>
              <a:t>(Runesson and Kullberg 2010, p.4). </a:t>
            </a:r>
            <a:endParaRPr lang="en-US" sz="1100" spc="-10">
              <a:solidFill>
                <a:srgbClr val="000000"/>
              </a:solidFill>
              <a:effectLst/>
              <a:latin typeface="Century Gothic" charset="0"/>
              <a:ea typeface="ＭＳ 明朝" charset="-128"/>
              <a:cs typeface="Times New Roman" charset="0"/>
            </a:endParaRPr>
          </a:p>
        </p:txBody>
      </p:sp>
    </p:spTree>
    <p:extLst>
      <p:ext uri="{BB962C8B-B14F-4D97-AF65-F5344CB8AC3E}">
        <p14:creationId xmlns:p14="http://schemas.microsoft.com/office/powerpoint/2010/main" val="1968752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Number Talks</a:t>
            </a:r>
            <a:br>
              <a:rPr lang="en-ZA" dirty="0"/>
            </a:br>
            <a:r>
              <a:rPr lang="en-ZA" dirty="0"/>
              <a:t>Our story… (1)</a:t>
            </a:r>
            <a:endParaRPr lang="en-GB" dirty="0"/>
          </a:p>
        </p:txBody>
      </p:sp>
      <p:sp>
        <p:nvSpPr>
          <p:cNvPr id="3" name="Content Placeholder 2"/>
          <p:cNvSpPr>
            <a:spLocks noGrp="1"/>
          </p:cNvSpPr>
          <p:nvPr>
            <p:ph idx="1"/>
          </p:nvPr>
        </p:nvSpPr>
        <p:spPr/>
        <p:txBody>
          <a:bodyPr/>
          <a:lstStyle/>
          <a:p>
            <a:r>
              <a:rPr lang="en-ZA" dirty="0"/>
              <a:t>Mathematics is a language, how do you learn a language?</a:t>
            </a:r>
          </a:p>
          <a:p>
            <a:r>
              <a:rPr lang="en-ZA" dirty="0"/>
              <a:t>You learn to talk</a:t>
            </a:r>
          </a:p>
          <a:p>
            <a:r>
              <a:rPr lang="en-ZA" dirty="0"/>
              <a:t>We heard about “Number Talks” from mathematical community</a:t>
            </a:r>
          </a:p>
          <a:p>
            <a:r>
              <a:rPr lang="en-ZA" dirty="0"/>
              <a:t>We piloted them in a local school in 2014</a:t>
            </a:r>
          </a:p>
          <a:p>
            <a:r>
              <a:rPr lang="en-ZA" dirty="0"/>
              <a:t>Then rolled them out to all our NILCE teachers</a:t>
            </a:r>
          </a:p>
        </p:txBody>
      </p:sp>
    </p:spTree>
    <p:extLst>
      <p:ext uri="{BB962C8B-B14F-4D97-AF65-F5344CB8AC3E}">
        <p14:creationId xmlns:p14="http://schemas.microsoft.com/office/powerpoint/2010/main" val="3301749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85051" y="304962"/>
          <a:ext cx="8773898" cy="5959871"/>
        </p:xfrm>
        <a:graphic>
          <a:graphicData uri="http://schemas.openxmlformats.org/drawingml/2006/table">
            <a:tbl>
              <a:tblPr firstRow="1" firstCol="1" bandRow="1">
                <a:tableStyleId>{5C22544A-7EE6-4342-B048-85BDC9FD1C3A}</a:tableStyleId>
              </a:tblPr>
              <a:tblGrid>
                <a:gridCol w="864096">
                  <a:extLst>
                    <a:ext uri="{9D8B030D-6E8A-4147-A177-3AD203B41FA5}">
                      <a16:colId xmlns:a16="http://schemas.microsoft.com/office/drawing/2014/main" val="20000"/>
                    </a:ext>
                  </a:extLst>
                </a:gridCol>
                <a:gridCol w="2924633">
                  <a:extLst>
                    <a:ext uri="{9D8B030D-6E8A-4147-A177-3AD203B41FA5}">
                      <a16:colId xmlns:a16="http://schemas.microsoft.com/office/drawing/2014/main" val="20001"/>
                    </a:ext>
                  </a:extLst>
                </a:gridCol>
                <a:gridCol w="4985169">
                  <a:extLst>
                    <a:ext uri="{9D8B030D-6E8A-4147-A177-3AD203B41FA5}">
                      <a16:colId xmlns:a16="http://schemas.microsoft.com/office/drawing/2014/main" val="20002"/>
                    </a:ext>
                  </a:extLst>
                </a:gridCol>
              </a:tblGrid>
              <a:tr h="281665">
                <a:tc>
                  <a:txBody>
                    <a:bodyPr/>
                    <a:lstStyle/>
                    <a:p>
                      <a:pPr>
                        <a:lnSpc>
                          <a:spcPct val="120000"/>
                        </a:lnSpc>
                        <a:spcAft>
                          <a:spcPts val="0"/>
                        </a:spcAft>
                      </a:pPr>
                      <a:r>
                        <a:rPr lang="en-GB" sz="1500" dirty="0">
                          <a:effectLst/>
                          <a:latin typeface="Gill Sans MT" panose="020B0502020104020203" pitchFamily="34" charset="0"/>
                        </a:rPr>
                        <a:t>Timing</a:t>
                      </a:r>
                      <a:endParaRPr lang="en-GB" sz="1300" i="1" dirty="0">
                        <a:effectLst/>
                        <a:latin typeface="Gill Sans MT" panose="020B0502020104020203" pitchFamily="34" charset="0"/>
                        <a:ea typeface="MS Mincho"/>
                        <a:cs typeface="Times New Roman"/>
                      </a:endParaRPr>
                    </a:p>
                  </a:txBody>
                  <a:tcPr marL="0" marR="0" marT="0" marB="0"/>
                </a:tc>
                <a:tc>
                  <a:txBody>
                    <a:bodyPr/>
                    <a:lstStyle/>
                    <a:p>
                      <a:pPr>
                        <a:lnSpc>
                          <a:spcPct val="120000"/>
                        </a:lnSpc>
                        <a:spcAft>
                          <a:spcPts val="0"/>
                        </a:spcAft>
                      </a:pPr>
                      <a:r>
                        <a:rPr lang="en-GB" sz="1500">
                          <a:effectLst/>
                          <a:latin typeface="Gill Sans MT" panose="020B0502020104020203" pitchFamily="34" charset="0"/>
                        </a:rPr>
                        <a:t>Section of talk</a:t>
                      </a:r>
                      <a:endParaRPr lang="en-GB" sz="1300" i="1">
                        <a:effectLst/>
                        <a:latin typeface="Gill Sans MT" panose="020B0502020104020203" pitchFamily="34" charset="0"/>
                        <a:ea typeface="MS Mincho"/>
                        <a:cs typeface="Times New Roman"/>
                      </a:endParaRPr>
                    </a:p>
                  </a:txBody>
                  <a:tcPr marL="0" marR="0" marT="0" marB="0"/>
                </a:tc>
                <a:tc>
                  <a:txBody>
                    <a:bodyPr/>
                    <a:lstStyle/>
                    <a:p>
                      <a:pPr>
                        <a:lnSpc>
                          <a:spcPct val="120000"/>
                        </a:lnSpc>
                        <a:spcAft>
                          <a:spcPts val="0"/>
                        </a:spcAft>
                      </a:pPr>
                      <a:r>
                        <a:rPr lang="en-GB" sz="1500">
                          <a:effectLst/>
                          <a:latin typeface="Gill Sans MT" panose="020B0502020104020203" pitchFamily="34" charset="0"/>
                        </a:rPr>
                        <a:t>Comments and instructions</a:t>
                      </a:r>
                      <a:endParaRPr lang="en-GB" sz="1300" i="1">
                        <a:effectLst/>
                        <a:latin typeface="Gill Sans MT" panose="020B0502020104020203" pitchFamily="34" charset="0"/>
                        <a:ea typeface="MS Mincho"/>
                        <a:cs typeface="Times New Roman"/>
                      </a:endParaRPr>
                    </a:p>
                  </a:txBody>
                  <a:tcPr marL="0" marR="0" marT="0" marB="0"/>
                </a:tc>
                <a:extLst>
                  <a:ext uri="{0D108BD9-81ED-4DB2-BD59-A6C34878D82A}">
                    <a16:rowId xmlns:a16="http://schemas.microsoft.com/office/drawing/2014/main" val="10000"/>
                  </a:ext>
                </a:extLst>
              </a:tr>
              <a:tr h="540199">
                <a:tc>
                  <a:txBody>
                    <a:bodyPr/>
                    <a:lstStyle/>
                    <a:p>
                      <a:pPr algn="ctr">
                        <a:lnSpc>
                          <a:spcPct val="120000"/>
                        </a:lnSpc>
                        <a:spcAft>
                          <a:spcPts val="0"/>
                        </a:spcAft>
                      </a:pPr>
                      <a:r>
                        <a:rPr lang="en-GB" sz="1100" dirty="0">
                          <a:effectLst/>
                          <a:latin typeface="Gill Sans MT" panose="020B0502020104020203" pitchFamily="34" charset="0"/>
                        </a:rPr>
                        <a:t>30 SECONDS</a:t>
                      </a:r>
                      <a:endParaRPr lang="en-GB" sz="1100" i="1" dirty="0">
                        <a:effectLst/>
                        <a:latin typeface="Gill Sans MT" panose="020B0502020104020203" pitchFamily="34" charset="0"/>
                        <a:ea typeface="MS Mincho"/>
                        <a:cs typeface="Times New Roman"/>
                      </a:endParaRPr>
                    </a:p>
                  </a:txBody>
                  <a:tcPr marL="0" marR="0" marT="0" marB="0" anchor="ctr"/>
                </a:tc>
                <a:tc>
                  <a:txBody>
                    <a:bodyPr/>
                    <a:lstStyle/>
                    <a:p>
                      <a:pPr algn="ctr">
                        <a:lnSpc>
                          <a:spcPct val="120000"/>
                        </a:lnSpc>
                        <a:spcAft>
                          <a:spcPts val="0"/>
                        </a:spcAft>
                      </a:pPr>
                      <a:r>
                        <a:rPr lang="en-GB" sz="1500" b="1" dirty="0">
                          <a:effectLst/>
                          <a:latin typeface="Gill Sans MT" panose="020B0502020104020203" pitchFamily="34" charset="0"/>
                        </a:rPr>
                        <a:t>Hand out cards to groups of learners</a:t>
                      </a:r>
                      <a:endParaRPr lang="en-GB" sz="1500" b="1" i="1" dirty="0">
                        <a:effectLst/>
                        <a:latin typeface="Gill Sans MT" panose="020B0502020104020203" pitchFamily="34" charset="0"/>
                        <a:ea typeface="MS Mincho"/>
                        <a:cs typeface="Times New Roman"/>
                      </a:endParaRPr>
                    </a:p>
                  </a:txBody>
                  <a:tcPr marL="0" marR="0" marT="0" marB="0"/>
                </a:tc>
                <a:tc>
                  <a:txBody>
                    <a:bodyPr/>
                    <a:lstStyle/>
                    <a:p>
                      <a:pPr>
                        <a:lnSpc>
                          <a:spcPct val="120000"/>
                        </a:lnSpc>
                        <a:spcAft>
                          <a:spcPts val="0"/>
                        </a:spcAft>
                      </a:pPr>
                      <a:r>
                        <a:rPr lang="en-GB" sz="1300">
                          <a:effectLst/>
                          <a:latin typeface="Gill Sans MT" panose="020B0502020104020203" pitchFamily="34" charset="0"/>
                        </a:rPr>
                        <a:t> </a:t>
                      </a:r>
                      <a:endParaRPr lang="en-GB" sz="1300" i="1">
                        <a:effectLst/>
                        <a:latin typeface="Gill Sans MT" panose="020B0502020104020203" pitchFamily="34" charset="0"/>
                        <a:ea typeface="MS Mincho"/>
                        <a:cs typeface="Times New Roman"/>
                      </a:endParaRPr>
                    </a:p>
                  </a:txBody>
                  <a:tcPr marL="0" marR="0" marT="0" marB="0"/>
                </a:tc>
                <a:extLst>
                  <a:ext uri="{0D108BD9-81ED-4DB2-BD59-A6C34878D82A}">
                    <a16:rowId xmlns:a16="http://schemas.microsoft.com/office/drawing/2014/main" val="10001"/>
                  </a:ext>
                </a:extLst>
              </a:tr>
              <a:tr h="405150">
                <a:tc>
                  <a:txBody>
                    <a:bodyPr/>
                    <a:lstStyle/>
                    <a:p>
                      <a:pPr algn="ctr">
                        <a:lnSpc>
                          <a:spcPct val="120000"/>
                        </a:lnSpc>
                        <a:spcAft>
                          <a:spcPts val="0"/>
                        </a:spcAft>
                      </a:pPr>
                      <a:r>
                        <a:rPr lang="en-GB" sz="1100" dirty="0">
                          <a:effectLst/>
                          <a:latin typeface="Gill Sans MT" panose="020B0502020104020203" pitchFamily="34" charset="0"/>
                        </a:rPr>
                        <a:t>30 SECONDS</a:t>
                      </a:r>
                      <a:endParaRPr lang="en-GB" sz="1100" i="1" dirty="0">
                        <a:effectLst/>
                        <a:latin typeface="Gill Sans MT" panose="020B0502020104020203" pitchFamily="34" charset="0"/>
                        <a:ea typeface="MS Mincho"/>
                        <a:cs typeface="Times New Roman"/>
                      </a:endParaRPr>
                    </a:p>
                  </a:txBody>
                  <a:tcPr marL="0" marR="0" marT="0" marB="0" anchor="ctr"/>
                </a:tc>
                <a:tc>
                  <a:txBody>
                    <a:bodyPr/>
                    <a:lstStyle/>
                    <a:p>
                      <a:pPr algn="ctr">
                        <a:lnSpc>
                          <a:spcPct val="120000"/>
                        </a:lnSpc>
                        <a:spcAft>
                          <a:spcPts val="0"/>
                        </a:spcAft>
                      </a:pPr>
                      <a:r>
                        <a:rPr lang="en-GB" sz="1500" b="1" dirty="0">
                          <a:effectLst/>
                          <a:latin typeface="Gill Sans MT" panose="020B0502020104020203" pitchFamily="34" charset="0"/>
                        </a:rPr>
                        <a:t>Breathe and visualise</a:t>
                      </a:r>
                      <a:endParaRPr lang="en-GB" sz="1500" b="1" i="1" dirty="0">
                        <a:effectLst/>
                        <a:latin typeface="Gill Sans MT" panose="020B0502020104020203" pitchFamily="34" charset="0"/>
                        <a:ea typeface="MS Mincho"/>
                        <a:cs typeface="Times New Roman"/>
                      </a:endParaRPr>
                    </a:p>
                  </a:txBody>
                  <a:tcPr marL="0" marR="0" marT="0" marB="0"/>
                </a:tc>
                <a:tc>
                  <a:txBody>
                    <a:bodyPr/>
                    <a:lstStyle/>
                    <a:p>
                      <a:pPr marL="285750" indent="-285750">
                        <a:lnSpc>
                          <a:spcPct val="120000"/>
                        </a:lnSpc>
                        <a:spcAft>
                          <a:spcPts val="0"/>
                        </a:spcAft>
                        <a:buFont typeface="Arial" panose="020B0604020202020204" pitchFamily="34" charset="0"/>
                        <a:buChar char="•"/>
                      </a:pPr>
                      <a:r>
                        <a:rPr lang="en-GB" sz="1300" dirty="0">
                          <a:effectLst/>
                          <a:latin typeface="Gill Sans MT" panose="020B0502020104020203" pitchFamily="34" charset="0"/>
                        </a:rPr>
                        <a:t>Close eyes and visualise the pattern / sum on the card</a:t>
                      </a:r>
                      <a:endParaRPr lang="en-GB" sz="1300" i="1" dirty="0">
                        <a:effectLst/>
                        <a:latin typeface="Gill Sans MT" panose="020B0502020104020203" pitchFamily="34" charset="0"/>
                        <a:ea typeface="MS Mincho"/>
                        <a:cs typeface="Times New Roman"/>
                      </a:endParaRPr>
                    </a:p>
                  </a:txBody>
                  <a:tcPr marL="0" marR="0" marT="0" marB="0"/>
                </a:tc>
                <a:extLst>
                  <a:ext uri="{0D108BD9-81ED-4DB2-BD59-A6C34878D82A}">
                    <a16:rowId xmlns:a16="http://schemas.microsoft.com/office/drawing/2014/main" val="10002"/>
                  </a:ext>
                </a:extLst>
              </a:tr>
              <a:tr h="1350498">
                <a:tc>
                  <a:txBody>
                    <a:bodyPr/>
                    <a:lstStyle/>
                    <a:p>
                      <a:pPr algn="ctr">
                        <a:lnSpc>
                          <a:spcPct val="120000"/>
                        </a:lnSpc>
                        <a:spcAft>
                          <a:spcPts val="0"/>
                        </a:spcAft>
                      </a:pPr>
                      <a:r>
                        <a:rPr lang="en-GB" sz="1100" dirty="0">
                          <a:effectLst/>
                          <a:latin typeface="Gill Sans MT" panose="020B0502020104020203" pitchFamily="34" charset="0"/>
                        </a:rPr>
                        <a:t>30 SECONDS</a:t>
                      </a:r>
                      <a:endParaRPr lang="en-GB" sz="1100" i="1" dirty="0">
                        <a:effectLst/>
                        <a:latin typeface="Gill Sans MT" panose="020B0502020104020203" pitchFamily="34" charset="0"/>
                        <a:ea typeface="MS Mincho"/>
                        <a:cs typeface="Times New Roman"/>
                      </a:endParaRPr>
                    </a:p>
                  </a:txBody>
                  <a:tcPr marL="0" marR="0" marT="0" marB="0" anchor="ctr"/>
                </a:tc>
                <a:tc>
                  <a:txBody>
                    <a:bodyPr/>
                    <a:lstStyle/>
                    <a:p>
                      <a:pPr algn="ctr">
                        <a:lnSpc>
                          <a:spcPct val="120000"/>
                        </a:lnSpc>
                        <a:spcAft>
                          <a:spcPts val="0"/>
                        </a:spcAft>
                      </a:pPr>
                      <a:r>
                        <a:rPr lang="en-GB" sz="1500" b="1" dirty="0">
                          <a:effectLst/>
                          <a:latin typeface="Gill Sans MT" panose="020B0502020104020203" pitchFamily="34" charset="0"/>
                        </a:rPr>
                        <a:t>How many and how do you see them? OR Can you solve this problem? </a:t>
                      </a:r>
                    </a:p>
                    <a:p>
                      <a:pPr algn="ctr">
                        <a:lnSpc>
                          <a:spcPct val="120000"/>
                        </a:lnSpc>
                        <a:spcAft>
                          <a:spcPts val="0"/>
                        </a:spcAft>
                      </a:pPr>
                      <a:r>
                        <a:rPr lang="en-GB" sz="1500" b="1" dirty="0">
                          <a:effectLst/>
                          <a:latin typeface="Gill Sans MT" panose="020B0502020104020203" pitchFamily="34" charset="0"/>
                        </a:rPr>
                        <a:t>Think about how you will explain how you got your answer</a:t>
                      </a:r>
                      <a:endParaRPr lang="en-GB" sz="1500" b="1" i="1" dirty="0">
                        <a:effectLst/>
                        <a:latin typeface="Gill Sans MT" panose="020B0502020104020203" pitchFamily="34" charset="0"/>
                        <a:ea typeface="MS Mincho"/>
                        <a:cs typeface="Times New Roman"/>
                      </a:endParaRPr>
                    </a:p>
                  </a:txBody>
                  <a:tcPr marL="0" marR="0" marT="0" marB="0"/>
                </a:tc>
                <a:tc>
                  <a:txBody>
                    <a:bodyPr/>
                    <a:lstStyle/>
                    <a:p>
                      <a:pPr marL="285750" indent="-285750">
                        <a:lnSpc>
                          <a:spcPct val="120000"/>
                        </a:lnSpc>
                        <a:spcAft>
                          <a:spcPts val="0"/>
                        </a:spcAft>
                        <a:buFont typeface="Arial" panose="020B0604020202020204" pitchFamily="34" charset="0"/>
                        <a:buChar char="•"/>
                      </a:pPr>
                      <a:r>
                        <a:rPr lang="en-GB" sz="1300" dirty="0">
                          <a:effectLst/>
                          <a:latin typeface="Gill Sans MT" panose="020B0502020104020203" pitchFamily="34" charset="0"/>
                        </a:rPr>
                        <a:t>No touching (hands behind back)</a:t>
                      </a:r>
                    </a:p>
                    <a:p>
                      <a:pPr marL="285750" indent="-285750">
                        <a:lnSpc>
                          <a:spcPct val="120000"/>
                        </a:lnSpc>
                        <a:spcAft>
                          <a:spcPts val="0"/>
                        </a:spcAft>
                        <a:buFont typeface="Arial" panose="020B0604020202020204" pitchFamily="34" charset="0"/>
                        <a:buChar char="•"/>
                      </a:pPr>
                      <a:r>
                        <a:rPr lang="en-GB" sz="1300" dirty="0">
                          <a:effectLst/>
                          <a:latin typeface="Gill Sans MT" panose="020B0502020104020203" pitchFamily="34" charset="0"/>
                        </a:rPr>
                        <a:t>No writing (except for large multiplication problems)</a:t>
                      </a:r>
                      <a:endParaRPr lang="en-GB" sz="1300" i="1" dirty="0">
                        <a:effectLst/>
                        <a:latin typeface="Gill Sans MT" panose="020B0502020104020203" pitchFamily="34" charset="0"/>
                        <a:ea typeface="MS Mincho"/>
                        <a:cs typeface="Times New Roman"/>
                      </a:endParaRPr>
                    </a:p>
                  </a:txBody>
                  <a:tcPr marL="0" marR="0" marT="0" marB="0"/>
                </a:tc>
                <a:extLst>
                  <a:ext uri="{0D108BD9-81ED-4DB2-BD59-A6C34878D82A}">
                    <a16:rowId xmlns:a16="http://schemas.microsoft.com/office/drawing/2014/main" val="10003"/>
                  </a:ext>
                </a:extLst>
              </a:tr>
              <a:tr h="1457899">
                <a:tc>
                  <a:txBody>
                    <a:bodyPr/>
                    <a:lstStyle/>
                    <a:p>
                      <a:pPr algn="ctr">
                        <a:lnSpc>
                          <a:spcPct val="120000"/>
                        </a:lnSpc>
                        <a:spcAft>
                          <a:spcPts val="0"/>
                        </a:spcAft>
                      </a:pPr>
                      <a:r>
                        <a:rPr lang="en-GB" sz="1100" dirty="0">
                          <a:effectLst/>
                          <a:latin typeface="Gill Sans MT" panose="020B0502020104020203" pitchFamily="34" charset="0"/>
                        </a:rPr>
                        <a:t>8 </a:t>
                      </a:r>
                    </a:p>
                    <a:p>
                      <a:pPr algn="ctr">
                        <a:lnSpc>
                          <a:spcPct val="120000"/>
                        </a:lnSpc>
                        <a:spcAft>
                          <a:spcPts val="0"/>
                        </a:spcAft>
                      </a:pPr>
                      <a:r>
                        <a:rPr lang="en-GB" sz="1100" dirty="0">
                          <a:effectLst/>
                          <a:latin typeface="Gill Sans MT" panose="020B0502020104020203" pitchFamily="34" charset="0"/>
                        </a:rPr>
                        <a:t>MINUTES</a:t>
                      </a:r>
                      <a:endParaRPr lang="en-GB" sz="1100" i="1" dirty="0">
                        <a:effectLst/>
                        <a:latin typeface="Gill Sans MT" panose="020B0502020104020203" pitchFamily="34" charset="0"/>
                        <a:ea typeface="MS Mincho"/>
                        <a:cs typeface="Times New Roman"/>
                      </a:endParaRPr>
                    </a:p>
                  </a:txBody>
                  <a:tcPr marL="0" marR="0" marT="0" marB="0" anchor="ctr"/>
                </a:tc>
                <a:tc>
                  <a:txBody>
                    <a:bodyPr/>
                    <a:lstStyle/>
                    <a:p>
                      <a:pPr algn="ctr">
                        <a:lnSpc>
                          <a:spcPct val="120000"/>
                        </a:lnSpc>
                        <a:spcAft>
                          <a:spcPts val="0"/>
                        </a:spcAft>
                      </a:pPr>
                      <a:r>
                        <a:rPr lang="en-GB" sz="1500" b="1" dirty="0">
                          <a:effectLst/>
                          <a:latin typeface="Gill Sans MT" panose="020B0502020104020203" pitchFamily="34" charset="0"/>
                        </a:rPr>
                        <a:t>Whole class talk</a:t>
                      </a:r>
                      <a:endParaRPr lang="en-GB" sz="1500" b="1" i="1" dirty="0">
                        <a:effectLst/>
                        <a:latin typeface="Gill Sans MT" panose="020B0502020104020203" pitchFamily="34" charset="0"/>
                        <a:ea typeface="MS Mincho"/>
                        <a:cs typeface="Times New Roman"/>
                      </a:endParaRPr>
                    </a:p>
                  </a:txBody>
                  <a:tcPr marL="0" marR="0" marT="0" marB="0"/>
                </a:tc>
                <a:tc>
                  <a:txBody>
                    <a:bodyPr/>
                    <a:lstStyle/>
                    <a:p>
                      <a:pPr marL="285750" indent="-285750">
                        <a:lnSpc>
                          <a:spcPct val="120000"/>
                        </a:lnSpc>
                        <a:spcAft>
                          <a:spcPts val="0"/>
                        </a:spcAft>
                        <a:buFont typeface="Arial" panose="020B0604020202020204" pitchFamily="34" charset="0"/>
                        <a:buChar char="•"/>
                      </a:pPr>
                      <a:r>
                        <a:rPr lang="en-GB" sz="1300" dirty="0">
                          <a:effectLst/>
                          <a:latin typeface="Gill Sans MT" panose="020B0502020104020203" pitchFamily="34" charset="0"/>
                        </a:rPr>
                        <a:t>Use the PROMPT </a:t>
                      </a:r>
                    </a:p>
                    <a:p>
                      <a:pPr marL="285750" indent="-285750">
                        <a:lnSpc>
                          <a:spcPct val="120000"/>
                        </a:lnSpc>
                        <a:spcAft>
                          <a:spcPts val="0"/>
                        </a:spcAft>
                        <a:buFont typeface="Arial" panose="020B0604020202020204" pitchFamily="34" charset="0"/>
                        <a:buChar char="•"/>
                      </a:pPr>
                      <a:r>
                        <a:rPr lang="en-GB" sz="1300" dirty="0">
                          <a:effectLst/>
                          <a:latin typeface="Gill Sans MT" panose="020B0502020104020203" pitchFamily="34" charset="0"/>
                        </a:rPr>
                        <a:t>Use QUESTIONS </a:t>
                      </a:r>
                    </a:p>
                    <a:p>
                      <a:pPr marL="285750" indent="-285750">
                        <a:lnSpc>
                          <a:spcPct val="120000"/>
                        </a:lnSpc>
                        <a:spcAft>
                          <a:spcPts val="0"/>
                        </a:spcAft>
                        <a:buFont typeface="Arial" panose="020B0604020202020204" pitchFamily="34" charset="0"/>
                        <a:buChar char="•"/>
                      </a:pPr>
                      <a:r>
                        <a:rPr lang="en-GB" sz="1300" dirty="0">
                          <a:effectLst/>
                          <a:latin typeface="Gill Sans MT" panose="020B0502020104020203" pitchFamily="34" charset="0"/>
                        </a:rPr>
                        <a:t>TEACHER RECORDS VISUALLY (use coloured chalk if possible)</a:t>
                      </a:r>
                    </a:p>
                    <a:p>
                      <a:pPr marL="285750" indent="-285750">
                        <a:lnSpc>
                          <a:spcPct val="120000"/>
                        </a:lnSpc>
                        <a:spcAft>
                          <a:spcPts val="0"/>
                        </a:spcAft>
                        <a:buFont typeface="Arial" panose="020B0604020202020204" pitchFamily="34" charset="0"/>
                        <a:buChar char="•"/>
                      </a:pPr>
                      <a:r>
                        <a:rPr lang="en-GB" sz="1300" dirty="0">
                          <a:effectLst/>
                          <a:latin typeface="Gill Sans MT" panose="020B0502020104020203" pitchFamily="34" charset="0"/>
                        </a:rPr>
                        <a:t>Keep all records up so learners can see while watching / listening to others and see if their method is same / different</a:t>
                      </a:r>
                    </a:p>
                    <a:p>
                      <a:pPr marL="285750" indent="-285750">
                        <a:lnSpc>
                          <a:spcPct val="120000"/>
                        </a:lnSpc>
                        <a:spcAft>
                          <a:spcPts val="0"/>
                        </a:spcAft>
                        <a:buFont typeface="Arial" panose="020B0604020202020204" pitchFamily="34" charset="0"/>
                        <a:buChar char="•"/>
                      </a:pPr>
                      <a:r>
                        <a:rPr lang="en-GB" sz="1300" dirty="0">
                          <a:effectLst/>
                          <a:latin typeface="Gill Sans MT" panose="020B0502020104020203" pitchFamily="34" charset="0"/>
                        </a:rPr>
                        <a:t>Encourage use of hand signals</a:t>
                      </a:r>
                      <a:endParaRPr lang="en-GB" sz="1300" i="1" dirty="0">
                        <a:effectLst/>
                        <a:latin typeface="Gill Sans MT" panose="020B0502020104020203" pitchFamily="34" charset="0"/>
                        <a:ea typeface="MS Mincho"/>
                        <a:cs typeface="Times New Roman"/>
                      </a:endParaRPr>
                    </a:p>
                  </a:txBody>
                  <a:tcPr marL="0" marR="0" marT="0" marB="0"/>
                </a:tc>
                <a:extLst>
                  <a:ext uri="{0D108BD9-81ED-4DB2-BD59-A6C34878D82A}">
                    <a16:rowId xmlns:a16="http://schemas.microsoft.com/office/drawing/2014/main" val="10004"/>
                  </a:ext>
                </a:extLst>
              </a:tr>
              <a:tr h="1181686">
                <a:tc>
                  <a:txBody>
                    <a:bodyPr/>
                    <a:lstStyle/>
                    <a:p>
                      <a:pPr algn="ctr">
                        <a:lnSpc>
                          <a:spcPct val="120000"/>
                        </a:lnSpc>
                        <a:spcAft>
                          <a:spcPts val="0"/>
                        </a:spcAft>
                      </a:pPr>
                      <a:r>
                        <a:rPr lang="en-GB" sz="1100" dirty="0">
                          <a:effectLst/>
                          <a:latin typeface="Gill Sans MT" panose="020B0502020104020203" pitchFamily="34" charset="0"/>
                        </a:rPr>
                        <a:t>1</a:t>
                      </a:r>
                    </a:p>
                    <a:p>
                      <a:pPr algn="ctr">
                        <a:lnSpc>
                          <a:spcPct val="120000"/>
                        </a:lnSpc>
                        <a:spcAft>
                          <a:spcPts val="0"/>
                        </a:spcAft>
                      </a:pPr>
                      <a:r>
                        <a:rPr lang="en-GB" sz="1100" dirty="0">
                          <a:effectLst/>
                          <a:latin typeface="Gill Sans MT" panose="020B0502020104020203" pitchFamily="34" charset="0"/>
                        </a:rPr>
                        <a:t>MINUTE</a:t>
                      </a:r>
                      <a:endParaRPr lang="en-GB" sz="1100" i="1" dirty="0">
                        <a:effectLst/>
                        <a:latin typeface="Gill Sans MT" panose="020B0502020104020203" pitchFamily="34" charset="0"/>
                        <a:ea typeface="MS Mincho"/>
                        <a:cs typeface="Times New Roman"/>
                      </a:endParaRPr>
                    </a:p>
                  </a:txBody>
                  <a:tcPr marL="0" marR="0" marT="0" marB="0" anchor="ctr"/>
                </a:tc>
                <a:tc>
                  <a:txBody>
                    <a:bodyPr/>
                    <a:lstStyle/>
                    <a:p>
                      <a:pPr algn="ctr">
                        <a:lnSpc>
                          <a:spcPct val="120000"/>
                        </a:lnSpc>
                        <a:spcAft>
                          <a:spcPts val="0"/>
                        </a:spcAft>
                      </a:pPr>
                      <a:r>
                        <a:rPr lang="en-GB" sz="1500" b="1" dirty="0">
                          <a:effectLst/>
                          <a:latin typeface="Gill Sans MT" panose="020B0502020104020203" pitchFamily="34" charset="0"/>
                        </a:rPr>
                        <a:t>Discussion of strategies</a:t>
                      </a:r>
                      <a:endParaRPr lang="en-GB" sz="1500" b="1" i="1" dirty="0">
                        <a:effectLst/>
                        <a:latin typeface="Gill Sans MT" panose="020B0502020104020203" pitchFamily="34" charset="0"/>
                        <a:ea typeface="MS Mincho"/>
                        <a:cs typeface="Times New Roman"/>
                      </a:endParaRPr>
                    </a:p>
                  </a:txBody>
                  <a:tcPr marL="0" marR="0" marT="0" marB="0"/>
                </a:tc>
                <a:tc>
                  <a:txBody>
                    <a:bodyPr/>
                    <a:lstStyle/>
                    <a:p>
                      <a:pPr marL="285750" indent="-285750">
                        <a:lnSpc>
                          <a:spcPct val="120000"/>
                        </a:lnSpc>
                        <a:spcAft>
                          <a:spcPts val="0"/>
                        </a:spcAft>
                        <a:buFont typeface="Arial" panose="020B0604020202020204" pitchFamily="34" charset="0"/>
                        <a:buChar char="•"/>
                      </a:pPr>
                      <a:r>
                        <a:rPr lang="en-GB" sz="1300" dirty="0">
                          <a:effectLst/>
                          <a:latin typeface="Gill Sans MT" panose="020B0502020104020203" pitchFamily="34" charset="0"/>
                        </a:rPr>
                        <a:t>Discuss the strategies contributed </a:t>
                      </a:r>
                    </a:p>
                    <a:p>
                      <a:pPr marL="285750" indent="-285750">
                        <a:lnSpc>
                          <a:spcPct val="120000"/>
                        </a:lnSpc>
                        <a:spcAft>
                          <a:spcPts val="0"/>
                        </a:spcAft>
                        <a:buFont typeface="Arial" panose="020B0604020202020204" pitchFamily="34" charset="0"/>
                        <a:buChar char="•"/>
                      </a:pPr>
                      <a:r>
                        <a:rPr lang="en-GB" sz="1300" dirty="0">
                          <a:effectLst/>
                          <a:latin typeface="Gill Sans MT" panose="020B0502020104020203" pitchFamily="34" charset="0"/>
                        </a:rPr>
                        <a:t>Which are more EFFICIENT? ACCURATE?</a:t>
                      </a:r>
                    </a:p>
                    <a:p>
                      <a:pPr marL="285750" indent="-285750">
                        <a:lnSpc>
                          <a:spcPct val="120000"/>
                        </a:lnSpc>
                        <a:spcAft>
                          <a:spcPts val="0"/>
                        </a:spcAft>
                        <a:buFont typeface="Arial" panose="020B0604020202020204" pitchFamily="34" charset="0"/>
                        <a:buChar char="•"/>
                      </a:pPr>
                      <a:r>
                        <a:rPr lang="en-GB" sz="1300" dirty="0">
                          <a:effectLst/>
                          <a:latin typeface="Gill Sans MT" panose="020B0502020104020203" pitchFamily="34" charset="0"/>
                        </a:rPr>
                        <a:t>As a class agree on the 2 most efficient strategies as key strategies</a:t>
                      </a:r>
                    </a:p>
                    <a:p>
                      <a:pPr marL="285750" indent="-285750">
                        <a:lnSpc>
                          <a:spcPct val="120000"/>
                        </a:lnSpc>
                        <a:spcAft>
                          <a:spcPts val="0"/>
                        </a:spcAft>
                        <a:buFont typeface="Arial" panose="020B0604020202020204" pitchFamily="34" charset="0"/>
                        <a:buChar char="•"/>
                      </a:pPr>
                      <a:r>
                        <a:rPr lang="en-GB" sz="1300" dirty="0">
                          <a:effectLst/>
                          <a:latin typeface="Gill Sans MT" panose="020B0502020104020203" pitchFamily="34" charset="0"/>
                        </a:rPr>
                        <a:t>Write </a:t>
                      </a:r>
                      <a:r>
                        <a:rPr lang="en-GB" sz="1300" b="1" dirty="0">
                          <a:effectLst/>
                          <a:latin typeface="Gill Sans MT" panose="020B0502020104020203" pitchFamily="34" charset="0"/>
                        </a:rPr>
                        <a:t>FINAL STRATEGIES ON FLIP CHART </a:t>
                      </a:r>
                      <a:r>
                        <a:rPr lang="en-GB" sz="1300" dirty="0">
                          <a:effectLst/>
                          <a:latin typeface="Gill Sans MT" panose="020B0502020104020203" pitchFamily="34" charset="0"/>
                        </a:rPr>
                        <a:t>to hang on class wall</a:t>
                      </a:r>
                      <a:endParaRPr lang="en-GB" sz="1300" i="1" dirty="0">
                        <a:effectLst/>
                        <a:latin typeface="Gill Sans MT" panose="020B0502020104020203" pitchFamily="34" charset="0"/>
                        <a:ea typeface="MS Mincho"/>
                        <a:cs typeface="Times New Roman"/>
                      </a:endParaRPr>
                    </a:p>
                  </a:txBody>
                  <a:tcPr marL="0" marR="0" marT="0" marB="0"/>
                </a:tc>
                <a:extLst>
                  <a:ext uri="{0D108BD9-81ED-4DB2-BD59-A6C34878D82A}">
                    <a16:rowId xmlns:a16="http://schemas.microsoft.com/office/drawing/2014/main" val="10005"/>
                  </a:ext>
                </a:extLst>
              </a:tr>
              <a:tr h="472674">
                <a:tc>
                  <a:txBody>
                    <a:bodyPr/>
                    <a:lstStyle/>
                    <a:p>
                      <a:pPr algn="ctr">
                        <a:lnSpc>
                          <a:spcPct val="120000"/>
                        </a:lnSpc>
                        <a:spcAft>
                          <a:spcPts val="0"/>
                        </a:spcAft>
                      </a:pPr>
                      <a:r>
                        <a:rPr lang="en-GB" sz="1100" dirty="0">
                          <a:effectLst/>
                          <a:latin typeface="Gill Sans MT" panose="020B0502020104020203" pitchFamily="34" charset="0"/>
                        </a:rPr>
                        <a:t>30 SECONDS</a:t>
                      </a:r>
                      <a:endParaRPr lang="en-GB" sz="1100" i="1" dirty="0">
                        <a:effectLst/>
                        <a:latin typeface="Gill Sans MT" panose="020B0502020104020203" pitchFamily="34" charset="0"/>
                        <a:ea typeface="MS Mincho"/>
                        <a:cs typeface="Times New Roman"/>
                      </a:endParaRPr>
                    </a:p>
                  </a:txBody>
                  <a:tcPr marL="0" marR="0" marT="0" marB="0" anchor="ctr"/>
                </a:tc>
                <a:tc>
                  <a:txBody>
                    <a:bodyPr/>
                    <a:lstStyle/>
                    <a:p>
                      <a:pPr algn="ctr">
                        <a:lnSpc>
                          <a:spcPct val="120000"/>
                        </a:lnSpc>
                        <a:spcAft>
                          <a:spcPts val="0"/>
                        </a:spcAft>
                      </a:pPr>
                      <a:r>
                        <a:rPr lang="en-GB" sz="1500" b="1" dirty="0">
                          <a:effectLst/>
                          <a:latin typeface="Gill Sans MT" panose="020B0502020104020203" pitchFamily="34" charset="0"/>
                        </a:rPr>
                        <a:t>Recap of efficient strategies</a:t>
                      </a:r>
                      <a:endParaRPr lang="en-GB" sz="1500" b="1" i="1" dirty="0">
                        <a:effectLst/>
                        <a:latin typeface="Gill Sans MT" panose="020B0502020104020203" pitchFamily="34" charset="0"/>
                        <a:ea typeface="MS Mincho"/>
                        <a:cs typeface="Times New Roman"/>
                      </a:endParaRPr>
                    </a:p>
                  </a:txBody>
                  <a:tcPr marL="0" marR="0" marT="0" marB="0"/>
                </a:tc>
                <a:tc>
                  <a:txBody>
                    <a:bodyPr/>
                    <a:lstStyle/>
                    <a:p>
                      <a:pPr marL="285750" indent="-285750">
                        <a:lnSpc>
                          <a:spcPct val="120000"/>
                        </a:lnSpc>
                        <a:spcAft>
                          <a:spcPts val="0"/>
                        </a:spcAft>
                        <a:buFont typeface="Arial" panose="020B0604020202020204" pitchFamily="34" charset="0"/>
                        <a:buChar char="•"/>
                      </a:pPr>
                      <a:r>
                        <a:rPr lang="en-GB" sz="1300" dirty="0">
                          <a:effectLst/>
                          <a:latin typeface="Gill Sans MT" panose="020B0502020104020203" pitchFamily="34" charset="0"/>
                        </a:rPr>
                        <a:t>Whole class to point and say the </a:t>
                      </a:r>
                      <a:r>
                        <a:rPr lang="en-GB" sz="1300" b="1" dirty="0">
                          <a:effectLst/>
                          <a:latin typeface="Gill Sans MT" panose="020B0502020104020203" pitchFamily="34" charset="0"/>
                        </a:rPr>
                        <a:t>2 MOST EFFICIENT STRATEGIES</a:t>
                      </a:r>
                      <a:endParaRPr lang="en-GB" sz="1300" b="1" i="1" dirty="0">
                        <a:effectLst/>
                        <a:latin typeface="Gill Sans MT" panose="020B0502020104020203" pitchFamily="34" charset="0"/>
                        <a:ea typeface="MS Mincho"/>
                        <a:cs typeface="Times New Roman"/>
                      </a:endParaRPr>
                    </a:p>
                  </a:txBody>
                  <a:tcPr marL="0" marR="0" marT="0" marB="0"/>
                </a:tc>
                <a:extLst>
                  <a:ext uri="{0D108BD9-81ED-4DB2-BD59-A6C34878D82A}">
                    <a16:rowId xmlns:a16="http://schemas.microsoft.com/office/drawing/2014/main" val="10006"/>
                  </a:ext>
                </a:extLst>
              </a:tr>
              <a:tr h="270100">
                <a:tc gridSpan="3">
                  <a:txBody>
                    <a:bodyPr/>
                    <a:lstStyle/>
                    <a:p>
                      <a:pPr>
                        <a:lnSpc>
                          <a:spcPct val="120000"/>
                        </a:lnSpc>
                        <a:spcAft>
                          <a:spcPts val="0"/>
                        </a:spcAft>
                      </a:pPr>
                      <a:r>
                        <a:rPr lang="en-GB" sz="1500" dirty="0">
                          <a:effectLst/>
                          <a:latin typeface="Gill Sans MT" panose="020B0502020104020203" pitchFamily="34" charset="0"/>
                        </a:rPr>
                        <a:t>APPROX 11 MINUTES</a:t>
                      </a:r>
                      <a:endParaRPr lang="en-GB" sz="1300" i="1" dirty="0">
                        <a:effectLst/>
                        <a:latin typeface="Gill Sans MT" panose="020B0502020104020203" pitchFamily="34" charset="0"/>
                        <a:ea typeface="MS Mincho"/>
                        <a:cs typeface="Times New Roman"/>
                      </a:endParaRPr>
                    </a:p>
                  </a:txBody>
                  <a:tcPr marL="26691" marR="26691"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bl>
          </a:graphicData>
        </a:graphic>
      </p:graphicFrame>
      <p:sp>
        <p:nvSpPr>
          <p:cNvPr id="2" name="Title 1"/>
          <p:cNvSpPr>
            <a:spLocks noGrp="1"/>
          </p:cNvSpPr>
          <p:nvPr>
            <p:ph type="title"/>
          </p:nvPr>
        </p:nvSpPr>
        <p:spPr>
          <a:xfrm>
            <a:off x="3973780" y="263769"/>
            <a:ext cx="5184576" cy="772350"/>
          </a:xfrm>
          <a:solidFill>
            <a:schemeClr val="bg1"/>
          </a:solidFill>
        </p:spPr>
        <p:txBody>
          <a:bodyPr>
            <a:normAutofit/>
          </a:bodyPr>
          <a:lstStyle/>
          <a:p>
            <a:pPr algn="r"/>
            <a:r>
              <a:rPr lang="en-Z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Talk Plan</a:t>
            </a:r>
            <a:endPar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4012533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489536"/>
            <a:ext cx="6781800" cy="803993"/>
          </a:xfrm>
        </p:spPr>
        <p:txBody>
          <a:bodyPr>
            <a:normAutofit/>
          </a:bodyPr>
          <a:lstStyle/>
          <a:p>
            <a:r>
              <a:rPr lang="en-ZA" dirty="0"/>
              <a:t>Why strategy talks?</a:t>
            </a:r>
            <a:endParaRPr lang="en-GB" dirty="0"/>
          </a:p>
        </p:txBody>
      </p:sp>
      <p:sp>
        <p:nvSpPr>
          <p:cNvPr id="4" name="TextBox 3"/>
          <p:cNvSpPr txBox="1"/>
          <p:nvPr/>
        </p:nvSpPr>
        <p:spPr>
          <a:xfrm>
            <a:off x="366953" y="570837"/>
            <a:ext cx="4537392" cy="486594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GB" sz="2585" dirty="0">
                <a:latin typeface="Gill Sans MT" panose="020B0502020104020203" pitchFamily="34" charset="0"/>
              </a:rPr>
              <a:t>During number talks, students are asked to communicate their thinking when presenting and justifying solutions to problems they solve mentally. These exchanges lead to the development of more accurate, efficient, and flexible strategies.</a:t>
            </a:r>
          </a:p>
          <a:p>
            <a:pPr algn="ctr"/>
            <a:r>
              <a:rPr lang="en-ZA" sz="2585" dirty="0">
                <a:latin typeface="Gill Sans Ultra Bold Condensed" panose="020B0A06020104020203" pitchFamily="34" charset="0"/>
              </a:rPr>
              <a:t>The heart of number talks is classroom conversations focused on making sense of mathematics</a:t>
            </a:r>
            <a:endParaRPr lang="en-GB" sz="2585" dirty="0">
              <a:latin typeface="Gill Sans Ultra Bold Condensed" panose="020B0A06020104020203" pitchFamily="34" charset="0"/>
            </a:endParaRPr>
          </a:p>
        </p:txBody>
      </p:sp>
      <p:sp>
        <p:nvSpPr>
          <p:cNvPr id="5" name="TextBox 4"/>
          <p:cNvSpPr txBox="1"/>
          <p:nvPr/>
        </p:nvSpPr>
        <p:spPr>
          <a:xfrm>
            <a:off x="5236689" y="570836"/>
            <a:ext cx="3124039" cy="486440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263776" indent="-263776">
              <a:buFont typeface="Arial" panose="020B0604020202020204" pitchFamily="34" charset="0"/>
              <a:buChar char="•"/>
            </a:pPr>
            <a:r>
              <a:rPr lang="en-GB" sz="2215" dirty="0">
                <a:latin typeface="Gill Sans MT" panose="020B0502020104020203" pitchFamily="34" charset="0"/>
              </a:rPr>
              <a:t>CLARIFY thinking</a:t>
            </a:r>
          </a:p>
          <a:p>
            <a:pPr marL="263776" indent="-263776">
              <a:buFont typeface="Arial" panose="020B0604020202020204" pitchFamily="34" charset="0"/>
              <a:buChar char="•"/>
            </a:pPr>
            <a:r>
              <a:rPr lang="en-GB" sz="2215" dirty="0">
                <a:latin typeface="Gill Sans MT" panose="020B0502020104020203" pitchFamily="34" charset="0"/>
              </a:rPr>
              <a:t>INVESTIGATE and apply mathematical relationships</a:t>
            </a:r>
          </a:p>
          <a:p>
            <a:pPr marL="263776" indent="-263776">
              <a:buFont typeface="Arial" panose="020B0604020202020204" pitchFamily="34" charset="0"/>
              <a:buChar char="•"/>
            </a:pPr>
            <a:r>
              <a:rPr lang="en-GB" sz="2215" dirty="0">
                <a:latin typeface="Gill Sans MT" panose="020B0502020104020203" pitchFamily="34" charset="0"/>
              </a:rPr>
              <a:t>Build a REPERTOIRE of efficient strategies</a:t>
            </a:r>
          </a:p>
          <a:p>
            <a:pPr marL="263776" indent="-263776">
              <a:buFont typeface="Arial" panose="020B0604020202020204" pitchFamily="34" charset="0"/>
              <a:buChar char="•"/>
            </a:pPr>
            <a:r>
              <a:rPr lang="en-GB" sz="2215" dirty="0">
                <a:latin typeface="Gill Sans MT" panose="020B0502020104020203" pitchFamily="34" charset="0"/>
              </a:rPr>
              <a:t>Make decisions about choosing EFFICIENT strategies for specific problems</a:t>
            </a:r>
          </a:p>
          <a:p>
            <a:pPr marL="263776" indent="-263776">
              <a:buFont typeface="Arial" panose="020B0604020202020204" pitchFamily="34" charset="0"/>
              <a:buChar char="•"/>
            </a:pPr>
            <a:r>
              <a:rPr lang="en-GB" sz="2215" dirty="0">
                <a:latin typeface="Gill Sans MT" panose="020B0502020104020203" pitchFamily="34" charset="0"/>
              </a:rPr>
              <a:t>Consider and TEST other strategies to see if they are mathematically logical</a:t>
            </a:r>
          </a:p>
        </p:txBody>
      </p:sp>
    </p:spTree>
    <p:extLst>
      <p:ext uri="{BB962C8B-B14F-4D97-AF65-F5344CB8AC3E}">
        <p14:creationId xmlns:p14="http://schemas.microsoft.com/office/powerpoint/2010/main" val="2456143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622474"/>
            <a:ext cx="7710395" cy="803993"/>
          </a:xfrm>
        </p:spPr>
        <p:txBody>
          <a:bodyPr>
            <a:normAutofit/>
          </a:bodyPr>
          <a:lstStyle/>
          <a:p>
            <a:r>
              <a:rPr lang="en-GB" b="1" dirty="0"/>
              <a:t>Key Components of the talk</a:t>
            </a:r>
            <a:endParaRPr lang="en-GB" dirty="0"/>
          </a:p>
        </p:txBody>
      </p:sp>
      <p:sp>
        <p:nvSpPr>
          <p:cNvPr id="3" name="Content Placeholder 2"/>
          <p:cNvSpPr>
            <a:spLocks noGrp="1"/>
          </p:cNvSpPr>
          <p:nvPr>
            <p:ph idx="1"/>
          </p:nvPr>
        </p:nvSpPr>
        <p:spPr>
          <a:xfrm>
            <a:off x="317989" y="570836"/>
            <a:ext cx="8441553" cy="4985169"/>
          </a:xfrm>
        </p:spPr>
        <p:txBody>
          <a:bodyPr>
            <a:normAutofit fontScale="62500" lnSpcReduction="20000"/>
          </a:bodyPr>
          <a:lstStyle/>
          <a:p>
            <a:pPr marL="0" indent="0">
              <a:buNone/>
            </a:pPr>
            <a:r>
              <a:rPr lang="en-GB" dirty="0">
                <a:solidFill>
                  <a:schemeClr val="accent1"/>
                </a:solidFill>
              </a:rPr>
              <a:t>Classroom environment and community</a:t>
            </a:r>
          </a:p>
          <a:p>
            <a:pPr lvl="1"/>
            <a:r>
              <a:rPr lang="en-ZA" dirty="0"/>
              <a:t>Safe, comfortable, accepting</a:t>
            </a:r>
          </a:p>
          <a:p>
            <a:pPr lvl="1"/>
            <a:r>
              <a:rPr lang="en-ZA" dirty="0"/>
              <a:t>Teacher practices “blank face”</a:t>
            </a:r>
            <a:endParaRPr lang="en-GB" dirty="0"/>
          </a:p>
          <a:p>
            <a:pPr marL="0" indent="0">
              <a:buNone/>
            </a:pPr>
            <a:r>
              <a:rPr lang="en-GB" dirty="0">
                <a:solidFill>
                  <a:schemeClr val="accent1"/>
                </a:solidFill>
              </a:rPr>
              <a:t>Classroom discussions</a:t>
            </a:r>
          </a:p>
          <a:p>
            <a:pPr lvl="1"/>
            <a:r>
              <a:rPr lang="en-ZA" dirty="0"/>
              <a:t>Use of hand signals</a:t>
            </a:r>
          </a:p>
          <a:p>
            <a:pPr lvl="1"/>
            <a:r>
              <a:rPr lang="en-ZA" dirty="0"/>
              <a:t>All answers – correct and incorrect – are recorded</a:t>
            </a:r>
            <a:endParaRPr lang="en-GB" dirty="0"/>
          </a:p>
          <a:p>
            <a:pPr marL="0" indent="0">
              <a:buNone/>
            </a:pPr>
            <a:r>
              <a:rPr lang="en-GB" dirty="0">
                <a:solidFill>
                  <a:schemeClr val="accent1"/>
                </a:solidFill>
              </a:rPr>
              <a:t>The teacher’s role</a:t>
            </a:r>
          </a:p>
          <a:p>
            <a:pPr lvl="1"/>
            <a:r>
              <a:rPr lang="en-GB" dirty="0"/>
              <a:t>Move into roles of facilitator, questioner, listener, and learner</a:t>
            </a:r>
          </a:p>
          <a:p>
            <a:pPr lvl="1"/>
            <a:r>
              <a:rPr lang="en-GB" dirty="0"/>
              <a:t>Change question from, “What answer did you get?” to “</a:t>
            </a:r>
            <a:r>
              <a:rPr lang="en-GB" b="1" dirty="0">
                <a:solidFill>
                  <a:schemeClr val="accent1"/>
                </a:solidFill>
              </a:rPr>
              <a:t>How did you solve this problem?</a:t>
            </a:r>
            <a:r>
              <a:rPr lang="en-GB" dirty="0"/>
              <a:t>”</a:t>
            </a:r>
          </a:p>
          <a:p>
            <a:pPr marL="0" indent="0">
              <a:buNone/>
            </a:pPr>
            <a:r>
              <a:rPr lang="en-GB" dirty="0">
                <a:solidFill>
                  <a:schemeClr val="accent1"/>
                </a:solidFill>
              </a:rPr>
              <a:t>Role of mental math</a:t>
            </a:r>
          </a:p>
          <a:p>
            <a:pPr lvl="1"/>
            <a:r>
              <a:rPr lang="en-GB" dirty="0"/>
              <a:t>When students approach problems without paper and pencil, they are encouraged to rely on what they know and understand about the numbers and how they are interrelated.</a:t>
            </a:r>
          </a:p>
          <a:p>
            <a:pPr marL="0" indent="0">
              <a:buNone/>
            </a:pPr>
            <a:r>
              <a:rPr lang="en-GB" dirty="0">
                <a:solidFill>
                  <a:schemeClr val="accent1"/>
                </a:solidFill>
              </a:rPr>
              <a:t>Purposeful computation problems</a:t>
            </a:r>
          </a:p>
          <a:p>
            <a:pPr lvl="1"/>
            <a:r>
              <a:rPr lang="en-GB" dirty="0"/>
              <a:t>Crafting problems that guide students to focus on mathematical relationships</a:t>
            </a:r>
          </a:p>
          <a:p>
            <a:pPr lvl="1"/>
            <a:r>
              <a:rPr lang="en-GB" dirty="0"/>
              <a:t>Carefully planning is necessary</a:t>
            </a:r>
          </a:p>
        </p:txBody>
      </p:sp>
    </p:spTree>
    <p:extLst>
      <p:ext uri="{BB962C8B-B14F-4D97-AF65-F5344CB8AC3E}">
        <p14:creationId xmlns:p14="http://schemas.microsoft.com/office/powerpoint/2010/main" val="57282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ZA" dirty="0"/>
              <a:t>In your groups:</a:t>
            </a:r>
          </a:p>
          <a:p>
            <a:pPr lvl="1"/>
            <a:r>
              <a:rPr lang="en-ZA" dirty="0"/>
              <a:t>Do one different number talk each as facilitator, others act as learners</a:t>
            </a:r>
          </a:p>
          <a:p>
            <a:pPr lvl="1"/>
            <a:r>
              <a:rPr lang="en-ZA" dirty="0"/>
              <a:t>Choose from examples in your flip file:</a:t>
            </a:r>
          </a:p>
          <a:p>
            <a:pPr lvl="2"/>
            <a:r>
              <a:rPr lang="en-ZA" dirty="0"/>
              <a:t>Dot cards</a:t>
            </a:r>
          </a:p>
          <a:p>
            <a:pPr lvl="2"/>
            <a:r>
              <a:rPr lang="en-ZA" dirty="0"/>
              <a:t>10-frames</a:t>
            </a:r>
          </a:p>
          <a:p>
            <a:pPr lvl="2"/>
            <a:r>
              <a:rPr lang="en-ZA" dirty="0"/>
              <a:t>10-frame multiplication</a:t>
            </a:r>
          </a:p>
          <a:p>
            <a:pPr lvl="2"/>
            <a:r>
              <a:rPr lang="en-ZA" dirty="0"/>
              <a:t>Addition</a:t>
            </a:r>
          </a:p>
          <a:p>
            <a:pPr lvl="2"/>
            <a:r>
              <a:rPr lang="en-ZA" dirty="0"/>
              <a:t>Subtraction</a:t>
            </a:r>
          </a:p>
          <a:p>
            <a:pPr lvl="1"/>
            <a:r>
              <a:rPr lang="en-ZA" dirty="0"/>
              <a:t>Take 12 minutes per talk</a:t>
            </a:r>
          </a:p>
          <a:p>
            <a:pPr lvl="1"/>
            <a:r>
              <a:rPr lang="en-ZA" dirty="0"/>
              <a:t>Record final methods on flip chart to hang on walls</a:t>
            </a:r>
            <a:endParaRPr lang="en-GB" dirty="0"/>
          </a:p>
        </p:txBody>
      </p:sp>
      <p:sp>
        <p:nvSpPr>
          <p:cNvPr id="4" name="Title 3">
            <a:extLst>
              <a:ext uri="{FF2B5EF4-FFF2-40B4-BE49-F238E27FC236}">
                <a16:creationId xmlns:a16="http://schemas.microsoft.com/office/drawing/2014/main" id="{20A56877-37F0-2F41-A506-3DBACA52FC81}"/>
              </a:ext>
            </a:extLst>
          </p:cNvPr>
          <p:cNvSpPr>
            <a:spLocks noGrp="1"/>
          </p:cNvSpPr>
          <p:nvPr>
            <p:ph type="title"/>
          </p:nvPr>
        </p:nvSpPr>
        <p:spPr/>
        <p:txBody>
          <a:bodyPr/>
          <a:lstStyle/>
          <a:p>
            <a:r>
              <a:rPr lang="en-ZA" dirty="0"/>
              <a:t>Your turn…</a:t>
            </a:r>
            <a:endParaRPr lang="en-GB" dirty="0"/>
          </a:p>
        </p:txBody>
      </p:sp>
    </p:spTree>
    <p:extLst>
      <p:ext uri="{BB962C8B-B14F-4D97-AF65-F5344CB8AC3E}">
        <p14:creationId xmlns:p14="http://schemas.microsoft.com/office/powerpoint/2010/main" val="3603130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596" y="1484785"/>
            <a:ext cx="8611892" cy="5124720"/>
          </a:xfrm>
        </p:spPr>
        <p:txBody>
          <a:bodyPr>
            <a:normAutofit/>
          </a:bodyPr>
          <a:lstStyle/>
          <a:p>
            <a:r>
              <a:rPr lang="en-US" dirty="0"/>
              <a:t>End of year celebration</a:t>
            </a:r>
          </a:p>
          <a:p>
            <a:r>
              <a:rPr lang="en-US" dirty="0"/>
              <a:t>Watch your SMS for details</a:t>
            </a:r>
          </a:p>
        </p:txBody>
      </p:sp>
      <p:sp>
        <p:nvSpPr>
          <p:cNvPr id="3" name="Title 2"/>
          <p:cNvSpPr>
            <a:spLocks noGrp="1"/>
          </p:cNvSpPr>
          <p:nvPr>
            <p:ph type="title"/>
          </p:nvPr>
        </p:nvSpPr>
        <p:spPr/>
        <p:txBody>
          <a:bodyPr/>
          <a:lstStyle/>
          <a:p>
            <a:r>
              <a:rPr lang="en-US" dirty="0"/>
              <a:t>Next month: 21</a:t>
            </a:r>
            <a:r>
              <a:rPr lang="en-US" baseline="30000" dirty="0"/>
              <a:t>st</a:t>
            </a:r>
            <a:r>
              <a:rPr lang="en-US" dirty="0"/>
              <a:t> November</a:t>
            </a:r>
          </a:p>
        </p:txBody>
      </p:sp>
    </p:spTree>
    <p:extLst>
      <p:ext uri="{BB962C8B-B14F-4D97-AF65-F5344CB8AC3E}">
        <p14:creationId xmlns:p14="http://schemas.microsoft.com/office/powerpoint/2010/main" val="3701589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Custom 1">
      <a:dk1>
        <a:sysClr val="windowText" lastClr="000000"/>
      </a:dk1>
      <a:lt1>
        <a:sysClr val="window" lastClr="FFFFFF"/>
      </a:lt1>
      <a:dk2>
        <a:srgbClr val="212745"/>
      </a:dk2>
      <a:lt2>
        <a:srgbClr val="B4DCFA"/>
      </a:lt2>
      <a:accent1>
        <a:srgbClr val="11B2EB"/>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34494</TotalTime>
  <Words>609</Words>
  <Application>Microsoft Macintosh PowerPoint</Application>
  <PresentationFormat>On-screen Show (4:3)</PresentationFormat>
  <Paragraphs>87</Paragraphs>
  <Slides>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9</vt:i4>
      </vt:variant>
    </vt:vector>
  </HeadingPairs>
  <TitlesOfParts>
    <vt:vector size="20" baseType="lpstr">
      <vt:lpstr>MS Mincho</vt:lpstr>
      <vt:lpstr>MS Mincho</vt:lpstr>
      <vt:lpstr>Arial</vt:lpstr>
      <vt:lpstr>Calibri</vt:lpstr>
      <vt:lpstr>Century Gothic</vt:lpstr>
      <vt:lpstr>Gill Sans MT</vt:lpstr>
      <vt:lpstr>Gill Sans Ultra Bold Condensed</vt:lpstr>
      <vt:lpstr>Symbol</vt:lpstr>
      <vt:lpstr>Times New Roman</vt:lpstr>
      <vt:lpstr>Trebuchet MS</vt:lpstr>
      <vt:lpstr>Waveform</vt:lpstr>
      <vt:lpstr>eNICLE Grade 1 &amp; 2 programme Session 5 13th March 2018</vt:lpstr>
      <vt:lpstr>Recapping on 2017</vt:lpstr>
      <vt:lpstr>PowerPoint Presentation</vt:lpstr>
      <vt:lpstr>Number Talks Our story… (1)</vt:lpstr>
      <vt:lpstr>The Talk Plan</vt:lpstr>
      <vt:lpstr>Why strategy talks?</vt:lpstr>
      <vt:lpstr>Key Components of the talk</vt:lpstr>
      <vt:lpstr>Your turn…</vt:lpstr>
      <vt:lpstr>Next month: 21st November</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Rhodes</dc:creator>
  <cp:lastModifiedBy>Debbie Stott</cp:lastModifiedBy>
  <cp:revision>540</cp:revision>
  <cp:lastPrinted>2016-05-16T11:11:11Z</cp:lastPrinted>
  <dcterms:created xsi:type="dcterms:W3CDTF">2011-08-11T12:52:44Z</dcterms:created>
  <dcterms:modified xsi:type="dcterms:W3CDTF">2018-02-07T12:35:19Z</dcterms:modified>
</cp:coreProperties>
</file>