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0" r:id="rId3"/>
    <p:sldId id="517" r:id="rId4"/>
    <p:sldId id="507" r:id="rId5"/>
    <p:sldId id="518" r:id="rId6"/>
    <p:sldId id="516" r:id="rId7"/>
    <p:sldId id="456" r:id="rId8"/>
    <p:sldId id="519" r:id="rId9"/>
    <p:sldId id="457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464" r:id="rId18"/>
    <p:sldId id="465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38" r:id="rId29"/>
    <p:sldId id="539" r:id="rId3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0" autoAdjust="0"/>
    <p:restoredTop sz="87246" autoAdjust="0"/>
  </p:normalViewPr>
  <p:slideViewPr>
    <p:cSldViewPr>
      <p:cViewPr varScale="1">
        <p:scale>
          <a:sx n="194" d="100"/>
          <a:sy n="194" d="100"/>
        </p:scale>
        <p:origin x="41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9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4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6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8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8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eNICLE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1 &amp; 2 programme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6</a:t>
            </a:r>
            <a:b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24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April 2018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Prof Mellony Graven,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Pam Vale,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>
                <a:solidFill>
                  <a:srgbClr val="D85C00"/>
                </a:solidFill>
                <a:ea typeface="Calibri"/>
                <a:cs typeface="Times New Roman"/>
              </a:rPr>
              <a:t>Roxanne Long,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9508" y="3573016"/>
            <a:ext cx="1878956" cy="4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08" y="322007"/>
            <a:ext cx="1878956" cy="32510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956" y="4234609"/>
            <a:ext cx="1242060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5E5C7-A718-4949-801C-E6DAD348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Helpful to build</a:t>
            </a:r>
          </a:p>
          <a:p>
            <a:pPr lvl="1"/>
            <a:r>
              <a:rPr lang="en-GB" dirty="0"/>
              <a:t>number sense</a:t>
            </a:r>
          </a:p>
          <a:p>
            <a:pPr lvl="1"/>
            <a:r>
              <a:rPr lang="en-GB" dirty="0"/>
              <a:t>mathematical vocabulary  </a:t>
            </a:r>
          </a:p>
          <a:p>
            <a:pPr lvl="1"/>
            <a:r>
              <a:rPr lang="en-GB" dirty="0"/>
              <a:t>a strong understanding of 10 (for later place value)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4020A-DE4B-3E4A-99D3-A9D700A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talks using 10-frames </a:t>
            </a:r>
          </a:p>
        </p:txBody>
      </p:sp>
    </p:spTree>
    <p:extLst>
      <p:ext uri="{BB962C8B-B14F-4D97-AF65-F5344CB8AC3E}">
        <p14:creationId xmlns:p14="http://schemas.microsoft.com/office/powerpoint/2010/main" val="77089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5E5C7-A718-4949-801C-E6DAD348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96" y="1774065"/>
            <a:ext cx="7171732" cy="4835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To build number sense ask and discuss: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numbers do not fill one row? </a:t>
            </a:r>
            <a:br>
              <a:rPr lang="en-GB" dirty="0"/>
            </a:br>
            <a:r>
              <a:rPr lang="en-GB" dirty="0"/>
              <a:t>(Those less than 5) 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numbers fill more than the first row? </a:t>
            </a:r>
            <a:br>
              <a:rPr lang="en-GB" dirty="0"/>
            </a:br>
            <a:r>
              <a:rPr lang="en-GB" dirty="0"/>
              <a:t>(Numbers larger than 5)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many spaces are left in the frame? </a:t>
            </a:r>
            <a:br>
              <a:rPr lang="en-GB" dirty="0"/>
            </a:br>
            <a:r>
              <a:rPr lang="en-GB" dirty="0"/>
              <a:t>(i.e. building numbers less than 10)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4020A-DE4B-3E4A-99D3-A9D700A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talks using 10-frames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D36D7-DDD7-1C43-8A78-24939E891DA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510" y="4245008"/>
            <a:ext cx="2349482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2BF34-465B-0E4E-9C75-C115300C1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844824"/>
            <a:ext cx="2446768" cy="8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5E5C7-A718-4949-801C-E6DAD348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Look at numbers as sums including five:</a:t>
            </a:r>
            <a:r>
              <a:rPr lang="en-GB" dirty="0"/>
              <a:t> </a:t>
            </a:r>
            <a:endParaRPr lang="en-ZA" dirty="0"/>
          </a:p>
          <a:p>
            <a:r>
              <a:rPr lang="en-GB" dirty="0"/>
              <a:t>Have learners make the numbers to 10 and write them as sums of 5 and another number.</a:t>
            </a:r>
            <a:endParaRPr lang="en-ZA" dirty="0"/>
          </a:p>
          <a:p>
            <a:r>
              <a:rPr lang="en-GB" dirty="0"/>
              <a:t>For example:</a:t>
            </a:r>
          </a:p>
          <a:p>
            <a:pPr lvl="1"/>
            <a:r>
              <a:rPr lang="en-GB" dirty="0"/>
              <a:t>8 = 5 + 3 OR 5 + 3 = 8 </a:t>
            </a:r>
          </a:p>
          <a:p>
            <a:pPr lvl="1"/>
            <a:r>
              <a:rPr lang="en-GB" dirty="0"/>
              <a:t>6 = 5 + 1 OR 5 + 1 = 6 </a:t>
            </a:r>
            <a:endParaRPr lang="en-ZA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4020A-DE4B-3E4A-99D3-A9D700A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talks using 10-frames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503FF-664D-1042-8672-970FFF9DDAA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542" y="3861048"/>
            <a:ext cx="2644176" cy="891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37DA9-8363-E240-BABD-7436316EFCF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4" y="4941168"/>
            <a:ext cx="2674746" cy="9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85E5C7-A718-4949-801C-E6DAD348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Look at numbers in the context of ten:</a:t>
            </a:r>
            <a:endParaRPr lang="en-ZA" dirty="0"/>
          </a:p>
          <a:p>
            <a:r>
              <a:rPr lang="en-GB" dirty="0"/>
              <a:t>Make learners aware of the </a:t>
            </a:r>
            <a:r>
              <a:rPr lang="en-GB" b="1" dirty="0"/>
              <a:t>spaces</a:t>
            </a:r>
            <a:r>
              <a:rPr lang="en-GB" dirty="0"/>
              <a:t> in the frame as this can be used to answer the question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many more to make ten? 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Helps to decompose addition greater than ten: </a:t>
            </a:r>
            <a:br>
              <a:rPr lang="en-GB" dirty="0"/>
            </a:br>
            <a:r>
              <a:rPr lang="en-GB" dirty="0"/>
              <a:t>i.e. 8 + 8 is 8 + 2 + 6, or 16. </a:t>
            </a:r>
          </a:p>
          <a:p>
            <a:r>
              <a:rPr lang="en-GB" dirty="0"/>
              <a:t>This can be extended to explore subtraction too. </a:t>
            </a:r>
            <a:endParaRPr lang="en-ZA" dirty="0"/>
          </a:p>
          <a:p>
            <a:pPr marL="0" indent="0">
              <a:buNone/>
            </a:pPr>
            <a:r>
              <a:rPr lang="en-GB" dirty="0"/>
              <a:t>For example</a:t>
            </a:r>
            <a:r>
              <a:rPr lang="en-ZA" dirty="0"/>
              <a:t> </a:t>
            </a:r>
          </a:p>
          <a:p>
            <a:r>
              <a:rPr lang="en-GB" dirty="0"/>
              <a:t>There are four spaces in the frame. </a:t>
            </a:r>
            <a:br>
              <a:rPr lang="en-GB" dirty="0"/>
            </a:br>
            <a:r>
              <a:rPr lang="en-GB" dirty="0"/>
              <a:t>These could be filled with 4 more counters to make up the 10.</a:t>
            </a:r>
            <a:endParaRPr lang="en-ZA" dirty="0"/>
          </a:p>
          <a:p>
            <a:endParaRPr lang="en-GB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tx1"/>
                </a:solidFill>
              </a:rPr>
              <a:t>Ask: 	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	“How many do you need to add to 6 to make ten?”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tx1"/>
                </a:solidFill>
              </a:rPr>
              <a:t>Learners could say: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br>
              <a:rPr lang="en-GB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		“There are six dots in the frame. There are four spaces in the frame. Six plus four more makes 10.”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4020A-DE4B-3E4A-99D3-A9D700A8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talks</a:t>
            </a:r>
            <a:br>
              <a:rPr lang="en-GB" dirty="0"/>
            </a:br>
            <a:r>
              <a:rPr lang="en-GB" dirty="0"/>
              <a:t>using 10-frames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282BD-5966-2342-9EF6-D850ACAC05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8" y="188640"/>
            <a:ext cx="360482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E99BC4-D6B1-244D-BF0C-FA13ABAE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Knowing that when you count a set of objects: </a:t>
            </a:r>
            <a:endParaRPr lang="en-ZA" dirty="0"/>
          </a:p>
          <a:p>
            <a:pPr lvl="1"/>
            <a:r>
              <a:rPr lang="en-GB" dirty="0"/>
              <a:t>the last number you say represents the total number in the set – the “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how many</a:t>
            </a:r>
            <a:r>
              <a:rPr lang="en-GB" dirty="0"/>
              <a:t>” or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quantity</a:t>
            </a:r>
            <a:r>
              <a:rPr lang="en-GB" dirty="0"/>
              <a:t>. </a:t>
            </a:r>
            <a:endParaRPr lang="en-ZA" dirty="0"/>
          </a:p>
          <a:p>
            <a:pPr lvl="1"/>
            <a:r>
              <a:rPr lang="en-GB" dirty="0"/>
              <a:t>And then count it again, you’ll get the same answer ... every time. </a:t>
            </a:r>
            <a:endParaRPr lang="en-ZA" dirty="0"/>
          </a:p>
          <a:p>
            <a:pPr lvl="1"/>
            <a:r>
              <a:rPr lang="en-GB" dirty="0"/>
              <a:t>if you move the objects around, but nothing is added to, or removed from the set, you’ll get the same answer ... every time.</a:t>
            </a:r>
            <a:endParaRPr lang="en-ZA" dirty="0"/>
          </a:p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Why is it important for children to trust the count?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/>
              <a:t>It helps children to: </a:t>
            </a:r>
            <a:endParaRPr lang="en-ZA" dirty="0"/>
          </a:p>
          <a:p>
            <a:pPr lvl="1"/>
            <a:r>
              <a:rPr lang="en-GB" dirty="0"/>
              <a:t>Read, write or hear a number and imagine what it looks like as a collection / set</a:t>
            </a:r>
            <a:endParaRPr lang="en-ZA" dirty="0"/>
          </a:p>
          <a:p>
            <a:pPr lvl="1"/>
            <a:r>
              <a:rPr lang="en-GB" dirty="0"/>
              <a:t>Instantly recognise a set without counting, no matter how it is arranged (subitise)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6F2A-E1D3-7B48-A382-78BB57A5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“Trusting the Count”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88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E99BC4-D6B1-244D-BF0C-FA13ABAE5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Common misconceptions about trusting the count</a:t>
            </a:r>
            <a:endParaRPr lang="en-ZA" dirty="0"/>
          </a:p>
          <a:p>
            <a:r>
              <a:rPr lang="en-GB" dirty="0"/>
              <a:t>There are a number of misconceptions about whether children have this ability. These can affect their learning in mathematics.</a:t>
            </a:r>
          </a:p>
          <a:p>
            <a:endParaRPr lang="en-ZA" dirty="0"/>
          </a:p>
          <a:p>
            <a:pPr lvl="0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Misconception</a:t>
            </a:r>
            <a:r>
              <a:rPr lang="en-GB" dirty="0"/>
              <a:t>: If a learner can count verbally to 100, they “trust the count”</a:t>
            </a:r>
            <a:br>
              <a:rPr lang="en-GB" dirty="0"/>
            </a:br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Fact</a:t>
            </a:r>
            <a:r>
              <a:rPr lang="en-GB" i="1" dirty="0"/>
              <a:t>: Learners who can count may not know what those numbers mean</a:t>
            </a:r>
          </a:p>
          <a:p>
            <a:pPr marL="0" lvl="0" indent="0">
              <a:buNone/>
            </a:pPr>
            <a:endParaRPr lang="en-ZA" dirty="0"/>
          </a:p>
          <a:p>
            <a:pPr lvl="0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Misconception</a:t>
            </a:r>
            <a:r>
              <a:rPr lang="en-GB" dirty="0"/>
              <a:t>: If a learner can add small numbers, they “trust the count”. </a:t>
            </a:r>
            <a:br>
              <a:rPr lang="en-GB" dirty="0"/>
            </a:br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Fact</a:t>
            </a:r>
            <a:r>
              <a:rPr lang="en-GB" i="1" dirty="0"/>
              <a:t>: If a learner adds 5 + 8 but counts out 1-2-3-4-5-6-7-8-9-10-11-12-13, they do not trust the count. They are recounting both numbers, using the ‘counting all’ strategy.</a:t>
            </a:r>
            <a:endParaRPr lang="en-ZA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6F2A-E1D3-7B48-A382-78BB57A5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“Trusting the Count”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88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B7486-798C-CC43-A112-9D83CD13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Place a number of objects such as counters, beans in front of the learner</a:t>
            </a:r>
            <a:endParaRPr lang="en-ZA" sz="2800" dirty="0"/>
          </a:p>
          <a:p>
            <a:pPr lvl="0"/>
            <a:r>
              <a:rPr lang="en-GB" dirty="0"/>
              <a:t>Ask: 		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“How many are there?”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Wait for a response </a:t>
            </a:r>
            <a:endParaRPr lang="en-ZA" sz="2800" dirty="0"/>
          </a:p>
          <a:p>
            <a:pPr lvl="0"/>
            <a:r>
              <a:rPr lang="en-GB" dirty="0"/>
              <a:t>Ask: 		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“How did you know?”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Learners may count each individual object, or they may give an immediate answer (using subitising)</a:t>
            </a:r>
            <a:endParaRPr lang="en-ZA" sz="2800" dirty="0"/>
          </a:p>
          <a:p>
            <a:pPr marL="0" indent="0">
              <a:buNone/>
            </a:pPr>
            <a:endParaRPr lang="en-ZA" dirty="0"/>
          </a:p>
          <a:p>
            <a:pPr lvl="0"/>
            <a:r>
              <a:rPr lang="en-GB" dirty="0"/>
              <a:t>Move the items around</a:t>
            </a:r>
            <a:endParaRPr lang="en-ZA" sz="2800" dirty="0"/>
          </a:p>
          <a:p>
            <a:pPr lvl="0"/>
            <a:r>
              <a:rPr lang="en-GB" dirty="0"/>
              <a:t>Make it obvious that you have not added any or removed any objects </a:t>
            </a:r>
            <a:endParaRPr lang="en-ZA" sz="2800" dirty="0"/>
          </a:p>
          <a:p>
            <a:pPr lvl="0"/>
            <a:r>
              <a:rPr lang="en-GB" dirty="0"/>
              <a:t>Ask: 		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Did I add anything?”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br>
              <a:rPr lang="en-GB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		“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Did I take anything away?”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Ask: 		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“How many are there now?”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Wait for a response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CDB954-E511-994A-ABC4-3BBA91DD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“Trust the Count”</a:t>
            </a:r>
          </a:p>
        </p:txBody>
      </p:sp>
    </p:spTree>
    <p:extLst>
      <p:ext uri="{BB962C8B-B14F-4D97-AF65-F5344CB8AC3E}">
        <p14:creationId xmlns:p14="http://schemas.microsoft.com/office/powerpoint/2010/main" val="3812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Five Frame Tell About</a:t>
            </a:r>
            <a:br>
              <a:rPr lang="en-US" b="1" dirty="0"/>
            </a:br>
            <a:r>
              <a:rPr lang="en-US" sz="2400" b="1" dirty="0"/>
              <a:t>page 11</a:t>
            </a:r>
          </a:p>
          <a:p>
            <a:endParaRPr lang="en-US" b="1" dirty="0"/>
          </a:p>
          <a:p>
            <a:r>
              <a:rPr lang="en-US" b="1" dirty="0"/>
              <a:t>Building Sets</a:t>
            </a:r>
            <a:br>
              <a:rPr lang="en-US" b="1" dirty="0"/>
            </a:br>
            <a:r>
              <a:rPr lang="en-US" sz="2400" b="1" dirty="0"/>
              <a:t>page 12</a:t>
            </a:r>
          </a:p>
          <a:p>
            <a:endParaRPr lang="en-US" dirty="0"/>
          </a:p>
          <a:p>
            <a:r>
              <a:rPr lang="en-US" b="1" dirty="0"/>
              <a:t>Roll and Build</a:t>
            </a:r>
            <a:br>
              <a:rPr lang="en-US" b="1" dirty="0"/>
            </a:br>
            <a:r>
              <a:rPr lang="en-US" sz="2400" b="1" dirty="0"/>
              <a:t>page 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5-frame activities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317071"/>
            <a:ext cx="3403725" cy="79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62" y="4437112"/>
            <a:ext cx="1257424" cy="100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1667656"/>
            <a:ext cx="1944216" cy="13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Aim</a:t>
            </a:r>
            <a:r>
              <a:rPr lang="en-GB" dirty="0"/>
              <a:t>: all children make their 10-frame show the same number</a:t>
            </a:r>
            <a:endParaRPr lang="en-ZA" dirty="0"/>
          </a:p>
          <a:p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What do children need to think about in this activity each time they change their 10-frame to match the number? How do they decide to change the frame?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dirty="0"/>
              <a:t>Some will take off all the counters and start again, building always from one (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COUNT ALL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If they do this every time, encourage them to start thinking about how many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MORE OR LESS </a:t>
            </a:r>
            <a:r>
              <a:rPr lang="en-GB" dirty="0"/>
              <a:t>they need for the next number (see activity 4)</a:t>
            </a:r>
            <a:endParaRPr lang="en-ZA" dirty="0"/>
          </a:p>
          <a:p>
            <a:pPr lvl="1"/>
            <a:r>
              <a:rPr lang="en-GB" dirty="0"/>
              <a:t>Others will know what each number “looks like” and will add or subtract counters to make the pattern (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SUBITISING</a:t>
            </a:r>
            <a:r>
              <a:rPr lang="en-GB" dirty="0"/>
              <a:t>)</a:t>
            </a:r>
            <a:endParaRPr lang="en-ZA" dirty="0"/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Observe</a:t>
            </a:r>
            <a:r>
              <a:rPr lang="en-GB" dirty="0"/>
              <a:t> the learners to see how they do it. </a:t>
            </a:r>
            <a:br>
              <a:rPr lang="en-GB" dirty="0"/>
            </a:br>
            <a:r>
              <a:rPr lang="en-GB" dirty="0"/>
              <a:t>This will help you to assess their level of understanding of the numbers</a:t>
            </a:r>
            <a:r>
              <a:rPr lang="en-ZA" sz="2400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Basic: Page 13</a:t>
            </a:r>
          </a:p>
        </p:txBody>
      </p:sp>
    </p:spTree>
    <p:extLst>
      <p:ext uri="{BB962C8B-B14F-4D97-AF65-F5344CB8AC3E}">
        <p14:creationId xmlns:p14="http://schemas.microsoft.com/office/powerpoint/2010/main" val="47119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Call out random numbers between 0 and 10 </a:t>
            </a:r>
            <a:endParaRPr lang="en-ZA" dirty="0"/>
          </a:p>
          <a:p>
            <a:r>
              <a:rPr lang="en-GB" dirty="0"/>
              <a:t>After each number is called (or shown), the children change their 10-frames to show the new number</a:t>
            </a:r>
            <a:r>
              <a:rPr lang="en-ZA" dirty="0"/>
              <a:t> using beans, counters etc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Basic: Page 13</a:t>
            </a:r>
          </a:p>
        </p:txBody>
      </p:sp>
    </p:spTree>
    <p:extLst>
      <p:ext uri="{BB962C8B-B14F-4D97-AF65-F5344CB8AC3E}">
        <p14:creationId xmlns:p14="http://schemas.microsoft.com/office/powerpoint/2010/main" val="40995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date for next session:</a:t>
            </a:r>
          </a:p>
          <a:p>
            <a:pPr lvl="1"/>
            <a:r>
              <a:rPr lang="en-US" dirty="0"/>
              <a:t>29</a:t>
            </a:r>
            <a:r>
              <a:rPr lang="en-US" baseline="30000" dirty="0"/>
              <a:t>th</a:t>
            </a:r>
            <a:r>
              <a:rPr lang="en-US" dirty="0"/>
              <a:t> May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188641"/>
            <a:ext cx="1324736" cy="13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1. Show a number card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GB" dirty="0"/>
              <a:t>Instead of verbally saying a number, you can show a number symbol card.</a:t>
            </a:r>
            <a:endParaRPr lang="en-ZA" dirty="0"/>
          </a:p>
          <a:p>
            <a:r>
              <a:rPr lang="en-GB" dirty="0"/>
              <a:t>The learners build that number on their frame.</a:t>
            </a:r>
            <a:r>
              <a:rPr lang="en-ZA" sz="2800" dirty="0"/>
              <a:t> 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50000"/>
                  </a:schemeClr>
                </a:solidFill>
              </a:rPr>
              <a:t>2. Show fingers</a:t>
            </a:r>
            <a:endParaRPr lang="en-ZA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GB" dirty="0"/>
              <a:t>Instead of verbally saying a number, you can show a number of fingers. </a:t>
            </a:r>
            <a:endParaRPr lang="en-ZA" dirty="0"/>
          </a:p>
          <a:p>
            <a:r>
              <a:rPr lang="en-GB" dirty="0"/>
              <a:t>The learners build that number on their frame.</a:t>
            </a:r>
            <a:r>
              <a:rPr lang="en-ZA" sz="2800" dirty="0"/>
              <a:t>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Variations: Page 14</a:t>
            </a:r>
          </a:p>
        </p:txBody>
      </p:sp>
    </p:spTree>
    <p:extLst>
      <p:ext uri="{BB962C8B-B14F-4D97-AF65-F5344CB8AC3E}">
        <p14:creationId xmlns:p14="http://schemas.microsoft.com/office/powerpoint/2010/main" val="398870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 fontScale="70000" lnSpcReduction="20000"/>
          </a:bodyPr>
          <a:lstStyle/>
          <a:p>
            <a:endParaRPr lang="en-US" sz="2800" b="1" dirty="0"/>
          </a:p>
          <a:p>
            <a:pPr marL="0" indent="0">
              <a:buNone/>
            </a:pPr>
            <a:r>
              <a:rPr lang="en-GB" b="1" i="1" dirty="0"/>
              <a:t>3. Match 10-frames and fingers</a:t>
            </a:r>
            <a:endParaRPr lang="en-ZA" dirty="0"/>
          </a:p>
          <a:p>
            <a:r>
              <a:rPr lang="en-GB" dirty="0"/>
              <a:t>Once they have built the called-out number, ask them to show you the same number of fingers.</a:t>
            </a:r>
            <a:endParaRPr lang="en-ZA" dirty="0"/>
          </a:p>
          <a:p>
            <a:pPr marL="0" indent="0">
              <a:buNone/>
            </a:pPr>
            <a:r>
              <a:rPr lang="en-GB" b="1" i="1" dirty="0"/>
              <a:t>4. One more, two more / one less, two less</a:t>
            </a:r>
            <a:endParaRPr lang="en-ZA" dirty="0"/>
          </a:p>
          <a:p>
            <a:r>
              <a:rPr lang="en-GB" dirty="0"/>
              <a:t>Once they have built the number called out, ask: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will be one more? Two more?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will be one less? Two less?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For example: </a:t>
            </a:r>
            <a:endParaRPr lang="en-ZA" dirty="0"/>
          </a:p>
          <a:p>
            <a:r>
              <a:rPr lang="en-GB" dirty="0"/>
              <a:t>If the frame currently shows 6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will be one more? Two more?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“One more is 7” or “Two more is 8”.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What will be one less? Two less?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“One less is 5” or “Two less is 4”.</a:t>
            </a:r>
            <a:r>
              <a:rPr lang="en-Z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Variations: Page 14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E04F-3A87-364F-B049-0F9914F4AD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" y="188256"/>
            <a:ext cx="3851920" cy="13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1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i="1" dirty="0"/>
              <a:t>5. Making 10: How many spaces?</a:t>
            </a:r>
            <a:endParaRPr lang="en-ZA" dirty="0"/>
          </a:p>
          <a:p>
            <a:r>
              <a:rPr lang="en-GB" dirty="0"/>
              <a:t>Important variation – being aware of the </a:t>
            </a:r>
            <a:r>
              <a:rPr lang="en-GB" b="1" dirty="0"/>
              <a:t>spaces</a:t>
            </a:r>
            <a:r>
              <a:rPr lang="en-GB" dirty="0"/>
              <a:t> in the frame. </a:t>
            </a:r>
          </a:p>
          <a:p>
            <a:r>
              <a:rPr lang="en-GB" dirty="0"/>
              <a:t>Once they have built the number called out, ask:</a:t>
            </a:r>
            <a:endParaRPr lang="en-ZA" dirty="0"/>
          </a:p>
          <a:p>
            <a:pPr lvl="0"/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GB" i="1" u="sng" dirty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 will we need to make 10?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For example: </a:t>
            </a:r>
            <a:endParaRPr lang="en-ZA" dirty="0"/>
          </a:p>
          <a:p>
            <a:r>
              <a:rPr lang="en-GB" dirty="0"/>
              <a:t>If the frame currently shows 6</a:t>
            </a:r>
          </a:p>
          <a:p>
            <a:pPr lvl="0"/>
            <a:r>
              <a:rPr lang="en-GB" dirty="0"/>
              <a:t>Ask: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GB" i="1" u="sng" dirty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 will we need to make 10?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“We will need four”.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do you know that?”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Discuss ideas and methods</a:t>
            </a:r>
            <a:endParaRPr lang="en-ZA" dirty="0"/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Variations: Page 14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FC14D-4117-F141-BBAD-FF05A3B44C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" y="188256"/>
            <a:ext cx="3851920" cy="13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6. Making 10: Saying the facts</a:t>
            </a:r>
            <a:endParaRPr lang="en-ZA" dirty="0"/>
          </a:p>
          <a:p>
            <a:r>
              <a:rPr lang="en-GB" dirty="0"/>
              <a:t>For example:</a:t>
            </a:r>
            <a:endParaRPr lang="en-ZA" dirty="0"/>
          </a:p>
          <a:p>
            <a:r>
              <a:rPr lang="en-GB" dirty="0"/>
              <a:t>If the frame currently shows 6</a:t>
            </a:r>
            <a:endParaRPr lang="en-ZA" dirty="0"/>
          </a:p>
          <a:p>
            <a:pPr lvl="0"/>
            <a:r>
              <a:rPr lang="en-GB" dirty="0"/>
              <a:t>Ask: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GB" i="1" u="sng" dirty="0">
                <a:solidFill>
                  <a:schemeClr val="accent4">
                    <a:lumMod val="50000"/>
                  </a:schemeClr>
                </a:solidFill>
              </a:rPr>
              <a:t>more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 will we need to make 10?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“We will need four”.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GB" dirty="0"/>
              <a:t>Ask: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GB" i="1" u="sng" dirty="0">
                <a:solidFill>
                  <a:schemeClr val="accent4">
                    <a:lumMod val="50000"/>
                  </a:schemeClr>
                </a:solidFill>
              </a:rPr>
              <a:t>What number fact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 could this be?”</a:t>
            </a: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“6 and 4 make 10”</a:t>
            </a:r>
            <a:r>
              <a:rPr lang="en-Z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Crazy Mixed Up Numbers</a:t>
            </a:r>
            <a:br>
              <a:rPr lang="en-US" dirty="0"/>
            </a:br>
            <a:r>
              <a:rPr lang="en-US" dirty="0"/>
              <a:t>Variations: Page 15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E6A70-1070-214D-BC17-BE1527C8B6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" y="188256"/>
            <a:ext cx="3851920" cy="13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r>
              <a:rPr lang="en-GB" dirty="0"/>
              <a:t>Purpose: </a:t>
            </a:r>
          </a:p>
          <a:p>
            <a:pPr lvl="1"/>
            <a:r>
              <a:rPr lang="en-GB" dirty="0"/>
              <a:t>to get learners to think about the concepts of more and less and how many more or less they need to make a number </a:t>
            </a:r>
            <a:endParaRPr lang="en-ZA" dirty="0"/>
          </a:p>
          <a:p>
            <a:r>
              <a:rPr lang="en-GB" dirty="0"/>
              <a:t>They can be used as an early introduction to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addition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subtraction</a:t>
            </a:r>
            <a:r>
              <a:rPr lang="en-GB" dirty="0"/>
              <a:t> using the 10-frame</a:t>
            </a:r>
            <a:r>
              <a:rPr lang="en-ZA" dirty="0"/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I Wish I Had Page 16 </a:t>
            </a:r>
          </a:p>
        </p:txBody>
      </p:sp>
    </p:spTree>
    <p:extLst>
      <p:ext uri="{BB962C8B-B14F-4D97-AF65-F5344CB8AC3E}">
        <p14:creationId xmlns:p14="http://schemas.microsoft.com/office/powerpoint/2010/main" val="2538844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i="1" dirty="0"/>
              <a:t>Activity One: More (Addition)</a:t>
            </a:r>
            <a:r>
              <a:rPr lang="en-ZA" dirty="0"/>
              <a:t> </a:t>
            </a:r>
          </a:p>
          <a:p>
            <a:pPr lvl="0"/>
            <a:r>
              <a:rPr lang="en-GB" dirty="0"/>
              <a:t>Hold up one of the I Wish I Had cards</a:t>
            </a:r>
            <a:endParaRPr lang="en-ZA" dirty="0"/>
          </a:p>
          <a:p>
            <a:pPr lvl="0"/>
            <a:r>
              <a:rPr lang="en-GB" dirty="0"/>
              <a:t>Say: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“I have eight. I wish I had 9.”</a:t>
            </a:r>
            <a:endParaRPr lang="en-ZA" i="1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“One more will make 9” </a:t>
            </a:r>
            <a:br>
              <a:rPr lang="en-GB" dirty="0"/>
            </a:br>
            <a:r>
              <a:rPr lang="en-GB" dirty="0"/>
              <a:t>i.e. the part that is needed to make 9.  </a:t>
            </a:r>
            <a:endParaRPr lang="en-ZA" dirty="0"/>
          </a:p>
          <a:p>
            <a:r>
              <a:rPr lang="en-GB" dirty="0"/>
              <a:t>Counting can be used to check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I Wish I Had… Page 16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39420-E6C4-384E-B93C-FCE669C554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-38580"/>
            <a:ext cx="3087474" cy="1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2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i="1" dirty="0"/>
              <a:t>Activity Two: Less (Subtraction)</a:t>
            </a:r>
            <a:r>
              <a:rPr lang="en-ZA" dirty="0"/>
              <a:t> </a:t>
            </a:r>
          </a:p>
          <a:p>
            <a:pPr lvl="0"/>
            <a:r>
              <a:rPr lang="en-GB" dirty="0"/>
              <a:t>Hold up one of the I Wish I Had cards</a:t>
            </a:r>
            <a:endParaRPr lang="en-ZA" dirty="0"/>
          </a:p>
          <a:p>
            <a:pPr lvl="0"/>
            <a:r>
              <a:rPr lang="en-GB" dirty="0"/>
              <a:t>Say: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“I have eight. I wish I had 5.”</a:t>
            </a:r>
            <a:endParaRPr lang="en-ZA" i="1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“If we take away three, we will have 5” </a:t>
            </a:r>
            <a:br>
              <a:rPr lang="en-GB" dirty="0"/>
            </a:br>
            <a:r>
              <a:rPr lang="en-GB" dirty="0"/>
              <a:t>i.e. the part that is needed to be taken away to make 5  </a:t>
            </a:r>
            <a:endParaRPr lang="en-ZA" dirty="0"/>
          </a:p>
          <a:p>
            <a:r>
              <a:rPr lang="en-GB" dirty="0"/>
              <a:t>Counting can be used to check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I Wish I Had… Page 16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39420-E6C4-384E-B93C-FCE669C554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1034"/>
            <a:ext cx="3087474" cy="1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7051584" cy="49086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i="1" dirty="0"/>
              <a:t>Activity Three: More / Less with numbers 11 to 20 (+ &amp; -)</a:t>
            </a:r>
            <a:r>
              <a:rPr lang="en-ZA" dirty="0"/>
              <a:t> </a:t>
            </a:r>
          </a:p>
          <a:p>
            <a:pPr lvl="0"/>
            <a:r>
              <a:rPr lang="en-GB" dirty="0"/>
              <a:t>Hold up one of the I Wish I Had cards</a:t>
            </a:r>
            <a:endParaRPr lang="en-ZA" dirty="0"/>
          </a:p>
          <a:p>
            <a:pPr lvl="0"/>
            <a:r>
              <a:rPr lang="en-GB" dirty="0"/>
              <a:t>Say: </a:t>
            </a:r>
            <a:r>
              <a:rPr lang="en-GB" i="1" dirty="0">
                <a:solidFill>
                  <a:schemeClr val="accent4">
                    <a:lumMod val="50000"/>
                  </a:schemeClr>
                </a:solidFill>
              </a:rPr>
              <a:t>“I have eight. I wish I had 12. How many more do I need to make 12?”</a:t>
            </a:r>
            <a:endParaRPr lang="en-ZA" i="1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en-GB" dirty="0"/>
              <a:t>Response: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“One more will make 9” </a:t>
            </a:r>
            <a:br>
              <a:rPr lang="en-GB" dirty="0"/>
            </a:br>
            <a:r>
              <a:rPr lang="en-GB" dirty="0"/>
              <a:t>i.e. the part that is needed to make 12  </a:t>
            </a:r>
            <a:endParaRPr lang="en-ZA" dirty="0"/>
          </a:p>
          <a:p>
            <a:r>
              <a:rPr lang="en-GB" dirty="0"/>
              <a:t>Counting can be used to check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US" dirty="0"/>
              <a:t>I Wish I Had… Page 16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39420-E6C4-384E-B93C-FCE669C554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5137"/>
            <a:ext cx="3087474" cy="155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E5340-5F6F-3346-8068-1B5215E48B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669" y="4437112"/>
            <a:ext cx="1652829" cy="23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4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/>
          </a:bodyPr>
          <a:lstStyle/>
          <a:p>
            <a:r>
              <a:rPr lang="en-GB" dirty="0"/>
              <a:t>When learners are comfortable with how to use a 10-frame and have done plenty of activities with numbers to 10, can use the frames to structure numbers up to 20</a:t>
            </a:r>
            <a:endParaRPr lang="en-ZA" dirty="0"/>
          </a:p>
          <a:p>
            <a:r>
              <a:rPr lang="en-GB" dirty="0"/>
              <a:t>This activity uses two 10-frames to develop numbers in the range 11 to 20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GB" b="1" dirty="0"/>
              <a:t>Ten and Some More</a:t>
            </a:r>
            <a:br>
              <a:rPr lang="en-ZA" b="1" dirty="0"/>
            </a:br>
            <a:r>
              <a:rPr lang="en-US" dirty="0"/>
              <a:t> Page 17 </a:t>
            </a:r>
          </a:p>
        </p:txBody>
      </p:sp>
    </p:spTree>
    <p:extLst>
      <p:ext uri="{BB962C8B-B14F-4D97-AF65-F5344CB8AC3E}">
        <p14:creationId xmlns:p14="http://schemas.microsoft.com/office/powerpoint/2010/main" val="130884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00809"/>
            <a:ext cx="8539884" cy="49086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Give each child two 10-frames  </a:t>
            </a:r>
            <a:endParaRPr lang="en-ZA" dirty="0"/>
          </a:p>
          <a:p>
            <a:pPr lvl="0"/>
            <a:r>
              <a:rPr lang="en-GB" dirty="0"/>
              <a:t>Call out numbers from 1 up to 20 e.g. 11, 13, 15, 16  </a:t>
            </a:r>
            <a:endParaRPr lang="en-ZA" dirty="0"/>
          </a:p>
          <a:p>
            <a:pPr lvl="0"/>
            <a:r>
              <a:rPr lang="en-GB" dirty="0"/>
              <a:t>Learners build the numbers on their frames using counters or beads</a:t>
            </a:r>
            <a:endParaRPr lang="en-ZA" dirty="0"/>
          </a:p>
          <a:p>
            <a:pPr lvl="0"/>
            <a:r>
              <a:rPr lang="en-GB" dirty="0"/>
              <a:t>Once they have built their numbers, look at the different methods learners have used</a:t>
            </a:r>
            <a:endParaRPr lang="en-ZA" dirty="0"/>
          </a:p>
          <a:p>
            <a:pPr lvl="0"/>
            <a:r>
              <a:rPr lang="en-GB" dirty="0"/>
              <a:t>Discuss how the numbers can be placed on the frame so it is easy to see how many there are i.e. using a standard method to fill the frames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10-frame Activities</a:t>
            </a:r>
            <a:br>
              <a:rPr lang="en-GB" dirty="0"/>
            </a:br>
            <a:r>
              <a:rPr lang="en-GB" b="1" dirty="0"/>
              <a:t>Ten and Some More</a:t>
            </a:r>
            <a:br>
              <a:rPr lang="en-ZA" b="1" dirty="0"/>
            </a:br>
            <a:r>
              <a:rPr lang="en-US" dirty="0"/>
              <a:t> Page 17 </a:t>
            </a:r>
          </a:p>
        </p:txBody>
      </p:sp>
    </p:spTree>
    <p:extLst>
      <p:ext uri="{BB962C8B-B14F-4D97-AF65-F5344CB8AC3E}">
        <p14:creationId xmlns:p14="http://schemas.microsoft.com/office/powerpoint/2010/main" val="412874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5568" y="1774065"/>
            <a:ext cx="3700064" cy="4835439"/>
          </a:xfrm>
        </p:spPr>
        <p:txBody>
          <a:bodyPr/>
          <a:lstStyle/>
          <a:p>
            <a:r>
              <a:rPr lang="en-US" dirty="0"/>
              <a:t>In groups discuss the questions in the handbook</a:t>
            </a:r>
          </a:p>
          <a:p>
            <a:r>
              <a:rPr lang="en-US" dirty="0"/>
              <a:t>Select a scribe to jot down main ideas and points of discussion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feedback on:</a:t>
            </a:r>
            <a:br>
              <a:rPr lang="en-US" dirty="0"/>
            </a:br>
            <a:r>
              <a:rPr lang="en-US" dirty="0"/>
              <a:t>resources from session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DC4DE-839F-DF46-956A-5A53894EE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5004048" cy="375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4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73016"/>
            <a:ext cx="8208912" cy="2891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Questions as learners</a:t>
            </a:r>
            <a:endParaRPr lang="en-ZA" dirty="0"/>
          </a:p>
          <a:p>
            <a:pPr lvl="0"/>
            <a:r>
              <a:rPr lang="en-GB" dirty="0"/>
              <a:t>How many do you see? </a:t>
            </a:r>
            <a:endParaRPr lang="en-ZA" dirty="0"/>
          </a:p>
          <a:p>
            <a:pPr lvl="0"/>
            <a:r>
              <a:rPr lang="en-GB" dirty="0"/>
              <a:t>How do you see it? </a:t>
            </a:r>
            <a:endParaRPr lang="en-ZA" dirty="0"/>
          </a:p>
          <a:p>
            <a:pPr lvl="0"/>
            <a:r>
              <a:rPr lang="en-GB" dirty="0"/>
              <a:t>Can you convince me? </a:t>
            </a:r>
            <a:endParaRPr lang="en-ZA" dirty="0"/>
          </a:p>
          <a:p>
            <a:r>
              <a:rPr lang="en-GB" dirty="0"/>
              <a:t>Can you give at least </a:t>
            </a:r>
            <a:r>
              <a:rPr lang="en-GB" b="1" u="sng" dirty="0">
                <a:solidFill>
                  <a:schemeClr val="accent6"/>
                </a:solidFill>
              </a:rPr>
              <a:t>2</a:t>
            </a:r>
            <a:r>
              <a:rPr lang="en-GB" dirty="0"/>
              <a:t> different ways of checking how many there are?</a:t>
            </a:r>
            <a:r>
              <a:rPr lang="en-ZA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53D0-9F7C-634A-9DED-0D2DED8313C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192688" cy="21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A92F-7239-564A-811E-3E1F38B5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73016"/>
            <a:ext cx="8208912" cy="2891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Questions as teachers</a:t>
            </a:r>
            <a:endParaRPr lang="en-ZA" dirty="0"/>
          </a:p>
          <a:p>
            <a:pPr lvl="0"/>
            <a:r>
              <a:rPr lang="en-GB" dirty="0"/>
              <a:t>How many different ways can you see these dots?</a:t>
            </a:r>
            <a:endParaRPr lang="en-ZA" dirty="0"/>
          </a:p>
          <a:p>
            <a:pPr lvl="0"/>
            <a:r>
              <a:rPr lang="en-GB" dirty="0"/>
              <a:t>Can you think of some ways that might involve subtraction?</a:t>
            </a:r>
            <a:endParaRPr lang="en-ZA" dirty="0"/>
          </a:p>
          <a:p>
            <a:r>
              <a:rPr lang="en-GB" dirty="0"/>
              <a:t>What words could be added to the classroom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word bank </a:t>
            </a:r>
            <a:r>
              <a:rPr lang="en-GB" dirty="0"/>
              <a:t>from this talk?</a:t>
            </a:r>
            <a:r>
              <a:rPr lang="en-ZA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D683A-CBC9-0545-9C25-87AA7F1D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53D0-9F7C-634A-9DED-0D2DED8313C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192688" cy="21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5D364-53EE-A149-8B10-09D0A178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US" dirty="0"/>
              <a:t>’s Number Talk:</a:t>
            </a:r>
            <a:br>
              <a:rPr lang="en-US" dirty="0"/>
            </a:br>
            <a:r>
              <a:rPr lang="en-US" dirty="0"/>
              <a:t>Ways to see the dots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AC053C-B3CA-E34D-9EBE-7CA8AF4C3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52754"/>
            <a:ext cx="3239770" cy="13252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CD82B-9020-E54D-8C9B-4F1F26ECB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1952754"/>
            <a:ext cx="3239770" cy="1332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9C6A19-DAF6-4B43-9951-F14FC1A278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3429000"/>
            <a:ext cx="3239770" cy="1317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551E1C-DB21-024A-9D88-CF0A12C9B1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33654" y="3429000"/>
            <a:ext cx="3239770" cy="1315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2D57B2-66D1-4B49-B25E-6CAE84C0B8D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25386" y="4928436"/>
            <a:ext cx="3239770" cy="129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3A66B7-2656-BC4A-8BF1-48655A6C89B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932040" y="4928436"/>
            <a:ext cx="3239770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5 and 10-frames</a:t>
            </a:r>
            <a:br>
              <a:rPr lang="en-GB" b="1" dirty="0"/>
            </a:br>
            <a:r>
              <a:rPr lang="en-GB" b="1" dirty="0"/>
              <a:t>for developing a sense of 5 and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96" y="1774065"/>
            <a:ext cx="5928397" cy="4835439"/>
          </a:xfrm>
        </p:spPr>
        <p:txBody>
          <a:bodyPr>
            <a:normAutofit/>
          </a:bodyPr>
          <a:lstStyle/>
          <a:p>
            <a:r>
              <a:rPr lang="en-US" sz="2800" dirty="0"/>
              <a:t>allows learners to “</a:t>
            </a:r>
            <a:r>
              <a:rPr lang="en-US" sz="2800" b="1" dirty="0"/>
              <a:t>see</a:t>
            </a:r>
            <a:r>
              <a:rPr lang="en-US" sz="2800" dirty="0"/>
              <a:t>” numbers</a:t>
            </a:r>
          </a:p>
          <a:p>
            <a:r>
              <a:rPr lang="en-ZA" sz="2800" dirty="0"/>
              <a:t>useful for developing number sense within the context of ten and 20</a:t>
            </a:r>
            <a:endParaRPr lang="en-US" sz="2800" dirty="0"/>
          </a:p>
          <a:p>
            <a:r>
              <a:rPr lang="en-ZA" sz="2800" dirty="0"/>
              <a:t>help to form mental images of the numbers represented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6801">
            <a:off x="768289" y="4801562"/>
            <a:ext cx="2104560" cy="1659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5076398"/>
            <a:ext cx="3484621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1082" y="2420888"/>
            <a:ext cx="2275689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ZA" dirty="0">
                <a:solidFill>
                  <a:schemeClr val="tx1"/>
                </a:solidFill>
              </a:rPr>
              <a:t>Understanding that numbers are composed of tens and ones is an important foundational concept, setting the stage for work with larger numbers.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ZA" dirty="0">
                <a:solidFill>
                  <a:schemeClr val="tx1"/>
                </a:solidFill>
              </a:rPr>
              <a:t>A strong sense of "ten" is a prerequisite for place-value understanding and mental calculations.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97333" y="5085184"/>
            <a:ext cx="533360" cy="53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5355" y="5085184"/>
            <a:ext cx="533360" cy="533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E1CCD-868B-004D-8130-C4AF808C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Look at these 10 frames. Can you ‘</a:t>
            </a:r>
            <a:r>
              <a:rPr lang="en-GB" b="1" dirty="0"/>
              <a:t>see</a:t>
            </a:r>
            <a:r>
              <a:rPr lang="en-GB" dirty="0"/>
              <a:t>’ these number facts? </a:t>
            </a:r>
            <a:endParaRPr lang="en-ZA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6 is 1 more than 5, or 4 less than 10</a:t>
            </a:r>
          </a:p>
          <a:p>
            <a:pPr marL="0" lvl="0" indent="0">
              <a:buNone/>
            </a:pPr>
            <a:endParaRPr lang="en-ZA" dirty="0"/>
          </a:p>
          <a:p>
            <a:pPr marL="0" lvl="0" indent="0">
              <a:buNone/>
            </a:pPr>
            <a:endParaRPr lang="en-ZA" dirty="0"/>
          </a:p>
          <a:p>
            <a:r>
              <a:rPr lang="en-GB" dirty="0"/>
              <a:t>8 can be seen as "5 and 3 more" or as "2 less than 10”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FECCC-4279-2742-8953-6459978A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CAC8C-2F3F-4D4F-98A9-341BF22208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13" y="4400858"/>
            <a:ext cx="2770201" cy="934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429B8-3CE4-C547-BF25-C23F06BB47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52936"/>
            <a:ext cx="277612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Grades R and One explore numbers with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5-frame</a:t>
            </a:r>
            <a:r>
              <a:rPr lang="en-US" dirty="0"/>
              <a:t> to start with  </a:t>
            </a:r>
          </a:p>
          <a:p>
            <a:r>
              <a:rPr lang="en-US" dirty="0"/>
              <a:t>Then move onto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10-frame</a:t>
            </a:r>
          </a:p>
          <a:p>
            <a:r>
              <a:rPr lang="en-US" dirty="0"/>
              <a:t>Introduce the 10-frame with the following rule, a standard way to fill the frame: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 5 and 10-frame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4653136"/>
            <a:ext cx="4896544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450" lvl="1" algn="ctr"/>
            <a:r>
              <a:rPr lang="en-US" sz="2200" i="1" dirty="0">
                <a:solidFill>
                  <a:schemeClr val="tx1"/>
                </a:solidFill>
              </a:rPr>
              <a:t>Always fill the top row first, starting on the left, the same way you read. </a:t>
            </a:r>
          </a:p>
          <a:p>
            <a:pPr marL="44450" lvl="1" algn="ctr"/>
            <a:r>
              <a:rPr lang="en-US" sz="2200" i="1" dirty="0">
                <a:solidFill>
                  <a:schemeClr val="tx1"/>
                </a:solidFill>
              </a:rPr>
              <a:t>When the top row is full, counters can be placed on the bottom row, also from the left.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85C6CC-53C5-B444-BD97-22E856A7CCD7}"/>
              </a:ext>
            </a:extLst>
          </p:cNvPr>
          <p:cNvGrpSpPr/>
          <p:nvPr/>
        </p:nvGrpSpPr>
        <p:grpSpPr>
          <a:xfrm>
            <a:off x="35496" y="4797152"/>
            <a:ext cx="3830542" cy="1425644"/>
            <a:chOff x="5249140" y="5373216"/>
            <a:chExt cx="3830542" cy="14256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061" y="5646732"/>
              <a:ext cx="3484621" cy="115212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906403" y="5934764"/>
              <a:ext cx="533360" cy="533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84425" y="5934764"/>
              <a:ext cx="533360" cy="533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6012160" y="5373216"/>
              <a:ext cx="860711" cy="106560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5249140" y="5386043"/>
              <a:ext cx="1004727" cy="1065604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74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34620</TotalTime>
  <Words>1458</Words>
  <Application>Microsoft Macintosh PowerPoint</Application>
  <PresentationFormat>On-screen Show (4:3)</PresentationFormat>
  <Paragraphs>188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Trebuchet MS</vt:lpstr>
      <vt:lpstr>Waveform</vt:lpstr>
      <vt:lpstr>eNICLE Grade 1 &amp; 2 programme Session 6 24th April 2018</vt:lpstr>
      <vt:lpstr>Next session</vt:lpstr>
      <vt:lpstr>Group feedback on: resources from session 5</vt:lpstr>
      <vt:lpstr>Today’s Number Talk</vt:lpstr>
      <vt:lpstr>Today’s Number Talk</vt:lpstr>
      <vt:lpstr>Today’s Number Talk: Ways to see the dots</vt:lpstr>
      <vt:lpstr>5 and 10-frames for developing a sense of 5 and 10</vt:lpstr>
      <vt:lpstr>PowerPoint Presentation</vt:lpstr>
      <vt:lpstr>Working with the 5 and 10-frame</vt:lpstr>
      <vt:lpstr>Number talks using 10-frames </vt:lpstr>
      <vt:lpstr>Number talks using 10-frames </vt:lpstr>
      <vt:lpstr>Number talks using 10-frames </vt:lpstr>
      <vt:lpstr>Number talks using 10-frames </vt:lpstr>
      <vt:lpstr>“Trusting the Count”</vt:lpstr>
      <vt:lpstr>“Trusting the Count”</vt:lpstr>
      <vt:lpstr>Building “Trust the Count”</vt:lpstr>
      <vt:lpstr>5-frame activities </vt:lpstr>
      <vt:lpstr>10-frame Activities Crazy Mixed Up Numbers Basic: Page 13</vt:lpstr>
      <vt:lpstr>10-frame Activities Crazy Mixed Up Numbers Basic: Page 13</vt:lpstr>
      <vt:lpstr>10-frame Activities Crazy Mixed Up Numbers Variations: Page 14</vt:lpstr>
      <vt:lpstr>10-frame Activities Crazy Mixed Up Numbers Variations: Page 14 </vt:lpstr>
      <vt:lpstr>10-frame Activities Crazy Mixed Up Numbers Variations: Page 14 </vt:lpstr>
      <vt:lpstr>10-frame Activities Crazy Mixed Up Numbers Variations: Page 15 </vt:lpstr>
      <vt:lpstr>10-frame Activities I Wish I Had Page 16 </vt:lpstr>
      <vt:lpstr>10-frame Activities I Wish I Had… Page 16 </vt:lpstr>
      <vt:lpstr>10-frame Activities I Wish I Had… Page 16 </vt:lpstr>
      <vt:lpstr>10-frame Activities I Wish I Had… Page 16 </vt:lpstr>
      <vt:lpstr>10-frame Activities Ten and Some More  Page 17 </vt:lpstr>
      <vt:lpstr>10-frame Activities Ten and Some More  Page 17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/>
  <cp:revision>585</cp:revision>
  <cp:lastPrinted>2016-05-16T11:11:11Z</cp:lastPrinted>
  <dcterms:created xsi:type="dcterms:W3CDTF">2011-08-11T12:52:44Z</dcterms:created>
  <dcterms:modified xsi:type="dcterms:W3CDTF">2018-04-18T10:31:57Z</dcterms:modified>
</cp:coreProperties>
</file>