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6"/>
  </p:notesMasterIdLst>
  <p:handoutMasterIdLst>
    <p:handoutMasterId r:id="rId47"/>
  </p:handoutMasterIdLst>
  <p:sldIdLst>
    <p:sldId id="256" r:id="rId2"/>
    <p:sldId id="450" r:id="rId3"/>
    <p:sldId id="614" r:id="rId4"/>
    <p:sldId id="589" r:id="rId5"/>
    <p:sldId id="615" r:id="rId6"/>
    <p:sldId id="616" r:id="rId7"/>
    <p:sldId id="617" r:id="rId8"/>
    <p:sldId id="618" r:id="rId9"/>
    <p:sldId id="621" r:id="rId10"/>
    <p:sldId id="517" r:id="rId11"/>
    <p:sldId id="590" r:id="rId12"/>
    <p:sldId id="507" r:id="rId13"/>
    <p:sldId id="566" r:id="rId14"/>
    <p:sldId id="591" r:id="rId15"/>
    <p:sldId id="516" r:id="rId16"/>
    <p:sldId id="574" r:id="rId17"/>
    <p:sldId id="593" r:id="rId18"/>
    <p:sldId id="596" r:id="rId19"/>
    <p:sldId id="594" r:id="rId20"/>
    <p:sldId id="595" r:id="rId21"/>
    <p:sldId id="592" r:id="rId22"/>
    <p:sldId id="456" r:id="rId23"/>
    <p:sldId id="575" r:id="rId24"/>
    <p:sldId id="577" r:id="rId25"/>
    <p:sldId id="578" r:id="rId26"/>
    <p:sldId id="579" r:id="rId27"/>
    <p:sldId id="597" r:id="rId28"/>
    <p:sldId id="599" r:id="rId29"/>
    <p:sldId id="619" r:id="rId30"/>
    <p:sldId id="598" r:id="rId31"/>
    <p:sldId id="600" r:id="rId32"/>
    <p:sldId id="601" r:id="rId33"/>
    <p:sldId id="602" r:id="rId34"/>
    <p:sldId id="603" r:id="rId35"/>
    <p:sldId id="604" r:id="rId36"/>
    <p:sldId id="620" r:id="rId37"/>
    <p:sldId id="605" r:id="rId38"/>
    <p:sldId id="606" r:id="rId39"/>
    <p:sldId id="607" r:id="rId40"/>
    <p:sldId id="608" r:id="rId41"/>
    <p:sldId id="609" r:id="rId42"/>
    <p:sldId id="613" r:id="rId43"/>
    <p:sldId id="611" r:id="rId44"/>
    <p:sldId id="612" r:id="rId45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lony Grav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89" autoAdjust="0"/>
    <p:restoredTop sz="91862" autoAdjust="0"/>
  </p:normalViewPr>
  <p:slideViewPr>
    <p:cSldViewPr>
      <p:cViewPr>
        <p:scale>
          <a:sx n="164" d="100"/>
          <a:sy n="164" d="100"/>
        </p:scale>
        <p:origin x="5160" y="1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6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C39C-3178-4D0C-931F-5E2553A3EC8F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EACFB-053F-4053-BA47-77E3374A3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0743-97CB-4F6D-BD56-F920467721F2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FA06B-B4EA-4159-9303-65CD38B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7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A06B-B4EA-4159-9303-65CD38B1026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8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12527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22192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781126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2564904"/>
            <a:ext cx="3820055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8112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3822192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Picture 12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543824" cy="955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4" name="Freeform 23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30"/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14" y="270601"/>
              <a:ext cx="671594" cy="926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556792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574356"/>
            <a:ext cx="3904076" cy="4064444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124744"/>
            <a:ext cx="4320480" cy="3528392"/>
          </a:xfrm>
          <a:prstGeom prst="roundRect">
            <a:avLst>
              <a:gd name="adj" fmla="val 3924"/>
            </a:avLst>
          </a:prstGeom>
          <a:solidFill>
            <a:schemeClr val="accent5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51520" y="188640"/>
            <a:ext cx="8783712" cy="1830761"/>
            <a:chOff x="251520" y="188640"/>
            <a:chExt cx="8783712" cy="1830761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268544" y="404664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68544" y="188640"/>
              <a:ext cx="8695944" cy="713232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hidden">
            <a:xfrm>
              <a:off x="4355976" y="316943"/>
              <a:ext cx="4590922" cy="1061568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hidden">
            <a:xfrm>
              <a:off x="268545" y="188640"/>
              <a:ext cx="4955896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1043608" y="260648"/>
              <a:ext cx="3864381" cy="136028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7" name="Freeform 26"/>
            <p:cNvSpPr>
              <a:spLocks/>
            </p:cNvSpPr>
            <p:nvPr/>
          </p:nvSpPr>
          <p:spPr bwMode="hidden">
            <a:xfrm>
              <a:off x="251520" y="1124744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hidden">
            <a:xfrm rot="11251488">
              <a:off x="5512472" y="908721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298730" y="304064"/>
            <a:ext cx="764319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2596" y="1774065"/>
            <a:ext cx="8611892" cy="483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NEW_SANC_LOGO_HIGH_QUAL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720080" cy="125803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200" kern="1200" normalizeH="0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tiff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5832648" cy="4732436"/>
          </a:xfrm>
        </p:spPr>
        <p:txBody>
          <a:bodyPr anchor="ctr" anchorCtr="1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eNICLE</a:t>
            </a:r>
            <a:b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Grade 1 &amp; 2 programme</a:t>
            </a:r>
            <a:b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Session 8</a:t>
            </a:r>
            <a:b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14</a:t>
            </a:r>
            <a:r>
              <a:rPr lang="en-GB" sz="3600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</a:t>
            </a: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August 2018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8597030" cy="1008112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Prof Mellony Graven,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Dr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Debbie Stott,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Dr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Pam Vale,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Roxanne Long,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Samu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Chikiwa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,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Mr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Wellington </a:t>
            </a:r>
            <a:r>
              <a:rPr lang="en-GB" b="1" dirty="0" err="1">
                <a:solidFill>
                  <a:srgbClr val="D85C00"/>
                </a:solidFill>
                <a:cs typeface="Times New Roman"/>
              </a:rPr>
              <a:t>Hokonya</a:t>
            </a:r>
            <a:endParaRPr lang="en-GB" b="1" dirty="0">
              <a:solidFill>
                <a:srgbClr val="D85C00"/>
              </a:solidFill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9508" y="3573016"/>
            <a:ext cx="1878956" cy="47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NEW_SANC_LOGO_HIGH_QU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508" y="322007"/>
            <a:ext cx="1878956" cy="325100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956" y="4234609"/>
            <a:ext cx="1242060" cy="12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2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5568" y="2132856"/>
            <a:ext cx="3700064" cy="4476648"/>
          </a:xfrm>
        </p:spPr>
        <p:txBody>
          <a:bodyPr>
            <a:normAutofit/>
          </a:bodyPr>
          <a:lstStyle/>
          <a:p>
            <a:r>
              <a:rPr lang="en-US" dirty="0"/>
              <a:t>In groups discuss the questions in the handbook on Page 7</a:t>
            </a:r>
          </a:p>
          <a:p>
            <a:r>
              <a:rPr lang="en-US" dirty="0"/>
              <a:t>Select a scribe to jot down main ideas and points of discussion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feedback on:</a:t>
            </a:r>
            <a:br>
              <a:rPr lang="en-US" dirty="0"/>
            </a:br>
            <a:r>
              <a:rPr lang="en-US" dirty="0"/>
              <a:t>resources from session 7</a:t>
            </a:r>
            <a:br>
              <a:rPr lang="en-US" dirty="0"/>
            </a:br>
            <a:r>
              <a:rPr lang="en-US" dirty="0"/>
              <a:t>Number Talks &amp; Bead String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D264E-E67A-2949-8D57-08176A8A8F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68" y="2420888"/>
            <a:ext cx="4355976" cy="326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90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3E87-81A1-174E-B0DE-73AEA44C6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0"/>
            <a:ext cx="754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6A92F-7239-564A-811E-3E1F38B5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517232"/>
            <a:ext cx="8208912" cy="123503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/>
              <a:t>Instructions</a:t>
            </a:r>
            <a:endParaRPr lang="en-ZA" dirty="0"/>
          </a:p>
          <a:p>
            <a:r>
              <a:rPr lang="en-GB" dirty="0"/>
              <a:t>Look at the numbers with circles. What numbers come before and after? </a:t>
            </a:r>
            <a:endParaRPr lang="en-ZA" dirty="0"/>
          </a:p>
          <a:p>
            <a:r>
              <a:rPr lang="en-GB" dirty="0"/>
              <a:t>Explain how you know what comes before and after.</a:t>
            </a:r>
            <a:endParaRPr lang="en-ZA" dirty="0"/>
          </a:p>
          <a:p>
            <a:r>
              <a:rPr lang="en-GB" dirty="0"/>
              <a:t>Fill in the missing numbers.</a:t>
            </a:r>
            <a:r>
              <a:rPr lang="en-ZA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9D683A-CBC9-0545-9C25-87AA7F1D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</a:t>
            </a:r>
            <a:r>
              <a:rPr lang="en-US" dirty="0"/>
              <a:t>’s Number Talk [1]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D7184-4E10-EC4E-89A2-40A2FC101AD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79"/>
          <a:stretch/>
        </p:blipFill>
        <p:spPr bwMode="auto">
          <a:xfrm>
            <a:off x="280512" y="2924944"/>
            <a:ext cx="8294959" cy="1201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298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6A92F-7239-564A-811E-3E1F38B5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661248"/>
            <a:ext cx="8208912" cy="1091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Instructions</a:t>
            </a:r>
          </a:p>
          <a:p>
            <a:r>
              <a:rPr lang="en-GB" sz="1800" dirty="0"/>
              <a:t>What is the number shown by each arrow?</a:t>
            </a:r>
            <a:endParaRPr lang="en-ZA" sz="1800" dirty="0"/>
          </a:p>
          <a:p>
            <a:r>
              <a:rPr lang="en-GB" sz="1800" dirty="0"/>
              <a:t>Explain how you know this.</a:t>
            </a:r>
            <a:endParaRPr lang="en-ZA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9D683A-CBC9-0545-9C25-87AA7F1D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</a:t>
            </a:r>
            <a:r>
              <a:rPr lang="en-US" dirty="0"/>
              <a:t>’s Number Talk [2]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D82E2-472C-E940-8A48-3FC63F6EE55C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575"/>
          <a:stretch/>
        </p:blipFill>
        <p:spPr bwMode="auto">
          <a:xfrm>
            <a:off x="-158115" y="3068960"/>
            <a:ext cx="9324528" cy="1072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9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6A92F-7239-564A-811E-3E1F38B5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661248"/>
            <a:ext cx="8208912" cy="1091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Instructions</a:t>
            </a:r>
          </a:p>
          <a:p>
            <a:r>
              <a:rPr lang="en-GB" sz="1800" dirty="0"/>
              <a:t>Calculate these using the printed number number lines (see page 28)</a:t>
            </a:r>
            <a:endParaRPr lang="en-ZA" sz="1800" dirty="0"/>
          </a:p>
          <a:p>
            <a:r>
              <a:rPr lang="en-GB" sz="1800" dirty="0"/>
              <a:t>Share your methods</a:t>
            </a:r>
            <a:endParaRPr lang="en-ZA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9D683A-CBC9-0545-9C25-87AA7F1D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</a:t>
            </a:r>
            <a:r>
              <a:rPr lang="en-US" dirty="0"/>
              <a:t>’s Number Talk [3]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FC7545-F7EA-E348-8867-FADFE1B32E71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867232"/>
            <a:ext cx="7198651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688DC-DE7C-0C4C-A2B6-184021720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4077072"/>
            <a:ext cx="7278657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666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D5D364-53EE-A149-8B10-09D0A178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354" y="64685"/>
            <a:ext cx="7643192" cy="1252728"/>
          </a:xfrm>
        </p:spPr>
        <p:txBody>
          <a:bodyPr/>
          <a:lstStyle/>
          <a:p>
            <a:r>
              <a:rPr lang="en-GB" dirty="0"/>
              <a:t>Today</a:t>
            </a:r>
            <a:r>
              <a:rPr lang="en-US" dirty="0"/>
              <a:t>’s Number Talk:</a:t>
            </a:r>
            <a:br>
              <a:rPr lang="en-US" dirty="0"/>
            </a:br>
            <a:r>
              <a:rPr lang="en-US" dirty="0"/>
              <a:t>Discussion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3A9AB-F7B9-8641-8A7D-364762FF4641}"/>
              </a:ext>
            </a:extLst>
          </p:cNvPr>
          <p:cNvSpPr txBox="1"/>
          <p:nvPr/>
        </p:nvSpPr>
        <p:spPr>
          <a:xfrm>
            <a:off x="4932040" y="1916832"/>
            <a:ext cx="39604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Think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What mathematics are we trying to develop with each type of talk?</a:t>
            </a:r>
            <a:endParaRPr lang="en-Z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What kind of vocabulary will learners need for the talks?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Discuss with your colleagues</a:t>
            </a:r>
            <a:r>
              <a:rPr lang="en-ZA" sz="2800" dirty="0"/>
              <a:t> 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9907E-5734-A24D-9358-A34DC50C1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79"/>
          <a:stretch/>
        </p:blipFill>
        <p:spPr bwMode="auto">
          <a:xfrm>
            <a:off x="395536" y="2564904"/>
            <a:ext cx="4320000" cy="62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2E7FE2-3096-E84C-8A41-4DF9B59551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575"/>
          <a:stretch/>
        </p:blipFill>
        <p:spPr bwMode="auto">
          <a:xfrm>
            <a:off x="341890" y="3667640"/>
            <a:ext cx="4320000" cy="49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F5B44B-1450-004A-81E0-CC473DFA95E6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707" y="5229200"/>
            <a:ext cx="3788365" cy="328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A2FA5-B27A-3144-A796-713DBCB360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89" y="4641605"/>
            <a:ext cx="4320000" cy="47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0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B5ADC9-EA6A-0346-BB91-0ACF20EA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Talk Prompts [1]</a:t>
            </a:r>
            <a:br>
              <a:rPr lang="en-GB" dirty="0"/>
            </a:br>
            <a:r>
              <a:rPr lang="en-GB" dirty="0"/>
              <a:t>Before &amp; After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7656E9-D28E-7F4A-8DD6-CD0E9AFFBE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16" y="1700808"/>
            <a:ext cx="8388424" cy="4951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35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B5ADC9-EA6A-0346-BB91-0ACF20EA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Talk Prompts [2]</a:t>
            </a:r>
            <a:br>
              <a:rPr lang="en-GB" dirty="0"/>
            </a:br>
            <a:r>
              <a:rPr lang="en-GB" dirty="0"/>
              <a:t>Finding Missing Numbers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978664-28E6-B446-8EB8-919DBC4F7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40227"/>
            <a:ext cx="7927898" cy="529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68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FEEA-5DB4-EF49-8A00-3DB8CEB3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Talk Prompts [2]</a:t>
            </a:r>
            <a:br>
              <a:rPr lang="en-GB" dirty="0"/>
            </a:br>
            <a:r>
              <a:rPr lang="en-GB" dirty="0"/>
              <a:t>Finding Missing Numbers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01276-DEF1-464A-9990-F3E98A6647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9386" y="1988840"/>
            <a:ext cx="3822192" cy="4104456"/>
          </a:xfrm>
        </p:spPr>
        <p:txBody>
          <a:bodyPr/>
          <a:lstStyle/>
          <a:p>
            <a:r>
              <a:rPr lang="en-GB" dirty="0"/>
              <a:t>If learners struggle with these:</a:t>
            </a:r>
          </a:p>
          <a:p>
            <a:pPr lvl="1"/>
            <a:r>
              <a:rPr lang="en-GB" dirty="0"/>
              <a:t>encourage them to try this. </a:t>
            </a:r>
          </a:p>
          <a:p>
            <a:r>
              <a:rPr lang="en-GB" dirty="0"/>
              <a:t>Use this to help them explain their thinking too. </a:t>
            </a:r>
            <a:endParaRPr lang="en-ZA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9207C-C841-6049-B8F1-09C7C8EEC5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578" y="1988840"/>
            <a:ext cx="4392488" cy="3296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236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B5ADC9-EA6A-0346-BB91-0ACF20EA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Talk Prompts [3]</a:t>
            </a:r>
            <a:br>
              <a:rPr lang="en-GB" dirty="0"/>
            </a:br>
            <a:r>
              <a:rPr lang="en-GB" dirty="0"/>
              <a:t>using the number line to calculate</a:t>
            </a:r>
            <a:r>
              <a:rPr lang="en-ZA" dirty="0"/>
              <a:t> 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1F4E8-5E93-8947-B3DC-95B769B4C6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Doubles and near doubles</a:t>
            </a:r>
            <a:endParaRPr lang="en-ZA" dirty="0"/>
          </a:p>
          <a:p>
            <a:r>
              <a:rPr lang="en-GB" dirty="0"/>
              <a:t>Aim: </a:t>
            </a:r>
            <a:br>
              <a:rPr lang="en-GB" dirty="0"/>
            </a:br>
            <a:r>
              <a:rPr lang="en-GB" dirty="0"/>
              <a:t>Children are able to recall doubles. This strategy makes the most of this.</a:t>
            </a:r>
            <a:endParaRPr lang="en-ZA" dirty="0"/>
          </a:p>
          <a:p>
            <a:r>
              <a:rPr lang="en-GB" dirty="0"/>
              <a:t>These carefully selected sequence of prompts </a:t>
            </a:r>
            <a:r>
              <a:rPr lang="en-GB" dirty="0">
                <a:sym typeface="Wingdings" pitchFamily="2" charset="2"/>
              </a:rPr>
              <a:t> a</a:t>
            </a:r>
            <a:r>
              <a:rPr lang="en-GB" dirty="0"/>
              <a:t>pply the same strategy to all the prompts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5F471-F67D-7A47-AA47-21ED1C03ADA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Making tens</a:t>
            </a:r>
            <a:endParaRPr lang="en-ZA" dirty="0"/>
          </a:p>
          <a:p>
            <a:r>
              <a:rPr lang="en-GB" dirty="0"/>
              <a:t>Aim: </a:t>
            </a:r>
            <a:br>
              <a:rPr lang="en-GB" dirty="0"/>
            </a:br>
            <a:r>
              <a:rPr lang="en-GB" dirty="0"/>
              <a:t>Developing fluency with the number combinations that make ten. </a:t>
            </a:r>
            <a:br>
              <a:rPr lang="en-GB" dirty="0"/>
            </a:br>
            <a:r>
              <a:rPr lang="en-GB" dirty="0"/>
              <a:t>This is done by breaking numbers apart to make ten.</a:t>
            </a:r>
            <a:endParaRPr lang="en-ZA" dirty="0"/>
          </a:p>
          <a:p>
            <a:r>
              <a:rPr lang="en-GB" dirty="0"/>
              <a:t>These carefully selected sequence of prompts </a:t>
            </a:r>
            <a:r>
              <a:rPr lang="en-GB" dirty="0">
                <a:sym typeface="Wingdings" pitchFamily="2" charset="2"/>
              </a:rPr>
              <a:t> a</a:t>
            </a:r>
            <a:r>
              <a:rPr lang="en-GB" dirty="0"/>
              <a:t>pply the same strategy to all the prompts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43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September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session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9" y="188641"/>
            <a:ext cx="1324736" cy="13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1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B5ADC9-EA6A-0346-BB91-0ACF20EA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Talk Prompts [3]</a:t>
            </a:r>
            <a:br>
              <a:rPr lang="en-GB" dirty="0"/>
            </a:br>
            <a:r>
              <a:rPr lang="en-GB" dirty="0"/>
              <a:t>using the number line to calculate</a:t>
            </a:r>
            <a:r>
              <a:rPr lang="en-ZA" dirty="0"/>
              <a:t> 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DEB64F-FCD7-9845-98D9-8BC8601BE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539183"/>
              </p:ext>
            </p:extLst>
          </p:nvPr>
        </p:nvGraphicFramePr>
        <p:xfrm>
          <a:off x="323528" y="1988840"/>
          <a:ext cx="8136904" cy="3744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8329">
                  <a:extLst>
                    <a:ext uri="{9D8B030D-6E8A-4147-A177-3AD203B41FA5}">
                      <a16:colId xmlns:a16="http://schemas.microsoft.com/office/drawing/2014/main" val="2819060858"/>
                    </a:ext>
                  </a:extLst>
                </a:gridCol>
                <a:gridCol w="2029260">
                  <a:extLst>
                    <a:ext uri="{9D8B030D-6E8A-4147-A177-3AD203B41FA5}">
                      <a16:colId xmlns:a16="http://schemas.microsoft.com/office/drawing/2014/main" val="2843318198"/>
                    </a:ext>
                  </a:extLst>
                </a:gridCol>
                <a:gridCol w="2029260">
                  <a:extLst>
                    <a:ext uri="{9D8B030D-6E8A-4147-A177-3AD203B41FA5}">
                      <a16:colId xmlns:a16="http://schemas.microsoft.com/office/drawing/2014/main" val="4262742715"/>
                    </a:ext>
                  </a:extLst>
                </a:gridCol>
                <a:gridCol w="2030055">
                  <a:extLst>
                    <a:ext uri="{9D8B030D-6E8A-4147-A177-3AD203B41FA5}">
                      <a16:colId xmlns:a16="http://schemas.microsoft.com/office/drawing/2014/main" val="981264008"/>
                    </a:ext>
                  </a:extLst>
                </a:gridCol>
              </a:tblGrid>
              <a:tr h="328149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400" spc="-10">
                          <a:effectLst/>
                        </a:rPr>
                        <a:t>Doubles and near doubles</a:t>
                      </a:r>
                      <a:endParaRPr lang="en-ZA" sz="1100" spc="-1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63820"/>
                  </a:ext>
                </a:extLst>
              </a:tr>
              <a:tr h="8541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3 + 3 </a:t>
                      </a:r>
                      <a:endParaRPr lang="en-ZA" sz="1100" spc="-1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3 + 4</a:t>
                      </a:r>
                      <a:endParaRPr lang="en-ZA" sz="1100" spc="-1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5 + 5</a:t>
                      </a:r>
                      <a:endParaRPr lang="en-ZA" sz="1100" spc="-1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5 + 6</a:t>
                      </a:r>
                      <a:endParaRPr lang="en-ZA" sz="1100" spc="-1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8 + 8</a:t>
                      </a:r>
                      <a:endParaRPr lang="en-ZA" sz="1100" spc="-1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8 + 7</a:t>
                      </a:r>
                      <a:endParaRPr lang="en-ZA" sz="1100" spc="-1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9 + 9</a:t>
                      </a:r>
                      <a:endParaRPr lang="en-ZA" sz="1100" spc="-1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9 + 8</a:t>
                      </a:r>
                      <a:endParaRPr lang="en-ZA" sz="1100" spc="-1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274626"/>
                  </a:ext>
                </a:extLst>
              </a:tr>
              <a:tr h="8541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12 + 12</a:t>
                      </a:r>
                      <a:endParaRPr lang="en-ZA" sz="1100" spc="-1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12 + 13</a:t>
                      </a:r>
                      <a:endParaRPr lang="en-ZA" sz="1100" spc="-1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15 + 15</a:t>
                      </a:r>
                      <a:endParaRPr lang="en-ZA" sz="1100" spc="-1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15 + 16</a:t>
                      </a:r>
                      <a:endParaRPr lang="en-ZA" sz="1100" spc="-1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10 + 10</a:t>
                      </a:r>
                      <a:endParaRPr lang="en-ZA" sz="1100" spc="-1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10 + 11</a:t>
                      </a:r>
                      <a:endParaRPr lang="en-ZA" sz="1100" spc="-1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20 + 20</a:t>
                      </a:r>
                      <a:endParaRPr lang="en-ZA" sz="1100" spc="-1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19 + 19</a:t>
                      </a:r>
                      <a:endParaRPr lang="en-ZA" sz="1100" spc="-1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309873"/>
                  </a:ext>
                </a:extLst>
              </a:tr>
              <a:tr h="328149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400" spc="-10">
                          <a:effectLst/>
                        </a:rPr>
                        <a:t>Making tens</a:t>
                      </a:r>
                      <a:endParaRPr lang="en-ZA" sz="1100" spc="-1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22902"/>
                  </a:ext>
                </a:extLst>
              </a:tr>
              <a:tr h="13798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9 + 1</a:t>
                      </a:r>
                      <a:endParaRPr lang="en-ZA" sz="1100" spc="-1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9 + 3 + 1</a:t>
                      </a:r>
                      <a:endParaRPr lang="en-ZA" sz="1100" spc="-1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9 + 5 + 1</a:t>
                      </a:r>
                      <a:endParaRPr lang="en-ZA" sz="1100" spc="-1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8 + 2</a:t>
                      </a:r>
                      <a:endParaRPr lang="en-ZA" sz="1100" spc="-1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8 + 3 + 2</a:t>
                      </a:r>
                      <a:endParaRPr lang="en-ZA" sz="1100" spc="-1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2 + 5 + 8</a:t>
                      </a:r>
                      <a:endParaRPr lang="en-ZA" sz="1100" spc="-1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4 + 6</a:t>
                      </a:r>
                      <a:endParaRPr lang="en-ZA" sz="1100" spc="-1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4 + 6 + 4</a:t>
                      </a:r>
                      <a:endParaRPr lang="en-ZA" sz="1100" spc="-1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>
                          <a:effectLst/>
                        </a:rPr>
                        <a:t>6 + 5 +4</a:t>
                      </a:r>
                      <a:endParaRPr lang="en-ZA" sz="1100" spc="-1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 dirty="0">
                          <a:effectLst/>
                        </a:rPr>
                        <a:t>2 + 8 </a:t>
                      </a:r>
                      <a:endParaRPr lang="en-ZA" sz="1100" spc="-1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 dirty="0">
                          <a:effectLst/>
                        </a:rPr>
                        <a:t>2 + 5 + 8</a:t>
                      </a:r>
                      <a:endParaRPr lang="en-ZA" sz="1100" spc="-1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spc="-10" dirty="0">
                          <a:effectLst/>
                        </a:rPr>
                        <a:t>8 + 6 + 2</a:t>
                      </a:r>
                      <a:endParaRPr lang="en-ZA" sz="1100" spc="-1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388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930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65727-F4D3-CC45-8E11-D946155D4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55" y="1300411"/>
            <a:ext cx="8683267" cy="5557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4BECB4-0582-3646-B84E-9C2EDC42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28 in your handbook</a:t>
            </a:r>
          </a:p>
        </p:txBody>
      </p:sp>
    </p:spTree>
    <p:extLst>
      <p:ext uri="{BB962C8B-B14F-4D97-AF65-F5344CB8AC3E}">
        <p14:creationId xmlns:p14="http://schemas.microsoft.com/office/powerpoint/2010/main" val="877529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representations of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96" y="1916832"/>
            <a:ext cx="8539884" cy="469267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Regular use of a number line can help learners to form a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mental number line</a:t>
            </a:r>
          </a:p>
          <a:p>
            <a:r>
              <a:rPr lang="en-GB" dirty="0"/>
              <a:t>To help learners to calculate mentally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IMPORTANT</a:t>
            </a:r>
          </a:p>
          <a:p>
            <a:r>
              <a:rPr lang="en-GB" dirty="0"/>
              <a:t>Start with:</a:t>
            </a:r>
          </a:p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STRUCTURED NUMBER LINES</a:t>
            </a:r>
            <a:br>
              <a:rPr lang="en-GB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(this session)</a:t>
            </a:r>
          </a:p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Semi-structured number lines</a:t>
            </a:r>
            <a:br>
              <a:rPr lang="en-GB" sz="3600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</a:br>
            <a:r>
              <a:rPr lang="en-GB" sz="2000" dirty="0">
                <a:solidFill>
                  <a:schemeClr val="tx1"/>
                </a:solidFill>
                <a:sym typeface="Wingdings" pitchFamily="2" charset="2"/>
              </a:rPr>
              <a:t>(session 9)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Empty number lines</a:t>
            </a:r>
            <a:br>
              <a:rPr lang="en-GB" sz="36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</a:br>
            <a:r>
              <a:rPr lang="en-GB" sz="2000" dirty="0">
                <a:solidFill>
                  <a:schemeClr val="tx1"/>
                </a:solidFill>
              </a:rPr>
              <a:t>(session 10)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B0075F29-D4EF-914B-AAF7-B197CB8CCEC9}"/>
              </a:ext>
            </a:extLst>
          </p:cNvPr>
          <p:cNvSpPr/>
          <p:nvPr/>
        </p:nvSpPr>
        <p:spPr>
          <a:xfrm>
            <a:off x="1115616" y="887012"/>
            <a:ext cx="914400" cy="576064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Page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ECEAE-5E8B-234D-B647-7CFB2097E3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5415192"/>
            <a:ext cx="3174774" cy="1442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953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54F7B4-7B06-BE49-AD31-222487127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15" y="1575690"/>
            <a:ext cx="8539884" cy="2676448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Many learners cannot use a number line very well </a:t>
            </a:r>
          </a:p>
          <a:p>
            <a:r>
              <a:rPr lang="en-GB" sz="2800" dirty="0"/>
              <a:t>Important to introduce number lines as early as possible </a:t>
            </a:r>
            <a:endParaRPr lang="en-ZA" sz="2800" dirty="0"/>
          </a:p>
          <a:p>
            <a:r>
              <a:rPr lang="en-GB" sz="2800" dirty="0"/>
              <a:t>Introduce number line work with </a:t>
            </a:r>
            <a:r>
              <a:rPr lang="en-GB" sz="2800" b="1" dirty="0"/>
              <a:t>bead strings </a:t>
            </a:r>
            <a:r>
              <a:rPr lang="en-GB" sz="2800" dirty="0"/>
              <a:t>(session 7)</a:t>
            </a:r>
          </a:p>
          <a:p>
            <a:r>
              <a:rPr lang="en-GB" sz="2800" dirty="0"/>
              <a:t>Then connect these to a </a:t>
            </a:r>
            <a:r>
              <a:rPr lang="en-GB" sz="2800" b="1" dirty="0"/>
              <a:t>counting line</a:t>
            </a:r>
            <a:r>
              <a:rPr lang="en-GB" sz="2800" dirty="0"/>
              <a:t> and then move on to a </a:t>
            </a:r>
            <a:r>
              <a:rPr lang="en-GB" sz="2800" b="1" dirty="0"/>
              <a:t>number line</a:t>
            </a:r>
            <a:r>
              <a:rPr lang="en-GB" sz="28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A49E7D-9252-7749-BB5C-A2BAA804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7937C-29E9-BF4F-9C78-3889D4AF2F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4314452"/>
            <a:ext cx="6068969" cy="25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18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1BE83-E478-0240-80E5-BC4F5978B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96" y="1774065"/>
            <a:ext cx="8611892" cy="3239111"/>
          </a:xfrm>
        </p:spPr>
        <p:txBody>
          <a:bodyPr>
            <a:normAutofit/>
          </a:bodyPr>
          <a:lstStyle/>
          <a:p>
            <a:r>
              <a:rPr lang="en-US" sz="2400" dirty="0"/>
              <a:t>“Counting line” </a:t>
            </a:r>
          </a:p>
          <a:p>
            <a:r>
              <a:rPr lang="en-US" sz="2400" dirty="0"/>
              <a:t>An excellent way to support learning to count. </a:t>
            </a:r>
          </a:p>
          <a:p>
            <a:r>
              <a:rPr lang="en-US" sz="2400" dirty="0"/>
              <a:t>It can also be used for learning to add and subtract small numbers</a:t>
            </a:r>
          </a:p>
          <a:p>
            <a:r>
              <a:rPr lang="en-US" sz="2400" dirty="0"/>
              <a:t>Over time, use a more abstract counting line - a </a:t>
            </a:r>
            <a:r>
              <a:rPr lang="en-US" sz="2400" i="1" dirty="0"/>
              <a:t>numeral (number) track - </a:t>
            </a:r>
            <a:r>
              <a:rPr lang="en-US" sz="2400" dirty="0"/>
              <a:t>a printed set of objects that can be counted</a:t>
            </a:r>
            <a:r>
              <a:rPr lang="en-ZA" sz="2400" dirty="0"/>
              <a:t> </a:t>
            </a:r>
            <a:r>
              <a:rPr lang="en-US" sz="2400" dirty="0"/>
              <a:t> </a:t>
            </a: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994BA5-9D1E-CD47-8FB0-12946A66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Bead stings to </a:t>
            </a:r>
            <a:br>
              <a:rPr lang="en-US" dirty="0"/>
            </a:br>
            <a:r>
              <a:rPr lang="en-US" dirty="0"/>
              <a:t>Counting lines or number tracks</a:t>
            </a:r>
            <a:r>
              <a:rPr lang="en-ZA" dirty="0"/>
              <a:t> 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C97D86-C541-E642-9E45-A2A3CE8C1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339752" y="4562665"/>
            <a:ext cx="63881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94AA8DCB-0E98-EB4A-B0AB-CD3CEFA5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5273865"/>
            <a:ext cx="4521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46A9C7-86D1-2649-86F2-6B54DEACC0F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6035864"/>
            <a:ext cx="4680520" cy="777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860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15188A-EE1B-2348-84BA-65E66C690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Counting lines are useful, but are </a:t>
            </a:r>
            <a:r>
              <a:rPr lang="en-US" b="1" dirty="0"/>
              <a:t>NOT</a:t>
            </a:r>
            <a:r>
              <a:rPr lang="en-US" dirty="0"/>
              <a:t> number lines</a:t>
            </a:r>
          </a:p>
          <a:p>
            <a:r>
              <a:rPr lang="en-US" dirty="0"/>
              <a:t>Move carefully from bead strings or counting lines to number lines, because learners find them challenging</a:t>
            </a:r>
            <a:endParaRPr lang="en-ZA" dirty="0"/>
          </a:p>
          <a:p>
            <a:r>
              <a:rPr lang="en-US" dirty="0"/>
              <a:t>Number lines go beyond counting individual objects. They can also be used:</a:t>
            </a:r>
          </a:p>
          <a:p>
            <a:pPr lvl="1"/>
            <a:r>
              <a:rPr lang="en-US" dirty="0"/>
              <a:t>To </a:t>
            </a:r>
            <a:r>
              <a:rPr lang="en-US" b="1" i="1" dirty="0"/>
              <a:t>measure</a:t>
            </a:r>
            <a:r>
              <a:rPr lang="en-US" i="1" dirty="0"/>
              <a:t> </a:t>
            </a:r>
            <a:r>
              <a:rPr lang="en-US" dirty="0"/>
              <a:t>from a fixed point</a:t>
            </a:r>
          </a:p>
          <a:p>
            <a:pPr lvl="1"/>
            <a:r>
              <a:rPr lang="en-US" dirty="0"/>
              <a:t>To work with </a:t>
            </a:r>
            <a:r>
              <a:rPr lang="en-US" b="1" i="1" dirty="0"/>
              <a:t>fractions</a:t>
            </a:r>
            <a:endParaRPr lang="en-ZA" i="1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A2A1F8-003B-1643-9513-EBAC02DA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Bead string to Number Line</a:t>
            </a:r>
          </a:p>
        </p:txBody>
      </p:sp>
    </p:spTree>
    <p:extLst>
      <p:ext uri="{BB962C8B-B14F-4D97-AF65-F5344CB8AC3E}">
        <p14:creationId xmlns:p14="http://schemas.microsoft.com/office/powerpoint/2010/main" val="607702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0D82DE-838B-CE44-A54A-C7BE1AC38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/>
              <a:t>Important</a:t>
            </a:r>
          </a:p>
          <a:p>
            <a:r>
              <a:rPr lang="en-GB" sz="2800" dirty="0"/>
              <a:t>Help the learners to understand that the number marker on a number line indicates where one object </a:t>
            </a:r>
            <a:r>
              <a:rPr lang="en-GB" sz="2800" b="1" u="sng" dirty="0"/>
              <a:t>finishes</a:t>
            </a:r>
          </a:p>
          <a:p>
            <a:r>
              <a:rPr lang="en-GB" sz="2800" dirty="0"/>
              <a:t>Use your bead string to make this transition</a:t>
            </a:r>
            <a:endParaRPr lang="en-ZA" sz="2800" dirty="0"/>
          </a:p>
          <a:p>
            <a:r>
              <a:rPr lang="en-US" sz="2800" dirty="0"/>
              <a:t>For example, the numeral 1 on the number line</a:t>
            </a:r>
            <a:r>
              <a:rPr lang="en-ZA" sz="2800" dirty="0"/>
              <a:t> </a:t>
            </a:r>
            <a:r>
              <a:rPr lang="en-US" sz="2800" dirty="0"/>
              <a:t>shows where bead one </a:t>
            </a:r>
            <a:r>
              <a:rPr lang="en-US" sz="2800" u="sng" dirty="0"/>
              <a:t>finishes</a:t>
            </a:r>
            <a:r>
              <a:rPr lang="en-ZA" sz="2800" dirty="0"/>
              <a:t> </a:t>
            </a:r>
            <a:endParaRPr lang="en-GB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7D38A7-673A-CB44-97F2-26992D03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progress from a</a:t>
            </a:r>
            <a:br>
              <a:rPr lang="en-GB" dirty="0"/>
            </a:br>
            <a:r>
              <a:rPr lang="en-GB" dirty="0"/>
              <a:t>counting line to a number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3A88E-8302-544C-BA6F-F16DFFF033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4941168"/>
            <a:ext cx="7340653" cy="159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09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C1DF0-F5FC-CF45-96C6-BAE9AFF883F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257850"/>
            <a:ext cx="6134689" cy="5178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D39D32-1B67-6046-922E-733EB63B4B1D}"/>
              </a:ext>
            </a:extLst>
          </p:cNvPr>
          <p:cNvSpPr txBox="1"/>
          <p:nvPr/>
        </p:nvSpPr>
        <p:spPr>
          <a:xfrm>
            <a:off x="728280" y="6453336"/>
            <a:ext cx="782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Numeracy Handbook for Foundation Phase Teachers: Grades R–3, page 86</a:t>
            </a:r>
            <a:r>
              <a:rPr lang="en-ZA" dirty="0"/>
              <a:t> 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7027F4-9C23-9948-BEC0-BBB17498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Lines in Numeracy Handbook</a:t>
            </a:r>
          </a:p>
        </p:txBody>
      </p:sp>
    </p:spTree>
    <p:extLst>
      <p:ext uri="{BB962C8B-B14F-4D97-AF65-F5344CB8AC3E}">
        <p14:creationId xmlns:p14="http://schemas.microsoft.com/office/powerpoint/2010/main" val="1088671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B3F546-038D-6B48-BFE4-935657A48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your number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E8589A-E75D-8D42-9141-D27E3253A5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/>
              <a:t>Decide on your number range (i.e. 1 to 10; 1 to 20; 1 to 30)</a:t>
            </a:r>
            <a:endParaRPr lang="en-ZA" dirty="0"/>
          </a:p>
          <a:p>
            <a:pPr lvl="0"/>
            <a:r>
              <a:rPr lang="en-GB" dirty="0"/>
              <a:t>Prepare the number line on the floor using tape </a:t>
            </a:r>
            <a:r>
              <a:rPr lang="en-GB" b="1" u="sng" dirty="0"/>
              <a:t>before</a:t>
            </a:r>
            <a:r>
              <a:rPr lang="en-GB" dirty="0"/>
              <a:t> class 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GB" b="1" dirty="0"/>
              <a:t>IMPORTANT NOTES</a:t>
            </a:r>
            <a:endParaRPr lang="en-ZA" dirty="0"/>
          </a:p>
          <a:p>
            <a:pPr lvl="0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Make sure that the spaces between the numbers are equal. This is important for learners to understand.</a:t>
            </a:r>
            <a:endParaRPr lang="en-ZA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Add the arrows at each end. You could discuss that numbers keep going beyond the end of the number line.</a:t>
            </a: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09E4F-D03B-1F46-88E5-809AECB41E5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506" y="1748522"/>
            <a:ext cx="3744416" cy="499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5955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B1F831-B25F-864A-9298-9120EC3F7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3968" y="980728"/>
            <a:ext cx="4064496" cy="3544417"/>
          </a:xfrm>
        </p:spPr>
        <p:txBody>
          <a:bodyPr>
            <a:normAutofit/>
          </a:bodyPr>
          <a:lstStyle/>
          <a:p>
            <a:r>
              <a:rPr lang="en-GB" sz="3200" dirty="0"/>
              <a:t>TAKE SOME TIME NOW TO THINK WHERE YOU MIGHT CREATE / DRAW A NUMBER LINE IN YOUR CLASSROOM OR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9271C-93B9-8548-AE69-F414069C0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80518"/>
            <a:ext cx="34671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0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EFDA38-9198-D442-9DE2-3E8500ECD8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628800"/>
            <a:ext cx="4320480" cy="5051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0FA9B4-D60D-0844-8978-815CB70B9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97903"/>
            <a:ext cx="4032448" cy="392977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8DD28C-7E21-1240-A055-2E5080D3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86" y="116632"/>
            <a:ext cx="8618394" cy="1252728"/>
          </a:xfrm>
        </p:spPr>
        <p:txBody>
          <a:bodyPr/>
          <a:lstStyle/>
          <a:p>
            <a:pPr algn="l"/>
            <a:r>
              <a:rPr lang="en-GB" dirty="0"/>
              <a:t>Can you solve these?</a:t>
            </a:r>
            <a:br>
              <a:rPr lang="en-GB" dirty="0"/>
            </a:br>
            <a:r>
              <a:rPr lang="en-GB" dirty="0"/>
              <a:t>Work with a partner and explain your thinking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669D4-4FA0-8A45-9734-0D15EBDC5DBF}"/>
              </a:ext>
            </a:extLst>
          </p:cNvPr>
          <p:cNvSpPr txBox="1"/>
          <p:nvPr/>
        </p:nvSpPr>
        <p:spPr>
          <a:xfrm>
            <a:off x="429613" y="5877272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Watch out for the operations signs!</a:t>
            </a:r>
          </a:p>
        </p:txBody>
      </p:sp>
    </p:spTree>
    <p:extLst>
      <p:ext uri="{BB962C8B-B14F-4D97-AF65-F5344CB8AC3E}">
        <p14:creationId xmlns:p14="http://schemas.microsoft.com/office/powerpoint/2010/main" val="537927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4573-3F56-4E4E-861F-72B4B60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Line Activities:</a:t>
            </a:r>
            <a:br>
              <a:rPr lang="en-GB" dirty="0"/>
            </a:br>
            <a:r>
              <a:rPr lang="en-GB" dirty="0"/>
              <a:t>Number Sense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03543-199D-2E48-8ACB-42D4873DE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60848"/>
            <a:ext cx="6159500" cy="387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lded Corner 3">
            <a:extLst>
              <a:ext uri="{FF2B5EF4-FFF2-40B4-BE49-F238E27FC236}">
                <a16:creationId xmlns:a16="http://schemas.microsoft.com/office/drawing/2014/main" id="{FD65EF6A-CEA7-814B-90CE-D32E511C4381}"/>
              </a:ext>
            </a:extLst>
          </p:cNvPr>
          <p:cNvSpPr/>
          <p:nvPr/>
        </p:nvSpPr>
        <p:spPr>
          <a:xfrm>
            <a:off x="1043608" y="908720"/>
            <a:ext cx="914400" cy="576064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Page 13</a:t>
            </a:r>
          </a:p>
        </p:txBody>
      </p:sp>
    </p:spTree>
    <p:extLst>
      <p:ext uri="{BB962C8B-B14F-4D97-AF65-F5344CB8AC3E}">
        <p14:creationId xmlns:p14="http://schemas.microsoft.com/office/powerpoint/2010/main" val="3822334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9129-C473-6A40-BD1E-3595DA6F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Sense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36F3E-FE4E-924A-83A0-021283ED7D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u="sng" dirty="0"/>
              <a:t>Before and After</a:t>
            </a:r>
            <a:endParaRPr lang="en-ZA" u="sng" dirty="0"/>
          </a:p>
          <a:p>
            <a:pPr lvl="0"/>
            <a:r>
              <a:rPr lang="en-GB" dirty="0"/>
              <a:t>Ask a child to stand at zero &amp; jump to a specified number e.g. 5</a:t>
            </a:r>
            <a:endParaRPr lang="en-ZA" dirty="0"/>
          </a:p>
          <a:p>
            <a:pPr lvl="0"/>
            <a:r>
              <a:rPr lang="en-GB" dirty="0"/>
              <a:t>Ask another child to go and stand on:</a:t>
            </a:r>
            <a:endParaRPr lang="en-ZA" dirty="0"/>
          </a:p>
          <a:p>
            <a:pPr lvl="2"/>
            <a:r>
              <a:rPr lang="en-GB" dirty="0"/>
              <a:t>The number before</a:t>
            </a:r>
            <a:endParaRPr lang="en-ZA" dirty="0"/>
          </a:p>
          <a:p>
            <a:pPr lvl="2"/>
            <a:r>
              <a:rPr lang="en-GB" dirty="0"/>
              <a:t>The number after</a:t>
            </a:r>
            <a:endParaRPr lang="en-ZA" dirty="0"/>
          </a:p>
          <a:p>
            <a:pPr lvl="0"/>
            <a:r>
              <a:rPr lang="en-GB" dirty="0"/>
              <a:t>Repeat with a different number and different children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GB" b="1" u="sng" dirty="0"/>
              <a:t>More and less (1 and 2 more)</a:t>
            </a:r>
            <a:endParaRPr lang="en-ZA" u="sng" dirty="0"/>
          </a:p>
          <a:p>
            <a:pPr lvl="0"/>
            <a:r>
              <a:rPr lang="en-GB" dirty="0"/>
              <a:t>Ask a child to stand at zero &amp; jump to a specified number e.g. 5</a:t>
            </a:r>
            <a:endParaRPr lang="en-ZA" dirty="0"/>
          </a:p>
          <a:p>
            <a:pPr lvl="0"/>
            <a:r>
              <a:rPr lang="en-GB" dirty="0"/>
              <a:t>Ask another child to go and stand on:</a:t>
            </a:r>
            <a:endParaRPr lang="en-ZA" dirty="0"/>
          </a:p>
          <a:p>
            <a:pPr lvl="2"/>
            <a:r>
              <a:rPr lang="en-GB" dirty="0"/>
              <a:t>1 more than that number</a:t>
            </a:r>
            <a:endParaRPr lang="en-ZA" dirty="0"/>
          </a:p>
          <a:p>
            <a:pPr lvl="2"/>
            <a:r>
              <a:rPr lang="en-GB" dirty="0"/>
              <a:t>1 less than that number</a:t>
            </a:r>
            <a:endParaRPr lang="en-ZA" dirty="0"/>
          </a:p>
          <a:p>
            <a:pPr lvl="0"/>
            <a:r>
              <a:rPr lang="en-GB" dirty="0"/>
              <a:t>Repeat with a different number &amp; different children</a:t>
            </a:r>
            <a:endParaRPr lang="en-ZA" dirty="0"/>
          </a:p>
          <a:p>
            <a:pPr lvl="0"/>
            <a:r>
              <a:rPr lang="en-GB" dirty="0"/>
              <a:t>Introduce 2 more and 2 less</a:t>
            </a:r>
            <a:endParaRPr lang="en-ZA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5F96B-6EDA-494D-9420-4D972410372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u="sng" dirty="0"/>
              <a:t>How Many More To…</a:t>
            </a:r>
            <a:endParaRPr lang="en-ZA" sz="1400" u="sng" dirty="0"/>
          </a:p>
          <a:p>
            <a:pPr lvl="0"/>
            <a:r>
              <a:rPr lang="en-GB" sz="1400" dirty="0"/>
              <a:t>Ask a child to stand at zero &amp; jump to a specified number e.g. 5</a:t>
            </a:r>
            <a:endParaRPr lang="en-ZA" sz="1400" dirty="0"/>
          </a:p>
          <a:p>
            <a:pPr lvl="0"/>
            <a:r>
              <a:rPr lang="en-GB" sz="1400" dirty="0"/>
              <a:t>Ask the class how many more they will need to jump to get to a number e.g. 8</a:t>
            </a:r>
            <a:endParaRPr lang="en-ZA" sz="1400" dirty="0"/>
          </a:p>
          <a:p>
            <a:pPr lvl="0"/>
            <a:r>
              <a:rPr lang="en-GB" sz="1400" dirty="0"/>
              <a:t>Ask the child on the number line to jump to the number and check</a:t>
            </a:r>
            <a:endParaRPr lang="en-ZA" sz="1400" dirty="0"/>
          </a:p>
          <a:p>
            <a:pPr lvl="0"/>
            <a:r>
              <a:rPr lang="en-GB" sz="1400" dirty="0"/>
              <a:t>Repeat with other numbers moving forward and backwards</a:t>
            </a:r>
            <a:endParaRPr lang="en-ZA" sz="1400" dirty="0"/>
          </a:p>
          <a:p>
            <a:pPr marL="0" indent="0">
              <a:buNone/>
            </a:pPr>
            <a:endParaRPr lang="en-ZA" sz="500" dirty="0"/>
          </a:p>
          <a:p>
            <a:pPr marL="0" indent="0">
              <a:buNone/>
            </a:pPr>
            <a:r>
              <a:rPr lang="en-GB" sz="1400" b="1" u="sng" dirty="0"/>
              <a:t>More Number Sense</a:t>
            </a:r>
            <a:endParaRPr lang="en-ZA" sz="1400" u="sng" dirty="0"/>
          </a:p>
          <a:p>
            <a:pPr lvl="0"/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Jump on all the odd numbers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Jump on the number that is 1 less than 9</a:t>
            </a:r>
            <a:endParaRPr lang="en-ZA" sz="14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Jump on a number smaller than 12 </a:t>
            </a:r>
            <a:br>
              <a:rPr lang="en-GB" sz="1400" dirty="0"/>
            </a:br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Lots of learners can do this one to see how many can squeeze onto the available numbers</a:t>
            </a:r>
            <a:endParaRPr lang="en-ZA" sz="1400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Jump on a number between 5 &amp; 8</a:t>
            </a:r>
            <a:endParaRPr lang="en-ZA" sz="14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Combine two or more instructions: </a:t>
            </a:r>
            <a:br>
              <a:rPr lang="en-GB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"Jump on an even number that is greater than 6."</a:t>
            </a:r>
          </a:p>
        </p:txBody>
      </p:sp>
    </p:spTree>
    <p:extLst>
      <p:ext uri="{BB962C8B-B14F-4D97-AF65-F5344CB8AC3E}">
        <p14:creationId xmlns:p14="http://schemas.microsoft.com/office/powerpoint/2010/main" val="3479857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E823-E6A4-C643-A6FF-E13EAC08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Line Activities:</a:t>
            </a:r>
            <a:br>
              <a:rPr lang="en-GB" dirty="0"/>
            </a:br>
            <a:r>
              <a:rPr lang="en-GB" dirty="0"/>
              <a:t>Early Calculation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0A5850-834C-EF4E-86D0-AD1456B26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30" y="1988840"/>
            <a:ext cx="6692900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lded Corner 3">
            <a:extLst>
              <a:ext uri="{FF2B5EF4-FFF2-40B4-BE49-F238E27FC236}">
                <a16:creationId xmlns:a16="http://schemas.microsoft.com/office/drawing/2014/main" id="{392CF7C6-1910-FB45-9442-84A7EDED6B5B}"/>
              </a:ext>
            </a:extLst>
          </p:cNvPr>
          <p:cNvSpPr/>
          <p:nvPr/>
        </p:nvSpPr>
        <p:spPr>
          <a:xfrm>
            <a:off x="1043608" y="908720"/>
            <a:ext cx="914400" cy="576064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Page 14</a:t>
            </a:r>
          </a:p>
        </p:txBody>
      </p:sp>
    </p:spTree>
    <p:extLst>
      <p:ext uri="{BB962C8B-B14F-4D97-AF65-F5344CB8AC3E}">
        <p14:creationId xmlns:p14="http://schemas.microsoft.com/office/powerpoint/2010/main" val="246161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4B5B-76FB-5544-8A2B-AE0020F7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965C1-F39C-F54D-BB46-37DC986328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/>
              <a:t>Addition</a:t>
            </a:r>
            <a:endParaRPr lang="en-ZA" u="sng" dirty="0"/>
          </a:p>
          <a:p>
            <a:pPr lvl="0"/>
            <a:r>
              <a:rPr lang="en-GB" dirty="0"/>
              <a:t>"Jump on a 7. Add 3. </a:t>
            </a:r>
            <a:br>
              <a:rPr lang="en-GB" dirty="0"/>
            </a:br>
            <a:r>
              <a:rPr lang="en-GB" dirty="0"/>
              <a:t>What did you get?"</a:t>
            </a:r>
            <a:endParaRPr lang="en-ZA" dirty="0"/>
          </a:p>
          <a:p>
            <a:pPr lvl="0"/>
            <a:r>
              <a:rPr lang="en-GB" dirty="0"/>
              <a:t>Repeat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lvl="0"/>
            <a:r>
              <a:rPr lang="en-GB" dirty="0"/>
              <a:t>Give the class an addition problem to solve on the number line. </a:t>
            </a:r>
            <a:br>
              <a:rPr lang="en-GB" dirty="0"/>
            </a:br>
            <a:r>
              <a:rPr lang="en-GB" dirty="0"/>
              <a:t>For example 5 + 3</a:t>
            </a:r>
            <a:endParaRPr lang="en-ZA" dirty="0"/>
          </a:p>
          <a:p>
            <a:pPr lvl="0"/>
            <a:r>
              <a:rPr lang="en-GB" dirty="0"/>
              <a:t>Ask for learners to show how the problem could be solved using the number line</a:t>
            </a:r>
            <a:endParaRPr lang="en-ZA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4357D-EA54-1541-AD9A-FC4725D74AE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u="sng" dirty="0"/>
              <a:t>Subtraction</a:t>
            </a:r>
            <a:endParaRPr lang="en-ZA" u="sng" dirty="0"/>
          </a:p>
          <a:p>
            <a:pPr lvl="0"/>
            <a:r>
              <a:rPr lang="en-GB" dirty="0"/>
              <a:t>"Jump on a 15. Subtract 4. </a:t>
            </a:r>
            <a:br>
              <a:rPr lang="en-GB" dirty="0"/>
            </a:br>
            <a:r>
              <a:rPr lang="en-GB" dirty="0"/>
              <a:t>What did you get?"</a:t>
            </a:r>
            <a:endParaRPr lang="en-ZA" dirty="0"/>
          </a:p>
          <a:p>
            <a:pPr lvl="0"/>
            <a:r>
              <a:rPr lang="en-GB" dirty="0"/>
              <a:t>Repeat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lvl="0"/>
            <a:r>
              <a:rPr lang="en-GB" dirty="0"/>
              <a:t>Have two learners stand at zero.</a:t>
            </a:r>
            <a:endParaRPr lang="en-ZA" dirty="0"/>
          </a:p>
          <a:p>
            <a:pPr lvl="0"/>
            <a:r>
              <a:rPr lang="en-GB" dirty="0"/>
              <a:t>Ask one learner to walk 8 spaces along the line and the other to walk 3</a:t>
            </a:r>
            <a:endParaRPr lang="en-ZA" dirty="0"/>
          </a:p>
          <a:p>
            <a:pPr lvl="0"/>
            <a:r>
              <a:rPr lang="en-GB" dirty="0"/>
              <a:t>Example questions:  </a:t>
            </a:r>
            <a:endParaRPr lang="en-ZA" dirty="0"/>
          </a:p>
          <a:p>
            <a:pPr lvl="1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How many steps farther did learner one walk than learner two? </a:t>
            </a:r>
            <a:r>
              <a:rPr lang="en-GB" sz="2400" dirty="0"/>
              <a:t> </a:t>
            </a:r>
            <a:endParaRPr lang="en-ZA" sz="2400" dirty="0"/>
          </a:p>
          <a:p>
            <a:pPr lvl="1"/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How many more steps did learner one walk than learner two?</a:t>
            </a:r>
            <a:r>
              <a:rPr lang="en-GB" sz="2400" dirty="0"/>
              <a:t>  </a:t>
            </a:r>
            <a:endParaRPr lang="en-ZA" sz="2400" dirty="0"/>
          </a:p>
          <a:p>
            <a:pPr lvl="1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What is the difference in the steps walked by learner one and learner two? 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45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451493-EEA4-6D45-80C8-F4A1D284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Birthday Line-up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977BB-1A5B-9C44-B313-5DF1CC6713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400" dirty="0"/>
              <a:t>A fun activity to use the number line to find class birthdays. </a:t>
            </a:r>
          </a:p>
          <a:p>
            <a:pPr marL="0" indent="0">
              <a:buNone/>
            </a:pPr>
            <a:r>
              <a:rPr lang="en-GB" sz="1400" dirty="0"/>
              <a:t>You could develop this into a Data Handling task in you wanted to. </a:t>
            </a:r>
            <a:endParaRPr lang="en-ZA" sz="1400" dirty="0"/>
          </a:p>
          <a:p>
            <a:pPr marL="0" indent="0">
              <a:buNone/>
            </a:pPr>
            <a:r>
              <a:rPr lang="en-GB" sz="1400" dirty="0"/>
              <a:t> </a:t>
            </a:r>
            <a:endParaRPr lang="en-ZA" sz="1400" dirty="0"/>
          </a:p>
          <a:p>
            <a:pPr marL="0" indent="0">
              <a:buNone/>
            </a:pPr>
            <a:r>
              <a:rPr lang="en-GB" sz="1400" b="1" dirty="0"/>
              <a:t>PREPARATION</a:t>
            </a:r>
            <a:endParaRPr lang="en-ZA" sz="1400" dirty="0"/>
          </a:p>
          <a:p>
            <a:pPr lvl="0"/>
            <a:r>
              <a:rPr lang="en-GB" sz="1400" dirty="0"/>
              <a:t>Use chalk to make a large number line from 1 to 31</a:t>
            </a:r>
            <a:endParaRPr lang="en-ZA" sz="1400" dirty="0"/>
          </a:p>
          <a:p>
            <a:pPr marL="0" indent="0">
              <a:buNone/>
            </a:pPr>
            <a:endParaRPr lang="en-ZA" sz="1400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r>
              <a:rPr lang="en-GB" sz="1400" b="1" dirty="0"/>
              <a:t>ACTIVITY</a:t>
            </a:r>
            <a:endParaRPr lang="en-ZA" sz="1400" dirty="0"/>
          </a:p>
          <a:p>
            <a:pPr lvl="0"/>
            <a:r>
              <a:rPr lang="en-GB" sz="1400" dirty="0"/>
              <a:t>Ask learners to think of their birthday number, then stand on it on the number line</a:t>
            </a:r>
            <a:endParaRPr lang="en-ZA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i="1" dirty="0"/>
              <a:t>For example: A child who was born on May 7 and one who was born on December 7 would both stand on the 7</a:t>
            </a:r>
          </a:p>
          <a:p>
            <a:pPr marL="0" indent="0">
              <a:buNone/>
            </a:pPr>
            <a:endParaRPr lang="en-ZA" sz="1400" i="1" dirty="0"/>
          </a:p>
          <a:p>
            <a:pPr lvl="0"/>
            <a:r>
              <a:rPr lang="en-GB" sz="1400" dirty="0"/>
              <a:t>Ask learners to look around and see who else has a birthday on their same date and share what month they were born 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A947C-B453-F344-8DAC-239F98E2B5D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GB" u="sng" dirty="0"/>
              <a:t>Other options</a:t>
            </a:r>
            <a:r>
              <a:rPr lang="en-GB" dirty="0"/>
              <a:t>:</a:t>
            </a:r>
          </a:p>
          <a:p>
            <a:pPr marL="468263" lvl="1">
              <a:lnSpc>
                <a:spcPct val="120000"/>
              </a:lnSpc>
              <a:spcBef>
                <a:spcPts val="300"/>
              </a:spcBef>
            </a:pPr>
            <a:r>
              <a:rPr lang="en-GB" sz="2500" dirty="0">
                <a:solidFill>
                  <a:srgbClr val="FF0000"/>
                </a:solidFill>
              </a:rPr>
              <a:t>"If you have a birthday on an odd number stand up. If your birthday is on an even number, sit down."</a:t>
            </a:r>
            <a:endParaRPr lang="en-ZA" sz="2500" dirty="0">
              <a:solidFill>
                <a:srgbClr val="FF0000"/>
              </a:solidFill>
            </a:endParaRPr>
          </a:p>
          <a:p>
            <a:pPr marL="468263" lvl="1">
              <a:lnSpc>
                <a:spcPct val="120000"/>
              </a:lnSpc>
              <a:spcBef>
                <a:spcPts val="300"/>
              </a:spcBef>
            </a:pPr>
            <a:r>
              <a:rPr lang="en-GB" sz="2500" dirty="0">
                <a:solidFill>
                  <a:schemeClr val="accent4">
                    <a:lumMod val="75000"/>
                  </a:schemeClr>
                </a:solidFill>
              </a:rPr>
              <a:t>"If your birthday date is greater than 20, stand up. If it is less than 20, sit down.”</a:t>
            </a:r>
            <a:endParaRPr lang="en-ZA" sz="2500" dirty="0">
              <a:solidFill>
                <a:schemeClr val="accent4">
                  <a:lumMod val="75000"/>
                </a:schemeClr>
              </a:solidFill>
            </a:endParaRPr>
          </a:p>
          <a:p>
            <a:pPr marL="468263" lvl="1">
              <a:lnSpc>
                <a:spcPct val="120000"/>
              </a:lnSpc>
              <a:spcBef>
                <a:spcPts val="300"/>
              </a:spcBef>
            </a:pPr>
            <a:r>
              <a:rPr lang="en-GB" sz="2500" dirty="0">
                <a:solidFill>
                  <a:schemeClr val="accent5">
                    <a:lumMod val="75000"/>
                  </a:schemeClr>
                </a:solidFill>
              </a:rPr>
              <a:t>“If your birthday is on the 20th, jump up and down."</a:t>
            </a:r>
            <a:endParaRPr lang="en-ZA" sz="2500" dirty="0">
              <a:solidFill>
                <a:schemeClr val="accent5">
                  <a:lumMod val="75000"/>
                </a:schemeClr>
              </a:solidFill>
            </a:endParaRPr>
          </a:p>
          <a:p>
            <a:pPr marL="468263" lvl="1">
              <a:lnSpc>
                <a:spcPct val="120000"/>
              </a:lnSpc>
              <a:spcBef>
                <a:spcPts val="300"/>
              </a:spcBef>
            </a:pPr>
            <a:r>
              <a:rPr lang="en-GB" sz="2500" dirty="0">
                <a:solidFill>
                  <a:schemeClr val="accent1">
                    <a:lumMod val="75000"/>
                  </a:schemeClr>
                </a:solidFill>
              </a:rPr>
              <a:t>"If your birthday is between 3 and 7, put your hands in the air."</a:t>
            </a:r>
            <a:endParaRPr lang="en-ZA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468263" lvl="1">
              <a:lnSpc>
                <a:spcPct val="120000"/>
              </a:lnSpc>
              <a:spcBef>
                <a:spcPts val="300"/>
              </a:spcBef>
            </a:pPr>
            <a:r>
              <a:rPr lang="en-GB" sz="2500" dirty="0">
                <a:solidFill>
                  <a:schemeClr val="accent5">
                    <a:lumMod val="50000"/>
                  </a:schemeClr>
                </a:solidFill>
              </a:rPr>
              <a:t>"Mpho, what is your birthday plus 2?”</a:t>
            </a:r>
          </a:p>
          <a:p>
            <a:pPr marL="468263" lvl="1">
              <a:lnSpc>
                <a:spcPct val="120000"/>
              </a:lnSpc>
              <a:spcBef>
                <a:spcPts val="300"/>
              </a:spcBef>
            </a:pPr>
            <a:r>
              <a:rPr lang="en-GB" sz="2500" dirty="0">
                <a:solidFill>
                  <a:schemeClr val="accent5">
                    <a:lumMod val="50000"/>
                  </a:schemeClr>
                </a:solidFill>
              </a:rPr>
              <a:t>“Siya, what is your birthday minus three?"</a:t>
            </a:r>
            <a:endParaRPr lang="en-ZA" sz="2500" dirty="0">
              <a:solidFill>
                <a:schemeClr val="accent5">
                  <a:lumMod val="50000"/>
                </a:schemeClr>
              </a:solidFill>
            </a:endParaRPr>
          </a:p>
          <a:p>
            <a:pPr marL="468263" lvl="1">
              <a:lnSpc>
                <a:spcPct val="120000"/>
              </a:lnSpc>
              <a:spcBef>
                <a:spcPts val="300"/>
              </a:spcBef>
            </a:pPr>
            <a:r>
              <a:rPr lang="en-GB" sz="2500" dirty="0"/>
              <a:t>And so on…</a:t>
            </a:r>
            <a:endParaRPr lang="en-ZA" sz="2500" dirty="0"/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821FB43C-F728-DA4D-945B-5EDB5F131574}"/>
              </a:ext>
            </a:extLst>
          </p:cNvPr>
          <p:cNvSpPr/>
          <p:nvPr/>
        </p:nvSpPr>
        <p:spPr>
          <a:xfrm>
            <a:off x="1043608" y="887012"/>
            <a:ext cx="914400" cy="576064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Page 15</a:t>
            </a:r>
          </a:p>
        </p:txBody>
      </p:sp>
    </p:spTree>
    <p:extLst>
      <p:ext uri="{BB962C8B-B14F-4D97-AF65-F5344CB8AC3E}">
        <p14:creationId xmlns:p14="http://schemas.microsoft.com/office/powerpoint/2010/main" val="2758299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AEB3-55EC-A44C-8F7E-CEBE8BD0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line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7D626-9584-6A45-B3FA-C775C3ED98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You can repeat all the above activities with other number lines:</a:t>
            </a:r>
            <a:endParaRPr lang="en-ZA" dirty="0"/>
          </a:p>
          <a:p>
            <a:pPr lvl="0"/>
            <a:r>
              <a:rPr lang="en-GB" dirty="0"/>
              <a:t>Draw a number line outside using sidewalk chalk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</a:t>
            </a:r>
            <a:endParaRPr lang="en-ZA" dirty="0">
              <a:sym typeface="Wingdings" pitchFamily="2" charset="2"/>
            </a:endParaRPr>
          </a:p>
          <a:p>
            <a:pPr lvl="0"/>
            <a:endParaRPr lang="en-ZA" dirty="0">
              <a:sym typeface="Wingdings" pitchFamily="2" charset="2"/>
            </a:endParaRPr>
          </a:p>
          <a:p>
            <a:pPr marL="0" lvl="0" indent="0">
              <a:buNone/>
            </a:pPr>
            <a:endParaRPr lang="en-ZA" dirty="0"/>
          </a:p>
          <a:p>
            <a:pPr lvl="0"/>
            <a:r>
              <a:rPr lang="en-GB" dirty="0"/>
              <a:t>Use the yellow number lines These are two sided:</a:t>
            </a:r>
            <a:endParaRPr lang="en-ZA" dirty="0"/>
          </a:p>
          <a:p>
            <a:pPr lvl="1"/>
            <a:r>
              <a:rPr lang="en-GB" dirty="0"/>
              <a:t>One side is marked from 0 to 100 with tick marks at every 5 </a:t>
            </a:r>
            <a:endParaRPr lang="en-ZA" dirty="0"/>
          </a:p>
          <a:p>
            <a:pPr lvl="1"/>
            <a:r>
              <a:rPr lang="en-GB" dirty="0"/>
              <a:t>The other side is blank – good for proportional reasoning work (see Session 9 handbook)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0D576-30DE-CC48-924A-EF65FA11540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700808"/>
            <a:ext cx="3888432" cy="456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olded Corner 5">
            <a:extLst>
              <a:ext uri="{FF2B5EF4-FFF2-40B4-BE49-F238E27FC236}">
                <a16:creationId xmlns:a16="http://schemas.microsoft.com/office/drawing/2014/main" id="{07963FCE-BA4A-BB44-B5BC-181008EFCBA4}"/>
              </a:ext>
            </a:extLst>
          </p:cNvPr>
          <p:cNvSpPr/>
          <p:nvPr/>
        </p:nvSpPr>
        <p:spPr>
          <a:xfrm>
            <a:off x="1115616" y="894796"/>
            <a:ext cx="914400" cy="576064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Page 16</a:t>
            </a:r>
          </a:p>
        </p:txBody>
      </p:sp>
    </p:spTree>
    <p:extLst>
      <p:ext uri="{BB962C8B-B14F-4D97-AF65-F5344CB8AC3E}">
        <p14:creationId xmlns:p14="http://schemas.microsoft.com/office/powerpoint/2010/main" val="4078820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B1F831-B25F-864A-9298-9120EC3F7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3968" y="980728"/>
            <a:ext cx="4064496" cy="3544417"/>
          </a:xfrm>
        </p:spPr>
        <p:txBody>
          <a:bodyPr>
            <a:normAutofit/>
          </a:bodyPr>
          <a:lstStyle/>
          <a:p>
            <a:r>
              <a:rPr lang="en-GB" sz="3200" dirty="0"/>
              <a:t>COULD YOU GET SOMEONE TO DONATE SOME PAINT AND HAVE A PERMANENT NUMBER LINE ON THE PLAYGROUND?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136BBE-05A0-C444-B43D-5DFC18F7E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88090"/>
            <a:ext cx="3390943" cy="39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9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8C51-6D7A-4645-9F1B-97077A9E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“Up and Down the Number Line”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5151-4F6D-4040-9B85-4452788B44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u="sng" dirty="0"/>
              <a:t>Completing tens</a:t>
            </a:r>
            <a:endParaRPr lang="en-ZA" u="sng" dirty="0"/>
          </a:p>
          <a:p>
            <a:pPr lvl="0"/>
            <a:r>
              <a:rPr lang="en-GB" dirty="0"/>
              <a:t>I have 17, what do I get if I add 3?</a:t>
            </a:r>
            <a:endParaRPr lang="en-ZA" dirty="0"/>
          </a:p>
          <a:p>
            <a:pPr lvl="0"/>
            <a:r>
              <a:rPr lang="en-GB" dirty="0"/>
              <a:t>What must I add to 27 to get 30?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GB" b="1" u="sng" dirty="0"/>
              <a:t>Bridging tens</a:t>
            </a:r>
            <a:endParaRPr lang="en-ZA" u="sng" dirty="0"/>
          </a:p>
          <a:p>
            <a:pPr lvl="0"/>
            <a:r>
              <a:rPr lang="en-GB" dirty="0"/>
              <a:t>I have 17, what do I get if I add 8?</a:t>
            </a:r>
            <a:endParaRPr lang="en-ZA" dirty="0"/>
          </a:p>
          <a:p>
            <a:r>
              <a:rPr lang="en-GB" dirty="0"/>
              <a:t>The child should first complete the ten and then add on the remainder. Their thinking could be: “</a:t>
            </a:r>
            <a:r>
              <a:rPr lang="en-GB" i="1" dirty="0"/>
              <a:t>I have 17, I need 3 to make 20. 8 – 3 = 5 so the answer is 20 + 5 = 25</a:t>
            </a:r>
            <a:r>
              <a:rPr lang="en-GB" dirty="0"/>
              <a:t>.”</a:t>
            </a:r>
            <a:endParaRPr lang="en-ZA" dirty="0"/>
          </a:p>
          <a:p>
            <a:pPr lvl="0"/>
            <a:r>
              <a:rPr lang="en-GB" dirty="0"/>
              <a:t>What must I add to 27 to get 32?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GB" b="1" u="sng" dirty="0"/>
              <a:t>Adding to multiples of ten</a:t>
            </a:r>
            <a:endParaRPr lang="en-ZA" u="sng" dirty="0"/>
          </a:p>
          <a:p>
            <a:pPr lvl="0"/>
            <a:r>
              <a:rPr lang="en-GB" dirty="0"/>
              <a:t>I have 17, what will I get if I add 33?</a:t>
            </a:r>
            <a:endParaRPr lang="en-ZA" dirty="0"/>
          </a:p>
          <a:p>
            <a:pPr lvl="0"/>
            <a:r>
              <a:rPr lang="en-GB" dirty="0"/>
              <a:t>What must I add to 27 to get 60?</a:t>
            </a:r>
            <a:endParaRPr lang="en-ZA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2C250-3E93-E344-B59D-A6AC43F4A9D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u="sng" dirty="0"/>
              <a:t>Adding and subtracting multiples of ten</a:t>
            </a:r>
            <a:endParaRPr lang="en-ZA" u="sng" dirty="0"/>
          </a:p>
          <a:p>
            <a:r>
              <a:rPr lang="en-GB" dirty="0"/>
              <a:t>Children need to know that if 2 + 3 = 5 then 20 + 30 = 50 and 200 + 300 = 500</a:t>
            </a:r>
            <a:endParaRPr lang="en-ZA" dirty="0"/>
          </a:p>
          <a:p>
            <a:pPr lvl="0"/>
            <a:r>
              <a:rPr lang="en-GB" dirty="0"/>
              <a:t>I have 30, what will I get if I add 50?</a:t>
            </a:r>
            <a:endParaRPr lang="en-ZA" dirty="0"/>
          </a:p>
          <a:p>
            <a:pPr lvl="0"/>
            <a:r>
              <a:rPr lang="en-GB" dirty="0"/>
              <a:t>I have 70, what will I get if I take away 30?</a:t>
            </a:r>
            <a:endParaRPr lang="en-ZA" dirty="0"/>
          </a:p>
          <a:p>
            <a:pPr lvl="0"/>
            <a:r>
              <a:rPr lang="en-GB" dirty="0"/>
              <a:t>What must I add to 10 to get 70?</a:t>
            </a:r>
            <a:endParaRPr lang="en-ZA" dirty="0"/>
          </a:p>
          <a:p>
            <a:pPr lvl="0"/>
            <a:r>
              <a:rPr lang="en-GB" dirty="0"/>
              <a:t>What must I take away from 90 to be left with 30?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GB" b="1" u="sng" dirty="0"/>
              <a:t>Subtracting to multiples of ten</a:t>
            </a:r>
            <a:endParaRPr lang="en-ZA" u="sng" dirty="0"/>
          </a:p>
          <a:p>
            <a:pPr lvl="0"/>
            <a:r>
              <a:rPr lang="en-GB" dirty="0"/>
              <a:t>I have 27, what do I get if I take away 7?</a:t>
            </a:r>
            <a:endParaRPr lang="en-ZA" dirty="0"/>
          </a:p>
          <a:p>
            <a:pPr lvl="0"/>
            <a:r>
              <a:rPr lang="en-GB" dirty="0"/>
              <a:t>What must I take from 45 to get 40?</a:t>
            </a:r>
            <a:endParaRPr lang="en-ZA" dirty="0"/>
          </a:p>
          <a:p>
            <a:pPr marL="0" indent="0">
              <a:buNone/>
            </a:pPr>
            <a:r>
              <a:rPr lang="en-GB" b="1" dirty="0"/>
              <a:t> </a:t>
            </a:r>
            <a:endParaRPr lang="en-ZA" dirty="0"/>
          </a:p>
          <a:p>
            <a:pPr marL="0" indent="0">
              <a:buNone/>
            </a:pPr>
            <a:r>
              <a:rPr lang="en-GB" b="1" u="sng" dirty="0"/>
              <a:t>Subtracting from multiples of ten</a:t>
            </a:r>
            <a:endParaRPr lang="en-ZA" u="sng" dirty="0"/>
          </a:p>
          <a:p>
            <a:pPr lvl="0"/>
            <a:r>
              <a:rPr lang="en-GB" dirty="0"/>
              <a:t>I have 70 what do I get when I take away 8?</a:t>
            </a:r>
            <a:endParaRPr lang="en-ZA" dirty="0"/>
          </a:p>
          <a:p>
            <a:pPr lvl="0"/>
            <a:r>
              <a:rPr lang="en-GB" dirty="0"/>
              <a:t>What must I take away from 40 to get 36?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94137-15CD-1648-A569-5D6EEAF2E694}"/>
              </a:ext>
            </a:extLst>
          </p:cNvPr>
          <p:cNvSpPr txBox="1"/>
          <p:nvPr/>
        </p:nvSpPr>
        <p:spPr>
          <a:xfrm>
            <a:off x="395536" y="6488668"/>
            <a:ext cx="782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Numeracy Handbook for Foundation Phase Teachers: Grades R–3, page 43</a:t>
            </a:r>
            <a:r>
              <a:rPr lang="en-ZA" dirty="0"/>
              <a:t> </a:t>
            </a:r>
            <a:endParaRPr lang="en-GB" dirty="0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D59EEA05-4CB5-5D46-B5C9-C40D71CFAB5D}"/>
              </a:ext>
            </a:extLst>
          </p:cNvPr>
          <p:cNvSpPr/>
          <p:nvPr/>
        </p:nvSpPr>
        <p:spPr>
          <a:xfrm>
            <a:off x="1043608" y="855050"/>
            <a:ext cx="914400" cy="576064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Page 17</a:t>
            </a:r>
          </a:p>
        </p:txBody>
      </p:sp>
    </p:spTree>
    <p:extLst>
      <p:ext uri="{BB962C8B-B14F-4D97-AF65-F5344CB8AC3E}">
        <p14:creationId xmlns:p14="http://schemas.microsoft.com/office/powerpoint/2010/main" val="1547294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A5759-09FA-E542-A107-B002C577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Snake Number Line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88DE2-099B-FF48-8056-5DF63E544B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 fun way for learners to practice jumping on a number line. It is a variation of Snakes and Ladders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aim of the game is to get the correct number to land on the end number (10, 20 or 30)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GB" dirty="0"/>
              <a:t>There are 3 game boards for number ranges</a:t>
            </a:r>
            <a:endParaRPr lang="en-ZA" dirty="0"/>
          </a:p>
          <a:p>
            <a:r>
              <a:rPr lang="en-GB" dirty="0"/>
              <a:t>One to ten</a:t>
            </a:r>
            <a:endParaRPr lang="en-ZA" dirty="0"/>
          </a:p>
          <a:p>
            <a:r>
              <a:rPr lang="en-GB" dirty="0"/>
              <a:t>One to twenty</a:t>
            </a:r>
            <a:endParaRPr lang="en-ZA" dirty="0"/>
          </a:p>
          <a:p>
            <a:r>
              <a:rPr lang="en-GB" dirty="0"/>
              <a:t>One to thirty</a:t>
            </a:r>
            <a:r>
              <a:rPr lang="en-ZA" dirty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39114-9455-6344-BF68-EBAAAB566D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614" y="4797152"/>
            <a:ext cx="1368000" cy="197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679B74-DAD3-9C46-B8D0-30A0912CAD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814" y="4797152"/>
            <a:ext cx="1368000" cy="197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C1937-6072-804F-87DE-6CB715A603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165" y="4797152"/>
            <a:ext cx="1368000" cy="197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0C27A1-DBC8-154D-A01B-D283C946D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165" y="1600200"/>
            <a:ext cx="3810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lded Corner 8">
            <a:extLst>
              <a:ext uri="{FF2B5EF4-FFF2-40B4-BE49-F238E27FC236}">
                <a16:creationId xmlns:a16="http://schemas.microsoft.com/office/drawing/2014/main" id="{06C730CB-00FE-B349-B386-02194DBBB8A2}"/>
              </a:ext>
            </a:extLst>
          </p:cNvPr>
          <p:cNvSpPr/>
          <p:nvPr/>
        </p:nvSpPr>
        <p:spPr>
          <a:xfrm>
            <a:off x="1065312" y="908720"/>
            <a:ext cx="914400" cy="576064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Page 18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1246652A-6B2D-AE47-A19B-B8985CE6475F}"/>
              </a:ext>
            </a:extLst>
          </p:cNvPr>
          <p:cNvSpPr/>
          <p:nvPr/>
        </p:nvSpPr>
        <p:spPr>
          <a:xfrm>
            <a:off x="6228861" y="3537012"/>
            <a:ext cx="2736304" cy="1080120"/>
          </a:xfrm>
          <a:prstGeom prst="wedgeRoundRectCallout">
            <a:avLst>
              <a:gd name="adj1" fmla="val -35610"/>
              <a:gd name="adj2" fmla="val 884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Laminate or slip into A4 plastic sleeves so that they can be re-used. </a:t>
            </a:r>
          </a:p>
        </p:txBody>
      </p:sp>
    </p:spTree>
    <p:extLst>
      <p:ext uri="{BB962C8B-B14F-4D97-AF65-F5344CB8AC3E}">
        <p14:creationId xmlns:p14="http://schemas.microsoft.com/office/powerpoint/2010/main" val="3978391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A5759-09FA-E542-A107-B002C577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Snake Number Line Game:</a:t>
            </a:r>
            <a:br>
              <a:rPr lang="en-GB" dirty="0"/>
            </a:br>
            <a:r>
              <a:rPr lang="en-GB" dirty="0"/>
              <a:t>Instructions for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88DE2-099B-FF48-8056-5DF63E544B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GB" dirty="0"/>
              <a:t>Learners work in pairs or threes</a:t>
            </a:r>
            <a:endParaRPr lang="en-ZA" dirty="0"/>
          </a:p>
          <a:p>
            <a:pPr lvl="0"/>
            <a:r>
              <a:rPr lang="en-GB" dirty="0"/>
              <a:t>Learners take turns to throw the dice</a:t>
            </a:r>
            <a:endParaRPr lang="en-ZA" dirty="0"/>
          </a:p>
          <a:p>
            <a:pPr lvl="0"/>
            <a:r>
              <a:rPr lang="en-GB" dirty="0"/>
              <a:t>Move that many moves on the board</a:t>
            </a:r>
            <a:endParaRPr lang="en-ZA" dirty="0"/>
          </a:p>
          <a:p>
            <a:pPr lvl="0"/>
            <a:r>
              <a:rPr lang="en-GB" dirty="0"/>
              <a:t>Follow the arrows to jump to another number</a:t>
            </a:r>
          </a:p>
          <a:p>
            <a:pPr marL="0" lv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GB" b="1" dirty="0"/>
              <a:t>NOTE</a:t>
            </a:r>
            <a:r>
              <a:rPr lang="en-GB" dirty="0"/>
              <a:t>: some of these jump forward and some jump backwards</a:t>
            </a:r>
            <a:endParaRPr lang="en-ZA" dirty="0"/>
          </a:p>
          <a:p>
            <a:pPr lvl="0"/>
            <a:r>
              <a:rPr lang="en-GB" dirty="0"/>
              <a:t>Encourage the learners to say what they are doing as they follow an arrow</a:t>
            </a:r>
            <a:endParaRPr lang="en-ZA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For example:</a:t>
            </a:r>
            <a:endParaRPr lang="en-ZA" dirty="0"/>
          </a:p>
          <a:p>
            <a:pPr lvl="0"/>
            <a:r>
              <a:rPr lang="en-GB" dirty="0"/>
              <a:t>“I am jumping forward by 2 / backwards by 1” and so on</a:t>
            </a:r>
            <a:endParaRPr lang="en-ZA" dirty="0"/>
          </a:p>
          <a:p>
            <a:pPr lvl="0"/>
            <a:r>
              <a:rPr lang="en-GB" dirty="0"/>
              <a:t>The learners must throw exactly the right number to land on the end number</a:t>
            </a:r>
            <a:endParaRPr lang="en-ZA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For example:</a:t>
            </a:r>
            <a:endParaRPr lang="en-ZA" dirty="0"/>
          </a:p>
          <a:p>
            <a:pPr lvl="0"/>
            <a:r>
              <a:rPr lang="en-GB" dirty="0"/>
              <a:t>If one learner is on 8 and they throw a three, this is too much to land exactly on ten </a:t>
            </a:r>
          </a:p>
          <a:p>
            <a:pPr lvl="0"/>
            <a:r>
              <a:rPr lang="en-GB" dirty="0"/>
              <a:t>So they must jump to 9, 10 and then back to 9. They need a 1 to land exactly in the ten</a:t>
            </a:r>
            <a:endParaRPr lang="en-ZA" dirty="0"/>
          </a:p>
          <a:p>
            <a:pPr lvl="0"/>
            <a:r>
              <a:rPr lang="en-GB" dirty="0"/>
              <a:t>Encourage them to say </a:t>
            </a:r>
            <a:r>
              <a:rPr lang="en-GB" b="1" dirty="0"/>
              <a:t>how many</a:t>
            </a:r>
            <a:r>
              <a:rPr lang="en-GB" dirty="0"/>
              <a:t> they need to get to the end number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679B74-DAD3-9C46-B8D0-30A0912CAD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988840"/>
            <a:ext cx="3096344" cy="447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A8C274-C136-AD46-833D-6FE34F5AE220}"/>
              </a:ext>
            </a:extLst>
          </p:cNvPr>
          <p:cNvCxnSpPr>
            <a:cxnSpLocks/>
          </p:cNvCxnSpPr>
          <p:nvPr/>
        </p:nvCxnSpPr>
        <p:spPr>
          <a:xfrm>
            <a:off x="4427984" y="3253492"/>
            <a:ext cx="1086260" cy="1300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6E82E2-A942-3F45-8568-2BD3DF63497D}"/>
              </a:ext>
            </a:extLst>
          </p:cNvPr>
          <p:cNvCxnSpPr>
            <a:cxnSpLocks/>
          </p:cNvCxnSpPr>
          <p:nvPr/>
        </p:nvCxnSpPr>
        <p:spPr>
          <a:xfrm>
            <a:off x="4427984" y="3253492"/>
            <a:ext cx="2232248" cy="4275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82C5C9-CDCA-E347-97F9-9AF20B1050D0}"/>
              </a:ext>
            </a:extLst>
          </p:cNvPr>
          <p:cNvCxnSpPr>
            <a:cxnSpLocks/>
          </p:cNvCxnSpPr>
          <p:nvPr/>
        </p:nvCxnSpPr>
        <p:spPr>
          <a:xfrm>
            <a:off x="4498847" y="3253492"/>
            <a:ext cx="2778389" cy="24392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19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65143B-B706-454D-9EA1-30DC863AB8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1916832"/>
            <a:ext cx="4627530" cy="4680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84AF62-5966-B64C-9E25-BE4D832FAF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060848"/>
            <a:ext cx="3964908" cy="4176464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4C5E9FAD-FFCF-F84D-941B-223199788197}"/>
              </a:ext>
            </a:extLst>
          </p:cNvPr>
          <p:cNvSpPr txBox="1">
            <a:spLocks/>
          </p:cNvSpPr>
          <p:nvPr/>
        </p:nvSpPr>
        <p:spPr>
          <a:xfrm>
            <a:off x="274086" y="116632"/>
            <a:ext cx="8618394" cy="125272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/>
              <a:t>Can you solve these?</a:t>
            </a:r>
            <a:br>
              <a:rPr lang="en-GB"/>
            </a:br>
            <a:r>
              <a:rPr lang="en-GB"/>
              <a:t>Work with a partner and explain your thinking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6F4C5-426D-5D4F-B59C-1D496BACAE95}"/>
              </a:ext>
            </a:extLst>
          </p:cNvPr>
          <p:cNvSpPr txBox="1"/>
          <p:nvPr/>
        </p:nvSpPr>
        <p:spPr>
          <a:xfrm>
            <a:off x="467544" y="6443463"/>
            <a:ext cx="3791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Puzzles FREE from: http://</a:t>
            </a:r>
            <a:r>
              <a:rPr lang="en-GB" sz="1400" dirty="0" err="1"/>
              <a:t>mashupmath.com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2AF77-E1FB-FF40-8A38-08E961718500}"/>
              </a:ext>
            </a:extLst>
          </p:cNvPr>
          <p:cNvSpPr txBox="1"/>
          <p:nvPr/>
        </p:nvSpPr>
        <p:spPr>
          <a:xfrm>
            <a:off x="155015" y="1415932"/>
            <a:ext cx="9007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Find the value of each icon in the MULTIPLICATION tables below</a:t>
            </a:r>
          </a:p>
        </p:txBody>
      </p:sp>
    </p:spTree>
    <p:extLst>
      <p:ext uri="{BB962C8B-B14F-4D97-AF65-F5344CB8AC3E}">
        <p14:creationId xmlns:p14="http://schemas.microsoft.com/office/powerpoint/2010/main" val="3292141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2B8A16-AFBD-8948-A4CD-C865D3D9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Worksheets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972F1-86A2-6240-9296-E034F755EC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511" y="1628800"/>
            <a:ext cx="3822192" cy="4608512"/>
          </a:xfrm>
        </p:spPr>
        <p:txBody>
          <a:bodyPr/>
          <a:lstStyle/>
          <a:p>
            <a:pPr lvl="0"/>
            <a:r>
              <a:rPr lang="en-GB" dirty="0"/>
              <a:t>A: Number Line Skip Counting</a:t>
            </a:r>
            <a:endParaRPr lang="en-Z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F6C313-8025-AF41-AB1B-6C3479EECA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4008" y="1628800"/>
            <a:ext cx="3822192" cy="4608512"/>
          </a:xfrm>
        </p:spPr>
        <p:txBody>
          <a:bodyPr/>
          <a:lstStyle/>
          <a:p>
            <a:r>
              <a:rPr lang="en-GB" dirty="0"/>
              <a:t>B: Jump to a Number</a:t>
            </a:r>
            <a:r>
              <a:rPr lang="en-ZA" dirty="0"/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CFCB2-9170-B842-9653-DDD320BF5F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498800"/>
            <a:ext cx="3240000" cy="435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D607D8-C790-5B4C-A319-BFD6DF194D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443551"/>
            <a:ext cx="3240000" cy="4414449"/>
          </a:xfrm>
          <a:prstGeom prst="rect">
            <a:avLst/>
          </a:prstGeom>
        </p:spPr>
      </p:pic>
      <p:sp>
        <p:nvSpPr>
          <p:cNvPr id="11" name="Folded Corner 10">
            <a:extLst>
              <a:ext uri="{FF2B5EF4-FFF2-40B4-BE49-F238E27FC236}">
                <a16:creationId xmlns:a16="http://schemas.microsoft.com/office/drawing/2014/main" id="{00EB89DA-5E43-3F46-BC40-8B05B6B1E467}"/>
              </a:ext>
            </a:extLst>
          </p:cNvPr>
          <p:cNvSpPr/>
          <p:nvPr/>
        </p:nvSpPr>
        <p:spPr>
          <a:xfrm>
            <a:off x="1043608" y="836712"/>
            <a:ext cx="914400" cy="576064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Page 19</a:t>
            </a:r>
          </a:p>
        </p:txBody>
      </p:sp>
    </p:spTree>
    <p:extLst>
      <p:ext uri="{BB962C8B-B14F-4D97-AF65-F5344CB8AC3E}">
        <p14:creationId xmlns:p14="http://schemas.microsoft.com/office/powerpoint/2010/main" val="1198126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005743-7D9E-364D-A676-70F12E969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716" y="1916832"/>
            <a:ext cx="8611892" cy="443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Word problems can be solved using the number line. </a:t>
            </a:r>
            <a:endParaRPr lang="en-ZA" sz="2800" dirty="0"/>
          </a:p>
          <a:p>
            <a:r>
              <a:rPr lang="en-GB" sz="2800" dirty="0"/>
              <a:t>Handbook has these examples:</a:t>
            </a:r>
            <a:endParaRPr lang="en-ZA" sz="2800" dirty="0"/>
          </a:p>
          <a:p>
            <a:pPr lvl="1"/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page: two worked examples.</a:t>
            </a:r>
            <a:br>
              <a:rPr lang="en-GB" sz="2400" dirty="0"/>
            </a:br>
            <a:r>
              <a:rPr lang="en-GB" sz="2400" dirty="0"/>
              <a:t>You might choose to do these with the whole class first, perhaps even as a Number Talk</a:t>
            </a:r>
            <a:endParaRPr lang="en-ZA" sz="2400" dirty="0"/>
          </a:p>
          <a:p>
            <a:pPr lvl="1"/>
            <a:r>
              <a:rPr lang="en-GB" sz="2400" dirty="0"/>
              <a:t>Next 2 pages: using pre-drawn number lines to solve the problems</a:t>
            </a:r>
            <a:endParaRPr lang="en-ZA" sz="2400" dirty="0"/>
          </a:p>
          <a:p>
            <a:pPr lvl="1"/>
            <a:r>
              <a:rPr lang="en-GB" sz="2400" dirty="0"/>
              <a:t>Final page: learners to draw their own number lines</a:t>
            </a:r>
            <a:endParaRPr lang="en-ZA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66F4BE-C2BD-5C41-AA02-D652FD525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solving with structured number 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76BA1-5C9A-CA48-B556-4837BC462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5445224"/>
            <a:ext cx="3476804" cy="132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ded Corner 4">
            <a:extLst>
              <a:ext uri="{FF2B5EF4-FFF2-40B4-BE49-F238E27FC236}">
                <a16:creationId xmlns:a16="http://schemas.microsoft.com/office/drawing/2014/main" id="{6500AC4B-E875-6343-921E-057AA6674A13}"/>
              </a:ext>
            </a:extLst>
          </p:cNvPr>
          <p:cNvSpPr/>
          <p:nvPr/>
        </p:nvSpPr>
        <p:spPr>
          <a:xfrm>
            <a:off x="1014873" y="887012"/>
            <a:ext cx="914400" cy="576064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Page 22</a:t>
            </a:r>
          </a:p>
        </p:txBody>
      </p:sp>
    </p:spTree>
    <p:extLst>
      <p:ext uri="{BB962C8B-B14F-4D97-AF65-F5344CB8AC3E}">
        <p14:creationId xmlns:p14="http://schemas.microsoft.com/office/powerpoint/2010/main" val="3159667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379C-DC54-A848-9402-64FB8A9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643192" cy="1252728"/>
          </a:xfrm>
        </p:spPr>
        <p:txBody>
          <a:bodyPr/>
          <a:lstStyle/>
          <a:p>
            <a:pPr algn="l"/>
            <a:r>
              <a:rPr lang="en-GB" dirty="0"/>
              <a:t>Two worked examples…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3EF4E-A37F-E340-A087-49207C2BB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779629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63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0211A-65DA-7444-B3B2-CCDE4F323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36125"/>
            <a:ext cx="9144000" cy="56547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2C8EAF-6B62-DB44-8E31-CCDE44CF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8762410" cy="1252728"/>
          </a:xfrm>
        </p:spPr>
        <p:txBody>
          <a:bodyPr/>
          <a:lstStyle/>
          <a:p>
            <a:pPr algn="l"/>
            <a:r>
              <a:rPr lang="en-GB" dirty="0"/>
              <a:t>Using pre-drawn number lines </a:t>
            </a:r>
          </a:p>
        </p:txBody>
      </p:sp>
    </p:spTree>
    <p:extLst>
      <p:ext uri="{BB962C8B-B14F-4D97-AF65-F5344CB8AC3E}">
        <p14:creationId xmlns:p14="http://schemas.microsoft.com/office/powerpoint/2010/main" val="1108907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A94530-FF36-434D-B630-9BD658901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312734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5A859B1-4154-4449-A081-9E846CD90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834418" cy="1252728"/>
          </a:xfrm>
        </p:spPr>
        <p:txBody>
          <a:bodyPr/>
          <a:lstStyle/>
          <a:p>
            <a:pPr algn="l"/>
            <a:r>
              <a:rPr lang="en-GB" dirty="0"/>
              <a:t>Learners to draw their own number 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61356-17B6-2543-97D9-AD77F3733456}"/>
              </a:ext>
            </a:extLst>
          </p:cNvPr>
          <p:cNvSpPr txBox="1"/>
          <p:nvPr/>
        </p:nvSpPr>
        <p:spPr>
          <a:xfrm>
            <a:off x="899592" y="5157192"/>
            <a:ext cx="7840608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NOTE: neatness is not a requirement here. Using the number line to solve the problem accurately is the focus. </a:t>
            </a:r>
          </a:p>
        </p:txBody>
      </p:sp>
    </p:spTree>
    <p:extLst>
      <p:ext uri="{BB962C8B-B14F-4D97-AF65-F5344CB8AC3E}">
        <p14:creationId xmlns:p14="http://schemas.microsoft.com/office/powerpoint/2010/main" val="315907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0FA9B4-D60D-0844-8978-815CB70B9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97903"/>
            <a:ext cx="4032448" cy="3929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02D81F-5C32-DE4B-A477-979FA3843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744868"/>
            <a:ext cx="3656062" cy="99949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8201075-6A9F-1D42-A87B-AE28409D4FAA}"/>
              </a:ext>
            </a:extLst>
          </p:cNvPr>
          <p:cNvSpPr/>
          <p:nvPr/>
        </p:nvSpPr>
        <p:spPr>
          <a:xfrm>
            <a:off x="7668344" y="2852936"/>
            <a:ext cx="792088" cy="6725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4A16A14-B581-FC47-A908-3207DBB1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Solutions?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333624E-A01F-D74F-86F5-0F75BCF5332A}"/>
              </a:ext>
            </a:extLst>
          </p:cNvPr>
          <p:cNvSpPr/>
          <p:nvPr/>
        </p:nvSpPr>
        <p:spPr>
          <a:xfrm>
            <a:off x="6156176" y="4725144"/>
            <a:ext cx="792088" cy="6725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27?</a:t>
            </a:r>
          </a:p>
        </p:txBody>
      </p:sp>
    </p:spTree>
    <p:extLst>
      <p:ext uri="{BB962C8B-B14F-4D97-AF65-F5344CB8AC3E}">
        <p14:creationId xmlns:p14="http://schemas.microsoft.com/office/powerpoint/2010/main" val="24143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EFDA38-9198-D442-9DE2-3E8500ECD8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700808"/>
            <a:ext cx="4320480" cy="50511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80B4341-B096-0744-AFFD-E82529E3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748F3F-B520-BE48-95B7-C7F8A8E1F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648" y="3699601"/>
            <a:ext cx="4233788" cy="85144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B2B931C-E950-FB49-8B18-083A75F484C6}"/>
              </a:ext>
            </a:extLst>
          </p:cNvPr>
          <p:cNvSpPr/>
          <p:nvPr/>
        </p:nvSpPr>
        <p:spPr>
          <a:xfrm>
            <a:off x="8100392" y="3789040"/>
            <a:ext cx="792088" cy="6725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F9B3EB6-D979-A94F-B797-EC9F41BCFA54}"/>
              </a:ext>
            </a:extLst>
          </p:cNvPr>
          <p:cNvSpPr/>
          <p:nvPr/>
        </p:nvSpPr>
        <p:spPr>
          <a:xfrm>
            <a:off x="6228184" y="4869160"/>
            <a:ext cx="792088" cy="6725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21?</a:t>
            </a:r>
          </a:p>
        </p:txBody>
      </p:sp>
    </p:spTree>
    <p:extLst>
      <p:ext uri="{BB962C8B-B14F-4D97-AF65-F5344CB8AC3E}">
        <p14:creationId xmlns:p14="http://schemas.microsoft.com/office/powerpoint/2010/main" val="10931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84AF62-5966-B64C-9E25-BE4D832FAF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060848"/>
            <a:ext cx="3964908" cy="4176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B2AF77-E1FB-FF40-8A38-08E961718500}"/>
              </a:ext>
            </a:extLst>
          </p:cNvPr>
          <p:cNvSpPr txBox="1"/>
          <p:nvPr/>
        </p:nvSpPr>
        <p:spPr>
          <a:xfrm>
            <a:off x="375391" y="1724334"/>
            <a:ext cx="8181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Find the value of each icon in the MULTIPLICATION table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89E0CC-D991-5C49-8C1A-93D1502B5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906" y="2458064"/>
            <a:ext cx="1189213" cy="10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0D9152-74A0-FB4E-B1F1-321F6E553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985" y="2458064"/>
            <a:ext cx="1275319" cy="1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E589BA-06BD-5D45-99DC-8FBD3D2B2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2458064"/>
            <a:ext cx="1296000" cy="1080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876EB3-2799-7343-8975-D93585EA5C0E}"/>
              </a:ext>
            </a:extLst>
          </p:cNvPr>
          <p:cNvSpPr/>
          <p:nvPr/>
        </p:nvSpPr>
        <p:spPr>
          <a:xfrm>
            <a:off x="4860032" y="3620530"/>
            <a:ext cx="1216006" cy="6725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7EF1BA3-2A36-1244-8794-B02E727BBFA6}"/>
              </a:ext>
            </a:extLst>
          </p:cNvPr>
          <p:cNvSpPr/>
          <p:nvPr/>
        </p:nvSpPr>
        <p:spPr>
          <a:xfrm>
            <a:off x="6104167" y="3620530"/>
            <a:ext cx="1216006" cy="6725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A247559-31F2-FB48-93CE-58494756BD94}"/>
              </a:ext>
            </a:extLst>
          </p:cNvPr>
          <p:cNvSpPr/>
          <p:nvPr/>
        </p:nvSpPr>
        <p:spPr>
          <a:xfrm>
            <a:off x="7348301" y="3620530"/>
            <a:ext cx="1216006" cy="6725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804E87-D91D-F94F-B16A-0EC192457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Solutions?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3179AAC-4D2E-2A43-A1AF-2C95BC315309}"/>
              </a:ext>
            </a:extLst>
          </p:cNvPr>
          <p:cNvSpPr/>
          <p:nvPr/>
        </p:nvSpPr>
        <p:spPr>
          <a:xfrm>
            <a:off x="4860032" y="4972595"/>
            <a:ext cx="1216006" cy="6725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778D9D9-24E0-1A42-BF22-79CA24050B7F}"/>
              </a:ext>
            </a:extLst>
          </p:cNvPr>
          <p:cNvSpPr/>
          <p:nvPr/>
        </p:nvSpPr>
        <p:spPr>
          <a:xfrm>
            <a:off x="6104167" y="4972595"/>
            <a:ext cx="1216006" cy="6725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3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299882B-1501-5D42-8320-D4F1D3760A1D}"/>
              </a:ext>
            </a:extLst>
          </p:cNvPr>
          <p:cNvSpPr/>
          <p:nvPr/>
        </p:nvSpPr>
        <p:spPr>
          <a:xfrm>
            <a:off x="7348301" y="4972595"/>
            <a:ext cx="1216006" cy="6725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490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65143B-B706-454D-9EA1-30DC863AB8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270" y="2177480"/>
            <a:ext cx="4627530" cy="4680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B2AF77-E1FB-FF40-8A38-08E961718500}"/>
              </a:ext>
            </a:extLst>
          </p:cNvPr>
          <p:cNvSpPr txBox="1"/>
          <p:nvPr/>
        </p:nvSpPr>
        <p:spPr>
          <a:xfrm>
            <a:off x="155015" y="1415932"/>
            <a:ext cx="420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Find the value of each icon in the MULTIPLICATION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898A1-DB97-FB45-A8CF-D38C3891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84250C-9C71-A84E-8978-F7CCA01208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3439" y="2565821"/>
            <a:ext cx="5040561" cy="1585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CAA601-24A7-BF4D-AFF9-89041CCFB907}"/>
              </a:ext>
            </a:extLst>
          </p:cNvPr>
          <p:cNvSpPr txBox="1"/>
          <p:nvPr/>
        </p:nvSpPr>
        <p:spPr>
          <a:xfrm>
            <a:off x="4499992" y="4078287"/>
            <a:ext cx="4474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2        18       54        6        3        27</a:t>
            </a:r>
          </a:p>
        </p:txBody>
      </p:sp>
    </p:spTree>
    <p:extLst>
      <p:ext uri="{BB962C8B-B14F-4D97-AF65-F5344CB8AC3E}">
        <p14:creationId xmlns:p14="http://schemas.microsoft.com/office/powerpoint/2010/main" val="22014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A883CA-24B8-4F4D-8BBB-0D968514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933056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What skills are we developing with activities like these?</a:t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Write down at least 2.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94B6AA-18D6-9849-A977-E1372D867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360" y="1700808"/>
            <a:ext cx="7344816" cy="939801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002060"/>
                </a:solidFill>
              </a:rPr>
              <a:t>If you to do these activities with your class…</a:t>
            </a:r>
          </a:p>
        </p:txBody>
      </p:sp>
    </p:spTree>
    <p:extLst>
      <p:ext uri="{BB962C8B-B14F-4D97-AF65-F5344CB8AC3E}">
        <p14:creationId xmlns:p14="http://schemas.microsoft.com/office/powerpoint/2010/main" val="4252417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11B2EB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36306</TotalTime>
  <Words>1835</Words>
  <Application>Microsoft Macintosh PowerPoint</Application>
  <PresentationFormat>On-screen Show (4:3)</PresentationFormat>
  <Paragraphs>284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MS Mincho</vt:lpstr>
      <vt:lpstr>Arial</vt:lpstr>
      <vt:lpstr>Calibri</vt:lpstr>
      <vt:lpstr>Century Gothic</vt:lpstr>
      <vt:lpstr>Symbol</vt:lpstr>
      <vt:lpstr>Times New Roman</vt:lpstr>
      <vt:lpstr>Trebuchet MS</vt:lpstr>
      <vt:lpstr>Wingdings</vt:lpstr>
      <vt:lpstr>Waveform</vt:lpstr>
      <vt:lpstr>eNICLE Grade 1 &amp; 2 programme Session 8 14th August 2018</vt:lpstr>
      <vt:lpstr>Next session</vt:lpstr>
      <vt:lpstr>Can you solve these? Work with a partner and explain your thinking</vt:lpstr>
      <vt:lpstr>PowerPoint Presentation</vt:lpstr>
      <vt:lpstr>Solutions?</vt:lpstr>
      <vt:lpstr>Solutions?</vt:lpstr>
      <vt:lpstr>Solutions?</vt:lpstr>
      <vt:lpstr>Solutions?</vt:lpstr>
      <vt:lpstr>What skills are we developing with activities like these? Write down at least 2.</vt:lpstr>
      <vt:lpstr>Group feedback on: resources from session 7 Number Talks &amp; Bead String Activities</vt:lpstr>
      <vt:lpstr>PowerPoint Presentation</vt:lpstr>
      <vt:lpstr>Today’s Number Talk [1]</vt:lpstr>
      <vt:lpstr>Today’s Number Talk [2]</vt:lpstr>
      <vt:lpstr>Today’s Number Talk [3]</vt:lpstr>
      <vt:lpstr>Today’s Number Talk: Discussion</vt:lpstr>
      <vt:lpstr>Number Talk Prompts [1] Before &amp; After</vt:lpstr>
      <vt:lpstr>Number Talk Prompts [2] Finding Missing Numbers</vt:lpstr>
      <vt:lpstr>Number Talk Prompts [2] Finding Missing Numbers</vt:lpstr>
      <vt:lpstr>Number Talk Prompts [3] using the number line to calculate </vt:lpstr>
      <vt:lpstr>Number Talk Prompts [3] using the number line to calculate </vt:lpstr>
      <vt:lpstr>Page 28 in your handbook</vt:lpstr>
      <vt:lpstr>Linear representations of number</vt:lpstr>
      <vt:lpstr>BUT!</vt:lpstr>
      <vt:lpstr>Bead stings to  Counting lines or number tracks </vt:lpstr>
      <vt:lpstr>Bead string to Number Line</vt:lpstr>
      <vt:lpstr>How to progress from a counting line to a number line</vt:lpstr>
      <vt:lpstr>Number Lines in Numeracy Handbook</vt:lpstr>
      <vt:lpstr>Preparing your number line</vt:lpstr>
      <vt:lpstr>PowerPoint Presentation</vt:lpstr>
      <vt:lpstr>Number Line Activities: Number Sense</vt:lpstr>
      <vt:lpstr>Number Sense Activities</vt:lpstr>
      <vt:lpstr>Number Line Activities: Early Calculation</vt:lpstr>
      <vt:lpstr>Early Calculation</vt:lpstr>
      <vt:lpstr>Birthday Line-up</vt:lpstr>
      <vt:lpstr>Number line variations</vt:lpstr>
      <vt:lpstr>PowerPoint Presentation</vt:lpstr>
      <vt:lpstr>“Up and Down the Number Line” Activities</vt:lpstr>
      <vt:lpstr>Snake Number Line Game</vt:lpstr>
      <vt:lpstr>Snake Number Line Game: Instructions for play</vt:lpstr>
      <vt:lpstr>Worksheets</vt:lpstr>
      <vt:lpstr>Problem solving with structured number lines</vt:lpstr>
      <vt:lpstr>Two worked examples…</vt:lpstr>
      <vt:lpstr>Using pre-drawn number lines </vt:lpstr>
      <vt:lpstr>Learners to draw their own number lines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</dc:creator>
  <cp:lastModifiedBy>Debbie Stott</cp:lastModifiedBy>
  <cp:revision>691</cp:revision>
  <cp:lastPrinted>2018-08-14T07:31:45Z</cp:lastPrinted>
  <dcterms:created xsi:type="dcterms:W3CDTF">2011-08-11T12:52:44Z</dcterms:created>
  <dcterms:modified xsi:type="dcterms:W3CDTF">2018-08-14T08:34:20Z</dcterms:modified>
</cp:coreProperties>
</file>