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517" r:id="rId3"/>
    <p:sldId id="590" r:id="rId4"/>
    <p:sldId id="507" r:id="rId5"/>
    <p:sldId id="566" r:id="rId6"/>
    <p:sldId id="623" r:id="rId7"/>
    <p:sldId id="621" r:id="rId8"/>
    <p:sldId id="622" r:id="rId9"/>
    <p:sldId id="631" r:id="rId10"/>
    <p:sldId id="630" r:id="rId11"/>
    <p:sldId id="456" r:id="rId12"/>
    <p:sldId id="625" r:id="rId13"/>
    <p:sldId id="624" r:id="rId14"/>
    <p:sldId id="626" r:id="rId15"/>
    <p:sldId id="627" r:id="rId16"/>
    <p:sldId id="628" r:id="rId17"/>
    <p:sldId id="629" r:id="rId18"/>
    <p:sldId id="632" r:id="rId19"/>
    <p:sldId id="598" r:id="rId20"/>
    <p:sldId id="633" r:id="rId21"/>
    <p:sldId id="634" r:id="rId22"/>
    <p:sldId id="635" r:id="rId23"/>
    <p:sldId id="636" r:id="rId24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88" autoAdjust="0"/>
    <p:restoredTop sz="91862" autoAdjust="0"/>
  </p:normalViewPr>
  <p:slideViewPr>
    <p:cSldViewPr>
      <p:cViewPr>
        <p:scale>
          <a:sx n="164" d="100"/>
          <a:sy n="164" d="100"/>
        </p:scale>
        <p:origin x="5160" y="1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6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vimeo.com/13703757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832648" cy="4968552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eNICLE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Grade 1 &amp; 2 programme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9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18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September 2018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NEXT SESSION:</a:t>
            </a:r>
            <a:b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23rd October</a:t>
            </a:r>
            <a:endParaRPr lang="en-GB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597030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Prof Mellony Graven,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Pam Vale,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Roxanne Long,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Samu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Chikiwa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Wellington </a:t>
            </a:r>
            <a:r>
              <a:rPr lang="en-GB" b="1" dirty="0" err="1">
                <a:solidFill>
                  <a:srgbClr val="D85C00"/>
                </a:solidFill>
                <a:cs typeface="Times New Roman"/>
              </a:rPr>
              <a:t>Hokonya</a:t>
            </a:r>
            <a:endParaRPr lang="en-GB" b="1" dirty="0">
              <a:solidFill>
                <a:srgbClr val="D85C00"/>
              </a:solidFill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508" y="3573016"/>
            <a:ext cx="1878956" cy="47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508" y="322007"/>
            <a:ext cx="1878956" cy="32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99A99B8-138A-814D-951B-0A187F4D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“Maths Challenges” Number Talk prompts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9B052-E1DB-E942-9CB7-64713B46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00" y="1772816"/>
            <a:ext cx="2880000" cy="19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46290-B570-664D-BB7E-BD10DE532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" y="4797152"/>
            <a:ext cx="2880000" cy="189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66C77-5965-494B-BC2C-8B1D9D796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17" y="1772816"/>
            <a:ext cx="2880000" cy="190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7097B8-6C70-7149-B50C-81BA51335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" y="1772816"/>
            <a:ext cx="2880000" cy="238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5A644-812F-9143-BFE2-456222A54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67" y="4797152"/>
            <a:ext cx="2880000" cy="190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342BD-4B79-C94D-9B25-F8B899678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880000" cy="190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05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representations of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96" y="1916832"/>
            <a:ext cx="8539884" cy="46926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Regular use of a number line can help learners to form a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mental number line</a:t>
            </a:r>
          </a:p>
          <a:p>
            <a:r>
              <a:rPr lang="en-GB" dirty="0"/>
              <a:t>To help learners to calculate mentally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IMPORTANT</a:t>
            </a:r>
          </a:p>
          <a:p>
            <a:r>
              <a:rPr lang="en-GB" dirty="0"/>
              <a:t>Start with:</a:t>
            </a:r>
          </a:p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STRUCTURED NUMBER LINES</a:t>
            </a:r>
            <a:br>
              <a:rPr lang="en-GB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(session 8)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Semi-structured number lines</a:t>
            </a:r>
            <a:br>
              <a:rPr lang="en-GB" sz="3600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</a:b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(this session)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Empty number lines</a:t>
            </a:r>
            <a:br>
              <a:rPr lang="en-GB" sz="3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en-GB" sz="2000" dirty="0">
                <a:solidFill>
                  <a:schemeClr val="tx1"/>
                </a:solidFill>
              </a:rPr>
              <a:t>(session 10)</a:t>
            </a: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ECEAE-5E8B-234D-B647-7CFB2097E3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415192"/>
            <a:ext cx="3174774" cy="144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95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C5A1F-9559-B24B-A7DF-019C7900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many types of number lines: </a:t>
            </a:r>
            <a:endParaRPr lang="en-ZA" dirty="0"/>
          </a:p>
          <a:p>
            <a:r>
              <a:rPr lang="en-GB" dirty="0"/>
              <a:t>Empty</a:t>
            </a:r>
          </a:p>
          <a:p>
            <a:pPr lvl="1"/>
            <a:r>
              <a:rPr lang="en-GB" sz="1500" dirty="0"/>
              <a:t>No points/marks</a:t>
            </a:r>
          </a:p>
          <a:p>
            <a:r>
              <a:rPr lang="en-GB" dirty="0"/>
              <a:t>Closed </a:t>
            </a:r>
          </a:p>
          <a:p>
            <a:pPr lvl="1"/>
            <a:r>
              <a:rPr lang="en-US" sz="1100" dirty="0"/>
              <a:t>Beginning and end points</a:t>
            </a:r>
            <a:endParaRPr lang="en-ZA" sz="1100" dirty="0"/>
          </a:p>
          <a:p>
            <a:r>
              <a:rPr lang="en-GB" dirty="0"/>
              <a:t>Open </a:t>
            </a:r>
          </a:p>
          <a:p>
            <a:pPr lvl="1"/>
            <a:r>
              <a:rPr lang="en-US" sz="1100" dirty="0"/>
              <a:t>Beginning point /no end point or vice versa</a:t>
            </a:r>
            <a:endParaRPr lang="en-ZA" sz="1100" dirty="0"/>
          </a:p>
          <a:p>
            <a:r>
              <a:rPr lang="en-GB" dirty="0"/>
              <a:t>Structured </a:t>
            </a:r>
          </a:p>
          <a:p>
            <a:pPr lvl="1">
              <a:lnSpc>
                <a:spcPct val="90000"/>
              </a:lnSpc>
            </a:pPr>
            <a:r>
              <a:rPr lang="en-GB" sz="1100" dirty="0"/>
              <a:t>Defined partitions &amp; labelled marks</a:t>
            </a:r>
          </a:p>
          <a:p>
            <a:r>
              <a:rPr lang="en-GB" dirty="0"/>
              <a:t>Semi-structured </a:t>
            </a:r>
          </a:p>
          <a:p>
            <a:pPr lvl="1">
              <a:lnSpc>
                <a:spcPct val="90000"/>
              </a:lnSpc>
            </a:pPr>
            <a:r>
              <a:rPr lang="en-GB" sz="1100" dirty="0"/>
              <a:t>Some partitions and /or labelled marks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E7050E-9BD6-4541-AE57-7F096754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7F6ED-23E6-FD47-A8CA-4F8D971A4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50"/>
          <a:stretch/>
        </p:blipFill>
        <p:spPr>
          <a:xfrm>
            <a:off x="3995936" y="2473918"/>
            <a:ext cx="3420000" cy="504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334B4-E6AE-0C44-B904-E609A47C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120261"/>
            <a:ext cx="3420000" cy="674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8843B-E29D-F34E-B03D-00598BCFB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261934"/>
            <a:ext cx="3420000" cy="485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9E37F3-8178-EE4F-AFE4-693A72863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81581"/>
            <a:ext cx="4853058" cy="4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6179F-765C-4C49-A513-6D8E50D96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6188611"/>
            <a:ext cx="5043144" cy="4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6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D26097-76C9-D040-A177-5B74EB87D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line:</a:t>
            </a:r>
          </a:p>
          <a:p>
            <a:pPr lvl="1"/>
            <a:r>
              <a:rPr lang="en-GB" dirty="0"/>
              <a:t>partition (or subdivide) the space as necessary to solve a problem</a:t>
            </a:r>
            <a:r>
              <a:rPr lang="en-ZA" dirty="0"/>
              <a:t> </a:t>
            </a:r>
          </a:p>
          <a:p>
            <a:pPr marL="301943" lvl="1" indent="0">
              <a:buNone/>
            </a:pPr>
            <a:r>
              <a:rPr lang="en-ZA" dirty="0"/>
              <a:t>BUT</a:t>
            </a:r>
          </a:p>
          <a:p>
            <a:pPr lvl="1"/>
            <a:r>
              <a:rPr lang="en-GB" dirty="0"/>
              <a:t>One point on a number line does not tell us much about the numbers we are working with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B3D164-DB43-BA47-9F2E-9FDCF70B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types of number lines require different kinds of thinking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316C6-7414-8A4F-AD53-A3225BD05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458" y="4797152"/>
            <a:ext cx="2085542" cy="1948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3674B4-559F-0B4B-B14B-48C9FEA0A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373216"/>
            <a:ext cx="5534462" cy="10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0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DDC08-260B-EF4D-8EC0-CF6E8F52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Zero to 1</a:t>
            </a:r>
          </a:p>
          <a:p>
            <a:pPr lvl="1"/>
            <a:r>
              <a:rPr lang="en-GB" dirty="0"/>
              <a:t>Thinking to partition this line:</a:t>
            </a:r>
          </a:p>
          <a:p>
            <a:pPr lvl="2"/>
            <a:r>
              <a:rPr lang="en-GB" dirty="0"/>
              <a:t>Fractional thinking</a:t>
            </a:r>
          </a:p>
          <a:p>
            <a:pPr lvl="2"/>
            <a:r>
              <a:rPr lang="en-GB" dirty="0"/>
              <a:t>Halving strategies to find ½ or ¼ </a:t>
            </a:r>
          </a:p>
          <a:p>
            <a:pPr lvl="2"/>
            <a:r>
              <a:rPr lang="en-GB" dirty="0"/>
              <a:t>To find thirds or fifths, need different thinking</a:t>
            </a:r>
          </a:p>
          <a:p>
            <a:pPr marL="627063" lvl="2" indent="0">
              <a:buNone/>
            </a:pPr>
            <a:endParaRPr lang="en-GB" dirty="0"/>
          </a:p>
          <a:p>
            <a:r>
              <a:rPr lang="en-GB" dirty="0"/>
              <a:t>Zero to 100</a:t>
            </a:r>
          </a:p>
          <a:p>
            <a:pPr lvl="1"/>
            <a:r>
              <a:rPr lang="en-GB" dirty="0"/>
              <a:t>Thinking to partition this line:</a:t>
            </a:r>
          </a:p>
          <a:p>
            <a:pPr lvl="2"/>
            <a:r>
              <a:rPr lang="en-GB" dirty="0"/>
              <a:t>10s, 20s or ½ of 100 (50) </a:t>
            </a:r>
          </a:p>
          <a:p>
            <a:pPr lvl="2"/>
            <a:r>
              <a:rPr lang="en-GB" dirty="0"/>
              <a:t>Doubling and halving strategies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1945D-C9D4-7849-A752-36EBBA9D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D69EE-9E07-874A-90A0-13647297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60" y="1628800"/>
            <a:ext cx="5653919" cy="804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DF9D8-35B8-AC44-88A5-1759F096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50" y="4509120"/>
            <a:ext cx="5637830" cy="750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FD370-78E0-0D4B-9E80-7A1563322ACF}"/>
              </a:ext>
            </a:extLst>
          </p:cNvPr>
          <p:cNvSpPr txBox="1"/>
          <p:nvPr/>
        </p:nvSpPr>
        <p:spPr>
          <a:xfrm>
            <a:off x="899592" y="1201756"/>
            <a:ext cx="557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add another point: becomes a </a:t>
            </a:r>
            <a:r>
              <a:rPr lang="en-GB" b="1" dirty="0"/>
              <a:t>closed</a:t>
            </a:r>
            <a:r>
              <a:rPr lang="en-GB" dirty="0"/>
              <a:t> number line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4765238C-2E44-A84E-94C6-EAA0B447D5AD}"/>
              </a:ext>
            </a:extLst>
          </p:cNvPr>
          <p:cNvSpPr/>
          <p:nvPr/>
        </p:nvSpPr>
        <p:spPr>
          <a:xfrm rot="1743091">
            <a:off x="6366124" y="1402783"/>
            <a:ext cx="1303987" cy="3943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0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756259-AE00-E34A-ADDF-0A2AE8C0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other numbers provided to work out the missing numbers</a:t>
            </a:r>
            <a:r>
              <a:rPr lang="en-ZA" dirty="0"/>
              <a:t> </a:t>
            </a:r>
            <a:endParaRPr lang="en-GB" dirty="0"/>
          </a:p>
          <a:p>
            <a:pPr lvl="1"/>
            <a:r>
              <a:rPr lang="en-GB" dirty="0"/>
              <a:t>Use the </a:t>
            </a:r>
            <a:r>
              <a:rPr lang="en-GB" b="1" u="sng" dirty="0"/>
              <a:t>pattern</a:t>
            </a:r>
            <a:r>
              <a:rPr lang="en-GB" dirty="0"/>
              <a:t> from the other numbers to find the missing numbers. </a:t>
            </a:r>
          </a:p>
          <a:p>
            <a:pPr lvl="1"/>
            <a:r>
              <a:rPr lang="en-GB" dirty="0"/>
              <a:t>i.e. the pattern is counting up from 40 to 200 in twenties.  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EA2DEF-2FE2-744E-A391-5BA0E53A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AE06C-E0FD-0748-A544-6A88115E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17232"/>
            <a:ext cx="9144000" cy="11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D81D22-E669-C94B-81F8-5C03A68C3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i="1" dirty="0"/>
              <a:t>Before you work with the semi-structured number line</a:t>
            </a:r>
            <a:endParaRPr lang="en-ZA" b="1" i="1" dirty="0"/>
          </a:p>
          <a:p>
            <a:pPr lvl="1"/>
            <a:r>
              <a:rPr lang="en-GB" dirty="0"/>
              <a:t>Do a lot of work with the structured number line. </a:t>
            </a:r>
          </a:p>
          <a:p>
            <a:pPr lvl="1"/>
            <a:r>
              <a:rPr lang="en-GB" dirty="0"/>
              <a:t>Learners should be comfortable with working with these before doing any semi-structured number line work</a:t>
            </a:r>
          </a:p>
          <a:p>
            <a:pPr lvl="1"/>
            <a:endParaRPr lang="en-ZA" dirty="0"/>
          </a:p>
          <a:p>
            <a:r>
              <a:rPr lang="en-GB" b="1" i="1" dirty="0"/>
              <a:t>Why work with semi-structured number lines?</a:t>
            </a:r>
            <a:endParaRPr lang="en-ZA" b="1" i="1" dirty="0"/>
          </a:p>
          <a:p>
            <a:pPr lvl="1"/>
            <a:r>
              <a:rPr lang="en-GB" dirty="0"/>
              <a:t>Develop good number sense</a:t>
            </a:r>
            <a:endParaRPr lang="en-ZA" dirty="0"/>
          </a:p>
          <a:p>
            <a:pPr lvl="1"/>
            <a:r>
              <a:rPr lang="en-GB" dirty="0"/>
              <a:t>Visualise a mental number line in their heads</a:t>
            </a:r>
            <a:endParaRPr lang="en-ZA" dirty="0"/>
          </a:p>
          <a:p>
            <a:pPr lvl="1"/>
            <a:r>
              <a:rPr lang="en-GB" dirty="0"/>
              <a:t>Use and develop strategies such as: </a:t>
            </a:r>
            <a:endParaRPr lang="en-ZA" dirty="0"/>
          </a:p>
          <a:p>
            <a:pPr lvl="2"/>
            <a:r>
              <a:rPr lang="en-GB" dirty="0"/>
              <a:t>doubling and halving</a:t>
            </a:r>
            <a:endParaRPr lang="en-ZA" dirty="0"/>
          </a:p>
          <a:p>
            <a:pPr lvl="2"/>
            <a:r>
              <a:rPr lang="en-GB" dirty="0"/>
              <a:t>estimation</a:t>
            </a:r>
            <a:endParaRPr lang="en-ZA" dirty="0"/>
          </a:p>
          <a:p>
            <a:pPr lvl="2"/>
            <a:r>
              <a:rPr lang="en-GB" dirty="0"/>
              <a:t>patterns</a:t>
            </a:r>
            <a:endParaRPr lang="en-ZA" dirty="0"/>
          </a:p>
          <a:p>
            <a:pPr lvl="2"/>
            <a:r>
              <a:rPr lang="en-GB" dirty="0"/>
              <a:t>friendly numbers (i.e. tens and hundreds)</a:t>
            </a:r>
            <a:endParaRPr lang="en-ZA" dirty="0"/>
          </a:p>
          <a:p>
            <a:pPr lvl="1"/>
            <a:r>
              <a:rPr lang="en-GB" dirty="0"/>
              <a:t>Locate whole or parts of numbers in relation to other numbers</a:t>
            </a:r>
            <a:endParaRPr lang="en-ZA" dirty="0"/>
          </a:p>
          <a:p>
            <a:pPr lvl="1"/>
            <a:r>
              <a:rPr lang="en-GB" dirty="0"/>
              <a:t>Order numbers</a:t>
            </a:r>
            <a:endParaRPr lang="en-ZA" dirty="0"/>
          </a:p>
          <a:p>
            <a:pPr lvl="1"/>
            <a:r>
              <a:rPr lang="en-GB" dirty="0"/>
              <a:t>Provide support for working with empty number lines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49CF7-BE2E-6545-90E5-7862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Why work with semi-structured number lines?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41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3181B6-AFBE-214B-B16C-B54E004CB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Life-sized number line in your classroom</a:t>
            </a:r>
          </a:p>
          <a:p>
            <a:pPr lvl="0"/>
            <a:r>
              <a:rPr lang="en-GB" dirty="0"/>
              <a:t>Learners interact directly with the number line </a:t>
            </a:r>
          </a:p>
          <a:p>
            <a:pPr lvl="0"/>
            <a:r>
              <a:rPr lang="en-GB" dirty="0"/>
              <a:t>Learners manipulate the numbers and their position on the line</a:t>
            </a:r>
            <a:endParaRPr lang="en-ZA" dirty="0"/>
          </a:p>
          <a:p>
            <a:pPr lvl="0"/>
            <a:r>
              <a:rPr lang="en-GB" dirty="0"/>
              <a:t>It can be adjusted to work with different number ranges </a:t>
            </a:r>
            <a:endParaRPr lang="en-ZA" dirty="0"/>
          </a:p>
          <a:p>
            <a:r>
              <a:rPr lang="en-GB" dirty="0"/>
              <a:t>It can encourage discussion</a:t>
            </a:r>
            <a:r>
              <a:rPr lang="en-ZA" dirty="0"/>
              <a:t> </a:t>
            </a:r>
          </a:p>
          <a:p>
            <a:endParaRPr lang="en-ZA" dirty="0"/>
          </a:p>
          <a:p>
            <a:r>
              <a:rPr lang="en-GB" b="1" i="1" dirty="0"/>
              <a:t>Preparing a “Clothes line” </a:t>
            </a:r>
          </a:p>
          <a:p>
            <a:r>
              <a:rPr lang="en-GB" dirty="0"/>
              <a:t>Find a place in your classroom where you can hang a thin rope (or piece of string) across the room so it is at the learners' eye level.</a:t>
            </a:r>
            <a:endParaRPr lang="en-ZA" dirty="0"/>
          </a:p>
          <a:p>
            <a:r>
              <a:rPr lang="en-GB" dirty="0"/>
              <a:t>Prepare tent cards (see below) to hang on the number line.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CBF571-9B2A-D44C-ACAF-3BB42A24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Clothes Line Maths</a:t>
            </a:r>
          </a:p>
        </p:txBody>
      </p:sp>
    </p:spTree>
    <p:extLst>
      <p:ext uri="{BB962C8B-B14F-4D97-AF65-F5344CB8AC3E}">
        <p14:creationId xmlns:p14="http://schemas.microsoft.com/office/powerpoint/2010/main" val="226222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D5A1B-128C-F247-8D61-FED5BE701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>
                <a:solidFill>
                  <a:schemeClr val="tx1"/>
                </a:solidFill>
              </a:rPr>
              <a:t>http://mr-stadel.blogspot.com/2015/08/clothesline.html</a:t>
            </a:r>
          </a:p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Or</a:t>
            </a:r>
          </a:p>
          <a:p>
            <a:r>
              <a:rPr lang="en-ZA" sz="2400" dirty="0">
                <a:solidFill>
                  <a:schemeClr val="tx1"/>
                </a:solidFill>
                <a:hlinkClick r:id="rId2"/>
              </a:rPr>
              <a:t>https://vimeo.com/137037579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A42345-8B84-D140-AA9D-76ADA770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pic>
        <p:nvPicPr>
          <p:cNvPr id="4097" name="Picture 1" descr="/var/folders/pb/dnmgqytn25sbyrs4slk_ks780000gn/T/com.microsoft.Powerpoint/WebArchiveCopyPasteTempFiles/p24653">
            <a:extLst>
              <a:ext uri="{FF2B5EF4-FFF2-40B4-BE49-F238E27FC236}">
                <a16:creationId xmlns:a16="http://schemas.microsoft.com/office/drawing/2014/main" id="{23C12BEF-E3EB-8D41-AD77-B9D5DCF1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6" y="4198646"/>
            <a:ext cx="7741617" cy="22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5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A123D-9753-524B-86EB-052FF75D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96" y="1774065"/>
            <a:ext cx="8539884" cy="4835439"/>
          </a:xfrm>
        </p:spPr>
        <p:txBody>
          <a:bodyPr/>
          <a:lstStyle/>
          <a:p>
            <a:r>
              <a:rPr lang="en-GB" b="1" dirty="0"/>
              <a:t>Zero to Ten</a:t>
            </a:r>
          </a:p>
          <a:p>
            <a:pPr lvl="1"/>
            <a:r>
              <a:rPr lang="en-GB" dirty="0"/>
              <a:t>Pages 16 &amp; 17</a:t>
            </a:r>
          </a:p>
          <a:p>
            <a:pPr lvl="1"/>
            <a:endParaRPr lang="en-GB" dirty="0"/>
          </a:p>
          <a:p>
            <a:r>
              <a:rPr lang="en-GB" b="1" dirty="0"/>
              <a:t>Move the numbers so they make sense</a:t>
            </a:r>
          </a:p>
          <a:p>
            <a:pPr lvl="1"/>
            <a:r>
              <a:rPr lang="en-GB" dirty="0"/>
              <a:t>Page 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E4573-3F56-4E4E-861F-72B4B60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46D2A-A22F-764B-9512-FC7CCCB7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76995" cy="1115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8A9F3-AC9F-0C41-B8AE-FEC929AE3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633809"/>
            <a:ext cx="5292080" cy="15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3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5568" y="2132856"/>
            <a:ext cx="3700064" cy="4476648"/>
          </a:xfrm>
        </p:spPr>
        <p:txBody>
          <a:bodyPr>
            <a:normAutofit/>
          </a:bodyPr>
          <a:lstStyle/>
          <a:p>
            <a:r>
              <a:rPr lang="en-US" dirty="0"/>
              <a:t>In groups discuss the questions in the handbook on Page 7</a:t>
            </a:r>
          </a:p>
          <a:p>
            <a:r>
              <a:rPr lang="en-US" dirty="0"/>
              <a:t>Select a scribe to jot down main ideas and points of discussion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feedback on:</a:t>
            </a:r>
            <a:br>
              <a:rPr lang="en-US" dirty="0"/>
            </a:br>
            <a:r>
              <a:rPr lang="en-US" dirty="0"/>
              <a:t>resources from session 7</a:t>
            </a:r>
            <a:br>
              <a:rPr lang="en-US" dirty="0"/>
            </a:br>
            <a:r>
              <a:rPr lang="en-US" dirty="0"/>
              <a:t>Number Talks &amp; Bead String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D264E-E67A-2949-8D57-08176A8A8F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68" y="2420888"/>
            <a:ext cx="4355976" cy="32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90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A123D-9753-524B-86EB-052FF75D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96" y="1774065"/>
            <a:ext cx="8539884" cy="4835439"/>
          </a:xfrm>
        </p:spPr>
        <p:txBody>
          <a:bodyPr/>
          <a:lstStyle/>
          <a:p>
            <a:r>
              <a:rPr lang="en-GB" b="1" dirty="0"/>
              <a:t>Where would these numbers go?</a:t>
            </a:r>
          </a:p>
          <a:p>
            <a:pPr lvl="1"/>
            <a:r>
              <a:rPr lang="en-GB" dirty="0"/>
              <a:t>Page 19</a:t>
            </a:r>
          </a:p>
          <a:p>
            <a:pPr lvl="1"/>
            <a:endParaRPr lang="en-GB" dirty="0"/>
          </a:p>
          <a:p>
            <a:r>
              <a:rPr lang="en-GB" b="1" dirty="0"/>
              <a:t>Next to, Far Away</a:t>
            </a:r>
          </a:p>
          <a:p>
            <a:pPr lvl="1"/>
            <a:r>
              <a:rPr lang="en-GB" dirty="0"/>
              <a:t>Pages 20 &amp; 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E4573-3F56-4E4E-861F-72B4B60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46D2A-A22F-764B-9512-FC7CCCB7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76995" cy="1115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E363A-4192-2446-A58B-170B85077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509120"/>
            <a:ext cx="5940152" cy="10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9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A123D-9753-524B-86EB-052FF75D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96" y="1774065"/>
            <a:ext cx="8539884" cy="4835439"/>
          </a:xfrm>
        </p:spPr>
        <p:txBody>
          <a:bodyPr/>
          <a:lstStyle/>
          <a:p>
            <a:r>
              <a:rPr lang="en-GB" b="1" dirty="0"/>
              <a:t>Finding the Middle</a:t>
            </a:r>
          </a:p>
          <a:p>
            <a:pPr lvl="1"/>
            <a:r>
              <a:rPr lang="en-GB" dirty="0"/>
              <a:t>Pages 22 &amp; 23</a:t>
            </a:r>
          </a:p>
          <a:p>
            <a:pPr lvl="1"/>
            <a:endParaRPr lang="en-GB" dirty="0"/>
          </a:p>
          <a:p>
            <a:r>
              <a:rPr lang="en-GB" b="1" dirty="0"/>
              <a:t>Doubling</a:t>
            </a:r>
          </a:p>
          <a:p>
            <a:pPr lvl="1"/>
            <a:r>
              <a:rPr lang="en-GB" dirty="0"/>
              <a:t>Pages 24 &amp; 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E4573-3F56-4E4E-861F-72B4B60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46D2A-A22F-764B-9512-FC7CCCB7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76995" cy="11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A123D-9753-524B-86EB-052FF75D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96" y="1774065"/>
            <a:ext cx="8539884" cy="4835439"/>
          </a:xfrm>
        </p:spPr>
        <p:txBody>
          <a:bodyPr/>
          <a:lstStyle/>
          <a:p>
            <a:r>
              <a:rPr lang="en-GB" b="1" dirty="0"/>
              <a:t>What’s on the card</a:t>
            </a:r>
          </a:p>
          <a:p>
            <a:pPr lvl="1"/>
            <a:r>
              <a:rPr lang="en-GB" dirty="0"/>
              <a:t>Pages 26 &amp; 27</a:t>
            </a:r>
          </a:p>
          <a:p>
            <a:pPr lvl="1"/>
            <a:endParaRPr lang="en-GB" dirty="0"/>
          </a:p>
          <a:p>
            <a:r>
              <a:rPr lang="en-GB" b="1" dirty="0"/>
              <a:t>What number am I? </a:t>
            </a:r>
          </a:p>
          <a:p>
            <a:pPr lvl="1"/>
            <a:r>
              <a:rPr lang="en-GB" dirty="0"/>
              <a:t>Page 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E4573-3F56-4E4E-861F-72B4B60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46D2A-A22F-764B-9512-FC7CCCB7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76995" cy="11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4573-3F56-4E4E-861F-72B4B604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Line</a:t>
            </a:r>
            <a:br>
              <a:rPr lang="en-GB" dirty="0"/>
            </a:br>
            <a:r>
              <a:rPr lang="en-GB" dirty="0"/>
              <a:t>Worksheets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46D2A-A22F-764B-9512-FC7CCCB7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661248"/>
            <a:ext cx="1676995" cy="1115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52239-1BBB-5045-BBDF-2A3B166F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4752528" cy="3747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10964-33B4-0E43-ADB2-FB126DA1B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211" y="3186297"/>
            <a:ext cx="5436096" cy="36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3E87-81A1-174E-B0DE-73AEA44C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A92F-7239-564A-811E-3E1F38B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805264"/>
            <a:ext cx="8208912" cy="94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Instructions</a:t>
            </a:r>
            <a:endParaRPr lang="en-ZA" sz="2400" dirty="0"/>
          </a:p>
          <a:p>
            <a:r>
              <a:rPr lang="en-US" sz="2400" dirty="0"/>
              <a:t>Find the values of the pictures</a:t>
            </a:r>
            <a:endParaRPr lang="en-ZA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D683A-CBC9-0545-9C25-87AA7F1D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936104"/>
          </a:xfrm>
        </p:spPr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 [1]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EA90C-57AC-9D46-A416-E94603A3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7484883" cy="48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A92F-7239-564A-811E-3E1F38B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877272"/>
            <a:ext cx="8208912" cy="87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Instructions</a:t>
            </a:r>
          </a:p>
          <a:p>
            <a:r>
              <a:rPr lang="en-US" sz="1800" dirty="0"/>
              <a:t>Find the values of the shapes</a:t>
            </a:r>
            <a:endParaRPr lang="en-ZA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D683A-CBC9-0545-9C25-87AA7F1D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</a:t>
            </a:r>
            <a:br>
              <a:rPr lang="en-US" dirty="0"/>
            </a:br>
            <a:r>
              <a:rPr lang="en-US" dirty="0"/>
              <a:t>Talk [2]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C6EB1-3342-5B45-8FE5-DFD0387D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4663898" cy="54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E159BB-B6D9-C94C-AEC7-13B656DD4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What kind of </a:t>
            </a:r>
            <a:r>
              <a:rPr lang="en-GB" b="1" dirty="0"/>
              <a:t>mathematical facts and skills</a:t>
            </a:r>
            <a:r>
              <a:rPr lang="en-GB" dirty="0"/>
              <a:t> do learners need to solve this puzzle? Can you think of at least three?</a:t>
            </a:r>
            <a:endParaRPr lang="en-ZA" sz="1600" dirty="0"/>
          </a:p>
          <a:p>
            <a:pPr lvl="0"/>
            <a:r>
              <a:rPr lang="en-GB" dirty="0"/>
              <a:t>What kind of </a:t>
            </a:r>
            <a:r>
              <a:rPr lang="en-GB" b="1" dirty="0"/>
              <a:t>mathematical thinking</a:t>
            </a:r>
            <a:r>
              <a:rPr lang="en-GB" dirty="0"/>
              <a:t> do learners need to solve this puzzle?</a:t>
            </a:r>
            <a:endParaRPr lang="en-ZA" sz="1600" dirty="0"/>
          </a:p>
          <a:p>
            <a:pPr lvl="0"/>
            <a:r>
              <a:rPr lang="en-GB" dirty="0"/>
              <a:t>Think about your class. Would you say this puzzle was?</a:t>
            </a:r>
            <a:endParaRPr lang="en-ZA" sz="1600" dirty="0"/>
          </a:p>
          <a:p>
            <a:pPr lvl="1"/>
            <a:r>
              <a:rPr lang="en-GB" dirty="0"/>
              <a:t>Beginner level?</a:t>
            </a:r>
            <a:endParaRPr lang="en-ZA" sz="1600" dirty="0"/>
          </a:p>
          <a:p>
            <a:pPr lvl="1"/>
            <a:r>
              <a:rPr lang="en-GB" dirty="0"/>
              <a:t>Medium level?</a:t>
            </a:r>
            <a:endParaRPr lang="en-ZA" sz="1600" dirty="0"/>
          </a:p>
          <a:p>
            <a:pPr lvl="1"/>
            <a:r>
              <a:rPr lang="en-GB" dirty="0"/>
              <a:t>Advanced level?</a:t>
            </a:r>
            <a:endParaRPr lang="en-ZA" sz="1600" dirty="0"/>
          </a:p>
          <a:p>
            <a:pPr lvl="0"/>
            <a:r>
              <a:rPr lang="en-GB" dirty="0"/>
              <a:t>Why?</a:t>
            </a:r>
            <a:endParaRPr lang="en-ZA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A4F97-122E-1A44-8944-7C74CF4C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Talks:</a:t>
            </a:r>
            <a:br>
              <a:rPr lang="en-GB" dirty="0"/>
            </a:br>
            <a:r>
              <a:rPr lang="en-GB" dirty="0"/>
              <a:t>Reflection questions</a:t>
            </a:r>
          </a:p>
        </p:txBody>
      </p:sp>
    </p:spTree>
    <p:extLst>
      <p:ext uri="{BB962C8B-B14F-4D97-AF65-F5344CB8AC3E}">
        <p14:creationId xmlns:p14="http://schemas.microsoft.com/office/powerpoint/2010/main" val="42884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752C-AE02-CE4D-B092-C2B777E6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FD8D8-C9E9-7243-9A80-ADADFBDF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9" y="5589240"/>
            <a:ext cx="7934081" cy="1116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92820D-4C48-0741-AEAB-518C1190B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84784"/>
            <a:ext cx="6193127" cy="39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1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8EF1-73D0-F14B-B2B7-DC8CE968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38BEA-5AC0-B840-BC5B-6D46A15F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996952"/>
            <a:ext cx="3769667" cy="1995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824A9-B9BB-8E4B-8D3A-990DC793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4104456" cy="48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2F89E48-12FF-894A-9D4F-43D61E96F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en-US" dirty="0">
                <a:latin typeface="+mn-lt"/>
              </a:rPr>
              <a:t>For Grade 1 and 2 learners</a:t>
            </a:r>
          </a:p>
          <a:p>
            <a:pPr lvl="0"/>
            <a:r>
              <a:rPr lang="en-GB" altLang="en-US" dirty="0">
                <a:latin typeface="+mn-lt"/>
              </a:rPr>
              <a:t>To use these prompts: </a:t>
            </a:r>
          </a:p>
          <a:p>
            <a:pPr lvl="1"/>
            <a:r>
              <a:rPr lang="en-GB" altLang="en-US" dirty="0">
                <a:latin typeface="+mn-lt"/>
              </a:rPr>
              <a:t>Select a number talk prompt </a:t>
            </a:r>
          </a:p>
          <a:p>
            <a:pPr lvl="1"/>
            <a:r>
              <a:rPr lang="en-GB" altLang="en-US" dirty="0">
                <a:latin typeface="+mn-lt"/>
              </a:rPr>
              <a:t>Work through the prompt yourself so that you know how you can solve it</a:t>
            </a:r>
          </a:p>
          <a:p>
            <a:pPr lvl="1"/>
            <a:r>
              <a:rPr lang="en-GB" altLang="en-US" dirty="0">
                <a:latin typeface="+mn-lt"/>
              </a:rPr>
              <a:t>Decide how to present the prompt to the learners in your classroom. Will you:</a:t>
            </a:r>
          </a:p>
          <a:p>
            <a:pPr lvl="2"/>
            <a:r>
              <a:rPr lang="en-GB" altLang="en-US" dirty="0">
                <a:latin typeface="+mn-lt"/>
              </a:rPr>
              <a:t>Draw it on the board?</a:t>
            </a:r>
          </a:p>
          <a:p>
            <a:pPr lvl="2"/>
            <a:r>
              <a:rPr lang="en-GB" altLang="en-US" dirty="0">
                <a:latin typeface="+mn-lt"/>
              </a:rPr>
              <a:t>Project it?</a:t>
            </a:r>
          </a:p>
          <a:p>
            <a:pPr lvl="2"/>
            <a:r>
              <a:rPr lang="en-GB" altLang="en-US" dirty="0">
                <a:latin typeface="+mn-lt"/>
              </a:rPr>
              <a:t>Photocopy pages for pairs of learners to work with?</a:t>
            </a:r>
          </a:p>
          <a:p>
            <a:pPr lvl="1"/>
            <a:r>
              <a:rPr lang="en-GB" altLang="en-US" dirty="0">
                <a:latin typeface="+mn-lt"/>
              </a:rPr>
              <a:t>Learners may need longer than 10 minutes to work with these prompts. 15-20 minutes should be sufficient.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66E25B-F5C1-7D49-8A80-C3EAB67C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“Maths Challenges” Number Talk prompts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36424</TotalTime>
  <Words>750</Words>
  <Application>Microsoft Macintosh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Trebuchet MS</vt:lpstr>
      <vt:lpstr>Wingdings</vt:lpstr>
      <vt:lpstr>Waveform</vt:lpstr>
      <vt:lpstr>eNICLE Grade 1 &amp; 2 programme Session 9 18th September 2018  NEXT SESSION: 23rd October</vt:lpstr>
      <vt:lpstr>Group feedback on: resources from session 7 Number Talks &amp; Bead String Activities</vt:lpstr>
      <vt:lpstr>PowerPoint Presentation</vt:lpstr>
      <vt:lpstr>Today’s Number Talk [1]</vt:lpstr>
      <vt:lpstr>Today’s Number Talk [2]</vt:lpstr>
      <vt:lpstr>Number Talks: Reflection questions</vt:lpstr>
      <vt:lpstr>Solutions</vt:lpstr>
      <vt:lpstr>Solutions</vt:lpstr>
      <vt:lpstr>“Maths Challenges” Number Talk prompts </vt:lpstr>
      <vt:lpstr>“Maths Challenges” Number Talk prompts</vt:lpstr>
      <vt:lpstr>Linear representations of number</vt:lpstr>
      <vt:lpstr>PowerPoint Presentation</vt:lpstr>
      <vt:lpstr>Different types of number lines require different kinds of thinking</vt:lpstr>
      <vt:lpstr>Thinking</vt:lpstr>
      <vt:lpstr>Thinking</vt:lpstr>
      <vt:lpstr>Why work with semi-structured number lines?</vt:lpstr>
      <vt:lpstr>Clothes Line Maths</vt:lpstr>
      <vt:lpstr>Video</vt:lpstr>
      <vt:lpstr>Number Line Activities</vt:lpstr>
      <vt:lpstr>Number Line Activities</vt:lpstr>
      <vt:lpstr>Number Line Activities</vt:lpstr>
      <vt:lpstr>Number Line Activities</vt:lpstr>
      <vt:lpstr>Number Line Worksheets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>Debbie Stott</cp:lastModifiedBy>
  <cp:revision>708</cp:revision>
  <cp:lastPrinted>2018-08-14T07:31:45Z</cp:lastPrinted>
  <dcterms:created xsi:type="dcterms:W3CDTF">2011-08-11T12:52:44Z</dcterms:created>
  <dcterms:modified xsi:type="dcterms:W3CDTF">2018-09-17T09:28:12Z</dcterms:modified>
</cp:coreProperties>
</file>