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56" r:id="rId2"/>
    <p:sldId id="260" r:id="rId3"/>
    <p:sldId id="264" r:id="rId4"/>
    <p:sldId id="258" r:id="rId5"/>
    <p:sldId id="262" r:id="rId6"/>
    <p:sldId id="265" r:id="rId7"/>
    <p:sldId id="274" r:id="rId8"/>
    <p:sldId id="267" r:id="rId9"/>
    <p:sldId id="271" r:id="rId10"/>
    <p:sldId id="268" r:id="rId11"/>
    <p:sldId id="273" r:id="rId12"/>
    <p:sldId id="270" r:id="rId13"/>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115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FE5A4D-32E6-4741-8235-3CD8DE1BBB08}" type="datetimeFigureOut">
              <a:rPr lang="de-DE" smtClean="0"/>
              <a:pPr/>
              <a:t>10.02.2022</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FC8DB9-FAD4-4585-8065-22C49CDB04BD}" type="slidenum">
              <a:rPr lang="de-DE" smtClean="0"/>
              <a:pPr/>
              <a:t>‹#›</a:t>
            </a:fld>
            <a:endParaRPr lang="de-DE"/>
          </a:p>
        </p:txBody>
      </p:sp>
    </p:spTree>
    <p:extLst>
      <p:ext uri="{BB962C8B-B14F-4D97-AF65-F5344CB8AC3E}">
        <p14:creationId xmlns:p14="http://schemas.microsoft.com/office/powerpoint/2010/main" val="3203802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15EA5F1C-92E1-472C-BC82-08A8202205AC}" type="datetime1">
              <a:rPr lang="en-GB" smtClean="0"/>
              <a:pPr/>
              <a:t>10/02/2022</a:t>
            </a:fld>
            <a:endParaRPr lang="de-DE"/>
          </a:p>
        </p:txBody>
      </p:sp>
      <p:sp>
        <p:nvSpPr>
          <p:cNvPr id="5" name="Fußzeilenplatzhalter 4"/>
          <p:cNvSpPr>
            <a:spLocks noGrp="1"/>
          </p:cNvSpPr>
          <p:nvPr>
            <p:ph type="ftr" sz="quarter" idx="11"/>
          </p:nvPr>
        </p:nvSpPr>
        <p:spPr/>
        <p:txBody>
          <a:bodyPr/>
          <a:lstStyle/>
          <a:p>
            <a:r>
              <a:rPr lang="de-DE"/>
              <a:t>RU ALS Understanding Multilingualism (Wolff)</a:t>
            </a:r>
          </a:p>
        </p:txBody>
      </p:sp>
      <p:sp>
        <p:nvSpPr>
          <p:cNvPr id="6" name="Foliennummernplatzhalter 5"/>
          <p:cNvSpPr>
            <a:spLocks noGrp="1"/>
          </p:cNvSpPr>
          <p:nvPr>
            <p:ph type="sldNum" sz="quarter" idx="12"/>
          </p:nvPr>
        </p:nvSpPr>
        <p:spPr/>
        <p:txBody>
          <a:bodyPr/>
          <a:lstStyle/>
          <a:p>
            <a:fld id="{94506C96-35B1-4EC7-BBA5-5E0DF93773E2}" type="slidenum">
              <a:rPr lang="de-DE" smtClean="0"/>
              <a:pPr/>
              <a:t>‹#›</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7C0B6414-9DB9-4F00-9869-C0C52E513F62}" type="datetime1">
              <a:rPr lang="en-GB" smtClean="0"/>
              <a:pPr/>
              <a:t>10/02/2022</a:t>
            </a:fld>
            <a:endParaRPr lang="de-DE"/>
          </a:p>
        </p:txBody>
      </p:sp>
      <p:sp>
        <p:nvSpPr>
          <p:cNvPr id="5" name="Fußzeilenplatzhalter 4"/>
          <p:cNvSpPr>
            <a:spLocks noGrp="1"/>
          </p:cNvSpPr>
          <p:nvPr>
            <p:ph type="ftr" sz="quarter" idx="11"/>
          </p:nvPr>
        </p:nvSpPr>
        <p:spPr/>
        <p:txBody>
          <a:bodyPr/>
          <a:lstStyle/>
          <a:p>
            <a:r>
              <a:rPr lang="de-DE"/>
              <a:t>RU ALS Understanding Multilingualism (Wolff)</a:t>
            </a:r>
          </a:p>
        </p:txBody>
      </p:sp>
      <p:sp>
        <p:nvSpPr>
          <p:cNvPr id="6" name="Foliennummernplatzhalter 5"/>
          <p:cNvSpPr>
            <a:spLocks noGrp="1"/>
          </p:cNvSpPr>
          <p:nvPr>
            <p:ph type="sldNum" sz="quarter" idx="12"/>
          </p:nvPr>
        </p:nvSpPr>
        <p:spPr/>
        <p:txBody>
          <a:bodyPr/>
          <a:lstStyle/>
          <a:p>
            <a:fld id="{94506C96-35B1-4EC7-BBA5-5E0DF93773E2}" type="slidenum">
              <a:rPr lang="de-DE" smtClean="0"/>
              <a:pPr/>
              <a:t>‹#›</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1CF38836-C67B-4E7B-9EF8-EE92608548AF}" type="datetime1">
              <a:rPr lang="en-GB" smtClean="0"/>
              <a:pPr/>
              <a:t>10/02/2022</a:t>
            </a:fld>
            <a:endParaRPr lang="de-DE"/>
          </a:p>
        </p:txBody>
      </p:sp>
      <p:sp>
        <p:nvSpPr>
          <p:cNvPr id="5" name="Fußzeilenplatzhalter 4"/>
          <p:cNvSpPr>
            <a:spLocks noGrp="1"/>
          </p:cNvSpPr>
          <p:nvPr>
            <p:ph type="ftr" sz="quarter" idx="11"/>
          </p:nvPr>
        </p:nvSpPr>
        <p:spPr/>
        <p:txBody>
          <a:bodyPr/>
          <a:lstStyle/>
          <a:p>
            <a:r>
              <a:rPr lang="de-DE"/>
              <a:t>RU ALS Understanding Multilingualism (Wolff)</a:t>
            </a:r>
          </a:p>
        </p:txBody>
      </p:sp>
      <p:sp>
        <p:nvSpPr>
          <p:cNvPr id="6" name="Foliennummernplatzhalter 5"/>
          <p:cNvSpPr>
            <a:spLocks noGrp="1"/>
          </p:cNvSpPr>
          <p:nvPr>
            <p:ph type="sldNum" sz="quarter" idx="12"/>
          </p:nvPr>
        </p:nvSpPr>
        <p:spPr/>
        <p:txBody>
          <a:bodyPr/>
          <a:lstStyle/>
          <a:p>
            <a:fld id="{94506C96-35B1-4EC7-BBA5-5E0DF93773E2}" type="slidenum">
              <a:rPr lang="de-DE" smtClean="0"/>
              <a:pPr/>
              <a:t>‹#›</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77F8E5AC-C7F8-42A9-A715-C30CBE331D22}" type="datetime1">
              <a:rPr lang="en-GB" smtClean="0"/>
              <a:pPr/>
              <a:t>10/02/2022</a:t>
            </a:fld>
            <a:endParaRPr lang="de-DE"/>
          </a:p>
        </p:txBody>
      </p:sp>
      <p:sp>
        <p:nvSpPr>
          <p:cNvPr id="5" name="Fußzeilenplatzhalter 4"/>
          <p:cNvSpPr>
            <a:spLocks noGrp="1"/>
          </p:cNvSpPr>
          <p:nvPr>
            <p:ph type="ftr" sz="quarter" idx="11"/>
          </p:nvPr>
        </p:nvSpPr>
        <p:spPr/>
        <p:txBody>
          <a:bodyPr/>
          <a:lstStyle/>
          <a:p>
            <a:r>
              <a:rPr lang="de-DE"/>
              <a:t>RU ALS Understanding Multilingualism (Wolff)</a:t>
            </a:r>
          </a:p>
        </p:txBody>
      </p:sp>
      <p:sp>
        <p:nvSpPr>
          <p:cNvPr id="6" name="Foliennummernplatzhalter 5"/>
          <p:cNvSpPr>
            <a:spLocks noGrp="1"/>
          </p:cNvSpPr>
          <p:nvPr>
            <p:ph type="sldNum" sz="quarter" idx="12"/>
          </p:nvPr>
        </p:nvSpPr>
        <p:spPr/>
        <p:txBody>
          <a:bodyPr/>
          <a:lstStyle/>
          <a:p>
            <a:fld id="{94506C96-35B1-4EC7-BBA5-5E0DF93773E2}" type="slidenum">
              <a:rPr lang="de-DE" smtClean="0"/>
              <a:pPr/>
              <a:t>‹#›</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p>
            <a:fld id="{246C5AD3-02F9-4131-8F6B-DABFF46BB2C9}" type="datetime1">
              <a:rPr lang="en-GB" smtClean="0"/>
              <a:pPr/>
              <a:t>10/02/2022</a:t>
            </a:fld>
            <a:endParaRPr lang="de-DE"/>
          </a:p>
        </p:txBody>
      </p:sp>
      <p:sp>
        <p:nvSpPr>
          <p:cNvPr id="5" name="Fußzeilenplatzhalter 4"/>
          <p:cNvSpPr>
            <a:spLocks noGrp="1"/>
          </p:cNvSpPr>
          <p:nvPr>
            <p:ph type="ftr" sz="quarter" idx="11"/>
          </p:nvPr>
        </p:nvSpPr>
        <p:spPr/>
        <p:txBody>
          <a:bodyPr/>
          <a:lstStyle/>
          <a:p>
            <a:r>
              <a:rPr lang="de-DE"/>
              <a:t>RU ALS Understanding Multilingualism (Wolff)</a:t>
            </a:r>
          </a:p>
        </p:txBody>
      </p:sp>
      <p:sp>
        <p:nvSpPr>
          <p:cNvPr id="6" name="Foliennummernplatzhalter 5"/>
          <p:cNvSpPr>
            <a:spLocks noGrp="1"/>
          </p:cNvSpPr>
          <p:nvPr>
            <p:ph type="sldNum" sz="quarter" idx="12"/>
          </p:nvPr>
        </p:nvSpPr>
        <p:spPr/>
        <p:txBody>
          <a:bodyPr/>
          <a:lstStyle/>
          <a:p>
            <a:fld id="{94506C96-35B1-4EC7-BBA5-5E0DF93773E2}" type="slidenum">
              <a:rPr lang="de-DE" smtClean="0"/>
              <a:pPr/>
              <a:t>‹#›</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DE277021-A675-4AA9-B393-0A28470BD0E1}" type="datetime1">
              <a:rPr lang="en-GB" smtClean="0"/>
              <a:pPr/>
              <a:t>10/02/2022</a:t>
            </a:fld>
            <a:endParaRPr lang="de-DE"/>
          </a:p>
        </p:txBody>
      </p:sp>
      <p:sp>
        <p:nvSpPr>
          <p:cNvPr id="6" name="Fußzeilenplatzhalter 5"/>
          <p:cNvSpPr>
            <a:spLocks noGrp="1"/>
          </p:cNvSpPr>
          <p:nvPr>
            <p:ph type="ftr" sz="quarter" idx="11"/>
          </p:nvPr>
        </p:nvSpPr>
        <p:spPr/>
        <p:txBody>
          <a:bodyPr/>
          <a:lstStyle/>
          <a:p>
            <a:r>
              <a:rPr lang="de-DE"/>
              <a:t>RU ALS Understanding Multilingualism (Wolff)</a:t>
            </a:r>
          </a:p>
        </p:txBody>
      </p:sp>
      <p:sp>
        <p:nvSpPr>
          <p:cNvPr id="7" name="Foliennummernplatzhalter 6"/>
          <p:cNvSpPr>
            <a:spLocks noGrp="1"/>
          </p:cNvSpPr>
          <p:nvPr>
            <p:ph type="sldNum" sz="quarter" idx="12"/>
          </p:nvPr>
        </p:nvSpPr>
        <p:spPr/>
        <p:txBody>
          <a:bodyPr/>
          <a:lstStyle/>
          <a:p>
            <a:fld id="{94506C96-35B1-4EC7-BBA5-5E0DF93773E2}" type="slidenum">
              <a:rPr lang="de-DE" smtClean="0"/>
              <a:pPr/>
              <a:t>‹#›</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F1217ABF-2E74-4A81-8C27-ECDA28BC625F}" type="datetime1">
              <a:rPr lang="en-GB" smtClean="0"/>
              <a:pPr/>
              <a:t>10/02/2022</a:t>
            </a:fld>
            <a:endParaRPr lang="de-DE"/>
          </a:p>
        </p:txBody>
      </p:sp>
      <p:sp>
        <p:nvSpPr>
          <p:cNvPr id="8" name="Fußzeilenplatzhalter 7"/>
          <p:cNvSpPr>
            <a:spLocks noGrp="1"/>
          </p:cNvSpPr>
          <p:nvPr>
            <p:ph type="ftr" sz="quarter" idx="11"/>
          </p:nvPr>
        </p:nvSpPr>
        <p:spPr/>
        <p:txBody>
          <a:bodyPr/>
          <a:lstStyle/>
          <a:p>
            <a:r>
              <a:rPr lang="de-DE"/>
              <a:t>RU ALS Understanding Multilingualism (Wolff)</a:t>
            </a:r>
          </a:p>
        </p:txBody>
      </p:sp>
      <p:sp>
        <p:nvSpPr>
          <p:cNvPr id="9" name="Foliennummernplatzhalter 8"/>
          <p:cNvSpPr>
            <a:spLocks noGrp="1"/>
          </p:cNvSpPr>
          <p:nvPr>
            <p:ph type="sldNum" sz="quarter" idx="12"/>
          </p:nvPr>
        </p:nvSpPr>
        <p:spPr/>
        <p:txBody>
          <a:bodyPr/>
          <a:lstStyle/>
          <a:p>
            <a:fld id="{94506C96-35B1-4EC7-BBA5-5E0DF93773E2}" type="slidenum">
              <a:rPr lang="de-DE" smtClean="0"/>
              <a:pPr/>
              <a:t>‹#›</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11DFF06E-4CCE-4911-B828-A684B1EE272D}" type="datetime1">
              <a:rPr lang="en-GB" smtClean="0"/>
              <a:pPr/>
              <a:t>10/02/2022</a:t>
            </a:fld>
            <a:endParaRPr lang="de-DE"/>
          </a:p>
        </p:txBody>
      </p:sp>
      <p:sp>
        <p:nvSpPr>
          <p:cNvPr id="4" name="Fußzeilenplatzhalter 3"/>
          <p:cNvSpPr>
            <a:spLocks noGrp="1"/>
          </p:cNvSpPr>
          <p:nvPr>
            <p:ph type="ftr" sz="quarter" idx="11"/>
          </p:nvPr>
        </p:nvSpPr>
        <p:spPr/>
        <p:txBody>
          <a:bodyPr/>
          <a:lstStyle/>
          <a:p>
            <a:r>
              <a:rPr lang="de-DE"/>
              <a:t>RU ALS Understanding Multilingualism (Wolff)</a:t>
            </a:r>
          </a:p>
        </p:txBody>
      </p:sp>
      <p:sp>
        <p:nvSpPr>
          <p:cNvPr id="5" name="Foliennummernplatzhalter 4"/>
          <p:cNvSpPr>
            <a:spLocks noGrp="1"/>
          </p:cNvSpPr>
          <p:nvPr>
            <p:ph type="sldNum" sz="quarter" idx="12"/>
          </p:nvPr>
        </p:nvSpPr>
        <p:spPr/>
        <p:txBody>
          <a:bodyPr/>
          <a:lstStyle/>
          <a:p>
            <a:fld id="{94506C96-35B1-4EC7-BBA5-5E0DF93773E2}" type="slidenum">
              <a:rPr lang="de-DE" smtClean="0"/>
              <a:pPr/>
              <a:t>‹#›</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E8DF27BC-2E3C-4846-A7EB-FCCCF94AD583}" type="datetime1">
              <a:rPr lang="en-GB" smtClean="0"/>
              <a:pPr/>
              <a:t>10/02/2022</a:t>
            </a:fld>
            <a:endParaRPr lang="de-DE"/>
          </a:p>
        </p:txBody>
      </p:sp>
      <p:sp>
        <p:nvSpPr>
          <p:cNvPr id="3" name="Fußzeilenplatzhalter 2"/>
          <p:cNvSpPr>
            <a:spLocks noGrp="1"/>
          </p:cNvSpPr>
          <p:nvPr>
            <p:ph type="ftr" sz="quarter" idx="11"/>
          </p:nvPr>
        </p:nvSpPr>
        <p:spPr/>
        <p:txBody>
          <a:bodyPr/>
          <a:lstStyle/>
          <a:p>
            <a:r>
              <a:rPr lang="de-DE"/>
              <a:t>RU ALS Understanding Multilingualism (Wolff)</a:t>
            </a:r>
          </a:p>
        </p:txBody>
      </p:sp>
      <p:sp>
        <p:nvSpPr>
          <p:cNvPr id="4" name="Foliennummernplatzhalter 3"/>
          <p:cNvSpPr>
            <a:spLocks noGrp="1"/>
          </p:cNvSpPr>
          <p:nvPr>
            <p:ph type="sldNum" sz="quarter" idx="12"/>
          </p:nvPr>
        </p:nvSpPr>
        <p:spPr/>
        <p:txBody>
          <a:bodyPr/>
          <a:lstStyle/>
          <a:p>
            <a:fld id="{94506C96-35B1-4EC7-BBA5-5E0DF93773E2}" type="slidenum">
              <a:rPr lang="de-DE" smtClean="0"/>
              <a:pPr/>
              <a:t>‹#›</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p>
            <a:fld id="{748BACBD-7211-4500-BA52-7D4B2F5662F3}" type="datetime1">
              <a:rPr lang="en-GB" smtClean="0"/>
              <a:pPr/>
              <a:t>10/02/2022</a:t>
            </a:fld>
            <a:endParaRPr lang="de-DE"/>
          </a:p>
        </p:txBody>
      </p:sp>
      <p:sp>
        <p:nvSpPr>
          <p:cNvPr id="6" name="Fußzeilenplatzhalter 5"/>
          <p:cNvSpPr>
            <a:spLocks noGrp="1"/>
          </p:cNvSpPr>
          <p:nvPr>
            <p:ph type="ftr" sz="quarter" idx="11"/>
          </p:nvPr>
        </p:nvSpPr>
        <p:spPr/>
        <p:txBody>
          <a:bodyPr/>
          <a:lstStyle/>
          <a:p>
            <a:r>
              <a:rPr lang="de-DE"/>
              <a:t>RU ALS Understanding Multilingualism (Wolff)</a:t>
            </a:r>
          </a:p>
        </p:txBody>
      </p:sp>
      <p:sp>
        <p:nvSpPr>
          <p:cNvPr id="7" name="Foliennummernplatzhalter 6"/>
          <p:cNvSpPr>
            <a:spLocks noGrp="1"/>
          </p:cNvSpPr>
          <p:nvPr>
            <p:ph type="sldNum" sz="quarter" idx="12"/>
          </p:nvPr>
        </p:nvSpPr>
        <p:spPr/>
        <p:txBody>
          <a:bodyPr/>
          <a:lstStyle/>
          <a:p>
            <a:fld id="{94506C96-35B1-4EC7-BBA5-5E0DF93773E2}" type="slidenum">
              <a:rPr lang="de-DE" smtClean="0"/>
              <a:pPr/>
              <a:t>‹#›</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p>
            <a:fld id="{7F7DC2F3-945D-48CE-9AAE-D9560C703CD5}" type="datetime1">
              <a:rPr lang="en-GB" smtClean="0"/>
              <a:pPr/>
              <a:t>10/02/2022</a:t>
            </a:fld>
            <a:endParaRPr lang="de-DE"/>
          </a:p>
        </p:txBody>
      </p:sp>
      <p:sp>
        <p:nvSpPr>
          <p:cNvPr id="6" name="Fußzeilenplatzhalter 5"/>
          <p:cNvSpPr>
            <a:spLocks noGrp="1"/>
          </p:cNvSpPr>
          <p:nvPr>
            <p:ph type="ftr" sz="quarter" idx="11"/>
          </p:nvPr>
        </p:nvSpPr>
        <p:spPr/>
        <p:txBody>
          <a:bodyPr/>
          <a:lstStyle/>
          <a:p>
            <a:r>
              <a:rPr lang="de-DE"/>
              <a:t>RU ALS Understanding Multilingualism (Wolff)</a:t>
            </a:r>
          </a:p>
        </p:txBody>
      </p:sp>
      <p:sp>
        <p:nvSpPr>
          <p:cNvPr id="7" name="Foliennummernplatzhalter 6"/>
          <p:cNvSpPr>
            <a:spLocks noGrp="1"/>
          </p:cNvSpPr>
          <p:nvPr>
            <p:ph type="sldNum" sz="quarter" idx="12"/>
          </p:nvPr>
        </p:nvSpPr>
        <p:spPr/>
        <p:txBody>
          <a:bodyPr/>
          <a:lstStyle/>
          <a:p>
            <a:fld id="{94506C96-35B1-4EC7-BBA5-5E0DF93773E2}" type="slidenum">
              <a:rPr lang="de-DE" smtClean="0"/>
              <a:pPr/>
              <a:t>‹#›</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4E36B1-B9DA-4D4E-A99E-73783733A6E2}" type="datetime1">
              <a:rPr lang="en-GB" smtClean="0"/>
              <a:pPr/>
              <a:t>10/02/2022</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a:t>RU ALS Understanding Multilingualism (Wolff)</a:t>
            </a:r>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506C96-35B1-4EC7-BBA5-5E0DF93773E2}" type="slidenum">
              <a:rPr lang="de-DE" smtClean="0"/>
              <a:pPr/>
              <a:t>‹#›</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google.co.za/imgres?imgurl=http://www.eurweb.com/wp-content/uploads/2011/03/nelson-mandela1.jpg&amp;imgrefurl=http://www.eurweb.com/?p=93641&amp;usg=__l3gdTdZdi3iITRZXd5sp5LoovVA=&amp;h=400&amp;w=320&amp;sz=31&amp;hl=en&amp;start=17&amp;sig2=aP0zdYpV4jFwLef9PMI_Lg&amp;zoom=1&amp;tbnid=WqPQMs34ttPwuM:&amp;tbnh=124&amp;tbnw=99&amp;ei=5anaTd3KOsyj-ga1g9yeDw&amp;prev=/search?q=mandela&amp;um=1&amp;hl=en&amp;sa=N&amp;rlz=1T4GGLD_enZA419&amp;biw=1004&amp;bih=512&amp;tbm=isch&amp;um=1&amp;itbs=1" TargetMode="Externa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t="20645"/>
          <a:stretch>
            <a:fillRect/>
          </a:stretch>
        </p:blipFill>
        <p:spPr bwMode="auto">
          <a:xfrm>
            <a:off x="3707904" y="4221088"/>
            <a:ext cx="1152128" cy="204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t="-626" b="-626"/>
          <a:stretch>
            <a:fillRect/>
          </a:stretch>
        </p:blipFill>
        <p:spPr bwMode="auto">
          <a:xfrm>
            <a:off x="159055" y="5229200"/>
            <a:ext cx="2057400"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itle 1"/>
          <p:cNvSpPr>
            <a:spLocks noGrp="1"/>
          </p:cNvSpPr>
          <p:nvPr/>
        </p:nvSpPr>
        <p:spPr>
          <a:xfrm>
            <a:off x="0" y="147"/>
            <a:ext cx="9144000" cy="1800200"/>
          </a:xfrm>
          <a:prstGeom prst="rect">
            <a:avLst/>
          </a:prstGeom>
          <a:solidFill>
            <a:schemeClr val="accent4"/>
          </a:solidFill>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ZA" altLang="en-US" sz="3300" b="1" dirty="0">
                <a:latin typeface="Times New Roman" panose="02020603050405020304" pitchFamily="18" charset="0"/>
                <a:ea typeface="Calibri" panose="020F0502020204030204" pitchFamily="34" charset="0"/>
                <a:cs typeface="Times New Roman" panose="02020603050405020304" pitchFamily="18" charset="0"/>
              </a:rPr>
              <a:t>SCHOOL OF LANGUAGES AND LITERATURES:</a:t>
            </a:r>
            <a:br>
              <a:rPr lang="en-ZA" altLang="en-US" sz="3300" b="1" dirty="0">
                <a:latin typeface="Times New Roman" panose="02020603050405020304" pitchFamily="18" charset="0"/>
                <a:ea typeface="Calibri" panose="020F0502020204030204" pitchFamily="34" charset="0"/>
                <a:cs typeface="Times New Roman" panose="02020603050405020304" pitchFamily="18" charset="0"/>
              </a:rPr>
            </a:br>
            <a:r>
              <a:rPr lang="en-ZA" altLang="en-US" sz="3600" b="1" dirty="0">
                <a:latin typeface="Times New Roman" panose="02020603050405020304" pitchFamily="18" charset="0"/>
                <a:ea typeface="Calibri" panose="020F0502020204030204" pitchFamily="34" charset="0"/>
                <a:cs typeface="Times New Roman" panose="02020603050405020304" pitchFamily="18" charset="0"/>
              </a:rPr>
              <a:t> African Language Studies Section</a:t>
            </a:r>
            <a:br>
              <a:rPr lang="en-ZA" altLang="en-US" sz="3600" b="1" dirty="0">
                <a:latin typeface="Times New Roman" panose="02020603050405020304" pitchFamily="18" charset="0"/>
                <a:ea typeface="Calibri" panose="020F0502020204030204" pitchFamily="34" charset="0"/>
                <a:cs typeface="Times New Roman" panose="02020603050405020304" pitchFamily="18" charset="0"/>
              </a:rPr>
            </a:br>
            <a:endParaRPr lang="en-ZA" sz="3600" b="1" dirty="0">
              <a:solidFill>
                <a:schemeClr val="bg1"/>
              </a:solidFill>
            </a:endParaRPr>
          </a:p>
        </p:txBody>
      </p:sp>
      <p:sp>
        <p:nvSpPr>
          <p:cNvPr id="9" name="TextBox 8"/>
          <p:cNvSpPr txBox="1"/>
          <p:nvPr/>
        </p:nvSpPr>
        <p:spPr>
          <a:xfrm>
            <a:off x="1115616" y="2571637"/>
            <a:ext cx="6480720" cy="1446550"/>
          </a:xfrm>
          <a:prstGeom prst="rect">
            <a:avLst/>
          </a:prstGeom>
          <a:noFill/>
        </p:spPr>
        <p:txBody>
          <a:bodyPr wrap="square" rtlCol="0">
            <a:spAutoFit/>
          </a:bodyPr>
          <a:lstStyle/>
          <a:p>
            <a:pPr algn="ctr"/>
            <a:r>
              <a:rPr lang="en-ZA" altLang="en-US" sz="3600" b="1" u="sng" dirty="0">
                <a:latin typeface="Times New Roman" panose="02020603050405020304" pitchFamily="18" charset="0"/>
                <a:ea typeface="Calibri" panose="020F0502020204030204" pitchFamily="34" charset="0"/>
                <a:cs typeface="Times New Roman" panose="02020603050405020304" pitchFamily="18" charset="0"/>
              </a:rPr>
              <a:t>ORIENTATION LECTURE  </a:t>
            </a:r>
          </a:p>
          <a:p>
            <a:pPr algn="ctr"/>
            <a:endParaRPr lang="en-ZA" altLang="en-US" sz="2600" b="1" dirty="0">
              <a:latin typeface="Times New Roman" panose="02020603050405020304" pitchFamily="18" charset="0"/>
              <a:ea typeface="Calibri" panose="020F0502020204030204" pitchFamily="34" charset="0"/>
              <a:cs typeface="Times New Roman" panose="02020603050405020304" pitchFamily="18" charset="0"/>
            </a:endParaRPr>
          </a:p>
          <a:p>
            <a:pPr algn="ctr"/>
            <a:r>
              <a:rPr lang="en-ZA" altLang="en-US" sz="2600" b="1" dirty="0">
                <a:latin typeface="Times New Roman" panose="02020603050405020304" pitchFamily="18" charset="0"/>
                <a:ea typeface="Calibri" panose="020F0502020204030204" pitchFamily="34" charset="0"/>
                <a:cs typeface="Times New Roman" panose="02020603050405020304" pitchFamily="18" charset="0"/>
              </a:rPr>
              <a:t>Wednesday, 16 February 2022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196752"/>
            <a:ext cx="8226425" cy="5759450"/>
          </a:xfrm>
        </p:spPr>
        <p:txBody>
          <a:bodyPr>
            <a:normAutofit/>
          </a:bodyPr>
          <a:lstStyle/>
          <a:p>
            <a:pPr marL="0" indent="0">
              <a:buNone/>
              <a:defRPr/>
            </a:pPr>
            <a:endParaRPr lang="en-ZA" sz="1800" dirty="0"/>
          </a:p>
          <a:p>
            <a:pPr marL="0" indent="0">
              <a:buNone/>
              <a:defRPr/>
            </a:pPr>
            <a:r>
              <a:rPr lang="en-ZA" sz="2000" dirty="0"/>
              <a:t>These courses provide students with knowledge and skills that they would use immediately in practical training, and as practitioners in the specific areas.</a:t>
            </a:r>
          </a:p>
          <a:p>
            <a:pPr marL="0" indent="0">
              <a:buNone/>
              <a:defRPr/>
            </a:pPr>
            <a:endParaRPr lang="en-ZA" sz="2000" dirty="0"/>
          </a:p>
          <a:p>
            <a:pPr marL="0" indent="0">
              <a:buNone/>
              <a:defRPr/>
            </a:pPr>
            <a:r>
              <a:rPr lang="en-ZA" sz="2000" dirty="0"/>
              <a:t>The list of Vocation Specific Courses offered in the Section is as follows:</a:t>
            </a:r>
          </a:p>
          <a:p>
            <a:pPr>
              <a:defRPr/>
            </a:pPr>
            <a:r>
              <a:rPr lang="en-ZA" sz="2000" dirty="0"/>
              <a:t>IsiXhosa for Pharmacy,</a:t>
            </a:r>
          </a:p>
          <a:p>
            <a:pPr>
              <a:defRPr/>
            </a:pPr>
            <a:r>
              <a:rPr lang="en-ZA" sz="2000" dirty="0"/>
              <a:t>IsiXhosa for Journalism,</a:t>
            </a:r>
          </a:p>
          <a:p>
            <a:pPr>
              <a:defRPr/>
            </a:pPr>
            <a:r>
              <a:rPr lang="en-ZA" sz="2000" dirty="0"/>
              <a:t>Staff course</a:t>
            </a:r>
          </a:p>
          <a:p>
            <a:pPr>
              <a:defRPr/>
            </a:pPr>
            <a:r>
              <a:rPr lang="en-ZA" sz="2000" dirty="0"/>
              <a:t>Community engagement communication course </a:t>
            </a:r>
            <a:endParaRPr lang="en-GB" sz="2000" dirty="0"/>
          </a:p>
          <a:p>
            <a:pPr marL="0" indent="0">
              <a:buNone/>
              <a:defRPr/>
            </a:pPr>
            <a:endParaRPr lang="en-ZA" sz="1800" dirty="0"/>
          </a:p>
        </p:txBody>
      </p:sp>
      <p:sp>
        <p:nvSpPr>
          <p:cNvPr id="5" name="Title 1"/>
          <p:cNvSpPr>
            <a:spLocks noGrp="1"/>
          </p:cNvSpPr>
          <p:nvPr/>
        </p:nvSpPr>
        <p:spPr>
          <a:xfrm>
            <a:off x="392361" y="44624"/>
            <a:ext cx="8229600" cy="1431032"/>
          </a:xfrm>
          <a:prstGeom prst="rect">
            <a:avLst/>
          </a:prstGeom>
          <a:solidFill>
            <a:schemeClr val="accent4"/>
          </a:solidFill>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ZA" sz="4100" b="1" dirty="0">
                <a:solidFill>
                  <a:schemeClr val="bg1"/>
                </a:solidFill>
              </a:rPr>
              <a:t>Vocation Specific Courses</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t="-626" b="-626"/>
          <a:stretch>
            <a:fillRect/>
          </a:stretch>
        </p:blipFill>
        <p:spPr bwMode="auto">
          <a:xfrm>
            <a:off x="159055" y="5229200"/>
            <a:ext cx="2057400"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99238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solidFill>
            <a:schemeClr val="accent4"/>
          </a:solidFill>
        </p:spPr>
        <p:txBody>
          <a:bodyPr rtlCol="0">
            <a:normAutofit/>
          </a:bodyPr>
          <a:lstStyle/>
          <a:p>
            <a:pPr fontAlgn="auto">
              <a:spcAft>
                <a:spcPts val="0"/>
              </a:spcAft>
              <a:defRPr/>
            </a:pPr>
            <a:r>
              <a:rPr lang="en-US" dirty="0" err="1"/>
              <a:t>Umbulelo</a:t>
            </a:r>
            <a:endParaRPr lang="en-US" dirty="0"/>
          </a:p>
        </p:txBody>
      </p:sp>
      <p:sp>
        <p:nvSpPr>
          <p:cNvPr id="18435" name="Rectangle 3"/>
          <p:cNvSpPr>
            <a:spLocks noGrp="1" noChangeArrowheads="1"/>
          </p:cNvSpPr>
          <p:nvPr>
            <p:ph idx="1"/>
          </p:nvPr>
        </p:nvSpPr>
        <p:spPr/>
        <p:txBody>
          <a:bodyPr/>
          <a:lstStyle/>
          <a:p>
            <a:r>
              <a:rPr lang="en-ZA" altLang="en-US" sz="2800"/>
              <a:t>Siyabulela, nangamso.</a:t>
            </a:r>
          </a:p>
          <a:p>
            <a:r>
              <a:rPr lang="en-ZA" altLang="en-US" sz="2800"/>
              <a:t>Dankie</a:t>
            </a:r>
          </a:p>
          <a:p>
            <a:r>
              <a:rPr lang="en-ZA" altLang="en-US" sz="2800"/>
              <a:t>Thank you</a:t>
            </a:r>
          </a:p>
          <a:p>
            <a:endParaRPr lang="en-ZA" altLang="en-US"/>
          </a:p>
          <a:p>
            <a:endParaRPr lang="en-GB" altLang="en-US"/>
          </a:p>
        </p:txBody>
      </p:sp>
      <p:pic>
        <p:nvPicPr>
          <p:cNvPr id="18436"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4313" y="6000750"/>
            <a:ext cx="1044575"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ounded Rectangular Callout 2"/>
          <p:cNvSpPr/>
          <p:nvPr/>
        </p:nvSpPr>
        <p:spPr>
          <a:xfrm>
            <a:off x="1763713" y="3273425"/>
            <a:ext cx="6356350" cy="1223963"/>
          </a:xfrm>
          <a:prstGeom prst="wedgeRoundRectCallout">
            <a:avLst/>
          </a:prstGeom>
        </p:spPr>
        <p:style>
          <a:lnRef idx="2">
            <a:schemeClr val="dk1"/>
          </a:lnRef>
          <a:fillRef idx="1">
            <a:schemeClr val="lt1"/>
          </a:fillRef>
          <a:effectRef idx="0">
            <a:schemeClr val="dk1"/>
          </a:effectRef>
          <a:fontRef idx="minor">
            <a:schemeClr val="dk1"/>
          </a:fontRef>
        </p:style>
        <p:txBody>
          <a:bodyPr anchor="ctr"/>
          <a:lstStyle/>
          <a:p>
            <a:pPr>
              <a:defRPr/>
            </a:pPr>
            <a:r>
              <a:rPr lang="en-ZA" i="1" dirty="0"/>
              <a:t>If you talk to a man in a language he understands, that goes to his head. If you talk to him in his language, that goes to his heart.</a:t>
            </a:r>
            <a:endParaRPr lang="en-ZA" dirty="0"/>
          </a:p>
        </p:txBody>
      </p:sp>
      <p:pic>
        <p:nvPicPr>
          <p:cNvPr id="7" name="rg_hi" descr="http://t0.gstatic.com/images?q=tbn:ANd9GcT_oT0qdOxCCB0-Sh87_BDSjDs-T4gigI1WzLKr62p0pLyTw8RuEQ">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2555776" y="4812580"/>
            <a:ext cx="1548000" cy="187200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extLst>
      <p:ext uri="{BB962C8B-B14F-4D97-AF65-F5344CB8AC3E}">
        <p14:creationId xmlns:p14="http://schemas.microsoft.com/office/powerpoint/2010/main" val="28696109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196752"/>
            <a:ext cx="8226425" cy="5759450"/>
          </a:xfrm>
        </p:spPr>
        <p:txBody>
          <a:bodyPr>
            <a:normAutofit/>
          </a:bodyPr>
          <a:lstStyle/>
          <a:p>
            <a:pPr marL="0" indent="0">
              <a:buNone/>
              <a:defRPr/>
            </a:pPr>
            <a:endParaRPr lang="en-ZA" sz="1800" dirty="0"/>
          </a:p>
          <a:p>
            <a:pPr marL="0" indent="0">
              <a:buNone/>
              <a:defRPr/>
            </a:pPr>
            <a:r>
              <a:rPr lang="en-ZA" sz="2800" b="1"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a:t>
            </a:r>
          </a:p>
        </p:txBody>
      </p:sp>
      <p:sp>
        <p:nvSpPr>
          <p:cNvPr id="5" name="Title 1"/>
          <p:cNvSpPr>
            <a:spLocks noGrp="1"/>
          </p:cNvSpPr>
          <p:nvPr/>
        </p:nvSpPr>
        <p:spPr>
          <a:xfrm>
            <a:off x="392361" y="44624"/>
            <a:ext cx="8229600" cy="1431032"/>
          </a:xfrm>
          <a:prstGeom prst="rect">
            <a:avLst/>
          </a:prstGeom>
          <a:solidFill>
            <a:schemeClr val="accent4"/>
          </a:solidFill>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ZA" sz="3600" b="1" dirty="0">
                <a:solidFill>
                  <a:schemeClr val="bg1"/>
                </a:solidFill>
              </a:rPr>
              <a:t>Any QUESTIONS???</a:t>
            </a: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t="-626" b="-626"/>
          <a:stretch>
            <a:fillRect/>
          </a:stretch>
        </p:blipFill>
        <p:spPr bwMode="auto">
          <a:xfrm>
            <a:off x="159055" y="5229200"/>
            <a:ext cx="2057400"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79755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96752"/>
            <a:ext cx="9144000" cy="5759450"/>
          </a:xfrm>
        </p:spPr>
        <p:txBody>
          <a:bodyPr/>
          <a:lstStyle/>
          <a:p>
            <a:pPr marL="684213" indent="-682625" algn="ctr" eaLnBrk="1" hangingPunct="1">
              <a:tabLst>
                <a:tab pos="6842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endParaRPr lang="en-ZA" sz="1800" dirty="0"/>
          </a:p>
          <a:p>
            <a:pPr>
              <a:defRPr/>
            </a:pPr>
            <a:r>
              <a:rPr lang="en-ZA" sz="2400" dirty="0"/>
              <a:t>Why study isiXhosa at University?</a:t>
            </a:r>
          </a:p>
          <a:p>
            <a:pPr>
              <a:defRPr/>
            </a:pPr>
            <a:r>
              <a:rPr lang="en-ZA" sz="2400" dirty="0"/>
              <a:t>African Language Studies Section (Objectives and Careers)</a:t>
            </a:r>
          </a:p>
          <a:p>
            <a:pPr>
              <a:defRPr/>
            </a:pPr>
            <a:r>
              <a:rPr lang="en-ZA" sz="2400" dirty="0"/>
              <a:t>Courses on offer: Non-Mother Tongue</a:t>
            </a:r>
          </a:p>
          <a:p>
            <a:pPr>
              <a:defRPr/>
            </a:pPr>
            <a:r>
              <a:rPr lang="en-ZA" sz="2400" dirty="0"/>
              <a:t>Courses on offer: Mother Tongue</a:t>
            </a:r>
          </a:p>
          <a:p>
            <a:pPr>
              <a:defRPr/>
            </a:pPr>
            <a:r>
              <a:rPr lang="en-ZA" sz="2400" dirty="0"/>
              <a:t>Vocation Specific Courses</a:t>
            </a:r>
          </a:p>
          <a:p>
            <a:pPr>
              <a:defRPr/>
            </a:pPr>
            <a:endParaRPr lang="en-ZA" sz="2400" dirty="0"/>
          </a:p>
          <a:p>
            <a:pPr>
              <a:defRPr/>
            </a:pPr>
            <a:endParaRPr lang="en-ZA" sz="2400" dirty="0"/>
          </a:p>
          <a:p>
            <a:pPr>
              <a:defRPr/>
            </a:pPr>
            <a:endParaRPr lang="en-ZA" sz="2400" dirty="0"/>
          </a:p>
          <a:p>
            <a:pPr>
              <a:defRPr/>
            </a:pPr>
            <a:endParaRPr lang="en-ZA" sz="2400" dirty="0"/>
          </a:p>
          <a:p>
            <a:pPr>
              <a:defRPr/>
            </a:pPr>
            <a:endParaRPr lang="en-ZA" sz="2400" dirty="0"/>
          </a:p>
          <a:p>
            <a:pPr>
              <a:defRPr/>
            </a:pPr>
            <a:endParaRPr lang="en-ZA" sz="2400" dirty="0"/>
          </a:p>
          <a:p>
            <a:pPr>
              <a:defRPr/>
            </a:pPr>
            <a:endParaRPr lang="en-ZA" sz="2400" dirty="0"/>
          </a:p>
        </p:txBody>
      </p:sp>
      <p:sp>
        <p:nvSpPr>
          <p:cNvPr id="5" name="Title 1"/>
          <p:cNvSpPr>
            <a:spLocks noGrp="1"/>
          </p:cNvSpPr>
          <p:nvPr/>
        </p:nvSpPr>
        <p:spPr>
          <a:xfrm>
            <a:off x="392361" y="53752"/>
            <a:ext cx="8229600" cy="1143000"/>
          </a:xfrm>
          <a:prstGeom prst="rect">
            <a:avLst/>
          </a:prstGeom>
          <a:solidFill>
            <a:schemeClr val="accent4"/>
          </a:solidFill>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ZA" sz="3600" b="1" dirty="0">
                <a:solidFill>
                  <a:schemeClr val="bg1"/>
                </a:solidFill>
              </a:rPr>
              <a:t>Introduction</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t="-626" b="-626"/>
          <a:stretch>
            <a:fillRect/>
          </a:stretch>
        </p:blipFill>
        <p:spPr bwMode="auto">
          <a:xfrm>
            <a:off x="159055" y="5229200"/>
            <a:ext cx="2057400"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96610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96752"/>
            <a:ext cx="9144000" cy="5759450"/>
          </a:xfrm>
        </p:spPr>
        <p:txBody>
          <a:bodyPr>
            <a:normAutofit/>
          </a:bodyPr>
          <a:lstStyle/>
          <a:p>
            <a:pPr marL="0" indent="0">
              <a:buNone/>
            </a:pPr>
            <a:endParaRPr lang="en-ZA" sz="1800" b="1" dirty="0"/>
          </a:p>
          <a:p>
            <a:pPr marL="0" indent="0">
              <a:buNone/>
            </a:pPr>
            <a:r>
              <a:rPr lang="en-ZA" sz="1800" b="1" dirty="0" err="1"/>
              <a:t>SoL</a:t>
            </a:r>
            <a:r>
              <a:rPr lang="en-ZA" sz="1800" dirty="0"/>
              <a:t> comprises of the following Sections:</a:t>
            </a:r>
          </a:p>
          <a:p>
            <a:r>
              <a:rPr lang="en-ZA" sz="1800" dirty="0"/>
              <a:t>Afrikaans and </a:t>
            </a:r>
            <a:r>
              <a:rPr lang="en-ZA" sz="1800" dirty="0" err="1"/>
              <a:t>Netherlandic</a:t>
            </a:r>
            <a:r>
              <a:rPr lang="en-ZA" sz="1800" dirty="0"/>
              <a:t> Studies</a:t>
            </a:r>
          </a:p>
          <a:p>
            <a:r>
              <a:rPr lang="en-ZA" sz="1800" dirty="0"/>
              <a:t>African Language Studies</a:t>
            </a:r>
          </a:p>
          <a:p>
            <a:r>
              <a:rPr lang="en-ZA" sz="1800" dirty="0"/>
              <a:t>Chinese Studies</a:t>
            </a:r>
          </a:p>
          <a:p>
            <a:r>
              <a:rPr lang="en-ZA" sz="1800" dirty="0"/>
              <a:t>Classical Studies</a:t>
            </a:r>
          </a:p>
          <a:p>
            <a:r>
              <a:rPr lang="en-ZA" sz="1800" dirty="0"/>
              <a:t>French Studies</a:t>
            </a:r>
          </a:p>
          <a:p>
            <a:r>
              <a:rPr lang="en-ZA" sz="1800" dirty="0"/>
              <a:t>German Studies</a:t>
            </a:r>
          </a:p>
          <a:p>
            <a:r>
              <a:rPr lang="en-ZA" sz="1800" dirty="0"/>
              <a:t>Modern Fiction Studies</a:t>
            </a:r>
          </a:p>
          <a:p>
            <a:pPr marL="0" indent="0">
              <a:buNone/>
            </a:pPr>
            <a:endParaRPr lang="en-ZA" sz="1800" b="1" dirty="0"/>
          </a:p>
          <a:p>
            <a:endParaRPr lang="en-ZA" sz="1800" dirty="0"/>
          </a:p>
          <a:p>
            <a:endParaRPr lang="en-GB" sz="1800" dirty="0"/>
          </a:p>
          <a:p>
            <a:pPr marL="1588" indent="0" eaLnBrk="1" hangingPunct="1">
              <a:lnSpc>
                <a:spcPct val="150000"/>
              </a:lnSpc>
              <a:buNone/>
              <a:tabLst>
                <a:tab pos="6842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endParaRPr lang="en-ZA" sz="1800" dirty="0"/>
          </a:p>
        </p:txBody>
      </p:sp>
      <p:sp>
        <p:nvSpPr>
          <p:cNvPr id="5" name="Title 1"/>
          <p:cNvSpPr>
            <a:spLocks noGrp="1"/>
          </p:cNvSpPr>
          <p:nvPr/>
        </p:nvSpPr>
        <p:spPr>
          <a:xfrm>
            <a:off x="392361" y="53752"/>
            <a:ext cx="8229600" cy="1143000"/>
          </a:xfrm>
          <a:prstGeom prst="rect">
            <a:avLst/>
          </a:prstGeom>
          <a:solidFill>
            <a:schemeClr val="accent4"/>
          </a:solidFill>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ZA" sz="3600" b="1" dirty="0">
                <a:solidFill>
                  <a:schemeClr val="bg1"/>
                </a:solidFill>
              </a:rPr>
              <a:t>School of Languages and Literature (</a:t>
            </a:r>
            <a:r>
              <a:rPr lang="en-ZA" sz="3600" b="1" dirty="0" err="1">
                <a:solidFill>
                  <a:schemeClr val="bg1"/>
                </a:solidFill>
              </a:rPr>
              <a:t>SoL</a:t>
            </a:r>
            <a:r>
              <a:rPr lang="en-ZA" sz="3600" b="1" dirty="0">
                <a:solidFill>
                  <a:schemeClr val="bg1"/>
                </a:solidFill>
              </a:rPr>
              <a:t>)</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t="-626" b="-626"/>
          <a:stretch>
            <a:fillRect/>
          </a:stretch>
        </p:blipFill>
        <p:spPr bwMode="auto">
          <a:xfrm>
            <a:off x="159055" y="5517232"/>
            <a:ext cx="2057400" cy="1224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79309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196752"/>
            <a:ext cx="8226425" cy="5759450"/>
          </a:xfrm>
        </p:spPr>
        <p:txBody>
          <a:bodyPr>
            <a:normAutofit/>
          </a:bodyPr>
          <a:lstStyle/>
          <a:p>
            <a:pPr marL="684213" indent="-682625">
              <a:tabLst>
                <a:tab pos="6842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r>
              <a:rPr lang="en-ZA" sz="1400" dirty="0"/>
              <a:t>Mandela’s famous quote “</a:t>
            </a:r>
            <a:r>
              <a:rPr lang="en-ZA" sz="1400" b="1" i="1" dirty="0"/>
              <a:t>If you talk to a man in a language he understands, that goes to his head. If you talk to him in his language, that goes to his heart</a:t>
            </a:r>
            <a:r>
              <a:rPr lang="en-ZA" sz="1400" dirty="0"/>
              <a:t>”</a:t>
            </a:r>
          </a:p>
          <a:p>
            <a:pPr marL="684213" indent="-682625" eaLnBrk="1" hangingPunct="1">
              <a:tabLst>
                <a:tab pos="6842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r>
              <a:rPr lang="en-ZA" sz="1400" dirty="0"/>
              <a:t>South African Constitution encourages the development and use of African languages (Constitution of the RSA, 1996)</a:t>
            </a:r>
          </a:p>
          <a:p>
            <a:pPr marL="684213" indent="-682625" eaLnBrk="1" hangingPunct="1">
              <a:tabLst>
                <a:tab pos="6842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endParaRPr lang="en-ZA" sz="1400" dirty="0"/>
          </a:p>
          <a:p>
            <a:pPr marL="684213" indent="-682625" eaLnBrk="1" hangingPunct="1">
              <a:tabLst>
                <a:tab pos="6842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r>
              <a:rPr lang="en-ZA" sz="1400" dirty="0"/>
              <a:t>Eastern Cape has  approximately 83% of its total population as speakers of</a:t>
            </a:r>
          </a:p>
          <a:p>
            <a:pPr marL="684213" indent="-682625" eaLnBrk="1" hangingPunct="1">
              <a:buClrTx/>
              <a:buSzTx/>
              <a:buFontTx/>
              <a:buNone/>
              <a:tabLst>
                <a:tab pos="6842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r>
              <a:rPr lang="en-ZA" sz="1400" dirty="0"/>
              <a:t>	isiXhosa (Stats SA, 2003) and other dominant languages are English and Afrikaans.</a:t>
            </a:r>
          </a:p>
          <a:p>
            <a:pPr marL="684213" indent="-682625" eaLnBrk="1" hangingPunct="1">
              <a:buClrTx/>
              <a:buSzTx/>
              <a:buFontTx/>
              <a:buNone/>
              <a:tabLst>
                <a:tab pos="6842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endParaRPr lang="en-ZA" sz="1400" dirty="0"/>
          </a:p>
          <a:p>
            <a:pPr marL="684213" indent="-682625" eaLnBrk="1" hangingPunct="1">
              <a:tabLst>
                <a:tab pos="6842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r>
              <a:rPr lang="en-ZA" sz="1400" dirty="0"/>
              <a:t>Rhodes University student population of 7179</a:t>
            </a:r>
          </a:p>
          <a:p>
            <a:pPr marL="1084263" lvl="1" indent="-625475" eaLnBrk="1" hangingPunct="1">
              <a:spcBef>
                <a:spcPts val="800"/>
              </a:spcBef>
              <a:tabLst>
                <a:tab pos="6842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r>
              <a:rPr lang="en-ZA" sz="1400" dirty="0"/>
              <a:t>64% indicated English as their home language</a:t>
            </a:r>
          </a:p>
          <a:p>
            <a:pPr marL="1084263" lvl="1" indent="-625475" eaLnBrk="1" hangingPunct="1">
              <a:spcBef>
                <a:spcPts val="800"/>
              </a:spcBef>
              <a:tabLst>
                <a:tab pos="6842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r>
              <a:rPr lang="en-ZA" sz="1400" dirty="0"/>
              <a:t>15% have isiXhosa as home language</a:t>
            </a:r>
          </a:p>
          <a:p>
            <a:pPr marL="1084263" lvl="1" indent="-625475" eaLnBrk="1" hangingPunct="1">
              <a:spcBef>
                <a:spcPts val="800"/>
              </a:spcBef>
              <a:tabLst>
                <a:tab pos="6842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r>
              <a:rPr lang="en-ZA" sz="1400" dirty="0"/>
              <a:t>2% have Afrikaans as home language</a:t>
            </a:r>
          </a:p>
          <a:p>
            <a:pPr marL="1084263" lvl="1" indent="-625475" eaLnBrk="1" hangingPunct="1">
              <a:spcBef>
                <a:spcPts val="800"/>
              </a:spcBef>
              <a:tabLst>
                <a:tab pos="6842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r>
              <a:rPr lang="en-ZA" sz="1400" dirty="0"/>
              <a:t>Others (19%) (Data Management Unit, RU, 2007)</a:t>
            </a:r>
          </a:p>
          <a:p>
            <a:pPr marL="1084263" lvl="1" indent="-625475" eaLnBrk="1" hangingPunct="1">
              <a:spcBef>
                <a:spcPts val="800"/>
              </a:spcBef>
              <a:tabLst>
                <a:tab pos="6842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endParaRPr lang="en-ZA" sz="1400" dirty="0"/>
          </a:p>
          <a:p>
            <a:pPr marL="684213" indent="-682625" eaLnBrk="1" hangingPunct="1">
              <a:tabLst>
                <a:tab pos="6842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r>
              <a:rPr lang="en-ZA" sz="1400" dirty="0"/>
              <a:t>Rhodes University language Policy recognises and advances academic viability and status of isiXhosa, English and Afrikaans – the 3 official languages of the Eastern Cape Province.</a:t>
            </a:r>
          </a:p>
          <a:p>
            <a:pPr marL="684213" indent="-682625" eaLnBrk="1" hangingPunct="1">
              <a:tabLst>
                <a:tab pos="6842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endParaRPr lang="en-ZA" sz="1800" dirty="0"/>
          </a:p>
          <a:p>
            <a:pPr marL="684213" indent="-682625" algn="ctr" eaLnBrk="1" hangingPunct="1">
              <a:tabLst>
                <a:tab pos="6842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endParaRPr lang="en-ZA" sz="1800" dirty="0"/>
          </a:p>
          <a:p>
            <a:pPr>
              <a:defRPr/>
            </a:pPr>
            <a:endParaRPr lang="en-ZA" dirty="0"/>
          </a:p>
        </p:txBody>
      </p:sp>
      <p:sp>
        <p:nvSpPr>
          <p:cNvPr id="5" name="Title 1"/>
          <p:cNvSpPr>
            <a:spLocks noGrp="1"/>
          </p:cNvSpPr>
          <p:nvPr/>
        </p:nvSpPr>
        <p:spPr>
          <a:xfrm>
            <a:off x="392361" y="53752"/>
            <a:ext cx="8229600" cy="1143000"/>
          </a:xfrm>
          <a:prstGeom prst="rect">
            <a:avLst/>
          </a:prstGeom>
          <a:solidFill>
            <a:schemeClr val="accent4"/>
          </a:solidFill>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ZA" sz="3600" b="1" dirty="0">
                <a:solidFill>
                  <a:schemeClr val="bg1"/>
                </a:solidFill>
              </a:rPr>
              <a:t>Why study isiXhosa at University?</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t="-626" b="-626"/>
          <a:stretch>
            <a:fillRect/>
          </a:stretch>
        </p:blipFill>
        <p:spPr bwMode="auto">
          <a:xfrm>
            <a:off x="159055" y="5589240"/>
            <a:ext cx="2057400" cy="1152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77350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96752"/>
            <a:ext cx="8621961" cy="5661248"/>
          </a:xfrm>
        </p:spPr>
        <p:txBody>
          <a:bodyPr>
            <a:normAutofit/>
          </a:bodyPr>
          <a:lstStyle/>
          <a:p>
            <a:pPr marL="1588" indent="0">
              <a:buNone/>
              <a:tabLst>
                <a:tab pos="6842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r>
              <a:rPr lang="en-ZA" sz="1800" b="1" dirty="0"/>
              <a:t>Objectives:</a:t>
            </a:r>
          </a:p>
          <a:p>
            <a:pPr marL="287338" indent="-285750">
              <a:tabLst>
                <a:tab pos="6842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r>
              <a:rPr lang="en-ZA" sz="1400" dirty="0"/>
              <a:t>To promote and advance scholarship in African languages</a:t>
            </a:r>
          </a:p>
          <a:p>
            <a:pPr lvl="0"/>
            <a:r>
              <a:rPr lang="en-ZA" sz="1400" dirty="0"/>
              <a:t>To promote multilingualism through 1</a:t>
            </a:r>
            <a:r>
              <a:rPr lang="en-ZA" sz="1400" baseline="30000" dirty="0"/>
              <a:t>st</a:t>
            </a:r>
            <a:r>
              <a:rPr lang="en-ZA" sz="1400" dirty="0"/>
              <a:t> and 2</a:t>
            </a:r>
            <a:r>
              <a:rPr lang="en-ZA" sz="1400" baseline="30000" dirty="0"/>
              <a:t>nd</a:t>
            </a:r>
            <a:r>
              <a:rPr lang="en-ZA" sz="1400" dirty="0"/>
              <a:t> language programmes, and</a:t>
            </a:r>
            <a:endParaRPr lang="en-GB" sz="1400" dirty="0"/>
          </a:p>
          <a:p>
            <a:pPr lvl="0"/>
            <a:r>
              <a:rPr lang="en-ZA" sz="1400" dirty="0"/>
              <a:t>To facilitate student access and retention, particularly of historically disadvantaged students. </a:t>
            </a:r>
          </a:p>
          <a:p>
            <a:pPr marL="0" indent="0">
              <a:buNone/>
            </a:pPr>
            <a:r>
              <a:rPr lang="en-ZA" sz="1800" b="1" dirty="0"/>
              <a:t>What careers can one follow after studying African Language Studies at Rhodes?</a:t>
            </a:r>
            <a:endParaRPr lang="en-GB" sz="1800" dirty="0"/>
          </a:p>
          <a:p>
            <a:pPr lvl="0"/>
            <a:r>
              <a:rPr lang="en-ZA" sz="1400" dirty="0"/>
              <a:t>Journalism (radio, television, newspapers, </a:t>
            </a:r>
            <a:r>
              <a:rPr lang="en-ZA" sz="1400" dirty="0" err="1"/>
              <a:t>etc</a:t>
            </a:r>
            <a:r>
              <a:rPr lang="en-ZA" sz="1400" dirty="0"/>
              <a:t>)</a:t>
            </a:r>
            <a:endParaRPr lang="en-GB" sz="1400" dirty="0"/>
          </a:p>
          <a:p>
            <a:pPr lvl="0"/>
            <a:r>
              <a:rPr lang="en-ZA" sz="1400" dirty="0"/>
              <a:t>Public relations officer</a:t>
            </a:r>
            <a:endParaRPr lang="en-GB" sz="1400" dirty="0"/>
          </a:p>
          <a:p>
            <a:pPr lvl="0"/>
            <a:r>
              <a:rPr lang="en-ZA" sz="1400" dirty="0"/>
              <a:t>Educator</a:t>
            </a:r>
            <a:endParaRPr lang="en-GB" sz="1400" dirty="0"/>
          </a:p>
          <a:p>
            <a:pPr lvl="0"/>
            <a:r>
              <a:rPr lang="en-ZA" sz="1400" dirty="0"/>
              <a:t>Advertising</a:t>
            </a:r>
            <a:endParaRPr lang="en-GB" sz="1400" dirty="0"/>
          </a:p>
          <a:p>
            <a:pPr lvl="0"/>
            <a:r>
              <a:rPr lang="en-ZA" sz="1400" dirty="0"/>
              <a:t>Speech technologist</a:t>
            </a:r>
            <a:endParaRPr lang="en-GB" sz="1400" dirty="0"/>
          </a:p>
          <a:p>
            <a:pPr lvl="0"/>
            <a:r>
              <a:rPr lang="en-ZA" sz="1400" dirty="0"/>
              <a:t>Translator</a:t>
            </a:r>
            <a:endParaRPr lang="en-GB" sz="1400" dirty="0"/>
          </a:p>
          <a:p>
            <a:pPr lvl="0"/>
            <a:r>
              <a:rPr lang="en-ZA" sz="1400" dirty="0"/>
              <a:t>Interpreter</a:t>
            </a:r>
            <a:endParaRPr lang="en-GB" sz="1400" dirty="0"/>
          </a:p>
          <a:p>
            <a:pPr lvl="0"/>
            <a:r>
              <a:rPr lang="en-ZA" sz="1400" dirty="0"/>
              <a:t>Author</a:t>
            </a:r>
            <a:endParaRPr lang="en-GB" sz="1400" dirty="0"/>
          </a:p>
          <a:p>
            <a:pPr lvl="0"/>
            <a:r>
              <a:rPr lang="en-ZA" sz="1400" dirty="0"/>
              <a:t>Language technologist</a:t>
            </a:r>
            <a:endParaRPr lang="en-GB" sz="1400" dirty="0"/>
          </a:p>
          <a:p>
            <a:pPr lvl="0"/>
            <a:r>
              <a:rPr lang="en-ZA" sz="1400" dirty="0"/>
              <a:t>Government (and other companies) policy formulator</a:t>
            </a:r>
            <a:endParaRPr lang="en-GB" sz="1400" dirty="0"/>
          </a:p>
          <a:p>
            <a:pPr lvl="0"/>
            <a:r>
              <a:rPr lang="en-ZA" sz="1400" dirty="0"/>
              <a:t>Editor (in newspaper, magazine, publishing company, </a:t>
            </a:r>
            <a:r>
              <a:rPr lang="en-ZA" sz="1400" dirty="0" err="1"/>
              <a:t>etc</a:t>
            </a:r>
            <a:r>
              <a:rPr lang="en-ZA" sz="1800" dirty="0"/>
              <a:t>)</a:t>
            </a:r>
            <a:endParaRPr lang="en-GB" sz="1800" dirty="0"/>
          </a:p>
          <a:p>
            <a:pPr lvl="0"/>
            <a:endParaRPr lang="en-ZA" sz="1800" dirty="0"/>
          </a:p>
          <a:p>
            <a:pPr>
              <a:defRPr/>
            </a:pPr>
            <a:endParaRPr lang="en-ZA" dirty="0"/>
          </a:p>
        </p:txBody>
      </p:sp>
      <p:sp>
        <p:nvSpPr>
          <p:cNvPr id="5" name="Title 1"/>
          <p:cNvSpPr>
            <a:spLocks noGrp="1"/>
          </p:cNvSpPr>
          <p:nvPr/>
        </p:nvSpPr>
        <p:spPr>
          <a:xfrm>
            <a:off x="392361" y="53752"/>
            <a:ext cx="8229600" cy="1143000"/>
          </a:xfrm>
          <a:prstGeom prst="rect">
            <a:avLst/>
          </a:prstGeom>
          <a:solidFill>
            <a:schemeClr val="accent4"/>
          </a:solidFill>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ZA" sz="3600" b="1" dirty="0">
                <a:solidFill>
                  <a:schemeClr val="bg1"/>
                </a:solidFill>
              </a:rPr>
              <a:t>African Language Studies Section</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t="-626" b="-626"/>
          <a:stretch>
            <a:fillRect/>
          </a:stretch>
        </p:blipFill>
        <p:spPr bwMode="auto">
          <a:xfrm>
            <a:off x="159055" y="5733256"/>
            <a:ext cx="2057400" cy="100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8408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196752"/>
            <a:ext cx="8226425" cy="5759450"/>
          </a:xfrm>
        </p:spPr>
        <p:txBody>
          <a:bodyPr>
            <a:normAutofit/>
          </a:bodyPr>
          <a:lstStyle/>
          <a:p>
            <a:pPr marL="0" indent="0">
              <a:buNone/>
              <a:defRPr/>
            </a:pPr>
            <a:endParaRPr lang="en-ZA" sz="1800" dirty="0"/>
          </a:p>
          <a:p>
            <a:pPr marL="0" indent="0">
              <a:buNone/>
              <a:defRPr/>
            </a:pPr>
            <a:r>
              <a:rPr lang="en-ZA" sz="1800" dirty="0"/>
              <a:t>This is a three-year major subject which may be studied for degree curricula in the Faculty of Humanities. </a:t>
            </a:r>
          </a:p>
          <a:p>
            <a:pPr marL="0" indent="0">
              <a:buNone/>
              <a:defRPr/>
            </a:pPr>
            <a:endParaRPr lang="en-ZA" sz="1800" dirty="0"/>
          </a:p>
          <a:p>
            <a:pPr>
              <a:defRPr/>
            </a:pPr>
            <a:r>
              <a:rPr lang="en-ZA" sz="1800" dirty="0"/>
              <a:t>IsiXhosa Language Acquisition 1</a:t>
            </a:r>
          </a:p>
          <a:p>
            <a:pPr lvl="1">
              <a:defRPr/>
            </a:pPr>
            <a:r>
              <a:rPr lang="en-ZA" sz="1400" dirty="0"/>
              <a:t>A full year course</a:t>
            </a:r>
          </a:p>
          <a:p>
            <a:pPr lvl="1">
              <a:defRPr/>
            </a:pPr>
            <a:r>
              <a:rPr lang="en-ZA" sz="1400" dirty="0"/>
              <a:t>No prior knowledge required </a:t>
            </a:r>
          </a:p>
          <a:p>
            <a:pPr lvl="1">
              <a:defRPr/>
            </a:pPr>
            <a:r>
              <a:rPr lang="en-ZA" sz="1400" dirty="0"/>
              <a:t>Matriculated  with isiXhosa as a 2</a:t>
            </a:r>
            <a:r>
              <a:rPr lang="en-ZA" sz="1400" baseline="30000" dirty="0"/>
              <a:t>nd</a:t>
            </a:r>
            <a:r>
              <a:rPr lang="en-ZA" sz="1400" dirty="0"/>
              <a:t> or 3</a:t>
            </a:r>
            <a:r>
              <a:rPr lang="en-ZA" sz="1400" baseline="30000" dirty="0"/>
              <a:t>rd</a:t>
            </a:r>
            <a:r>
              <a:rPr lang="en-ZA" sz="1400" dirty="0"/>
              <a:t> language (may be permitted to 2NMT)</a:t>
            </a:r>
          </a:p>
          <a:p>
            <a:pPr lvl="1">
              <a:defRPr/>
            </a:pPr>
            <a:r>
              <a:rPr lang="en-ZA" sz="1400" dirty="0"/>
              <a:t>The emphasis is on practical proficiency in speaking and reading/writing </a:t>
            </a:r>
          </a:p>
          <a:p>
            <a:pPr marL="457200" lvl="1" indent="0">
              <a:buNone/>
              <a:defRPr/>
            </a:pPr>
            <a:endParaRPr lang="en-ZA" sz="1400" dirty="0"/>
          </a:p>
          <a:p>
            <a:pPr>
              <a:defRPr/>
            </a:pPr>
            <a:r>
              <a:rPr lang="en-ZA" sz="1800" dirty="0"/>
              <a:t>IsiXhosa Language Acquisition 2 &amp; 3</a:t>
            </a:r>
          </a:p>
          <a:p>
            <a:pPr lvl="1"/>
            <a:r>
              <a:rPr lang="en-ZA" sz="1400" dirty="0"/>
              <a:t>Introduction to the grammatical system of Xhosa. </a:t>
            </a:r>
            <a:endParaRPr lang="en-GB" sz="1400" dirty="0"/>
          </a:p>
          <a:p>
            <a:pPr lvl="1"/>
            <a:r>
              <a:rPr lang="en-ZA" sz="1400" dirty="0"/>
              <a:t>Introduction to the sociolinguistics of the Xhosa language.</a:t>
            </a:r>
            <a:endParaRPr lang="en-GB" sz="1400" dirty="0"/>
          </a:p>
          <a:p>
            <a:pPr lvl="1"/>
            <a:r>
              <a:rPr lang="en-ZA" sz="1400" dirty="0"/>
              <a:t>Introduction to language planning with special reference to Africa. </a:t>
            </a:r>
            <a:endParaRPr lang="en-GB" sz="1400" dirty="0"/>
          </a:p>
          <a:p>
            <a:pPr lvl="1"/>
            <a:r>
              <a:rPr lang="en-ZA" sz="1400" dirty="0"/>
              <a:t>Introduction to the various types of literature and study of selected Xhosa literary works. Abridged versions of Xhosa novels are used for better understanding of the Xhosa culture and use of language.</a:t>
            </a:r>
          </a:p>
          <a:p>
            <a:pPr lvl="1"/>
            <a:r>
              <a:rPr lang="en-ZA" sz="1400" dirty="0"/>
              <a:t>In case of 3 NMT there are also research projects</a:t>
            </a:r>
            <a:endParaRPr lang="en-GB" sz="1400" dirty="0"/>
          </a:p>
          <a:p>
            <a:pPr>
              <a:defRPr/>
            </a:pPr>
            <a:endParaRPr lang="en-ZA" sz="1800" dirty="0"/>
          </a:p>
        </p:txBody>
      </p:sp>
      <p:sp>
        <p:nvSpPr>
          <p:cNvPr id="5" name="Title 1"/>
          <p:cNvSpPr>
            <a:spLocks noGrp="1"/>
          </p:cNvSpPr>
          <p:nvPr/>
        </p:nvSpPr>
        <p:spPr>
          <a:xfrm>
            <a:off x="392361" y="44624"/>
            <a:ext cx="8229600" cy="1431032"/>
          </a:xfrm>
          <a:prstGeom prst="rect">
            <a:avLst/>
          </a:prstGeom>
          <a:solidFill>
            <a:schemeClr val="accent4"/>
          </a:solidFill>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ZA" sz="3600" b="1" dirty="0">
              <a:solidFill>
                <a:schemeClr val="bg1"/>
              </a:solidFill>
            </a:endParaRPr>
          </a:p>
          <a:p>
            <a:r>
              <a:rPr lang="en-ZA" sz="3600" b="1" dirty="0">
                <a:solidFill>
                  <a:schemeClr val="bg1"/>
                </a:solidFill>
              </a:rPr>
              <a:t>Courses on Offer: IsiXhosa Language Acquisition</a:t>
            </a:r>
            <a:endParaRPr lang="en-ZA" sz="3600" dirty="0"/>
          </a:p>
          <a:p>
            <a:endParaRPr lang="en-ZA" sz="3600" b="1" dirty="0">
              <a:solidFill>
                <a:schemeClr val="bg1"/>
              </a:solidFill>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t="-626" b="-626"/>
          <a:stretch>
            <a:fillRect/>
          </a:stretch>
        </p:blipFill>
        <p:spPr bwMode="auto">
          <a:xfrm>
            <a:off x="159055" y="6093296"/>
            <a:ext cx="1532625" cy="764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8669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solidFill>
            <a:schemeClr val="accent4"/>
          </a:solidFill>
        </p:spPr>
        <p:txBody>
          <a:bodyPr rtlCol="0">
            <a:normAutofit fontScale="90000"/>
          </a:bodyPr>
          <a:lstStyle/>
          <a:p>
            <a:pPr fontAlgn="auto">
              <a:spcAft>
                <a:spcPts val="0"/>
              </a:spcAft>
              <a:defRPr/>
            </a:pPr>
            <a:r>
              <a:rPr lang="en-ZA" sz="3800" dirty="0"/>
              <a:t>IsiXhosa L2 class in the Multimedia Facility</a:t>
            </a:r>
            <a:endParaRPr lang="en-GB" sz="3800" dirty="0"/>
          </a:p>
        </p:txBody>
      </p:sp>
      <p:pic>
        <p:nvPicPr>
          <p:cNvPr id="9219"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4313" y="6000750"/>
            <a:ext cx="1044575"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0" name="Content Placeholder 4" descr="C:\Documents and Settings\s0700003\My Documents\My Pictures\12 May 2007 007.jpg"/>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a:xfrm>
            <a:off x="1763713" y="1966913"/>
            <a:ext cx="5400675" cy="4032250"/>
          </a:xfrm>
        </p:spPr>
      </p:pic>
    </p:spTree>
    <p:extLst>
      <p:ext uri="{BB962C8B-B14F-4D97-AF65-F5344CB8AC3E}">
        <p14:creationId xmlns:p14="http://schemas.microsoft.com/office/powerpoint/2010/main" val="2544380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96752"/>
            <a:ext cx="8621961" cy="5759450"/>
          </a:xfrm>
        </p:spPr>
        <p:txBody>
          <a:bodyPr>
            <a:normAutofit/>
          </a:bodyPr>
          <a:lstStyle/>
          <a:p>
            <a:pPr marL="0" indent="0">
              <a:buNone/>
              <a:defRPr/>
            </a:pPr>
            <a:endParaRPr lang="en-ZA" sz="1800" dirty="0"/>
          </a:p>
          <a:p>
            <a:pPr marL="0" indent="0">
              <a:buNone/>
              <a:defRPr/>
            </a:pPr>
            <a:r>
              <a:rPr lang="en-ZA" sz="1800" dirty="0"/>
              <a:t>The first year course is an introduction to isiXhosa as a language and the second year deals with the theoretical background of the language and isiXhosa 3 deals with the practical aspect in the form of projects. </a:t>
            </a:r>
          </a:p>
          <a:p>
            <a:pPr marL="0" indent="0">
              <a:buNone/>
              <a:defRPr/>
            </a:pPr>
            <a:endParaRPr lang="en-ZA" sz="1800" dirty="0"/>
          </a:p>
          <a:p>
            <a:pPr marL="0" indent="0">
              <a:buNone/>
              <a:defRPr/>
            </a:pPr>
            <a:r>
              <a:rPr lang="en-ZA" sz="1800" dirty="0"/>
              <a:t>African Language Studies offers innovative and discipline related courses such:</a:t>
            </a:r>
          </a:p>
          <a:p>
            <a:pPr>
              <a:defRPr/>
            </a:pPr>
            <a:r>
              <a:rPr lang="en-ZA" sz="1800" dirty="0"/>
              <a:t>Translation,</a:t>
            </a:r>
          </a:p>
          <a:p>
            <a:pPr>
              <a:defRPr/>
            </a:pPr>
            <a:r>
              <a:rPr lang="en-ZA" sz="1800" dirty="0"/>
              <a:t>Language and technology, </a:t>
            </a:r>
          </a:p>
          <a:p>
            <a:pPr>
              <a:defRPr/>
            </a:pPr>
            <a:r>
              <a:rPr lang="en-ZA" sz="1800" dirty="0"/>
              <a:t>Literature, </a:t>
            </a:r>
          </a:p>
          <a:p>
            <a:pPr>
              <a:defRPr/>
            </a:pPr>
            <a:r>
              <a:rPr lang="en-ZA" sz="1800" dirty="0"/>
              <a:t>Language in context,</a:t>
            </a:r>
          </a:p>
          <a:p>
            <a:pPr>
              <a:defRPr/>
            </a:pPr>
            <a:r>
              <a:rPr lang="en-ZA" sz="1800" dirty="0"/>
              <a:t>Lexicography </a:t>
            </a:r>
          </a:p>
          <a:p>
            <a:pPr>
              <a:defRPr/>
            </a:pPr>
            <a:r>
              <a:rPr lang="en-ZA" sz="1800" dirty="0" err="1"/>
              <a:t>IsiNguni</a:t>
            </a:r>
            <a:r>
              <a:rPr lang="en-ZA" sz="1800" dirty="0"/>
              <a:t> Language Comparative Studies,</a:t>
            </a:r>
          </a:p>
          <a:p>
            <a:pPr>
              <a:defRPr/>
            </a:pPr>
            <a:r>
              <a:rPr lang="en-ZA" sz="1800" dirty="0"/>
              <a:t>Language and media as well as </a:t>
            </a:r>
          </a:p>
          <a:p>
            <a:pPr>
              <a:defRPr/>
            </a:pPr>
            <a:r>
              <a:rPr lang="en-ZA" sz="1800" dirty="0"/>
              <a:t>Language and society. </a:t>
            </a:r>
            <a:endParaRPr lang="en-GB" sz="1800" dirty="0"/>
          </a:p>
          <a:p>
            <a:pPr marL="0" indent="0">
              <a:buNone/>
              <a:defRPr/>
            </a:pPr>
            <a:endParaRPr lang="en-ZA" sz="1800" dirty="0"/>
          </a:p>
        </p:txBody>
      </p:sp>
      <p:sp>
        <p:nvSpPr>
          <p:cNvPr id="5" name="Title 1"/>
          <p:cNvSpPr>
            <a:spLocks noGrp="1"/>
          </p:cNvSpPr>
          <p:nvPr/>
        </p:nvSpPr>
        <p:spPr>
          <a:xfrm>
            <a:off x="392361" y="44624"/>
            <a:ext cx="8229600" cy="1431032"/>
          </a:xfrm>
          <a:prstGeom prst="rect">
            <a:avLst/>
          </a:prstGeom>
          <a:solidFill>
            <a:schemeClr val="accent4"/>
          </a:solidFill>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ZA" sz="3600" b="1" dirty="0">
              <a:solidFill>
                <a:schemeClr val="bg1"/>
              </a:solidFill>
            </a:endParaRPr>
          </a:p>
          <a:p>
            <a:r>
              <a:rPr lang="en-ZA" sz="3600" b="1" dirty="0">
                <a:solidFill>
                  <a:schemeClr val="bg1"/>
                </a:solidFill>
              </a:rPr>
              <a:t>Courses on Offer: African Language Studies</a:t>
            </a:r>
            <a:endParaRPr lang="en-ZA" sz="3600" dirty="0"/>
          </a:p>
          <a:p>
            <a:endParaRPr lang="en-ZA" sz="3600" b="1" dirty="0">
              <a:solidFill>
                <a:schemeClr val="bg1"/>
              </a:solidFill>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t="-626" b="-626"/>
          <a:stretch>
            <a:fillRect/>
          </a:stretch>
        </p:blipFill>
        <p:spPr bwMode="auto">
          <a:xfrm>
            <a:off x="179512" y="5805264"/>
            <a:ext cx="1800200" cy="822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87463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solidFill>
            <a:schemeClr val="accent4"/>
          </a:solidFill>
        </p:spPr>
        <p:txBody>
          <a:bodyPr rtlCol="0">
            <a:normAutofit/>
          </a:bodyPr>
          <a:lstStyle/>
          <a:p>
            <a:pPr fontAlgn="auto">
              <a:spcAft>
                <a:spcPts val="0"/>
              </a:spcAft>
              <a:defRPr/>
            </a:pPr>
            <a:r>
              <a:rPr lang="en-ZA" dirty="0"/>
              <a:t>Entry requirements</a:t>
            </a:r>
            <a:endParaRPr lang="en-GB" dirty="0"/>
          </a:p>
        </p:txBody>
      </p:sp>
      <p:sp>
        <p:nvSpPr>
          <p:cNvPr id="11267" name="Rectangle 3"/>
          <p:cNvSpPr>
            <a:spLocks noGrp="1" noChangeArrowheads="1"/>
          </p:cNvSpPr>
          <p:nvPr>
            <p:ph idx="1"/>
          </p:nvPr>
        </p:nvSpPr>
        <p:spPr/>
        <p:txBody>
          <a:bodyPr rtlCol="0">
            <a:normAutofit lnSpcReduction="10000"/>
          </a:bodyPr>
          <a:lstStyle/>
          <a:p>
            <a:pPr fontAlgn="auto">
              <a:spcAft>
                <a:spcPts val="0"/>
              </a:spcAft>
              <a:defRPr/>
            </a:pPr>
            <a:r>
              <a:rPr lang="en-ZA" dirty="0"/>
              <a:t>L2 courses – none</a:t>
            </a:r>
          </a:p>
          <a:p>
            <a:pPr fontAlgn="auto">
              <a:spcAft>
                <a:spcPts val="0"/>
              </a:spcAft>
              <a:defRPr/>
            </a:pPr>
            <a:endParaRPr lang="en-ZA" dirty="0"/>
          </a:p>
          <a:p>
            <a:pPr fontAlgn="auto">
              <a:spcAft>
                <a:spcPts val="0"/>
              </a:spcAft>
              <a:defRPr/>
            </a:pPr>
            <a:r>
              <a:rPr lang="en-ZA" dirty="0"/>
              <a:t>L1 courses – Mother tongue speaker of isiXhosa or any of the Nguni languages (</a:t>
            </a:r>
            <a:r>
              <a:rPr lang="en-ZA" dirty="0" err="1"/>
              <a:t>isiSwati</a:t>
            </a:r>
            <a:r>
              <a:rPr lang="en-ZA" dirty="0"/>
              <a:t>, isiZulu and isiNdebele) otherwise at the discretion of the Section Head</a:t>
            </a:r>
          </a:p>
          <a:p>
            <a:pPr fontAlgn="auto">
              <a:spcAft>
                <a:spcPts val="0"/>
              </a:spcAft>
              <a:defRPr/>
            </a:pPr>
            <a:endParaRPr lang="en-ZA" dirty="0"/>
          </a:p>
          <a:p>
            <a:pPr fontAlgn="auto">
              <a:spcAft>
                <a:spcPts val="0"/>
              </a:spcAft>
              <a:defRPr/>
            </a:pPr>
            <a:r>
              <a:rPr lang="en-ZA" dirty="0"/>
              <a:t>If you are still not sure, speak with Mama Nosilela, the Head of Section</a:t>
            </a:r>
            <a:endParaRPr lang="en-GB" dirty="0"/>
          </a:p>
        </p:txBody>
      </p:sp>
      <p:pic>
        <p:nvPicPr>
          <p:cNvPr id="1536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4313" y="6000750"/>
            <a:ext cx="1044575"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0518691"/>
      </p:ext>
    </p:extLst>
  </p:cSld>
  <p:clrMapOvr>
    <a:masterClrMapping/>
  </p:clrMapOvr>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251</TotalTime>
  <Words>724</Words>
  <Application>Microsoft Office PowerPoint</Application>
  <PresentationFormat>On-screen Show (4:3)</PresentationFormat>
  <Paragraphs>115</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Times New Roman</vt:lpstr>
      <vt:lpstr>Larissa-Design</vt:lpstr>
      <vt:lpstr>PowerPoint Presentation</vt:lpstr>
      <vt:lpstr>PowerPoint Presentation</vt:lpstr>
      <vt:lpstr>PowerPoint Presentation</vt:lpstr>
      <vt:lpstr>PowerPoint Presentation</vt:lpstr>
      <vt:lpstr>PowerPoint Presentation</vt:lpstr>
      <vt:lpstr>PowerPoint Presentation</vt:lpstr>
      <vt:lpstr>IsiXhosa L2 class in the Multimedia Facility</vt:lpstr>
      <vt:lpstr>PowerPoint Presentation</vt:lpstr>
      <vt:lpstr>Entry requirements</vt:lpstr>
      <vt:lpstr>PowerPoint Presentation</vt:lpstr>
      <vt:lpstr>Umbulelo</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Introducing &amp; Understanding Multilingualism (in Africa)</dc:title>
  <dc:creator>Ekkehard Wolff</dc:creator>
  <cp:lastModifiedBy>Bulelwa Balise Nosilela</cp:lastModifiedBy>
  <cp:revision>35</cp:revision>
  <dcterms:created xsi:type="dcterms:W3CDTF">2015-02-14T12:53:03Z</dcterms:created>
  <dcterms:modified xsi:type="dcterms:W3CDTF">2022-02-10T13:54:06Z</dcterms:modified>
</cp:coreProperties>
</file>