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7"/>
  </p:notesMasterIdLst>
  <p:sldIdLst>
    <p:sldId id="256" r:id="rId2"/>
    <p:sldId id="278" r:id="rId3"/>
    <p:sldId id="274" r:id="rId4"/>
    <p:sldId id="261" r:id="rId5"/>
    <p:sldId id="28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66FF"/>
    <a:srgbClr val="99FF66"/>
    <a:srgbClr val="FF6600"/>
    <a:srgbClr val="339933"/>
    <a:srgbClr val="CC0099"/>
    <a:srgbClr val="0000CC"/>
    <a:srgbClr val="FF9900"/>
    <a:srgbClr val="FF00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102" d="100"/>
          <a:sy n="102" d="100"/>
        </p:scale>
        <p:origin x="2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DC6C9-DF17-4BFF-9593-2873F0C5240A}" type="datetimeFigureOut">
              <a:rPr lang="en-ZA" smtClean="0"/>
              <a:pPr/>
              <a:t>2020/01/24</a:t>
            </a:fld>
            <a:endParaRPr lang="en-Z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0D6C02-880E-4845-A268-BDC7645E353B}" type="slidenum">
              <a:rPr lang="en-ZA" smtClean="0"/>
              <a:pPr/>
              <a:t>‹#›</a:t>
            </a:fld>
            <a:endParaRPr lang="en-ZA" dirty="0"/>
          </a:p>
        </p:txBody>
      </p:sp>
    </p:spTree>
    <p:extLst>
      <p:ext uri="{BB962C8B-B14F-4D97-AF65-F5344CB8AC3E}">
        <p14:creationId xmlns:p14="http://schemas.microsoft.com/office/powerpoint/2010/main" val="1600002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pPr>
              <a:defRPr/>
            </a:pPr>
            <a:endParaRPr 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pPr>
              <a:defRPr/>
            </a:pPr>
            <a:endParaRPr 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pPr>
              <a:defRPr/>
            </a:pPr>
            <a:fld id="{C7D601D3-5757-4849-BDBD-77DE156A8A44}" type="slidenum">
              <a:rPr lang="en-US" smtClean="0"/>
              <a:pPr>
                <a:defRPr/>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4997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1AC625-B5DF-4CCB-A247-08B28AAA6789}" type="slidenum">
              <a:rPr lang="en-US" smtClean="0"/>
              <a:pPr>
                <a:defRPr/>
              </a:pPr>
              <a:t>‹#›</a:t>
            </a:fld>
            <a:endParaRPr lang="en-US" dirty="0"/>
          </a:p>
        </p:txBody>
      </p:sp>
    </p:spTree>
    <p:extLst>
      <p:ext uri="{BB962C8B-B14F-4D97-AF65-F5344CB8AC3E}">
        <p14:creationId xmlns:p14="http://schemas.microsoft.com/office/powerpoint/2010/main" val="82593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E8663A3-19BE-4C45-B8B6-552E8E85E8F6}" type="slidenum">
              <a:rPr lang="en-US" smtClean="0"/>
              <a:pPr>
                <a:defRPr/>
              </a:pPr>
              <a:t>‹#›</a:t>
            </a:fld>
            <a:endParaRPr lang="en-US" dirty="0"/>
          </a:p>
        </p:txBody>
      </p:sp>
    </p:spTree>
    <p:extLst>
      <p:ext uri="{BB962C8B-B14F-4D97-AF65-F5344CB8AC3E}">
        <p14:creationId xmlns:p14="http://schemas.microsoft.com/office/powerpoint/2010/main" val="140210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621CF30-660B-494A-88BD-E01B3BCEBD5B}" type="slidenum">
              <a:rPr lang="en-US" smtClean="0"/>
              <a:pPr>
                <a:defRPr/>
              </a:pPr>
              <a:t>‹#›</a:t>
            </a:fld>
            <a:endParaRPr lang="en-US" dirty="0"/>
          </a:p>
        </p:txBody>
      </p:sp>
    </p:spTree>
    <p:extLst>
      <p:ext uri="{BB962C8B-B14F-4D97-AF65-F5344CB8AC3E}">
        <p14:creationId xmlns:p14="http://schemas.microsoft.com/office/powerpoint/2010/main" val="396064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pPr>
              <a:defRPr/>
            </a:pPr>
            <a:endParaRPr 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pPr>
              <a:defRPr/>
            </a:pPr>
            <a:endParaRPr 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pPr>
              <a:defRPr/>
            </a:pPr>
            <a:fld id="{C67310E6-1FF7-471A-B429-EE3A26D100BA}" type="slidenum">
              <a:rPr lang="en-US" smtClean="0"/>
              <a:pPr>
                <a:defRPr/>
              </a:pPr>
              <a:t>‹#›</a:t>
            </a:fld>
            <a:endParaRPr 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0535257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55C7F9F-39B7-4D44-A0BA-1718025C5B3F}" type="slidenum">
              <a:rPr lang="en-US" smtClean="0"/>
              <a:pPr>
                <a:defRPr/>
              </a:pPr>
              <a:t>‹#›</a:t>
            </a:fld>
            <a:endParaRPr lang="en-US" dirty="0"/>
          </a:p>
        </p:txBody>
      </p:sp>
    </p:spTree>
    <p:extLst>
      <p:ext uri="{BB962C8B-B14F-4D97-AF65-F5344CB8AC3E}">
        <p14:creationId xmlns:p14="http://schemas.microsoft.com/office/powerpoint/2010/main" val="154817804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B986041D-44D5-4412-B89B-3E413CE1666C}" type="slidenum">
              <a:rPr lang="en-US" smtClean="0"/>
              <a:pPr>
                <a:defRPr/>
              </a:pPr>
              <a:t>‹#›</a:t>
            </a:fld>
            <a:endParaRPr lang="en-US" dirty="0"/>
          </a:p>
        </p:txBody>
      </p:sp>
    </p:spTree>
    <p:extLst>
      <p:ext uri="{BB962C8B-B14F-4D97-AF65-F5344CB8AC3E}">
        <p14:creationId xmlns:p14="http://schemas.microsoft.com/office/powerpoint/2010/main" val="125655429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2472AEC-EDC1-4580-B650-4D088C095CF2}" type="slidenum">
              <a:rPr lang="en-US" smtClean="0"/>
              <a:pPr>
                <a:defRPr/>
              </a:pPr>
              <a:t>‹#›</a:t>
            </a:fld>
            <a:endParaRPr lang="en-US" dirty="0"/>
          </a:p>
        </p:txBody>
      </p:sp>
    </p:spTree>
    <p:extLst>
      <p:ext uri="{BB962C8B-B14F-4D97-AF65-F5344CB8AC3E}">
        <p14:creationId xmlns:p14="http://schemas.microsoft.com/office/powerpoint/2010/main" val="356667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801A41B-93CD-49B0-A8E5-476B23C22CED}" type="slidenum">
              <a:rPr lang="en-US" smtClean="0"/>
              <a:pPr>
                <a:defRPr/>
              </a:pPr>
              <a:t>‹#›</a:t>
            </a:fld>
            <a:endParaRPr lang="en-US" dirty="0"/>
          </a:p>
        </p:txBody>
      </p:sp>
    </p:spTree>
    <p:extLst>
      <p:ext uri="{BB962C8B-B14F-4D97-AF65-F5344CB8AC3E}">
        <p14:creationId xmlns:p14="http://schemas.microsoft.com/office/powerpoint/2010/main" val="225885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73789" y="6375679"/>
            <a:ext cx="925016" cy="348462"/>
          </a:xfrm>
        </p:spPr>
        <p:txBody>
          <a:bodyPr/>
          <a:lstStyle/>
          <a:p>
            <a:pPr>
              <a:defRPr/>
            </a:pPr>
            <a:endParaRPr lang="en-US" dirty="0"/>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en-US" dirty="0"/>
          </a:p>
        </p:txBody>
      </p:sp>
      <p:sp>
        <p:nvSpPr>
          <p:cNvPr id="7" name="Slide Number Placeholder 6"/>
          <p:cNvSpPr>
            <a:spLocks noGrp="1"/>
          </p:cNvSpPr>
          <p:nvPr>
            <p:ph type="sldNum" sz="quarter" idx="12"/>
          </p:nvPr>
        </p:nvSpPr>
        <p:spPr>
          <a:xfrm>
            <a:off x="4268261" y="6375679"/>
            <a:ext cx="924342" cy="345796"/>
          </a:xfrm>
        </p:spPr>
        <p:txBody>
          <a:bodyPr/>
          <a:lstStyle/>
          <a:p>
            <a:pPr>
              <a:defRPr/>
            </a:pPr>
            <a:fld id="{5B05EAA1-A558-4163-AC66-175AFF794F5B}" type="slidenum">
              <a:rPr lang="en-US" smtClean="0"/>
              <a:pPr>
                <a:defRPr/>
              </a:pPr>
              <a:t>‹#›</a:t>
            </a:fld>
            <a:endParaRPr 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735013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74463" y="6375679"/>
            <a:ext cx="924342" cy="348462"/>
          </a:xfrm>
        </p:spPr>
        <p:txBody>
          <a:bodyPr/>
          <a:lstStyle/>
          <a:p>
            <a:pPr>
              <a:defRPr/>
            </a:pPr>
            <a:endParaRPr lang="en-US" dirty="0"/>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pPr>
              <a:defRPr/>
            </a:pPr>
            <a:fld id="{AF17E741-91FF-412D-A0F2-404D006429FB}" type="slidenum">
              <a:rPr lang="en-US" smtClean="0"/>
              <a:pPr>
                <a:defRPr/>
              </a:pPr>
              <a:t>‹#›</a:t>
            </a:fld>
            <a:endParaRPr 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6705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pPr>
              <a:defRPr/>
            </a:pPr>
            <a:endParaRPr 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pPr>
              <a:defRPr/>
            </a:pPr>
            <a:endParaRPr 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pPr>
              <a:defRPr/>
            </a:pPr>
            <a:fld id="{18C0198C-93B8-4FEF-83BC-DDE79E1FB206}" type="slidenum">
              <a:rPr lang="en-US" smtClean="0"/>
              <a:pPr>
                <a:defRPr/>
              </a:pPr>
              <a:t>‹#›</a:t>
            </a:fld>
            <a:endParaRPr 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4229224003"/>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cordell@ru.ac.z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5536" y="1988840"/>
            <a:ext cx="7772400" cy="963910"/>
          </a:xfrm>
        </p:spPr>
        <p:txBody>
          <a:bodyPr/>
          <a:lstStyle/>
          <a:p>
            <a:r>
              <a:rPr lang="en-ZA" dirty="0" smtClean="0">
                <a:solidFill>
                  <a:schemeClr val="accent2">
                    <a:lumMod val="75000"/>
                  </a:schemeClr>
                </a:solidFill>
              </a:rPr>
              <a:t>CULTURES &amp; LANGUAGES IN AFRICA </a:t>
            </a:r>
            <a:r>
              <a:rPr lang="en-ZA" dirty="0" smtClean="0">
                <a:solidFill>
                  <a:schemeClr val="accent2">
                    <a:lumMod val="75000"/>
                  </a:schemeClr>
                </a:solidFill>
              </a:rPr>
              <a:t/>
            </a:r>
            <a:br>
              <a:rPr lang="en-ZA" dirty="0" smtClean="0">
                <a:solidFill>
                  <a:schemeClr val="accent2">
                    <a:lumMod val="75000"/>
                  </a:schemeClr>
                </a:solidFill>
              </a:rPr>
            </a:br>
            <a:r>
              <a:rPr lang="en-ZA" dirty="0" smtClean="0">
                <a:solidFill>
                  <a:schemeClr val="accent2">
                    <a:lumMod val="75000"/>
                  </a:schemeClr>
                </a:solidFill>
              </a:rPr>
              <a:t>2020 </a:t>
            </a:r>
            <a:endParaRPr lang="en-US" dirty="0" smtClean="0">
              <a:solidFill>
                <a:schemeClr val="accent2">
                  <a:lumMod val="75000"/>
                </a:schemeClr>
              </a:solidFill>
            </a:endParaRPr>
          </a:p>
        </p:txBody>
      </p:sp>
      <p:sp>
        <p:nvSpPr>
          <p:cNvPr id="2051" name="Rectangle 3"/>
          <p:cNvSpPr>
            <a:spLocks noGrp="1" noChangeArrowheads="1"/>
          </p:cNvSpPr>
          <p:nvPr>
            <p:ph type="subTitle" idx="1"/>
          </p:nvPr>
        </p:nvSpPr>
        <p:spPr>
          <a:xfrm>
            <a:off x="971600" y="4509120"/>
            <a:ext cx="6400800" cy="648072"/>
          </a:xfrm>
        </p:spPr>
        <p:txBody>
          <a:bodyPr>
            <a:noAutofit/>
          </a:bodyPr>
          <a:lstStyle/>
          <a:p>
            <a:r>
              <a:rPr lang="en-ZA" sz="2800" dirty="0" smtClean="0">
                <a:solidFill>
                  <a:schemeClr val="accent1">
                    <a:lumMod val="50000"/>
                  </a:schemeClr>
                </a:solidFill>
              </a:rPr>
              <a:t>	Orientation </a:t>
            </a:r>
            <a:endParaRPr lang="en-ZA" sz="2800" dirty="0" smtClean="0">
              <a:solidFill>
                <a:schemeClr val="accent1">
                  <a:lumMod val="50000"/>
                </a:schemeClr>
              </a:solidFill>
            </a:endParaRPr>
          </a:p>
          <a:p>
            <a:r>
              <a:rPr lang="en-ZA" sz="2800" dirty="0" smtClean="0">
                <a:solidFill>
                  <a:schemeClr val="accent1">
                    <a:lumMod val="50000"/>
                  </a:schemeClr>
                </a:solidFill>
              </a:rPr>
              <a:t>	lecture </a:t>
            </a:r>
            <a:endParaRPr lang="en-US" sz="2800" dirty="0" smtClean="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922114"/>
          </a:xfrm>
        </p:spPr>
        <p:txBody>
          <a:bodyPr/>
          <a:lstStyle/>
          <a:p>
            <a:r>
              <a:rPr lang="fr-FR" dirty="0" smtClean="0"/>
              <a:t>Where to find us?</a:t>
            </a:r>
            <a:endParaRPr lang="fr-FR" dirty="0"/>
          </a:p>
        </p:txBody>
      </p:sp>
      <p:sp>
        <p:nvSpPr>
          <p:cNvPr id="3" name="Content Placeholder 2"/>
          <p:cNvSpPr>
            <a:spLocks noGrp="1"/>
          </p:cNvSpPr>
          <p:nvPr>
            <p:ph idx="1"/>
          </p:nvPr>
        </p:nvSpPr>
        <p:spPr>
          <a:xfrm>
            <a:off x="457200" y="1340768"/>
            <a:ext cx="8229600" cy="3959895"/>
          </a:xfrm>
        </p:spPr>
        <p:txBody>
          <a:bodyPr/>
          <a:lstStyle/>
          <a:p>
            <a:pPr lvl="1" algn="just"/>
            <a:r>
              <a:rPr lang="fr-FR" sz="2400" dirty="0" smtClean="0"/>
              <a:t>The School of Languages and Literatures Building is located on Somerset Street, between Randall House (Dean of Humanities) and SAIAB (South African Institute for Aquatic Biodiversity). We are opposite Homeground Coffee!  </a:t>
            </a:r>
          </a:p>
          <a:p>
            <a:pPr marL="457200" lvl="1" indent="0" algn="just">
              <a:buNone/>
            </a:pPr>
            <a:endParaRPr lang="fr-FR" sz="2400" dirty="0" smtClean="0"/>
          </a:p>
          <a:p>
            <a:pPr lvl="1" algn="just"/>
            <a:r>
              <a:rPr lang="fr-FR" sz="2400" dirty="0" smtClean="0"/>
              <a:t>To find us on campus, cross the road at Rhodes Drama department and go through the parking lot behind Randall House.</a:t>
            </a:r>
            <a:endParaRPr lang="fr-FR" sz="2400" dirty="0"/>
          </a:p>
        </p:txBody>
      </p:sp>
    </p:spTree>
    <p:extLst>
      <p:ext uri="{BB962C8B-B14F-4D97-AF65-F5344CB8AC3E}">
        <p14:creationId xmlns:p14="http://schemas.microsoft.com/office/powerpoint/2010/main" val="1159307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548680"/>
            <a:ext cx="7633742" cy="720080"/>
          </a:xfrm>
        </p:spPr>
        <p:txBody>
          <a:bodyPr>
            <a:normAutofit/>
          </a:bodyPr>
          <a:lstStyle/>
          <a:p>
            <a:r>
              <a:rPr lang="fr-FR" sz="3600" dirty="0" smtClean="0"/>
              <a:t>CLIA </a:t>
            </a:r>
            <a:r>
              <a:rPr lang="fr-FR" sz="3600" dirty="0" smtClean="0"/>
              <a:t>is</a:t>
            </a:r>
            <a:r>
              <a:rPr lang="fr-FR" sz="3600" dirty="0" smtClean="0"/>
              <a:t> a first-</a:t>
            </a:r>
            <a:r>
              <a:rPr lang="fr-FR" sz="3600" dirty="0" smtClean="0"/>
              <a:t>year</a:t>
            </a:r>
            <a:r>
              <a:rPr lang="fr-FR" sz="3600" dirty="0" smtClean="0"/>
              <a:t> LEVEL  </a:t>
            </a:r>
            <a:r>
              <a:rPr lang="fr-FR" sz="3600" dirty="0" smtClean="0"/>
              <a:t>subject</a:t>
            </a:r>
            <a:endParaRPr lang="fr-FR" sz="3600" dirty="0"/>
          </a:p>
        </p:txBody>
      </p:sp>
      <p:sp>
        <p:nvSpPr>
          <p:cNvPr id="3" name="Content Placeholder 2"/>
          <p:cNvSpPr>
            <a:spLocks noGrp="1"/>
          </p:cNvSpPr>
          <p:nvPr>
            <p:ph idx="1"/>
          </p:nvPr>
        </p:nvSpPr>
        <p:spPr>
          <a:xfrm>
            <a:off x="457200" y="1268760"/>
            <a:ext cx="8229600" cy="4680520"/>
          </a:xfrm>
        </p:spPr>
        <p:txBody>
          <a:bodyPr>
            <a:normAutofit fontScale="92500" lnSpcReduction="10000"/>
          </a:bodyPr>
          <a:lstStyle/>
          <a:p>
            <a:r>
              <a:rPr lang="fr-FR" sz="2400" dirty="0" smtClean="0"/>
              <a:t>CLIA </a:t>
            </a:r>
            <a:r>
              <a:rPr lang="fr-FR" sz="2400" dirty="0" smtClean="0"/>
              <a:t>is</a:t>
            </a:r>
            <a:r>
              <a:rPr lang="fr-FR" sz="2400" dirty="0" smtClean="0"/>
              <a:t> a </a:t>
            </a:r>
            <a:r>
              <a:rPr lang="fr-FR" sz="2400" dirty="0" smtClean="0"/>
              <a:t>semesterised</a:t>
            </a:r>
            <a:r>
              <a:rPr lang="fr-FR" sz="2400" dirty="0" smtClean="0"/>
              <a:t> first-</a:t>
            </a:r>
            <a:r>
              <a:rPr lang="fr-FR" sz="2400" dirty="0" smtClean="0"/>
              <a:t>year</a:t>
            </a:r>
            <a:r>
              <a:rPr lang="fr-FR" sz="2400" dirty="0" smtClean="0"/>
              <a:t> </a:t>
            </a:r>
            <a:r>
              <a:rPr lang="fr-FR" sz="2400" dirty="0" smtClean="0"/>
              <a:t>level</a:t>
            </a:r>
            <a:r>
              <a:rPr lang="fr-FR" sz="2400" dirty="0" smtClean="0"/>
              <a:t> course.  </a:t>
            </a:r>
          </a:p>
          <a:p>
            <a:r>
              <a:rPr lang="fr-FR" sz="2400" dirty="0" smtClean="0"/>
              <a:t>CLIA 101 </a:t>
            </a:r>
            <a:r>
              <a:rPr lang="fr-FR" sz="2400" dirty="0" smtClean="0"/>
              <a:t>may</a:t>
            </a:r>
            <a:r>
              <a:rPr lang="fr-FR" sz="2400" dirty="0" smtClean="0"/>
              <a:t> </a:t>
            </a:r>
            <a:r>
              <a:rPr lang="fr-FR" sz="2400" dirty="0" smtClean="0"/>
              <a:t>be</a:t>
            </a:r>
            <a:r>
              <a:rPr lang="fr-FR" sz="2400" dirty="0" smtClean="0"/>
              <a:t> </a:t>
            </a:r>
            <a:r>
              <a:rPr lang="fr-FR" sz="2400" dirty="0" smtClean="0"/>
              <a:t>taken</a:t>
            </a:r>
            <a:r>
              <a:rPr lang="fr-FR" sz="2400" dirty="0" smtClean="0"/>
              <a:t> in </a:t>
            </a:r>
            <a:r>
              <a:rPr lang="fr-FR" sz="2400" dirty="0" smtClean="0"/>
              <a:t>Semester</a:t>
            </a:r>
            <a:r>
              <a:rPr lang="fr-FR" sz="2400" dirty="0" smtClean="0"/>
              <a:t> 1 and CLIA 102 in </a:t>
            </a:r>
            <a:r>
              <a:rPr lang="fr-FR" sz="2400" dirty="0" smtClean="0"/>
              <a:t>Semester</a:t>
            </a:r>
            <a:r>
              <a:rPr lang="fr-FR" sz="2400" dirty="0" smtClean="0"/>
              <a:t> 2 of the </a:t>
            </a:r>
            <a:r>
              <a:rPr lang="fr-FR" sz="2400" dirty="0" smtClean="0"/>
              <a:t>Rhodes </a:t>
            </a:r>
            <a:r>
              <a:rPr lang="fr-FR" sz="2400" dirty="0" smtClean="0"/>
              <a:t>academic</a:t>
            </a:r>
            <a:r>
              <a:rPr lang="fr-FR" sz="2400" dirty="0" smtClean="0"/>
              <a:t> </a:t>
            </a:r>
            <a:r>
              <a:rPr lang="fr-FR" sz="2400" dirty="0" smtClean="0"/>
              <a:t>year</a:t>
            </a:r>
            <a:r>
              <a:rPr lang="fr-FR" sz="2400" dirty="0" smtClean="0"/>
              <a:t>.  </a:t>
            </a:r>
          </a:p>
          <a:p>
            <a:r>
              <a:rPr lang="fr-FR" sz="3200" dirty="0">
                <a:latin typeface="Impact" panose="020B0806030902050204" pitchFamily="34" charset="0"/>
              </a:rPr>
              <a:t>What</a:t>
            </a:r>
            <a:r>
              <a:rPr lang="fr-FR" sz="3200" dirty="0">
                <a:latin typeface="Impact" panose="020B0806030902050204" pitchFamily="34" charset="0"/>
              </a:rPr>
              <a:t> are the lecture times for </a:t>
            </a:r>
            <a:r>
              <a:rPr lang="fr-FR" sz="3200" dirty="0" smtClean="0">
                <a:latin typeface="Impact" panose="020B0806030902050204" pitchFamily="34" charset="0"/>
              </a:rPr>
              <a:t>CLIA 101 &amp; 102?</a:t>
            </a:r>
          </a:p>
          <a:p>
            <a:r>
              <a:rPr lang="fr-FR" sz="2400" dirty="0" smtClean="0"/>
              <a:t>Tuesday 8h40</a:t>
            </a:r>
          </a:p>
          <a:p>
            <a:r>
              <a:rPr lang="fr-FR" sz="2400" dirty="0" smtClean="0"/>
              <a:t>Wednesday</a:t>
            </a:r>
            <a:r>
              <a:rPr lang="fr-FR" sz="2400" dirty="0" smtClean="0"/>
              <a:t> 9h35</a:t>
            </a:r>
          </a:p>
          <a:p>
            <a:r>
              <a:rPr lang="fr-FR" sz="2400" dirty="0" smtClean="0"/>
              <a:t>Thursday 10h30</a:t>
            </a:r>
          </a:p>
          <a:p>
            <a:r>
              <a:rPr lang="fr-FR" sz="2400" dirty="0" smtClean="0"/>
              <a:t>Friday 11h25 (</a:t>
            </a:r>
            <a:r>
              <a:rPr lang="fr-FR" sz="2400" dirty="0" smtClean="0"/>
              <a:t>this</a:t>
            </a:r>
            <a:r>
              <a:rPr lang="fr-FR" sz="2400" dirty="0" smtClean="0"/>
              <a:t> lecture </a:t>
            </a:r>
            <a:r>
              <a:rPr lang="fr-FR" sz="2400" dirty="0" smtClean="0"/>
              <a:t>period</a:t>
            </a:r>
            <a:r>
              <a:rPr lang="fr-FR" sz="2400" dirty="0" smtClean="0"/>
              <a:t> </a:t>
            </a:r>
            <a:r>
              <a:rPr lang="fr-FR" sz="2400" dirty="0" smtClean="0"/>
              <a:t>is</a:t>
            </a:r>
            <a:r>
              <a:rPr lang="fr-FR" sz="2400" dirty="0" smtClean="0"/>
              <a:t> </a:t>
            </a:r>
            <a:r>
              <a:rPr lang="fr-FR" sz="2400" dirty="0" smtClean="0"/>
              <a:t>used</a:t>
            </a:r>
            <a:r>
              <a:rPr lang="fr-FR" sz="2400" dirty="0" smtClean="0"/>
              <a:t> as the tutorial slot)</a:t>
            </a:r>
          </a:p>
          <a:p>
            <a:r>
              <a:rPr lang="fr-FR" sz="3200" dirty="0" smtClean="0">
                <a:latin typeface="+mj-lt"/>
              </a:rPr>
              <a:t>Where </a:t>
            </a:r>
            <a:r>
              <a:rPr lang="fr-FR" sz="3200" dirty="0" smtClean="0">
                <a:latin typeface="+mj-lt"/>
              </a:rPr>
              <a:t>will</a:t>
            </a:r>
            <a:r>
              <a:rPr lang="fr-FR" sz="3200" dirty="0" smtClean="0">
                <a:latin typeface="+mj-lt"/>
              </a:rPr>
              <a:t> the CLIA 101 &amp; 102 lectures </a:t>
            </a:r>
            <a:r>
              <a:rPr lang="fr-FR" sz="3200" dirty="0" smtClean="0">
                <a:latin typeface="+mj-lt"/>
              </a:rPr>
              <a:t>be</a:t>
            </a:r>
            <a:r>
              <a:rPr lang="fr-FR" sz="3200" dirty="0" smtClean="0">
                <a:latin typeface="+mj-lt"/>
              </a:rPr>
              <a:t> </a:t>
            </a:r>
            <a:r>
              <a:rPr lang="fr-FR" sz="3200" dirty="0" smtClean="0">
                <a:latin typeface="+mj-lt"/>
              </a:rPr>
              <a:t>held</a:t>
            </a:r>
            <a:r>
              <a:rPr lang="fr-FR" sz="3200" dirty="0" smtClean="0">
                <a:latin typeface="+mj-lt"/>
              </a:rPr>
              <a:t>?</a:t>
            </a:r>
          </a:p>
          <a:p>
            <a:r>
              <a:rPr lang="fr-FR" sz="2400" dirty="0" smtClean="0"/>
              <a:t>Geography</a:t>
            </a:r>
            <a:r>
              <a:rPr lang="fr-FR" sz="2400" dirty="0" smtClean="0"/>
              <a:t> Room 11</a:t>
            </a:r>
            <a:endParaRPr lang="fr-FR" sz="2400" dirty="0"/>
          </a:p>
        </p:txBody>
      </p:sp>
    </p:spTree>
    <p:extLst>
      <p:ext uri="{BB962C8B-B14F-4D97-AF65-F5344CB8AC3E}">
        <p14:creationId xmlns:p14="http://schemas.microsoft.com/office/powerpoint/2010/main" val="2537739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1187624" y="274638"/>
            <a:ext cx="7499176" cy="1426170"/>
          </a:xfrm>
        </p:spPr>
        <p:txBody>
          <a:bodyPr>
            <a:normAutofit/>
          </a:bodyPr>
          <a:lstStyle/>
          <a:p>
            <a:pPr eaLnBrk="1" hangingPunct="1">
              <a:defRPr/>
            </a:pPr>
            <a:r>
              <a:rPr lang="en-ZA" sz="3200" dirty="0" smtClean="0">
                <a:solidFill>
                  <a:schemeClr val="accent5">
                    <a:lumMod val="50000"/>
                  </a:schemeClr>
                </a:solidFill>
              </a:rPr>
              <a:t>CLIA 101 &amp; 102 </a:t>
            </a:r>
            <a:r>
              <a:rPr lang="en-ZA" sz="3200" dirty="0" smtClean="0">
                <a:solidFill>
                  <a:schemeClr val="accent5">
                    <a:lumMod val="50000"/>
                  </a:schemeClr>
                </a:solidFill>
              </a:rPr>
              <a:t/>
            </a:r>
            <a:br>
              <a:rPr lang="en-ZA" sz="3200" dirty="0" smtClean="0">
                <a:solidFill>
                  <a:schemeClr val="accent5">
                    <a:lumMod val="50000"/>
                  </a:schemeClr>
                </a:solidFill>
              </a:rPr>
            </a:br>
            <a:r>
              <a:rPr lang="en-ZA" sz="3200" dirty="0" smtClean="0">
                <a:solidFill>
                  <a:schemeClr val="accent5">
                    <a:lumMod val="50000"/>
                  </a:schemeClr>
                </a:solidFill>
              </a:rPr>
              <a:t>Timetable </a:t>
            </a:r>
            <a:r>
              <a:rPr lang="en-ZA" sz="3200" dirty="0" smtClean="0">
                <a:solidFill>
                  <a:schemeClr val="accent5">
                    <a:lumMod val="50000"/>
                  </a:schemeClr>
                </a:solidFill>
              </a:rPr>
              <a:t>mnemonicS</a:t>
            </a:r>
            <a:r>
              <a:rPr lang="en-ZA" sz="3200" dirty="0" smtClean="0">
                <a:solidFill>
                  <a:schemeClr val="accent5">
                    <a:lumMod val="50000"/>
                  </a:schemeClr>
                </a:solidFill>
              </a:rPr>
              <a:t>: CLIA101; CLIA102</a:t>
            </a:r>
            <a:r>
              <a:rPr lang="en-ZA" sz="3200" dirty="0" smtClean="0"/>
              <a:t/>
            </a:r>
            <a:br>
              <a:rPr lang="en-ZA" sz="3200" dirty="0" smtClean="0"/>
            </a:br>
            <a:r>
              <a:rPr lang="en-ZA" sz="3200" dirty="0" smtClean="0"/>
              <a:t>Course </a:t>
            </a:r>
            <a:r>
              <a:rPr lang="en-ZA" sz="3200" dirty="0" smtClean="0"/>
              <a:t>codeS</a:t>
            </a:r>
            <a:r>
              <a:rPr lang="en-ZA" sz="3200" dirty="0" smtClean="0"/>
              <a:t>: 1801101 &amp; 1801102</a:t>
            </a:r>
            <a:endParaRPr lang="en-US" sz="3200" dirty="0" smtClean="0"/>
          </a:p>
        </p:txBody>
      </p:sp>
      <p:sp>
        <p:nvSpPr>
          <p:cNvPr id="119811" name="Rectangle 3"/>
          <p:cNvSpPr>
            <a:spLocks noGrp="1" noChangeArrowheads="1"/>
          </p:cNvSpPr>
          <p:nvPr>
            <p:ph idx="1"/>
          </p:nvPr>
        </p:nvSpPr>
        <p:spPr>
          <a:xfrm>
            <a:off x="457200" y="1772816"/>
            <a:ext cx="8229600" cy="4608512"/>
          </a:xfrm>
        </p:spPr>
        <p:txBody>
          <a:bodyPr>
            <a:normAutofit/>
          </a:bodyPr>
          <a:lstStyle/>
          <a:p>
            <a:pPr eaLnBrk="1" hangingPunct="1">
              <a:buNone/>
              <a:defRPr/>
            </a:pPr>
            <a:r>
              <a:rPr lang="en-ZA" sz="2400" dirty="0" smtClean="0"/>
              <a:t>	There are no prerequisites to </a:t>
            </a:r>
            <a:r>
              <a:rPr lang="en-ZA" sz="2400" dirty="0" smtClean="0"/>
              <a:t>register </a:t>
            </a:r>
            <a:r>
              <a:rPr lang="en-ZA" sz="2400" dirty="0" smtClean="0"/>
              <a:t>for this course.</a:t>
            </a:r>
            <a:endParaRPr lang="en-ZA" sz="2400" dirty="0" smtClean="0"/>
          </a:p>
          <a:p>
            <a:pPr eaLnBrk="1" hangingPunct="1">
              <a:buNone/>
              <a:defRPr/>
            </a:pPr>
            <a:r>
              <a:rPr lang="en-ZA" sz="2400" dirty="0" smtClean="0"/>
              <a:t>	</a:t>
            </a:r>
            <a:r>
              <a:rPr lang="en-US" sz="2400" b="1" dirty="0" smtClean="0"/>
              <a:t>Course </a:t>
            </a:r>
            <a:r>
              <a:rPr lang="en-US" sz="2400" b="1" dirty="0" smtClean="0"/>
              <a:t>co-ordinator: Dr Claire Cordell</a:t>
            </a:r>
          </a:p>
          <a:p>
            <a:pPr eaLnBrk="1" hangingPunct="1">
              <a:lnSpc>
                <a:spcPct val="90000"/>
              </a:lnSpc>
              <a:buFont typeface="Wingdings" pitchFamily="2" charset="2"/>
              <a:buNone/>
              <a:defRPr/>
            </a:pPr>
            <a:r>
              <a:rPr lang="en-US" sz="2400" b="1" dirty="0" smtClean="0">
                <a:hlinkClick r:id="rId2"/>
              </a:rPr>
              <a:t>	c.cordell@ru.ac.za</a:t>
            </a:r>
            <a:endParaRPr lang="en-US" sz="2400" b="1" dirty="0" smtClean="0"/>
          </a:p>
          <a:p>
            <a:pPr>
              <a:lnSpc>
                <a:spcPct val="90000"/>
              </a:lnSpc>
              <a:buNone/>
              <a:defRPr/>
            </a:pPr>
            <a:r>
              <a:rPr lang="en-US" sz="2000" b="1" dirty="0" smtClean="0">
                <a:solidFill>
                  <a:srgbClr val="00FF00"/>
                </a:solidFill>
              </a:rPr>
              <a:t>	Room </a:t>
            </a:r>
            <a:r>
              <a:rPr lang="en-US" sz="2000" b="1" dirty="0" smtClean="0">
                <a:solidFill>
                  <a:srgbClr val="00FF00"/>
                </a:solidFill>
              </a:rPr>
              <a:t>25 School </a:t>
            </a:r>
            <a:r>
              <a:rPr lang="en-US" sz="2000" b="1" dirty="0">
                <a:solidFill>
                  <a:srgbClr val="00FF00"/>
                </a:solidFill>
              </a:rPr>
              <a:t>of Languages Building </a:t>
            </a:r>
            <a:endParaRPr lang="en-US" sz="2000" b="1" dirty="0" smtClean="0">
              <a:solidFill>
                <a:srgbClr val="00FF00"/>
              </a:solidFill>
            </a:endParaRPr>
          </a:p>
          <a:p>
            <a:pPr>
              <a:lnSpc>
                <a:spcPct val="90000"/>
              </a:lnSpc>
              <a:buNone/>
              <a:defRPr/>
            </a:pPr>
            <a:r>
              <a:rPr lang="en-US" sz="2000" b="1" dirty="0" smtClean="0">
                <a:solidFill>
                  <a:srgbClr val="00FF00"/>
                </a:solidFill>
              </a:rPr>
              <a:t>	(</a:t>
            </a:r>
            <a:r>
              <a:rPr lang="en-US" sz="2000" b="1" dirty="0" smtClean="0">
                <a:solidFill>
                  <a:srgbClr val="00FF00"/>
                </a:solidFill>
              </a:rPr>
              <a:t>opposite </a:t>
            </a:r>
            <a:r>
              <a:rPr lang="en-US" sz="2000" b="1" dirty="0">
                <a:solidFill>
                  <a:srgbClr val="00FF00"/>
                </a:solidFill>
              </a:rPr>
              <a:t>Homeground Coffee)</a:t>
            </a:r>
          </a:p>
          <a:p>
            <a:pPr eaLnBrk="1" hangingPunct="1">
              <a:lnSpc>
                <a:spcPct val="90000"/>
              </a:lnSpc>
              <a:buFont typeface="Wingdings" pitchFamily="2" charset="2"/>
              <a:buNone/>
              <a:defRPr/>
            </a:pPr>
            <a:endParaRPr lang="en-US" sz="2800" b="1" dirty="0" smtClean="0"/>
          </a:p>
        </p:txBody>
      </p:sp>
      <p:pic>
        <p:nvPicPr>
          <p:cNvPr id="4" name="Picture 3" descr="E:\DCIM\102___08\IMG_0049.JPG"/>
          <p:cNvPicPr/>
          <p:nvPr/>
        </p:nvPicPr>
        <p:blipFill rotWithShape="1">
          <a:blip r:embed="rId3">
            <a:extLst>
              <a:ext uri="{28A0092B-C50C-407E-A947-70E740481C1C}">
                <a14:useLocalDpi xmlns:a14="http://schemas.microsoft.com/office/drawing/2010/main" val="0"/>
              </a:ext>
            </a:extLst>
          </a:blip>
          <a:srcRect l="7453" t="23563" r="14285"/>
          <a:stretch/>
        </p:blipFill>
        <p:spPr bwMode="auto">
          <a:xfrm>
            <a:off x="6588224" y="2276872"/>
            <a:ext cx="1224136" cy="1267966"/>
          </a:xfrm>
          <a:prstGeom prst="rect">
            <a:avLst/>
          </a:prstGeom>
          <a:noFill/>
          <a:ln>
            <a:noFill/>
          </a:ln>
          <a:extLst>
            <a:ext uri="{53640926-AAD7-44D8-BBD7-CCE9431645EC}">
              <a14:shadowObscured xmlns:a14="http://schemas.microsoft.com/office/drawing/2010/main"/>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500" fill="hold"/>
                                        <p:tgtEl>
                                          <p:spTgt spid="119810"/>
                                        </p:tgtEl>
                                        <p:attrNameLst>
                                          <p:attrName>ppt_w</p:attrName>
                                        </p:attrNameLst>
                                      </p:cBhvr>
                                      <p:tavLst>
                                        <p:tav tm="0">
                                          <p:val>
                                            <p:fltVal val="0"/>
                                          </p:val>
                                        </p:tav>
                                        <p:tav tm="100000">
                                          <p:val>
                                            <p:strVal val="#ppt_w"/>
                                          </p:val>
                                        </p:tav>
                                      </p:tavLst>
                                    </p:anim>
                                    <p:anim calcmode="lin" valueType="num">
                                      <p:cBhvr>
                                        <p:cTn id="8" dur="500" fill="hold"/>
                                        <p:tgtEl>
                                          <p:spTgt spid="1198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9811">
                                            <p:txEl>
                                              <p:pRg st="0" end="0"/>
                                            </p:txEl>
                                          </p:spTgt>
                                        </p:tgtEl>
                                        <p:attrNameLst>
                                          <p:attrName>style.visibility</p:attrName>
                                        </p:attrNameLst>
                                      </p:cBhvr>
                                      <p:to>
                                        <p:strVal val="visible"/>
                                      </p:to>
                                    </p:set>
                                    <p:anim calcmode="lin" valueType="num">
                                      <p:cBhvr>
                                        <p:cTn id="13" dur="500" fill="hold"/>
                                        <p:tgtEl>
                                          <p:spTgt spid="11981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198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19811">
                                            <p:txEl>
                                              <p:pRg st="1" end="1"/>
                                            </p:txEl>
                                          </p:spTgt>
                                        </p:tgtEl>
                                        <p:attrNameLst>
                                          <p:attrName>style.visibility</p:attrName>
                                        </p:attrNameLst>
                                      </p:cBhvr>
                                      <p:to>
                                        <p:strVal val="visible"/>
                                      </p:to>
                                    </p:set>
                                    <p:anim calcmode="lin" valueType="num">
                                      <p:cBhvr>
                                        <p:cTn id="19" dur="500" fill="hold"/>
                                        <p:tgtEl>
                                          <p:spTgt spid="11981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198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9811">
                                            <p:txEl>
                                              <p:pRg st="2" end="2"/>
                                            </p:txEl>
                                          </p:spTgt>
                                        </p:tgtEl>
                                        <p:attrNameLst>
                                          <p:attrName>style.visibility</p:attrName>
                                        </p:attrNameLst>
                                      </p:cBhvr>
                                      <p:to>
                                        <p:strVal val="visible"/>
                                      </p:to>
                                    </p:set>
                                    <p:anim calcmode="lin" valueType="num">
                                      <p:cBhvr>
                                        <p:cTn id="25" dur="500" fill="hold"/>
                                        <p:tgtEl>
                                          <p:spTgt spid="11981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198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19811">
                                            <p:txEl>
                                              <p:pRg st="3" end="3"/>
                                            </p:txEl>
                                          </p:spTgt>
                                        </p:tgtEl>
                                        <p:attrNameLst>
                                          <p:attrName>style.visibility</p:attrName>
                                        </p:attrNameLst>
                                      </p:cBhvr>
                                      <p:to>
                                        <p:strVal val="visible"/>
                                      </p:to>
                                    </p:set>
                                    <p:anim calcmode="lin" valueType="num">
                                      <p:cBhvr>
                                        <p:cTn id="31" dur="500" fill="hold"/>
                                        <p:tgtEl>
                                          <p:spTgt spid="11981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198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19811">
                                            <p:txEl>
                                              <p:pRg st="4" end="4"/>
                                            </p:txEl>
                                          </p:spTgt>
                                        </p:tgtEl>
                                        <p:attrNameLst>
                                          <p:attrName>style.visibility</p:attrName>
                                        </p:attrNameLst>
                                      </p:cBhvr>
                                      <p:to>
                                        <p:strVal val="visible"/>
                                      </p:to>
                                    </p:set>
                                    <p:anim calcmode="lin" valueType="num">
                                      <p:cBhvr>
                                        <p:cTn id="37" dur="500" fill="hold"/>
                                        <p:tgtEl>
                                          <p:spTgt spid="11981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11981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814367"/>
          </a:xfrm>
        </p:spPr>
        <p:txBody>
          <a:bodyPr>
            <a:normAutofit fontScale="90000"/>
          </a:bodyPr>
          <a:lstStyle/>
          <a:p>
            <a:r>
              <a:rPr lang="fr-FR" sz="3600" dirty="0" smtClean="0"/>
              <a:t>What</a:t>
            </a:r>
            <a:r>
              <a:rPr lang="fr-FR" sz="3600" dirty="0" smtClean="0"/>
              <a:t> </a:t>
            </a:r>
            <a:r>
              <a:rPr lang="fr-FR" sz="3600" dirty="0" smtClean="0"/>
              <a:t>sorts of </a:t>
            </a:r>
            <a:r>
              <a:rPr lang="fr-FR" sz="3600" dirty="0" smtClean="0"/>
              <a:t>TOPics</a:t>
            </a:r>
            <a:r>
              <a:rPr lang="fr-FR" sz="3600" dirty="0" smtClean="0"/>
              <a:t> </a:t>
            </a:r>
            <a:r>
              <a:rPr lang="fr-FR" sz="3600" dirty="0" smtClean="0"/>
              <a:t>will</a:t>
            </a:r>
            <a:r>
              <a:rPr lang="fr-FR" sz="3600" dirty="0" smtClean="0"/>
              <a:t> I STUDY?</a:t>
            </a:r>
            <a:endParaRPr lang="fr-FR" sz="3600" dirty="0"/>
          </a:p>
        </p:txBody>
      </p:sp>
      <p:sp>
        <p:nvSpPr>
          <p:cNvPr id="3" name="Content Placeholder 2"/>
          <p:cNvSpPr>
            <a:spLocks noGrp="1"/>
          </p:cNvSpPr>
          <p:nvPr>
            <p:ph idx="1"/>
          </p:nvPr>
        </p:nvSpPr>
        <p:spPr>
          <a:xfrm>
            <a:off x="938758" y="1196752"/>
            <a:ext cx="7633742" cy="4682841"/>
          </a:xfrm>
        </p:spPr>
        <p:txBody>
          <a:bodyPr/>
          <a:lstStyle/>
          <a:p>
            <a:pPr marL="0" indent="0">
              <a:buNone/>
            </a:pPr>
            <a:r>
              <a:rPr lang="fr-FR" dirty="0" smtClean="0"/>
              <a:t>In CLIA 101:</a:t>
            </a:r>
          </a:p>
          <a:p>
            <a:pPr marL="0" indent="0">
              <a:buNone/>
            </a:pPr>
            <a:r>
              <a:rPr lang="fr-FR" dirty="0" smtClean="0"/>
              <a:t>	</a:t>
            </a:r>
            <a:r>
              <a:rPr lang="fr-FR" dirty="0" smtClean="0"/>
              <a:t>Intercultural</a:t>
            </a:r>
            <a:r>
              <a:rPr lang="fr-FR" dirty="0" smtClean="0"/>
              <a:t> communication </a:t>
            </a:r>
          </a:p>
          <a:p>
            <a:pPr marL="0" indent="0">
              <a:buNone/>
            </a:pPr>
            <a:r>
              <a:rPr lang="fr-FR" dirty="0" smtClean="0"/>
              <a:t>	The Race </a:t>
            </a:r>
            <a:r>
              <a:rPr lang="fr-FR" dirty="0" smtClean="0"/>
              <a:t>Myth</a:t>
            </a:r>
            <a:endParaRPr lang="fr-FR" dirty="0" smtClean="0"/>
          </a:p>
          <a:p>
            <a:pPr marL="0" indent="0">
              <a:buNone/>
            </a:pPr>
            <a:r>
              <a:rPr lang="fr-FR" dirty="0"/>
              <a:t>	</a:t>
            </a:r>
            <a:r>
              <a:rPr lang="fr-FR" dirty="0" smtClean="0"/>
              <a:t>French in </a:t>
            </a:r>
            <a:r>
              <a:rPr lang="fr-FR" dirty="0" smtClean="0"/>
              <a:t>Africa</a:t>
            </a:r>
            <a:endParaRPr lang="fr-FR" dirty="0" smtClean="0"/>
          </a:p>
          <a:p>
            <a:pPr marL="0" indent="0">
              <a:buNone/>
            </a:pPr>
            <a:r>
              <a:rPr lang="fr-FR" dirty="0"/>
              <a:t>	</a:t>
            </a:r>
            <a:r>
              <a:rPr lang="fr-FR" dirty="0"/>
              <a:t>	</a:t>
            </a:r>
            <a:endParaRPr lang="fr-FR" dirty="0" smtClean="0"/>
          </a:p>
          <a:p>
            <a:pPr marL="0" indent="0">
              <a:buNone/>
            </a:pPr>
            <a:r>
              <a:rPr lang="fr-FR" dirty="0" smtClean="0"/>
              <a:t>In CLIA 102: </a:t>
            </a:r>
            <a:endParaRPr lang="fr-FR" dirty="0"/>
          </a:p>
          <a:p>
            <a:pPr marL="0" indent="0">
              <a:buNone/>
            </a:pPr>
            <a:r>
              <a:rPr lang="fr-FR" dirty="0" smtClean="0"/>
              <a:t>	</a:t>
            </a:r>
            <a:r>
              <a:rPr lang="fr-FR" dirty="0" smtClean="0"/>
              <a:t>Orality</a:t>
            </a:r>
            <a:r>
              <a:rPr lang="fr-FR" dirty="0" smtClean="0"/>
              <a:t> in </a:t>
            </a:r>
            <a:r>
              <a:rPr lang="fr-FR" dirty="0" smtClean="0"/>
              <a:t>Africa</a:t>
            </a:r>
            <a:r>
              <a:rPr lang="fr-FR" dirty="0" smtClean="0"/>
              <a:t>, </a:t>
            </a:r>
            <a:r>
              <a:rPr lang="fr-FR" dirty="0" smtClean="0"/>
              <a:t>past</a:t>
            </a:r>
            <a:r>
              <a:rPr lang="fr-FR" dirty="0" smtClean="0"/>
              <a:t> and </a:t>
            </a:r>
            <a:r>
              <a:rPr lang="fr-FR" dirty="0" smtClean="0"/>
              <a:t>present</a:t>
            </a:r>
            <a:r>
              <a:rPr lang="fr-FR" dirty="0" smtClean="0"/>
              <a:t>	</a:t>
            </a:r>
          </a:p>
          <a:p>
            <a:pPr marL="0" indent="0">
              <a:buNone/>
            </a:pPr>
            <a:r>
              <a:rPr lang="fr-FR" dirty="0" smtClean="0"/>
              <a:t>	The importance of the </a:t>
            </a:r>
            <a:r>
              <a:rPr lang="fr-FR" dirty="0" smtClean="0"/>
              <a:t>Negritude</a:t>
            </a:r>
            <a:r>
              <a:rPr lang="fr-FR" dirty="0" smtClean="0"/>
              <a:t> </a:t>
            </a:r>
            <a:r>
              <a:rPr lang="fr-FR" dirty="0" smtClean="0"/>
              <a:t>movement</a:t>
            </a:r>
            <a:endParaRPr lang="fr-FR" dirty="0" smtClean="0"/>
          </a:p>
          <a:p>
            <a:pPr marL="0" indent="0">
              <a:buNone/>
            </a:pPr>
            <a:r>
              <a:rPr lang="fr-FR" dirty="0"/>
              <a:t>	</a:t>
            </a:r>
            <a:r>
              <a:rPr lang="fr-FR" dirty="0" smtClean="0"/>
              <a:t>Translation and </a:t>
            </a:r>
            <a:r>
              <a:rPr lang="fr-FR" dirty="0" smtClean="0"/>
              <a:t>Interpreting</a:t>
            </a:r>
            <a:r>
              <a:rPr lang="fr-FR" dirty="0" smtClean="0"/>
              <a:t> on the </a:t>
            </a:r>
            <a:r>
              <a:rPr lang="fr-FR" dirty="0" smtClean="0"/>
              <a:t>African</a:t>
            </a:r>
            <a:r>
              <a:rPr lang="fr-FR" dirty="0" smtClean="0"/>
              <a:t> continent</a:t>
            </a:r>
          </a:p>
          <a:p>
            <a:pPr marL="0" indent="0">
              <a:buNone/>
            </a:pPr>
            <a:r>
              <a:rPr lang="fr-FR" dirty="0" smtClean="0"/>
              <a:t> 	Aspects of </a:t>
            </a:r>
            <a:r>
              <a:rPr lang="fr-FR" dirty="0" smtClean="0"/>
              <a:t>North</a:t>
            </a:r>
            <a:r>
              <a:rPr lang="fr-FR" dirty="0" smtClean="0"/>
              <a:t> </a:t>
            </a:r>
            <a:r>
              <a:rPr lang="fr-FR" dirty="0" smtClean="0"/>
              <a:t>African</a:t>
            </a:r>
            <a:r>
              <a:rPr lang="fr-FR" dirty="0" smtClean="0"/>
              <a:t> </a:t>
            </a:r>
            <a:r>
              <a:rPr lang="fr-FR" dirty="0" smtClean="0"/>
              <a:t>cinema</a:t>
            </a:r>
            <a:endParaRPr lang="fr-FR" dirty="0"/>
          </a:p>
          <a:p>
            <a:pPr marL="0" indent="0">
              <a:buNone/>
            </a:pPr>
            <a:r>
              <a:rPr lang="fr-FR" dirty="0" smtClean="0"/>
              <a:t> </a:t>
            </a:r>
            <a:endParaRPr lang="fr-FR" dirty="0"/>
          </a:p>
        </p:txBody>
      </p:sp>
    </p:spTree>
    <p:extLst>
      <p:ext uri="{BB962C8B-B14F-4D97-AF65-F5344CB8AC3E}">
        <p14:creationId xmlns:p14="http://schemas.microsoft.com/office/powerpoint/2010/main" val="277106446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809</TotalTime>
  <Words>164</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Gill Sans MT</vt:lpstr>
      <vt:lpstr>Impact</vt:lpstr>
      <vt:lpstr>Wingdings</vt:lpstr>
      <vt:lpstr>Badge</vt:lpstr>
      <vt:lpstr>CULTURES &amp; LANGUAGES IN AFRICA  2020 </vt:lpstr>
      <vt:lpstr>Where to find us?</vt:lpstr>
      <vt:lpstr>CLIA is a first-year LEVEL  subject</vt:lpstr>
      <vt:lpstr>CLIA 101 &amp; 102  Timetable mnemonicS: CLIA101; CLIA102 Course codeS: 1801101 &amp; 1801102</vt:lpstr>
      <vt:lpstr>What sorts of TOPics will I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Lecture</dc:title>
  <dc:creator>scorl</dc:creator>
  <cp:lastModifiedBy>Claire Cordell</cp:lastModifiedBy>
  <cp:revision>128</cp:revision>
  <dcterms:created xsi:type="dcterms:W3CDTF">2008-02-04T18:25:05Z</dcterms:created>
  <dcterms:modified xsi:type="dcterms:W3CDTF">2020-01-24T10:12:43Z</dcterms:modified>
</cp:coreProperties>
</file>